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26" r:id="rId2"/>
    <p:sldMasterId id="2147483700" r:id="rId3"/>
    <p:sldMasterId id="2147483714" r:id="rId4"/>
    <p:sldMasterId id="2147483760" r:id="rId5"/>
    <p:sldMasterId id="2147483803" r:id="rId6"/>
    <p:sldMasterId id="2147483815" r:id="rId7"/>
  </p:sldMasterIdLst>
  <p:notesMasterIdLst>
    <p:notesMasterId r:id="rId88"/>
  </p:notesMasterIdLst>
  <p:handoutMasterIdLst>
    <p:handoutMasterId r:id="rId89"/>
  </p:handoutMasterIdLst>
  <p:sldIdLst>
    <p:sldId id="512" r:id="rId8"/>
    <p:sldId id="668" r:id="rId9"/>
    <p:sldId id="663" r:id="rId10"/>
    <p:sldId id="660" r:id="rId11"/>
    <p:sldId id="664" r:id="rId12"/>
    <p:sldId id="665" r:id="rId13"/>
    <p:sldId id="666" r:id="rId14"/>
    <p:sldId id="669" r:id="rId15"/>
    <p:sldId id="819" r:id="rId16"/>
    <p:sldId id="670" r:id="rId17"/>
    <p:sldId id="673" r:id="rId18"/>
    <p:sldId id="671" r:id="rId19"/>
    <p:sldId id="675" r:id="rId20"/>
    <p:sldId id="674" r:id="rId21"/>
    <p:sldId id="677" r:id="rId22"/>
    <p:sldId id="678" r:id="rId23"/>
    <p:sldId id="679" r:id="rId24"/>
    <p:sldId id="681" r:id="rId25"/>
    <p:sldId id="680" r:id="rId26"/>
    <p:sldId id="802" r:id="rId27"/>
    <p:sldId id="685" r:id="rId28"/>
    <p:sldId id="754" r:id="rId29"/>
    <p:sldId id="768" r:id="rId30"/>
    <p:sldId id="770" r:id="rId31"/>
    <p:sldId id="771" r:id="rId32"/>
    <p:sldId id="772" r:id="rId33"/>
    <p:sldId id="800" r:id="rId34"/>
    <p:sldId id="775" r:id="rId35"/>
    <p:sldId id="817" r:id="rId36"/>
    <p:sldId id="818" r:id="rId37"/>
    <p:sldId id="755" r:id="rId38"/>
    <p:sldId id="803" r:id="rId39"/>
    <p:sldId id="756" r:id="rId40"/>
    <p:sldId id="793" r:id="rId41"/>
    <p:sldId id="778" r:id="rId42"/>
    <p:sldId id="784" r:id="rId43"/>
    <p:sldId id="777" r:id="rId44"/>
    <p:sldId id="783" r:id="rId45"/>
    <p:sldId id="815" r:id="rId46"/>
    <p:sldId id="816" r:id="rId47"/>
    <p:sldId id="820" r:id="rId48"/>
    <p:sldId id="821" r:id="rId49"/>
    <p:sldId id="786" r:id="rId50"/>
    <p:sldId id="779" r:id="rId51"/>
    <p:sldId id="774" r:id="rId52"/>
    <p:sldId id="814" r:id="rId53"/>
    <p:sldId id="757" r:id="rId54"/>
    <p:sldId id="787" r:id="rId55"/>
    <p:sldId id="788" r:id="rId56"/>
    <p:sldId id="801" r:id="rId57"/>
    <p:sldId id="790" r:id="rId58"/>
    <p:sldId id="791" r:id="rId59"/>
    <p:sldId id="792" r:id="rId60"/>
    <p:sldId id="789" r:id="rId61"/>
    <p:sldId id="804" r:id="rId62"/>
    <p:sldId id="799" r:id="rId63"/>
    <p:sldId id="763" r:id="rId64"/>
    <p:sldId id="760" r:id="rId65"/>
    <p:sldId id="796" r:id="rId66"/>
    <p:sldId id="761" r:id="rId67"/>
    <p:sldId id="764" r:id="rId68"/>
    <p:sldId id="765" r:id="rId69"/>
    <p:sldId id="794" r:id="rId70"/>
    <p:sldId id="795" r:id="rId71"/>
    <p:sldId id="798" r:id="rId72"/>
    <p:sldId id="806" r:id="rId73"/>
    <p:sldId id="805" r:id="rId74"/>
    <p:sldId id="807" r:id="rId75"/>
    <p:sldId id="808" r:id="rId76"/>
    <p:sldId id="766" r:id="rId77"/>
    <p:sldId id="797" r:id="rId78"/>
    <p:sldId id="767" r:id="rId79"/>
    <p:sldId id="810" r:id="rId80"/>
    <p:sldId id="813" r:id="rId81"/>
    <p:sldId id="812" r:id="rId82"/>
    <p:sldId id="762" r:id="rId83"/>
    <p:sldId id="723" r:id="rId84"/>
    <p:sldId id="724" r:id="rId85"/>
    <p:sldId id="822" r:id="rId86"/>
    <p:sldId id="695" r:id="rId8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ECFF"/>
    <a:srgbClr val="333399"/>
    <a:srgbClr val="CCCCFF"/>
    <a:srgbClr val="F9FD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4" autoAdjust="0"/>
    <p:restoredTop sz="79539" autoAdjust="0"/>
  </p:normalViewPr>
  <p:slideViewPr>
    <p:cSldViewPr>
      <p:cViewPr varScale="1">
        <p:scale>
          <a:sx n="93" d="100"/>
          <a:sy n="93" d="100"/>
        </p:scale>
        <p:origin x="232" y="368"/>
      </p:cViewPr>
      <p:guideLst>
        <p:guide orient="horz" pos="2160"/>
        <p:guide pos="3840"/>
      </p:guideLst>
    </p:cSldViewPr>
  </p:slideViewPr>
  <p:notesTextViewPr>
    <p:cViewPr>
      <p:scale>
        <a:sx n="3" d="2"/>
        <a:sy n="3" d="2"/>
      </p:scale>
      <p:origin x="0" y="0"/>
    </p:cViewPr>
  </p:notesTextViewPr>
  <p:sorterViewPr>
    <p:cViewPr>
      <p:scale>
        <a:sx n="66" d="100"/>
        <a:sy n="66" d="100"/>
      </p:scale>
      <p:origin x="0" y="-1104"/>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handoutMaster" Target="handoutMasters/handoutMaster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6DFF9D-B1EF-402C-B616-3E530B20008D}" type="doc">
      <dgm:prSet loTypeId="urn:microsoft.com/office/officeart/2011/layout/HexagonRadial" loCatId="officeonline" qsTypeId="urn:microsoft.com/office/officeart/2005/8/quickstyle/3d3" qsCatId="3D" csTypeId="urn:microsoft.com/office/officeart/2005/8/colors/accent1_2" csCatId="accent1" phldr="1"/>
      <dgm:spPr/>
      <dgm:t>
        <a:bodyPr/>
        <a:lstStyle/>
        <a:p>
          <a:endParaRPr lang="es-ES"/>
        </a:p>
      </dgm:t>
    </dgm:pt>
    <dgm:pt modelId="{71D47BEF-F076-4B9B-B31D-DAFB27A10325}">
      <dgm:prSet phldrT="[Texto]" custT="1"/>
      <dgm:spPr>
        <a:solidFill>
          <a:srgbClr val="C00000"/>
        </a:solidFill>
      </dgm:spPr>
      <dgm:t>
        <a:bodyPr/>
        <a:lstStyle/>
        <a:p>
          <a:r>
            <a:rPr lang="es-ES" sz="2000" b="1" dirty="0"/>
            <a:t>BROTES</a:t>
          </a:r>
        </a:p>
      </dgm:t>
    </dgm:pt>
    <dgm:pt modelId="{C41F3519-E494-4CD0-93C5-26E6F5908E05}" type="parTrans" cxnId="{CACBB0BF-5A04-446F-9F94-908462687CB9}">
      <dgm:prSet/>
      <dgm:spPr/>
      <dgm:t>
        <a:bodyPr/>
        <a:lstStyle/>
        <a:p>
          <a:endParaRPr lang="es-ES"/>
        </a:p>
      </dgm:t>
    </dgm:pt>
    <dgm:pt modelId="{5168917A-B5D1-4B80-A0A9-57857FEC2F77}" type="sibTrans" cxnId="{CACBB0BF-5A04-446F-9F94-908462687CB9}">
      <dgm:prSet/>
      <dgm:spPr/>
      <dgm:t>
        <a:bodyPr/>
        <a:lstStyle/>
        <a:p>
          <a:endParaRPr lang="es-ES"/>
        </a:p>
      </dgm:t>
    </dgm:pt>
    <dgm:pt modelId="{C9A3B7D0-65CE-4768-B54F-B43D393BD5E6}">
      <dgm:prSet phldrT="[Texto]" custT="1"/>
      <dgm:spPr/>
      <dgm:t>
        <a:bodyPr/>
        <a:lstStyle/>
        <a:p>
          <a:r>
            <a:rPr lang="es-ES" sz="2000" b="1" dirty="0"/>
            <a:t>ESTRÉS</a:t>
          </a:r>
        </a:p>
      </dgm:t>
    </dgm:pt>
    <dgm:pt modelId="{33F2861E-652A-498C-B21E-E226FCE38E8C}" type="parTrans" cxnId="{83986E3F-4288-4111-8D15-1DB50276A9A9}">
      <dgm:prSet/>
      <dgm:spPr/>
      <dgm:t>
        <a:bodyPr/>
        <a:lstStyle/>
        <a:p>
          <a:endParaRPr lang="es-ES"/>
        </a:p>
      </dgm:t>
    </dgm:pt>
    <dgm:pt modelId="{B10CAA8C-F40E-40E3-A7C9-9BC28090B03E}" type="sibTrans" cxnId="{83986E3F-4288-4111-8D15-1DB50276A9A9}">
      <dgm:prSet/>
      <dgm:spPr/>
      <dgm:t>
        <a:bodyPr/>
        <a:lstStyle/>
        <a:p>
          <a:endParaRPr lang="es-ES"/>
        </a:p>
      </dgm:t>
    </dgm:pt>
    <dgm:pt modelId="{9857D2B8-5B67-4006-A164-2B103E50138C}">
      <dgm:prSet phldrT="[Texto]" custT="1"/>
      <dgm:spPr/>
      <dgm:t>
        <a:bodyPr/>
        <a:lstStyle/>
        <a:p>
          <a:r>
            <a:rPr lang="es-ES" sz="1400" b="1" dirty="0"/>
            <a:t>INFECCIONES</a:t>
          </a:r>
        </a:p>
      </dgm:t>
    </dgm:pt>
    <dgm:pt modelId="{FABF733A-8CE6-4071-ADEE-5347554445D0}" type="parTrans" cxnId="{DB9499B1-C152-462E-ABAF-B012AA2134B5}">
      <dgm:prSet/>
      <dgm:spPr/>
      <dgm:t>
        <a:bodyPr/>
        <a:lstStyle/>
        <a:p>
          <a:endParaRPr lang="es-ES"/>
        </a:p>
      </dgm:t>
    </dgm:pt>
    <dgm:pt modelId="{4844C76D-DD6B-4D58-8279-02B576576E83}" type="sibTrans" cxnId="{DB9499B1-C152-462E-ABAF-B012AA2134B5}">
      <dgm:prSet/>
      <dgm:spPr/>
      <dgm:t>
        <a:bodyPr/>
        <a:lstStyle/>
        <a:p>
          <a:endParaRPr lang="es-ES"/>
        </a:p>
      </dgm:t>
    </dgm:pt>
    <dgm:pt modelId="{DC2E0118-9615-4DD4-A8C8-881B78F3FC9F}">
      <dgm:prSet phldrT="[Texto]" custT="1"/>
      <dgm:spPr/>
      <dgm:t>
        <a:bodyPr/>
        <a:lstStyle/>
        <a:p>
          <a:r>
            <a:rPr lang="es-ES" sz="1600" b="1" dirty="0"/>
            <a:t>CANSANCIO</a:t>
          </a:r>
        </a:p>
      </dgm:t>
    </dgm:pt>
    <dgm:pt modelId="{8CBB46C6-1C01-42F0-AE51-84BDFAC2F895}" type="parTrans" cxnId="{F093F0B4-5B10-4FC1-BDD5-902B650DA16D}">
      <dgm:prSet/>
      <dgm:spPr/>
      <dgm:t>
        <a:bodyPr/>
        <a:lstStyle/>
        <a:p>
          <a:endParaRPr lang="es-ES"/>
        </a:p>
      </dgm:t>
    </dgm:pt>
    <dgm:pt modelId="{EF11ED2F-AE00-48CA-A891-FC73BF275B46}" type="sibTrans" cxnId="{F093F0B4-5B10-4FC1-BDD5-902B650DA16D}">
      <dgm:prSet/>
      <dgm:spPr/>
      <dgm:t>
        <a:bodyPr/>
        <a:lstStyle/>
        <a:p>
          <a:endParaRPr lang="es-ES"/>
        </a:p>
      </dgm:t>
    </dgm:pt>
    <dgm:pt modelId="{7D4BC1B7-2EF7-4BD7-B102-776DBD2FD172}">
      <dgm:prSet phldrT="[Texto]" custT="1"/>
      <dgm:spPr/>
      <dgm:t>
        <a:bodyPr/>
        <a:lstStyle/>
        <a:p>
          <a:r>
            <a:rPr lang="es-ES" sz="1200" b="1" dirty="0"/>
            <a:t>MENSTRUACIÓN</a:t>
          </a:r>
        </a:p>
      </dgm:t>
    </dgm:pt>
    <dgm:pt modelId="{D175C9F4-0AF2-4055-81B7-62142F9CE422}" type="parTrans" cxnId="{07905920-0812-487A-A815-EE052419B404}">
      <dgm:prSet/>
      <dgm:spPr/>
      <dgm:t>
        <a:bodyPr/>
        <a:lstStyle/>
        <a:p>
          <a:endParaRPr lang="es-ES"/>
        </a:p>
      </dgm:t>
    </dgm:pt>
    <dgm:pt modelId="{277CECAF-904D-405A-9A52-41D7DEA47F67}" type="sibTrans" cxnId="{07905920-0812-487A-A815-EE052419B404}">
      <dgm:prSet/>
      <dgm:spPr/>
      <dgm:t>
        <a:bodyPr/>
        <a:lstStyle/>
        <a:p>
          <a:endParaRPr lang="es-ES"/>
        </a:p>
      </dgm:t>
    </dgm:pt>
    <dgm:pt modelId="{2288542B-F53B-4FD5-83EC-DD955BAADB67}">
      <dgm:prSet phldrT="[Texto]" custT="1"/>
      <dgm:spPr/>
      <dgm:t>
        <a:bodyPr/>
        <a:lstStyle/>
        <a:p>
          <a:r>
            <a:rPr lang="es-ES" sz="2000" b="1" dirty="0"/>
            <a:t>FRÍO</a:t>
          </a:r>
        </a:p>
      </dgm:t>
    </dgm:pt>
    <dgm:pt modelId="{037F627E-B01A-4A01-AA48-4DE57AAC9B0C}" type="parTrans" cxnId="{0EB648DD-BB8B-46C5-84A5-D3F4627EBB75}">
      <dgm:prSet/>
      <dgm:spPr/>
      <dgm:t>
        <a:bodyPr/>
        <a:lstStyle/>
        <a:p>
          <a:endParaRPr lang="es-ES"/>
        </a:p>
      </dgm:t>
    </dgm:pt>
    <dgm:pt modelId="{6D34B773-1128-4EBD-93A6-F5409D727FE4}" type="sibTrans" cxnId="{0EB648DD-BB8B-46C5-84A5-D3F4627EBB75}">
      <dgm:prSet/>
      <dgm:spPr/>
      <dgm:t>
        <a:bodyPr/>
        <a:lstStyle/>
        <a:p>
          <a:endParaRPr lang="es-ES"/>
        </a:p>
      </dgm:t>
    </dgm:pt>
    <dgm:pt modelId="{29AE63D4-A504-476B-B0EA-635CE6AB6799}">
      <dgm:prSet phldrT="[Texto]" custT="1"/>
      <dgm:spPr/>
      <dgm:t>
        <a:bodyPr/>
        <a:lstStyle/>
        <a:p>
          <a:r>
            <a:rPr lang="es-ES" sz="1600" b="1" dirty="0"/>
            <a:t>VACUNAS</a:t>
          </a:r>
        </a:p>
      </dgm:t>
    </dgm:pt>
    <dgm:pt modelId="{734EBD00-F2CB-4E93-8138-ACD32A1AB54E}" type="parTrans" cxnId="{B384CADE-494B-451A-86D0-C267AC37CA72}">
      <dgm:prSet/>
      <dgm:spPr/>
      <dgm:t>
        <a:bodyPr/>
        <a:lstStyle/>
        <a:p>
          <a:endParaRPr lang="es-ES"/>
        </a:p>
      </dgm:t>
    </dgm:pt>
    <dgm:pt modelId="{4B175AD1-FE58-4B0F-A295-E81C0ABD7695}" type="sibTrans" cxnId="{B384CADE-494B-451A-86D0-C267AC37CA72}">
      <dgm:prSet/>
      <dgm:spPr/>
      <dgm:t>
        <a:bodyPr/>
        <a:lstStyle/>
        <a:p>
          <a:endParaRPr lang="es-ES"/>
        </a:p>
      </dgm:t>
    </dgm:pt>
    <dgm:pt modelId="{ECDC1D72-69FB-4C7D-9AA2-48C69C0C03C4}" type="pres">
      <dgm:prSet presAssocID="{7D6DFF9D-B1EF-402C-B616-3E530B20008D}" presName="Name0" presStyleCnt="0">
        <dgm:presLayoutVars>
          <dgm:chMax val="1"/>
          <dgm:chPref val="1"/>
          <dgm:dir/>
          <dgm:animOne val="branch"/>
          <dgm:animLvl val="lvl"/>
        </dgm:presLayoutVars>
      </dgm:prSet>
      <dgm:spPr/>
    </dgm:pt>
    <dgm:pt modelId="{CA900033-F177-42E1-8EB5-41ADA7685244}" type="pres">
      <dgm:prSet presAssocID="{71D47BEF-F076-4B9B-B31D-DAFB27A10325}" presName="Parent" presStyleLbl="node0" presStyleIdx="0" presStyleCnt="1">
        <dgm:presLayoutVars>
          <dgm:chMax val="6"/>
          <dgm:chPref val="6"/>
        </dgm:presLayoutVars>
      </dgm:prSet>
      <dgm:spPr/>
    </dgm:pt>
    <dgm:pt modelId="{55679186-230F-40F3-ACBC-DD35346EB769}" type="pres">
      <dgm:prSet presAssocID="{C9A3B7D0-65CE-4768-B54F-B43D393BD5E6}" presName="Accent1" presStyleCnt="0"/>
      <dgm:spPr/>
    </dgm:pt>
    <dgm:pt modelId="{CF1D8241-33A9-4863-A0B8-F7927635787C}" type="pres">
      <dgm:prSet presAssocID="{C9A3B7D0-65CE-4768-B54F-B43D393BD5E6}" presName="Accent" presStyleLbl="bgShp" presStyleIdx="0" presStyleCnt="6"/>
      <dgm:spPr/>
    </dgm:pt>
    <dgm:pt modelId="{5AAD6D27-E54B-4B91-99D6-06E95C96DBE7}" type="pres">
      <dgm:prSet presAssocID="{C9A3B7D0-65CE-4768-B54F-B43D393BD5E6}" presName="Child1" presStyleLbl="node1" presStyleIdx="0" presStyleCnt="6">
        <dgm:presLayoutVars>
          <dgm:chMax val="0"/>
          <dgm:chPref val="0"/>
          <dgm:bulletEnabled val="1"/>
        </dgm:presLayoutVars>
      </dgm:prSet>
      <dgm:spPr/>
    </dgm:pt>
    <dgm:pt modelId="{4B597F5A-8C66-46AD-92A0-85DB73AC15F3}" type="pres">
      <dgm:prSet presAssocID="{9857D2B8-5B67-4006-A164-2B103E50138C}" presName="Accent2" presStyleCnt="0"/>
      <dgm:spPr/>
    </dgm:pt>
    <dgm:pt modelId="{F84E7ECE-FB45-4B9B-B59C-EFF5AA359385}" type="pres">
      <dgm:prSet presAssocID="{9857D2B8-5B67-4006-A164-2B103E50138C}" presName="Accent" presStyleLbl="bgShp" presStyleIdx="1" presStyleCnt="6"/>
      <dgm:spPr/>
    </dgm:pt>
    <dgm:pt modelId="{7945CA92-8AD3-46AB-8B71-6776F4CEE14B}" type="pres">
      <dgm:prSet presAssocID="{9857D2B8-5B67-4006-A164-2B103E50138C}" presName="Child2" presStyleLbl="node1" presStyleIdx="1" presStyleCnt="6">
        <dgm:presLayoutVars>
          <dgm:chMax val="0"/>
          <dgm:chPref val="0"/>
          <dgm:bulletEnabled val="1"/>
        </dgm:presLayoutVars>
      </dgm:prSet>
      <dgm:spPr/>
    </dgm:pt>
    <dgm:pt modelId="{1F2D61D5-2041-4821-937C-841F9C926115}" type="pres">
      <dgm:prSet presAssocID="{DC2E0118-9615-4DD4-A8C8-881B78F3FC9F}" presName="Accent3" presStyleCnt="0"/>
      <dgm:spPr/>
    </dgm:pt>
    <dgm:pt modelId="{8349E8FC-3079-4A71-9687-9C340FFDFCD4}" type="pres">
      <dgm:prSet presAssocID="{DC2E0118-9615-4DD4-A8C8-881B78F3FC9F}" presName="Accent" presStyleLbl="bgShp" presStyleIdx="2" presStyleCnt="6"/>
      <dgm:spPr/>
    </dgm:pt>
    <dgm:pt modelId="{E7282A94-1136-40EC-8440-06A0F551D553}" type="pres">
      <dgm:prSet presAssocID="{DC2E0118-9615-4DD4-A8C8-881B78F3FC9F}" presName="Child3" presStyleLbl="node1" presStyleIdx="2" presStyleCnt="6">
        <dgm:presLayoutVars>
          <dgm:chMax val="0"/>
          <dgm:chPref val="0"/>
          <dgm:bulletEnabled val="1"/>
        </dgm:presLayoutVars>
      </dgm:prSet>
      <dgm:spPr/>
    </dgm:pt>
    <dgm:pt modelId="{A31D2646-222B-410E-9822-C0F531E6A1EA}" type="pres">
      <dgm:prSet presAssocID="{7D4BC1B7-2EF7-4BD7-B102-776DBD2FD172}" presName="Accent4" presStyleCnt="0"/>
      <dgm:spPr/>
    </dgm:pt>
    <dgm:pt modelId="{7F369D99-A1CA-4E59-A3C4-A1A6DAAE8A2F}" type="pres">
      <dgm:prSet presAssocID="{7D4BC1B7-2EF7-4BD7-B102-776DBD2FD172}" presName="Accent" presStyleLbl="bgShp" presStyleIdx="3" presStyleCnt="6"/>
      <dgm:spPr/>
    </dgm:pt>
    <dgm:pt modelId="{3A2EAD5A-1CEA-4CD5-9F18-E08F40A6A589}" type="pres">
      <dgm:prSet presAssocID="{7D4BC1B7-2EF7-4BD7-B102-776DBD2FD172}" presName="Child4" presStyleLbl="node1" presStyleIdx="3" presStyleCnt="6">
        <dgm:presLayoutVars>
          <dgm:chMax val="0"/>
          <dgm:chPref val="0"/>
          <dgm:bulletEnabled val="1"/>
        </dgm:presLayoutVars>
      </dgm:prSet>
      <dgm:spPr/>
    </dgm:pt>
    <dgm:pt modelId="{CFB75D3E-BDFE-4633-8535-AB9E606C7BDD}" type="pres">
      <dgm:prSet presAssocID="{2288542B-F53B-4FD5-83EC-DD955BAADB67}" presName="Accent5" presStyleCnt="0"/>
      <dgm:spPr/>
    </dgm:pt>
    <dgm:pt modelId="{EC7391BF-079C-48F5-B23C-6B46A257006D}" type="pres">
      <dgm:prSet presAssocID="{2288542B-F53B-4FD5-83EC-DD955BAADB67}" presName="Accent" presStyleLbl="bgShp" presStyleIdx="4" presStyleCnt="6"/>
      <dgm:spPr/>
    </dgm:pt>
    <dgm:pt modelId="{DECCE5DA-98C8-4F13-BB96-A0DBEDF094A3}" type="pres">
      <dgm:prSet presAssocID="{2288542B-F53B-4FD5-83EC-DD955BAADB67}" presName="Child5" presStyleLbl="node1" presStyleIdx="4" presStyleCnt="6">
        <dgm:presLayoutVars>
          <dgm:chMax val="0"/>
          <dgm:chPref val="0"/>
          <dgm:bulletEnabled val="1"/>
        </dgm:presLayoutVars>
      </dgm:prSet>
      <dgm:spPr/>
    </dgm:pt>
    <dgm:pt modelId="{EB91AC51-CBE3-4999-97D1-3889A693BA4F}" type="pres">
      <dgm:prSet presAssocID="{29AE63D4-A504-476B-B0EA-635CE6AB6799}" presName="Accent6" presStyleCnt="0"/>
      <dgm:spPr/>
    </dgm:pt>
    <dgm:pt modelId="{1C86FA68-BE4E-441B-B8FD-C16E8A05A957}" type="pres">
      <dgm:prSet presAssocID="{29AE63D4-A504-476B-B0EA-635CE6AB6799}" presName="Accent" presStyleLbl="bgShp" presStyleIdx="5" presStyleCnt="6"/>
      <dgm:spPr/>
    </dgm:pt>
    <dgm:pt modelId="{665AAA6B-2733-4B6C-BB9E-0A668987A57A}" type="pres">
      <dgm:prSet presAssocID="{29AE63D4-A504-476B-B0EA-635CE6AB6799}" presName="Child6" presStyleLbl="node1" presStyleIdx="5" presStyleCnt="6">
        <dgm:presLayoutVars>
          <dgm:chMax val="0"/>
          <dgm:chPref val="0"/>
          <dgm:bulletEnabled val="1"/>
        </dgm:presLayoutVars>
      </dgm:prSet>
      <dgm:spPr/>
    </dgm:pt>
  </dgm:ptLst>
  <dgm:cxnLst>
    <dgm:cxn modelId="{9B35B813-4702-475F-9256-FBD4A7853828}" type="presOf" srcId="{29AE63D4-A504-476B-B0EA-635CE6AB6799}" destId="{665AAA6B-2733-4B6C-BB9E-0A668987A57A}" srcOrd="0" destOrd="0" presId="urn:microsoft.com/office/officeart/2011/layout/HexagonRadial"/>
    <dgm:cxn modelId="{07905920-0812-487A-A815-EE052419B404}" srcId="{71D47BEF-F076-4B9B-B31D-DAFB27A10325}" destId="{7D4BC1B7-2EF7-4BD7-B102-776DBD2FD172}" srcOrd="3" destOrd="0" parTransId="{D175C9F4-0AF2-4055-81B7-62142F9CE422}" sibTransId="{277CECAF-904D-405A-9A52-41D7DEA47F67}"/>
    <dgm:cxn modelId="{73FBD536-BAB9-4417-811F-9C681BE5EC3E}" type="presOf" srcId="{7D4BC1B7-2EF7-4BD7-B102-776DBD2FD172}" destId="{3A2EAD5A-1CEA-4CD5-9F18-E08F40A6A589}" srcOrd="0" destOrd="0" presId="urn:microsoft.com/office/officeart/2011/layout/HexagonRadial"/>
    <dgm:cxn modelId="{83986E3F-4288-4111-8D15-1DB50276A9A9}" srcId="{71D47BEF-F076-4B9B-B31D-DAFB27A10325}" destId="{C9A3B7D0-65CE-4768-B54F-B43D393BD5E6}" srcOrd="0" destOrd="0" parTransId="{33F2861E-652A-498C-B21E-E226FCE38E8C}" sibTransId="{B10CAA8C-F40E-40E3-A7C9-9BC28090B03E}"/>
    <dgm:cxn modelId="{B0C1C049-4097-477A-A81C-9182BD103AF6}" type="presOf" srcId="{9857D2B8-5B67-4006-A164-2B103E50138C}" destId="{7945CA92-8AD3-46AB-8B71-6776F4CEE14B}" srcOrd="0" destOrd="0" presId="urn:microsoft.com/office/officeart/2011/layout/HexagonRadial"/>
    <dgm:cxn modelId="{BFF6A876-715B-45C7-B0DE-EB22BCC940CD}" type="presOf" srcId="{DC2E0118-9615-4DD4-A8C8-881B78F3FC9F}" destId="{E7282A94-1136-40EC-8440-06A0F551D553}" srcOrd="0" destOrd="0" presId="urn:microsoft.com/office/officeart/2011/layout/HexagonRadial"/>
    <dgm:cxn modelId="{C1AAB289-5BF7-4C05-A4F4-27F709444B0C}" type="presOf" srcId="{C9A3B7D0-65CE-4768-B54F-B43D393BD5E6}" destId="{5AAD6D27-E54B-4B91-99D6-06E95C96DBE7}" srcOrd="0" destOrd="0" presId="urn:microsoft.com/office/officeart/2011/layout/HexagonRadial"/>
    <dgm:cxn modelId="{DB9499B1-C152-462E-ABAF-B012AA2134B5}" srcId="{71D47BEF-F076-4B9B-B31D-DAFB27A10325}" destId="{9857D2B8-5B67-4006-A164-2B103E50138C}" srcOrd="1" destOrd="0" parTransId="{FABF733A-8CE6-4071-ADEE-5347554445D0}" sibTransId="{4844C76D-DD6B-4D58-8279-02B576576E83}"/>
    <dgm:cxn modelId="{F093F0B4-5B10-4FC1-BDD5-902B650DA16D}" srcId="{71D47BEF-F076-4B9B-B31D-DAFB27A10325}" destId="{DC2E0118-9615-4DD4-A8C8-881B78F3FC9F}" srcOrd="2" destOrd="0" parTransId="{8CBB46C6-1C01-42F0-AE51-84BDFAC2F895}" sibTransId="{EF11ED2F-AE00-48CA-A891-FC73BF275B46}"/>
    <dgm:cxn modelId="{CACBB0BF-5A04-446F-9F94-908462687CB9}" srcId="{7D6DFF9D-B1EF-402C-B616-3E530B20008D}" destId="{71D47BEF-F076-4B9B-B31D-DAFB27A10325}" srcOrd="0" destOrd="0" parTransId="{C41F3519-E494-4CD0-93C5-26E6F5908E05}" sibTransId="{5168917A-B5D1-4B80-A0A9-57857FEC2F77}"/>
    <dgm:cxn modelId="{FFF494C4-874D-4D86-88AE-706E831D7C6C}" type="presOf" srcId="{7D6DFF9D-B1EF-402C-B616-3E530B20008D}" destId="{ECDC1D72-69FB-4C7D-9AA2-48C69C0C03C4}" srcOrd="0" destOrd="0" presId="urn:microsoft.com/office/officeart/2011/layout/HexagonRadial"/>
    <dgm:cxn modelId="{0EB648DD-BB8B-46C5-84A5-D3F4627EBB75}" srcId="{71D47BEF-F076-4B9B-B31D-DAFB27A10325}" destId="{2288542B-F53B-4FD5-83EC-DD955BAADB67}" srcOrd="4" destOrd="0" parTransId="{037F627E-B01A-4A01-AA48-4DE57AAC9B0C}" sibTransId="{6D34B773-1128-4EBD-93A6-F5409D727FE4}"/>
    <dgm:cxn modelId="{B384CADE-494B-451A-86D0-C267AC37CA72}" srcId="{71D47BEF-F076-4B9B-B31D-DAFB27A10325}" destId="{29AE63D4-A504-476B-B0EA-635CE6AB6799}" srcOrd="5" destOrd="0" parTransId="{734EBD00-F2CB-4E93-8138-ACD32A1AB54E}" sibTransId="{4B175AD1-FE58-4B0F-A295-E81C0ABD7695}"/>
    <dgm:cxn modelId="{512848F1-C744-4390-A69A-C4FA979A136B}" type="presOf" srcId="{2288542B-F53B-4FD5-83EC-DD955BAADB67}" destId="{DECCE5DA-98C8-4F13-BB96-A0DBEDF094A3}" srcOrd="0" destOrd="0" presId="urn:microsoft.com/office/officeart/2011/layout/HexagonRadial"/>
    <dgm:cxn modelId="{8783A9F5-954D-4C99-BF97-6C0657F36850}" type="presOf" srcId="{71D47BEF-F076-4B9B-B31D-DAFB27A10325}" destId="{CA900033-F177-42E1-8EB5-41ADA7685244}" srcOrd="0" destOrd="0" presId="urn:microsoft.com/office/officeart/2011/layout/HexagonRadial"/>
    <dgm:cxn modelId="{848A2A48-DBA4-4880-883C-BFB15EF7EC58}" type="presParOf" srcId="{ECDC1D72-69FB-4C7D-9AA2-48C69C0C03C4}" destId="{CA900033-F177-42E1-8EB5-41ADA7685244}" srcOrd="0" destOrd="0" presId="urn:microsoft.com/office/officeart/2011/layout/HexagonRadial"/>
    <dgm:cxn modelId="{D3ECBA64-0FAD-4B4A-91FE-90D7E2A2DE37}" type="presParOf" srcId="{ECDC1D72-69FB-4C7D-9AA2-48C69C0C03C4}" destId="{55679186-230F-40F3-ACBC-DD35346EB769}" srcOrd="1" destOrd="0" presId="urn:microsoft.com/office/officeart/2011/layout/HexagonRadial"/>
    <dgm:cxn modelId="{F30489DD-D1D8-4B85-8B4B-0455BFC98C60}" type="presParOf" srcId="{55679186-230F-40F3-ACBC-DD35346EB769}" destId="{CF1D8241-33A9-4863-A0B8-F7927635787C}" srcOrd="0" destOrd="0" presId="urn:microsoft.com/office/officeart/2011/layout/HexagonRadial"/>
    <dgm:cxn modelId="{6C0BBAB8-2B61-4D1C-9850-46EA6BCA60C9}" type="presParOf" srcId="{ECDC1D72-69FB-4C7D-9AA2-48C69C0C03C4}" destId="{5AAD6D27-E54B-4B91-99D6-06E95C96DBE7}" srcOrd="2" destOrd="0" presId="urn:microsoft.com/office/officeart/2011/layout/HexagonRadial"/>
    <dgm:cxn modelId="{C98A267A-7632-4C33-B5E4-1B8BC386A0E2}" type="presParOf" srcId="{ECDC1D72-69FB-4C7D-9AA2-48C69C0C03C4}" destId="{4B597F5A-8C66-46AD-92A0-85DB73AC15F3}" srcOrd="3" destOrd="0" presId="urn:microsoft.com/office/officeart/2011/layout/HexagonRadial"/>
    <dgm:cxn modelId="{21D853EA-B09E-4A70-93A8-4EA84217F296}" type="presParOf" srcId="{4B597F5A-8C66-46AD-92A0-85DB73AC15F3}" destId="{F84E7ECE-FB45-4B9B-B59C-EFF5AA359385}" srcOrd="0" destOrd="0" presId="urn:microsoft.com/office/officeart/2011/layout/HexagonRadial"/>
    <dgm:cxn modelId="{C0E31250-3EDB-4081-A0B6-624EF1BFDE1D}" type="presParOf" srcId="{ECDC1D72-69FB-4C7D-9AA2-48C69C0C03C4}" destId="{7945CA92-8AD3-46AB-8B71-6776F4CEE14B}" srcOrd="4" destOrd="0" presId="urn:microsoft.com/office/officeart/2011/layout/HexagonRadial"/>
    <dgm:cxn modelId="{150DDB28-D78F-4572-A68F-8502D019B358}" type="presParOf" srcId="{ECDC1D72-69FB-4C7D-9AA2-48C69C0C03C4}" destId="{1F2D61D5-2041-4821-937C-841F9C926115}" srcOrd="5" destOrd="0" presId="urn:microsoft.com/office/officeart/2011/layout/HexagonRadial"/>
    <dgm:cxn modelId="{0B572C96-D766-475C-BB6E-76E1D2D7A230}" type="presParOf" srcId="{1F2D61D5-2041-4821-937C-841F9C926115}" destId="{8349E8FC-3079-4A71-9687-9C340FFDFCD4}" srcOrd="0" destOrd="0" presId="urn:microsoft.com/office/officeart/2011/layout/HexagonRadial"/>
    <dgm:cxn modelId="{A876195C-5260-43D0-8F60-98258BBB39B5}" type="presParOf" srcId="{ECDC1D72-69FB-4C7D-9AA2-48C69C0C03C4}" destId="{E7282A94-1136-40EC-8440-06A0F551D553}" srcOrd="6" destOrd="0" presId="urn:microsoft.com/office/officeart/2011/layout/HexagonRadial"/>
    <dgm:cxn modelId="{6E5F534B-CA15-4FC8-A3D9-691F14DFA293}" type="presParOf" srcId="{ECDC1D72-69FB-4C7D-9AA2-48C69C0C03C4}" destId="{A31D2646-222B-410E-9822-C0F531E6A1EA}" srcOrd="7" destOrd="0" presId="urn:microsoft.com/office/officeart/2011/layout/HexagonRadial"/>
    <dgm:cxn modelId="{03539461-8CD0-44E9-AACD-F052F0FCA9F9}" type="presParOf" srcId="{A31D2646-222B-410E-9822-C0F531E6A1EA}" destId="{7F369D99-A1CA-4E59-A3C4-A1A6DAAE8A2F}" srcOrd="0" destOrd="0" presId="urn:microsoft.com/office/officeart/2011/layout/HexagonRadial"/>
    <dgm:cxn modelId="{0F28C74A-B009-47E4-AB8C-716A389E40A6}" type="presParOf" srcId="{ECDC1D72-69FB-4C7D-9AA2-48C69C0C03C4}" destId="{3A2EAD5A-1CEA-4CD5-9F18-E08F40A6A589}" srcOrd="8" destOrd="0" presId="urn:microsoft.com/office/officeart/2011/layout/HexagonRadial"/>
    <dgm:cxn modelId="{0143F0FF-6477-41F4-9EE7-CFAD7A6A5E08}" type="presParOf" srcId="{ECDC1D72-69FB-4C7D-9AA2-48C69C0C03C4}" destId="{CFB75D3E-BDFE-4633-8535-AB9E606C7BDD}" srcOrd="9" destOrd="0" presId="urn:microsoft.com/office/officeart/2011/layout/HexagonRadial"/>
    <dgm:cxn modelId="{E5A33BA0-F038-4445-9E4E-CC5F72FE033B}" type="presParOf" srcId="{CFB75D3E-BDFE-4633-8535-AB9E606C7BDD}" destId="{EC7391BF-079C-48F5-B23C-6B46A257006D}" srcOrd="0" destOrd="0" presId="urn:microsoft.com/office/officeart/2011/layout/HexagonRadial"/>
    <dgm:cxn modelId="{60B2CCBD-3F9D-4BFD-B551-385302CA83E5}" type="presParOf" srcId="{ECDC1D72-69FB-4C7D-9AA2-48C69C0C03C4}" destId="{DECCE5DA-98C8-4F13-BB96-A0DBEDF094A3}" srcOrd="10" destOrd="0" presId="urn:microsoft.com/office/officeart/2011/layout/HexagonRadial"/>
    <dgm:cxn modelId="{798F4564-1A1F-4CB8-8DCA-58D16EF34E2B}" type="presParOf" srcId="{ECDC1D72-69FB-4C7D-9AA2-48C69C0C03C4}" destId="{EB91AC51-CBE3-4999-97D1-3889A693BA4F}" srcOrd="11" destOrd="0" presId="urn:microsoft.com/office/officeart/2011/layout/HexagonRadial"/>
    <dgm:cxn modelId="{DC27CDDA-B1DB-4394-A2E4-504CCE8AC5CE}" type="presParOf" srcId="{EB91AC51-CBE3-4999-97D1-3889A693BA4F}" destId="{1C86FA68-BE4E-441B-B8FD-C16E8A05A957}" srcOrd="0" destOrd="0" presId="urn:microsoft.com/office/officeart/2011/layout/HexagonRadial"/>
    <dgm:cxn modelId="{B4591BBF-65D1-447F-A676-495CF72B6873}" type="presParOf" srcId="{ECDC1D72-69FB-4C7D-9AA2-48C69C0C03C4}" destId="{665AAA6B-2733-4B6C-BB9E-0A668987A57A}" srcOrd="12" destOrd="0" presId="urn:microsoft.com/office/officeart/2011/layout/HexagonRadial"/>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D26B0A-45D3-425B-AFE8-101E932FFF99}" type="doc">
      <dgm:prSet loTypeId="urn:microsoft.com/office/officeart/2005/8/layout/cycle6" loCatId="cycle" qsTypeId="urn:microsoft.com/office/officeart/2005/8/quickstyle/simple1" qsCatId="simple" csTypeId="urn:microsoft.com/office/officeart/2005/8/colors/accent1_3" csCatId="accent1" phldr="1"/>
      <dgm:spPr/>
      <dgm:t>
        <a:bodyPr/>
        <a:lstStyle/>
        <a:p>
          <a:endParaRPr lang="es-ES"/>
        </a:p>
      </dgm:t>
    </dgm:pt>
    <dgm:pt modelId="{90B756FB-5D6E-402E-A470-3E94A95D011F}">
      <dgm:prSet phldrT="[Texto]" custT="1"/>
      <dgm:spPr>
        <a:xfrm>
          <a:off x="3581107" y="1099"/>
          <a:ext cx="1435801" cy="933271"/>
        </a:xfrm>
        <a:prstGeom prst="roundRect">
          <a:avLst/>
        </a:prstGeom>
      </dgm:spPr>
      <dgm:t>
        <a:bodyPr/>
        <a:lstStyle/>
        <a:p>
          <a:r>
            <a:rPr lang="es-ES" sz="3200" b="1">
              <a:latin typeface="Calibri" panose="020F0502020204030204"/>
              <a:ea typeface="+mn-ea"/>
              <a:cs typeface="+mn-cs"/>
            </a:rPr>
            <a:t>Corticoides</a:t>
          </a:r>
          <a:endParaRPr lang="es-ES" sz="3200" b="1" dirty="0">
            <a:latin typeface="Calibri" panose="020F0502020204030204"/>
            <a:ea typeface="+mn-ea"/>
            <a:cs typeface="+mn-cs"/>
          </a:endParaRPr>
        </a:p>
      </dgm:t>
    </dgm:pt>
    <dgm:pt modelId="{D5410BA5-5A69-4CB3-BA8D-BBCDFA4FC9B6}" type="parTrans" cxnId="{4E4E5268-D090-49AE-8B71-C7F6F8E7FDC1}">
      <dgm:prSet/>
      <dgm:spPr/>
      <dgm:t>
        <a:bodyPr/>
        <a:lstStyle/>
        <a:p>
          <a:endParaRPr lang="es-ES"/>
        </a:p>
      </dgm:t>
    </dgm:pt>
    <dgm:pt modelId="{B57D1AC4-1AA5-4BD9-A60C-0373AC1459A9}" type="sibTrans" cxnId="{4E4E5268-D090-49AE-8B71-C7F6F8E7FDC1}">
      <dgm:prSet/>
      <dgm:spPr>
        <a:xfrm>
          <a:off x="2100791" y="467735"/>
          <a:ext cx="4396434" cy="4396434"/>
        </a:xfrm>
        <a:custGeom>
          <a:avLst/>
          <a:gdLst/>
          <a:ahLst/>
          <a:cxnLst/>
          <a:rect l="0" t="0" r="0" b="0"/>
          <a:pathLst>
            <a:path>
              <a:moveTo>
                <a:pt x="2925288" y="123722"/>
              </a:moveTo>
              <a:arcTo wR="2198217" hR="2198217" stAng="17358876" swAng="1500701"/>
            </a:path>
          </a:pathLst>
        </a:custGeom>
      </dgm:spPr>
      <dgm:t>
        <a:bodyPr/>
        <a:lstStyle/>
        <a:p>
          <a:endParaRPr lang="es-ES"/>
        </a:p>
      </dgm:t>
    </dgm:pt>
    <dgm:pt modelId="{1791497C-3E10-44E8-9DA0-9317EE080FB0}">
      <dgm:prSet phldrT="[Texto]" custT="1"/>
      <dgm:spPr>
        <a:xfrm>
          <a:off x="5484819" y="1100208"/>
          <a:ext cx="1435801" cy="933271"/>
        </a:xfrm>
        <a:prstGeom prst="roundRect">
          <a:avLst/>
        </a:prstGeom>
      </dgm:spPr>
      <dgm:t>
        <a:bodyPr/>
        <a:lstStyle/>
        <a:p>
          <a:r>
            <a:rPr lang="es-ES" sz="2400" b="1">
              <a:latin typeface="Calibri" panose="020F0502020204030204"/>
              <a:ea typeface="+mn-ea"/>
              <a:cs typeface="+mn-cs"/>
            </a:rPr>
            <a:t>Colchicina</a:t>
          </a:r>
          <a:endParaRPr lang="es-ES" sz="2400" b="1" dirty="0">
            <a:latin typeface="Calibri" panose="020F0502020204030204"/>
            <a:ea typeface="+mn-ea"/>
            <a:cs typeface="+mn-cs"/>
          </a:endParaRPr>
        </a:p>
      </dgm:t>
    </dgm:pt>
    <dgm:pt modelId="{681E9468-49E6-4DFA-90E0-2C4FDEA5DCB3}" type="parTrans" cxnId="{DC969C15-21A6-4C52-8299-6D8DC1D23C1C}">
      <dgm:prSet/>
      <dgm:spPr/>
      <dgm:t>
        <a:bodyPr/>
        <a:lstStyle/>
        <a:p>
          <a:endParaRPr lang="es-ES"/>
        </a:p>
      </dgm:t>
    </dgm:pt>
    <dgm:pt modelId="{C596234F-E757-4EFB-8D93-4FF9D2D03CA6}" type="sibTrans" cxnId="{DC969C15-21A6-4C52-8299-6D8DC1D23C1C}">
      <dgm:prSet/>
      <dgm:spPr>
        <a:xfrm>
          <a:off x="2100791" y="467735"/>
          <a:ext cx="4396434" cy="4396434"/>
        </a:xfrm>
        <a:custGeom>
          <a:avLst/>
          <a:gdLst/>
          <a:ahLst/>
          <a:cxnLst/>
          <a:rect l="0" t="0" r="0" b="0"/>
          <a:pathLst>
            <a:path>
              <a:moveTo>
                <a:pt x="4307086" y="1577869"/>
              </a:moveTo>
              <a:arcTo wR="2198217" hR="2198217" stAng="20616489" swAng="1967023"/>
            </a:path>
          </a:pathLst>
        </a:custGeom>
      </dgm:spPr>
      <dgm:t>
        <a:bodyPr/>
        <a:lstStyle/>
        <a:p>
          <a:endParaRPr lang="es-ES"/>
        </a:p>
      </dgm:t>
    </dgm:pt>
    <dgm:pt modelId="{7AA3218B-9990-4722-957E-EAC62075DAC3}">
      <dgm:prSet phldrT="[Texto]" custT="1"/>
      <dgm:spPr>
        <a:xfrm>
          <a:off x="3581107" y="4397534"/>
          <a:ext cx="1435801" cy="933271"/>
        </a:xfrm>
        <a:prstGeom prst="roundRect">
          <a:avLst/>
        </a:prstGeom>
      </dgm:spPr>
      <dgm:t>
        <a:bodyPr/>
        <a:lstStyle/>
        <a:p>
          <a:r>
            <a:rPr lang="es-ES" sz="2800" b="1" dirty="0" err="1">
              <a:latin typeface="Calibri" panose="020F0502020204030204"/>
              <a:ea typeface="+mn-ea"/>
              <a:cs typeface="+mn-cs"/>
            </a:rPr>
            <a:t>Talidomida</a:t>
          </a:r>
          <a:endParaRPr lang="es-ES" sz="2800" b="1" dirty="0">
            <a:latin typeface="Calibri" panose="020F0502020204030204"/>
            <a:ea typeface="+mn-ea"/>
            <a:cs typeface="+mn-cs"/>
          </a:endParaRPr>
        </a:p>
      </dgm:t>
    </dgm:pt>
    <dgm:pt modelId="{808F5D6F-75C6-4A2A-8DDC-4C7463CABCA4}" type="parTrans" cxnId="{4F3DB816-A0A7-4E57-A5A3-A22CBE7DDD94}">
      <dgm:prSet/>
      <dgm:spPr/>
      <dgm:t>
        <a:bodyPr/>
        <a:lstStyle/>
        <a:p>
          <a:endParaRPr lang="es-ES"/>
        </a:p>
      </dgm:t>
    </dgm:pt>
    <dgm:pt modelId="{49E4E4D2-D83D-44DF-86C2-591D870E8892}" type="sibTrans" cxnId="{4F3DB816-A0A7-4E57-A5A3-A22CBE7DDD94}">
      <dgm:prSet/>
      <dgm:spPr>
        <a:xfrm>
          <a:off x="2100791" y="467735"/>
          <a:ext cx="4396434" cy="4396434"/>
        </a:xfrm>
        <a:custGeom>
          <a:avLst/>
          <a:gdLst/>
          <a:ahLst/>
          <a:cxnLst/>
          <a:rect l="0" t="0" r="0" b="0"/>
          <a:pathLst>
            <a:path>
              <a:moveTo>
                <a:pt x="1471146" y="4272711"/>
              </a:moveTo>
              <a:arcTo wR="2198217" hR="2198217" stAng="6558876" swAng="1500701"/>
            </a:path>
          </a:pathLst>
        </a:custGeom>
      </dgm:spPr>
      <dgm:t>
        <a:bodyPr/>
        <a:lstStyle/>
        <a:p>
          <a:endParaRPr lang="es-ES"/>
        </a:p>
      </dgm:t>
    </dgm:pt>
    <dgm:pt modelId="{F99F8E2F-399E-4A3A-8722-B13DEE5F3EE4}">
      <dgm:prSet phldrT="[Texto]" custT="1"/>
      <dgm:spPr>
        <a:xfrm>
          <a:off x="1677395" y="3298425"/>
          <a:ext cx="1435801" cy="933271"/>
        </a:xfrm>
        <a:prstGeom prst="roundRect">
          <a:avLst/>
        </a:prstGeom>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s-ES" sz="2800" b="1" dirty="0">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s-ES" sz="2800" b="1" dirty="0">
              <a:latin typeface="+mn-lt"/>
              <a:ea typeface="+mn-ea"/>
              <a:cs typeface="+mn-cs"/>
            </a:rPr>
            <a:t>Cimetidina</a:t>
          </a:r>
        </a:p>
        <a:p>
          <a:pPr lvl="0" defTabSz="1244600">
            <a:lnSpc>
              <a:spcPct val="90000"/>
            </a:lnSpc>
            <a:spcBef>
              <a:spcPct val="0"/>
            </a:spcBef>
            <a:spcAft>
              <a:spcPct val="35000"/>
            </a:spcAft>
          </a:pPr>
          <a:endParaRPr lang="es-ES" sz="2800" b="1" dirty="0">
            <a:latin typeface="Calibri" panose="020F0502020204030204"/>
            <a:ea typeface="+mn-ea"/>
            <a:cs typeface="+mn-cs"/>
          </a:endParaRPr>
        </a:p>
      </dgm:t>
    </dgm:pt>
    <dgm:pt modelId="{8E99DD4B-C905-4AAE-B8A3-2203D889EC56}" type="parTrans" cxnId="{C1D1A82E-8F1B-4FD3-BE06-57AFB8AE40A1}">
      <dgm:prSet/>
      <dgm:spPr/>
      <dgm:t>
        <a:bodyPr/>
        <a:lstStyle/>
        <a:p>
          <a:endParaRPr lang="es-ES"/>
        </a:p>
      </dgm:t>
    </dgm:pt>
    <dgm:pt modelId="{21DA2F85-CBC4-49ED-B210-521B5F398B0E}" type="sibTrans" cxnId="{C1D1A82E-8F1B-4FD3-BE06-57AFB8AE40A1}">
      <dgm:prSet/>
      <dgm:spPr>
        <a:xfrm>
          <a:off x="2100791" y="467735"/>
          <a:ext cx="4396434" cy="4396434"/>
        </a:xfrm>
        <a:custGeom>
          <a:avLst/>
          <a:gdLst/>
          <a:ahLst/>
          <a:cxnLst/>
          <a:rect l="0" t="0" r="0" b="0"/>
          <a:pathLst>
            <a:path>
              <a:moveTo>
                <a:pt x="89348" y="2818565"/>
              </a:moveTo>
              <a:arcTo wR="2198217" hR="2198217" stAng="9816489" swAng="1967023"/>
            </a:path>
          </a:pathLst>
        </a:custGeom>
      </dgm:spPr>
      <dgm:t>
        <a:bodyPr/>
        <a:lstStyle/>
        <a:p>
          <a:endParaRPr lang="es-ES"/>
        </a:p>
      </dgm:t>
    </dgm:pt>
    <dgm:pt modelId="{60654CB1-7B9A-4F77-BB9B-4A939BF9013E}">
      <dgm:prSet phldrT="[Texto]" custT="1"/>
      <dgm:spPr>
        <a:xfrm>
          <a:off x="1677395" y="1100208"/>
          <a:ext cx="1435801" cy="933271"/>
        </a:xfrm>
        <a:prstGeom prst="roundRect">
          <a:avLst/>
        </a:prstGeom>
      </dgm:spPr>
      <dgm:t>
        <a:bodyPr/>
        <a:lstStyle/>
        <a:p>
          <a:endParaRPr lang="es-ES" sz="2400" b="1" dirty="0">
            <a:latin typeface="+mn-lt"/>
            <a:ea typeface="+mn-ea"/>
            <a:cs typeface="+mn-cs"/>
          </a:endParaRPr>
        </a:p>
        <a:p>
          <a:r>
            <a:rPr lang="es-ES" sz="2400" b="1" dirty="0">
              <a:latin typeface="+mn-lt"/>
              <a:ea typeface="+mn-ea"/>
              <a:cs typeface="+mn-cs"/>
            </a:rPr>
            <a:t>Anti-</a:t>
          </a:r>
        </a:p>
        <a:p>
          <a:r>
            <a:rPr lang="es-ES" sz="2400" b="1" dirty="0">
              <a:latin typeface="+mn-lt"/>
              <a:ea typeface="+mn-ea"/>
              <a:cs typeface="+mn-cs"/>
            </a:rPr>
            <a:t>IL1</a:t>
          </a:r>
        </a:p>
        <a:p>
          <a:endParaRPr lang="es-ES" b="1" i="0" dirty="0">
            <a:solidFill>
              <a:sysClr val="windowText" lastClr="000000">
                <a:hueOff val="0"/>
                <a:satOff val="0"/>
                <a:lumOff val="0"/>
                <a:alphaOff val="0"/>
              </a:sysClr>
            </a:solidFill>
            <a:latin typeface="Calibri" panose="020F0502020204030204"/>
            <a:ea typeface="+mn-ea"/>
            <a:cs typeface="+mn-cs"/>
          </a:endParaRPr>
        </a:p>
      </dgm:t>
    </dgm:pt>
    <dgm:pt modelId="{5360DCA6-05F6-414F-9A5C-C46273ED2167}" type="parTrans" cxnId="{4EFED7A2-660B-48BC-ADE2-A2C4547692BD}">
      <dgm:prSet/>
      <dgm:spPr/>
      <dgm:t>
        <a:bodyPr/>
        <a:lstStyle/>
        <a:p>
          <a:endParaRPr lang="es-ES"/>
        </a:p>
      </dgm:t>
    </dgm:pt>
    <dgm:pt modelId="{E464DF0E-2E37-48DD-B8BE-948A5EF43B23}" type="sibTrans" cxnId="{4EFED7A2-660B-48BC-ADE2-A2C4547692BD}">
      <dgm:prSet/>
      <dgm:spPr>
        <a:xfrm>
          <a:off x="2100791" y="467735"/>
          <a:ext cx="4396434" cy="4396434"/>
        </a:xfrm>
        <a:custGeom>
          <a:avLst/>
          <a:gdLst/>
          <a:ahLst/>
          <a:cxnLst/>
          <a:rect l="0" t="0" r="0" b="0"/>
          <a:pathLst>
            <a:path>
              <a:moveTo>
                <a:pt x="662227" y="625673"/>
              </a:moveTo>
              <a:arcTo wR="2198217" hR="2198217" stAng="13540424" swAng="1500701"/>
            </a:path>
          </a:pathLst>
        </a:custGeom>
      </dgm:spPr>
      <dgm:t>
        <a:bodyPr/>
        <a:lstStyle/>
        <a:p>
          <a:endParaRPr lang="es-ES"/>
        </a:p>
      </dgm:t>
    </dgm:pt>
    <dgm:pt modelId="{BBA176B8-0C96-4E12-AA57-B1C0ACB57FDE}">
      <dgm:prSet custT="1"/>
      <dgm:spPr>
        <a:xfrm>
          <a:off x="5484819" y="3298425"/>
          <a:ext cx="1435801" cy="933271"/>
        </a:xfrm>
        <a:prstGeom prst="roundRect">
          <a:avLst/>
        </a:prstGeom>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s-ES" sz="2800" b="1" dirty="0">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s-ES" sz="2800" b="1" dirty="0" err="1">
              <a:latin typeface="+mn-lt"/>
              <a:ea typeface="+mn-ea"/>
              <a:cs typeface="+mn-cs"/>
            </a:rPr>
            <a:t>Amigdalectomía</a:t>
          </a:r>
          <a:endParaRPr lang="es-ES" sz="2800" b="1" dirty="0">
            <a:latin typeface="+mn-lt"/>
            <a:ea typeface="+mn-ea"/>
            <a:cs typeface="+mn-cs"/>
          </a:endParaRPr>
        </a:p>
        <a:p>
          <a:pPr lvl="0" defTabSz="1244600">
            <a:lnSpc>
              <a:spcPct val="90000"/>
            </a:lnSpc>
            <a:spcBef>
              <a:spcPct val="0"/>
            </a:spcBef>
            <a:spcAft>
              <a:spcPct val="35000"/>
            </a:spcAft>
          </a:pPr>
          <a:endParaRPr lang="es-ES" sz="2800" b="1" dirty="0">
            <a:latin typeface="Calibri" panose="020F0502020204030204"/>
            <a:ea typeface="+mn-ea"/>
            <a:cs typeface="+mn-cs"/>
          </a:endParaRPr>
        </a:p>
      </dgm:t>
    </dgm:pt>
    <dgm:pt modelId="{233DD2CD-4635-4EB8-8A8D-9C06B2EE285B}" type="parTrans" cxnId="{EF0CFF53-C325-4D03-9780-26B0F5726E79}">
      <dgm:prSet/>
      <dgm:spPr/>
      <dgm:t>
        <a:bodyPr/>
        <a:lstStyle/>
        <a:p>
          <a:endParaRPr lang="es-ES"/>
        </a:p>
      </dgm:t>
    </dgm:pt>
    <dgm:pt modelId="{A7941D4A-7828-44A2-B014-DFCA9BBEC180}" type="sibTrans" cxnId="{EF0CFF53-C325-4D03-9780-26B0F5726E79}">
      <dgm:prSet/>
      <dgm:spPr>
        <a:xfrm>
          <a:off x="2100791" y="467735"/>
          <a:ext cx="4396434" cy="4396434"/>
        </a:xfrm>
        <a:custGeom>
          <a:avLst/>
          <a:gdLst/>
          <a:ahLst/>
          <a:cxnLst/>
          <a:rect l="0" t="0" r="0" b="0"/>
          <a:pathLst>
            <a:path>
              <a:moveTo>
                <a:pt x="3734207" y="3770761"/>
              </a:moveTo>
              <a:arcTo wR="2198217" hR="2198217" stAng="2740424" swAng="1500701"/>
            </a:path>
          </a:pathLst>
        </a:custGeom>
      </dgm:spPr>
      <dgm:t>
        <a:bodyPr/>
        <a:lstStyle/>
        <a:p>
          <a:endParaRPr lang="es-ES"/>
        </a:p>
      </dgm:t>
    </dgm:pt>
    <dgm:pt modelId="{B3932656-F493-4C82-A338-EB1184B50E16}" type="pres">
      <dgm:prSet presAssocID="{05D26B0A-45D3-425B-AFE8-101E932FFF99}" presName="cycle" presStyleCnt="0">
        <dgm:presLayoutVars>
          <dgm:dir/>
          <dgm:resizeHandles val="exact"/>
        </dgm:presLayoutVars>
      </dgm:prSet>
      <dgm:spPr/>
    </dgm:pt>
    <dgm:pt modelId="{CF07FEB5-5D2E-44EE-B091-07E0473D850D}" type="pres">
      <dgm:prSet presAssocID="{90B756FB-5D6E-402E-A470-3E94A95D011F}" presName="node" presStyleLbl="node1" presStyleIdx="0" presStyleCnt="6" custScaleX="162639" custRadScaleRad="105169" custRadScaleInc="0">
        <dgm:presLayoutVars>
          <dgm:bulletEnabled val="1"/>
        </dgm:presLayoutVars>
      </dgm:prSet>
      <dgm:spPr/>
    </dgm:pt>
    <dgm:pt modelId="{B5521789-6328-4AE3-8EE9-EDEC9D3BA33D}" type="pres">
      <dgm:prSet presAssocID="{90B756FB-5D6E-402E-A470-3E94A95D011F}" presName="spNode" presStyleCnt="0"/>
      <dgm:spPr/>
    </dgm:pt>
    <dgm:pt modelId="{9ED66F73-2E23-40FC-BE25-97B1FA946FB9}" type="pres">
      <dgm:prSet presAssocID="{B57D1AC4-1AA5-4BD9-A60C-0373AC1459A9}" presName="sibTrans" presStyleLbl="sibTrans1D1" presStyleIdx="0" presStyleCnt="6"/>
      <dgm:spPr/>
    </dgm:pt>
    <dgm:pt modelId="{F549A08A-7262-4DE0-8F03-53030494AADE}" type="pres">
      <dgm:prSet presAssocID="{1791497C-3E10-44E8-9DA0-9317EE080FB0}" presName="node" presStyleLbl="node1" presStyleIdx="1" presStyleCnt="6" custScaleX="128189" custRadScaleRad="102961" custRadScaleInc="26808">
        <dgm:presLayoutVars>
          <dgm:bulletEnabled val="1"/>
        </dgm:presLayoutVars>
      </dgm:prSet>
      <dgm:spPr/>
    </dgm:pt>
    <dgm:pt modelId="{FEF194AA-89B9-4907-8068-F5BBEEDC5318}" type="pres">
      <dgm:prSet presAssocID="{1791497C-3E10-44E8-9DA0-9317EE080FB0}" presName="spNode" presStyleCnt="0"/>
      <dgm:spPr/>
    </dgm:pt>
    <dgm:pt modelId="{5AA4851C-55BA-4B2C-AD24-FD4634DC261F}" type="pres">
      <dgm:prSet presAssocID="{C596234F-E757-4EFB-8D93-4FF9D2D03CA6}" presName="sibTrans" presStyleLbl="sibTrans1D1" presStyleIdx="1" presStyleCnt="6"/>
      <dgm:spPr/>
    </dgm:pt>
    <dgm:pt modelId="{86E1EC7A-4075-4931-9EA0-E2F7B78743BF}" type="pres">
      <dgm:prSet presAssocID="{BBA176B8-0C96-4E12-AA57-B1C0ACB57FDE}" presName="node" presStyleLbl="node1" presStyleIdx="2" presStyleCnt="6" custScaleX="212505" custScaleY="79525" custRadScaleRad="105482" custRadScaleInc="-5398">
        <dgm:presLayoutVars>
          <dgm:bulletEnabled val="1"/>
        </dgm:presLayoutVars>
      </dgm:prSet>
      <dgm:spPr/>
    </dgm:pt>
    <dgm:pt modelId="{967DEFD7-8163-4B82-9BCE-F4B5CFC5FA0C}" type="pres">
      <dgm:prSet presAssocID="{BBA176B8-0C96-4E12-AA57-B1C0ACB57FDE}" presName="spNode" presStyleCnt="0"/>
      <dgm:spPr/>
    </dgm:pt>
    <dgm:pt modelId="{DA8B4DFE-C22C-4311-BA15-F6431FA4A1E1}" type="pres">
      <dgm:prSet presAssocID="{A7941D4A-7828-44A2-B014-DFCA9BBEC180}" presName="sibTrans" presStyleLbl="sibTrans1D1" presStyleIdx="2" presStyleCnt="6"/>
      <dgm:spPr/>
    </dgm:pt>
    <dgm:pt modelId="{4DE60F03-0ECA-4510-9163-82DF8EF8A842}" type="pres">
      <dgm:prSet presAssocID="{7AA3218B-9990-4722-957E-EAC62075DAC3}" presName="node" presStyleLbl="node1" presStyleIdx="3" presStyleCnt="6" custScaleX="151683">
        <dgm:presLayoutVars>
          <dgm:bulletEnabled val="1"/>
        </dgm:presLayoutVars>
      </dgm:prSet>
      <dgm:spPr/>
    </dgm:pt>
    <dgm:pt modelId="{06FF5EBD-B128-45A9-94CB-500E1716FA15}" type="pres">
      <dgm:prSet presAssocID="{7AA3218B-9990-4722-957E-EAC62075DAC3}" presName="spNode" presStyleCnt="0"/>
      <dgm:spPr/>
    </dgm:pt>
    <dgm:pt modelId="{46F37FD1-7DAF-4460-95DC-71912703E653}" type="pres">
      <dgm:prSet presAssocID="{49E4E4D2-D83D-44DF-86C2-591D870E8892}" presName="sibTrans" presStyleLbl="sibTrans1D1" presStyleIdx="3" presStyleCnt="6"/>
      <dgm:spPr/>
    </dgm:pt>
    <dgm:pt modelId="{E3615183-1DFF-4F95-BB7C-CCAE1CD8D01B}" type="pres">
      <dgm:prSet presAssocID="{F99F8E2F-399E-4A3A-8722-B13DEE5F3EE4}" presName="node" presStyleLbl="node1" presStyleIdx="4" presStyleCnt="6" custScaleX="134128" custScaleY="79525">
        <dgm:presLayoutVars>
          <dgm:bulletEnabled val="1"/>
        </dgm:presLayoutVars>
      </dgm:prSet>
      <dgm:spPr/>
    </dgm:pt>
    <dgm:pt modelId="{FE3E4C77-72F5-414C-8E02-43B5CE7FC646}" type="pres">
      <dgm:prSet presAssocID="{F99F8E2F-399E-4A3A-8722-B13DEE5F3EE4}" presName="spNode" presStyleCnt="0"/>
      <dgm:spPr/>
    </dgm:pt>
    <dgm:pt modelId="{18210E44-1C89-4EE9-AF08-5588DB206DA1}" type="pres">
      <dgm:prSet presAssocID="{21DA2F85-CBC4-49ED-B210-521B5F398B0E}" presName="sibTrans" presStyleLbl="sibTrans1D1" presStyleIdx="4" presStyleCnt="6"/>
      <dgm:spPr/>
    </dgm:pt>
    <dgm:pt modelId="{DAAD85EF-65B3-4BEE-8485-4296DEB1E323}" type="pres">
      <dgm:prSet presAssocID="{60654CB1-7B9A-4F77-BB9B-4A939BF9013E}" presName="node" presStyleLbl="node1" presStyleIdx="5" presStyleCnt="6" custRadScaleRad="101594" custRadScaleInc="-35148">
        <dgm:presLayoutVars>
          <dgm:bulletEnabled val="1"/>
        </dgm:presLayoutVars>
      </dgm:prSet>
      <dgm:spPr/>
    </dgm:pt>
    <dgm:pt modelId="{2EA92258-8F94-4727-BE04-66DB8B0C1B47}" type="pres">
      <dgm:prSet presAssocID="{60654CB1-7B9A-4F77-BB9B-4A939BF9013E}" presName="spNode" presStyleCnt="0"/>
      <dgm:spPr/>
    </dgm:pt>
    <dgm:pt modelId="{150F2CC2-B6E1-49FA-A1B0-C3EB5EAC6AAD}" type="pres">
      <dgm:prSet presAssocID="{E464DF0E-2E37-48DD-B8BE-948A5EF43B23}" presName="sibTrans" presStyleLbl="sibTrans1D1" presStyleIdx="5" presStyleCnt="6"/>
      <dgm:spPr/>
    </dgm:pt>
  </dgm:ptLst>
  <dgm:cxnLst>
    <dgm:cxn modelId="{DC969C15-21A6-4C52-8299-6D8DC1D23C1C}" srcId="{05D26B0A-45D3-425B-AFE8-101E932FFF99}" destId="{1791497C-3E10-44E8-9DA0-9317EE080FB0}" srcOrd="1" destOrd="0" parTransId="{681E9468-49E6-4DFA-90E0-2C4FDEA5DCB3}" sibTransId="{C596234F-E757-4EFB-8D93-4FF9D2D03CA6}"/>
    <dgm:cxn modelId="{4F3DB816-A0A7-4E57-A5A3-A22CBE7DDD94}" srcId="{05D26B0A-45D3-425B-AFE8-101E932FFF99}" destId="{7AA3218B-9990-4722-957E-EAC62075DAC3}" srcOrd="3" destOrd="0" parTransId="{808F5D6F-75C6-4A2A-8DDC-4C7463CABCA4}" sibTransId="{49E4E4D2-D83D-44DF-86C2-591D870E8892}"/>
    <dgm:cxn modelId="{C1D1A82E-8F1B-4FD3-BE06-57AFB8AE40A1}" srcId="{05D26B0A-45D3-425B-AFE8-101E932FFF99}" destId="{F99F8E2F-399E-4A3A-8722-B13DEE5F3EE4}" srcOrd="4" destOrd="0" parTransId="{8E99DD4B-C905-4AAE-B8A3-2203D889EC56}" sibTransId="{21DA2F85-CBC4-49ED-B210-521B5F398B0E}"/>
    <dgm:cxn modelId="{803AD540-11CF-42A6-A87B-F66A47D74289}" type="presOf" srcId="{7AA3218B-9990-4722-957E-EAC62075DAC3}" destId="{4DE60F03-0ECA-4510-9163-82DF8EF8A842}" srcOrd="0" destOrd="0" presId="urn:microsoft.com/office/officeart/2005/8/layout/cycle6"/>
    <dgm:cxn modelId="{9E639C47-C53B-43C2-8806-4D8FC7668BFE}" type="presOf" srcId="{49E4E4D2-D83D-44DF-86C2-591D870E8892}" destId="{46F37FD1-7DAF-4460-95DC-71912703E653}" srcOrd="0" destOrd="0" presId="urn:microsoft.com/office/officeart/2005/8/layout/cycle6"/>
    <dgm:cxn modelId="{EF0CFF53-C325-4D03-9780-26B0F5726E79}" srcId="{05D26B0A-45D3-425B-AFE8-101E932FFF99}" destId="{BBA176B8-0C96-4E12-AA57-B1C0ACB57FDE}" srcOrd="2" destOrd="0" parTransId="{233DD2CD-4635-4EB8-8A8D-9C06B2EE285B}" sibTransId="{A7941D4A-7828-44A2-B014-DFCA9BBEC180}"/>
    <dgm:cxn modelId="{CDC4A266-7651-4C78-89DA-F0876A6DF7EC}" type="presOf" srcId="{1791497C-3E10-44E8-9DA0-9317EE080FB0}" destId="{F549A08A-7262-4DE0-8F03-53030494AADE}" srcOrd="0" destOrd="0" presId="urn:microsoft.com/office/officeart/2005/8/layout/cycle6"/>
    <dgm:cxn modelId="{4E4E5268-D090-49AE-8B71-C7F6F8E7FDC1}" srcId="{05D26B0A-45D3-425B-AFE8-101E932FFF99}" destId="{90B756FB-5D6E-402E-A470-3E94A95D011F}" srcOrd="0" destOrd="0" parTransId="{D5410BA5-5A69-4CB3-BA8D-BBCDFA4FC9B6}" sibTransId="{B57D1AC4-1AA5-4BD9-A60C-0373AC1459A9}"/>
    <dgm:cxn modelId="{03E5C571-EEC9-4FF3-BC1E-F4114A4EAA76}" type="presOf" srcId="{C596234F-E757-4EFB-8D93-4FF9D2D03CA6}" destId="{5AA4851C-55BA-4B2C-AD24-FD4634DC261F}" srcOrd="0" destOrd="0" presId="urn:microsoft.com/office/officeart/2005/8/layout/cycle6"/>
    <dgm:cxn modelId="{566C578C-5E8B-44E9-9FA6-C7281D3A3CAB}" type="presOf" srcId="{05D26B0A-45D3-425B-AFE8-101E932FFF99}" destId="{B3932656-F493-4C82-A338-EB1184B50E16}" srcOrd="0" destOrd="0" presId="urn:microsoft.com/office/officeart/2005/8/layout/cycle6"/>
    <dgm:cxn modelId="{546CC097-DF53-4C8E-9D32-86A21CDE292D}" type="presOf" srcId="{90B756FB-5D6E-402E-A470-3E94A95D011F}" destId="{CF07FEB5-5D2E-44EE-B091-07E0473D850D}" srcOrd="0" destOrd="0" presId="urn:microsoft.com/office/officeart/2005/8/layout/cycle6"/>
    <dgm:cxn modelId="{5A54729F-D94D-4FD0-A4C7-265C7717EBF1}" type="presOf" srcId="{BBA176B8-0C96-4E12-AA57-B1C0ACB57FDE}" destId="{86E1EC7A-4075-4931-9EA0-E2F7B78743BF}" srcOrd="0" destOrd="0" presId="urn:microsoft.com/office/officeart/2005/8/layout/cycle6"/>
    <dgm:cxn modelId="{4EFED7A2-660B-48BC-ADE2-A2C4547692BD}" srcId="{05D26B0A-45D3-425B-AFE8-101E932FFF99}" destId="{60654CB1-7B9A-4F77-BB9B-4A939BF9013E}" srcOrd="5" destOrd="0" parTransId="{5360DCA6-05F6-414F-9A5C-C46273ED2167}" sibTransId="{E464DF0E-2E37-48DD-B8BE-948A5EF43B23}"/>
    <dgm:cxn modelId="{60936AA5-4D94-4F77-9D2E-E5D1C90B297F}" type="presOf" srcId="{A7941D4A-7828-44A2-B014-DFCA9BBEC180}" destId="{DA8B4DFE-C22C-4311-BA15-F6431FA4A1E1}" srcOrd="0" destOrd="0" presId="urn:microsoft.com/office/officeart/2005/8/layout/cycle6"/>
    <dgm:cxn modelId="{5447A5C4-0373-42CD-822B-BEC130303D54}" type="presOf" srcId="{F99F8E2F-399E-4A3A-8722-B13DEE5F3EE4}" destId="{E3615183-1DFF-4F95-BB7C-CCAE1CD8D01B}" srcOrd="0" destOrd="0" presId="urn:microsoft.com/office/officeart/2005/8/layout/cycle6"/>
    <dgm:cxn modelId="{329914C7-4060-4044-BCA2-5F6EA12BF503}" type="presOf" srcId="{B57D1AC4-1AA5-4BD9-A60C-0373AC1459A9}" destId="{9ED66F73-2E23-40FC-BE25-97B1FA946FB9}" srcOrd="0" destOrd="0" presId="urn:microsoft.com/office/officeart/2005/8/layout/cycle6"/>
    <dgm:cxn modelId="{E7776DC8-A844-4EE3-9E6C-CCB05641D8EF}" type="presOf" srcId="{21DA2F85-CBC4-49ED-B210-521B5F398B0E}" destId="{18210E44-1C89-4EE9-AF08-5588DB206DA1}" srcOrd="0" destOrd="0" presId="urn:microsoft.com/office/officeart/2005/8/layout/cycle6"/>
    <dgm:cxn modelId="{CBBCF1D3-87CF-45BC-9A33-49E1C7BA31BA}" type="presOf" srcId="{E464DF0E-2E37-48DD-B8BE-948A5EF43B23}" destId="{150F2CC2-B6E1-49FA-A1B0-C3EB5EAC6AAD}" srcOrd="0" destOrd="0" presId="urn:microsoft.com/office/officeart/2005/8/layout/cycle6"/>
    <dgm:cxn modelId="{DB8758EC-7673-417F-B9CD-8F7AB2A4319F}" type="presOf" srcId="{60654CB1-7B9A-4F77-BB9B-4A939BF9013E}" destId="{DAAD85EF-65B3-4BEE-8485-4296DEB1E323}" srcOrd="0" destOrd="0" presId="urn:microsoft.com/office/officeart/2005/8/layout/cycle6"/>
    <dgm:cxn modelId="{B88A72F9-1144-41CD-861B-8BC04DAB3F15}" type="presParOf" srcId="{B3932656-F493-4C82-A338-EB1184B50E16}" destId="{CF07FEB5-5D2E-44EE-B091-07E0473D850D}" srcOrd="0" destOrd="0" presId="urn:microsoft.com/office/officeart/2005/8/layout/cycle6"/>
    <dgm:cxn modelId="{9C052D84-9B7B-47FA-939B-3039B80EFC1B}" type="presParOf" srcId="{B3932656-F493-4C82-A338-EB1184B50E16}" destId="{B5521789-6328-4AE3-8EE9-EDEC9D3BA33D}" srcOrd="1" destOrd="0" presId="urn:microsoft.com/office/officeart/2005/8/layout/cycle6"/>
    <dgm:cxn modelId="{07C0B0F1-EEDC-4CDA-8DC4-679429B9EFB8}" type="presParOf" srcId="{B3932656-F493-4C82-A338-EB1184B50E16}" destId="{9ED66F73-2E23-40FC-BE25-97B1FA946FB9}" srcOrd="2" destOrd="0" presId="urn:microsoft.com/office/officeart/2005/8/layout/cycle6"/>
    <dgm:cxn modelId="{83DFE89D-6459-419A-A472-5467D2C4DB7C}" type="presParOf" srcId="{B3932656-F493-4C82-A338-EB1184B50E16}" destId="{F549A08A-7262-4DE0-8F03-53030494AADE}" srcOrd="3" destOrd="0" presId="urn:microsoft.com/office/officeart/2005/8/layout/cycle6"/>
    <dgm:cxn modelId="{0286F894-1B38-485F-9297-4403C5C36920}" type="presParOf" srcId="{B3932656-F493-4C82-A338-EB1184B50E16}" destId="{FEF194AA-89B9-4907-8068-F5BBEEDC5318}" srcOrd="4" destOrd="0" presId="urn:microsoft.com/office/officeart/2005/8/layout/cycle6"/>
    <dgm:cxn modelId="{573A390C-9871-4C46-AB88-56813351643D}" type="presParOf" srcId="{B3932656-F493-4C82-A338-EB1184B50E16}" destId="{5AA4851C-55BA-4B2C-AD24-FD4634DC261F}" srcOrd="5" destOrd="0" presId="urn:microsoft.com/office/officeart/2005/8/layout/cycle6"/>
    <dgm:cxn modelId="{89E67510-1BD1-4077-8C2A-35E0412F03FA}" type="presParOf" srcId="{B3932656-F493-4C82-A338-EB1184B50E16}" destId="{86E1EC7A-4075-4931-9EA0-E2F7B78743BF}" srcOrd="6" destOrd="0" presId="urn:microsoft.com/office/officeart/2005/8/layout/cycle6"/>
    <dgm:cxn modelId="{69F8D50B-C153-48BA-B5A0-F202B57D5D89}" type="presParOf" srcId="{B3932656-F493-4C82-A338-EB1184B50E16}" destId="{967DEFD7-8163-4B82-9BCE-F4B5CFC5FA0C}" srcOrd="7" destOrd="0" presId="urn:microsoft.com/office/officeart/2005/8/layout/cycle6"/>
    <dgm:cxn modelId="{DBF046DE-99FC-4DDE-ADFA-7529334696D4}" type="presParOf" srcId="{B3932656-F493-4C82-A338-EB1184B50E16}" destId="{DA8B4DFE-C22C-4311-BA15-F6431FA4A1E1}" srcOrd="8" destOrd="0" presId="urn:microsoft.com/office/officeart/2005/8/layout/cycle6"/>
    <dgm:cxn modelId="{A71CE001-A272-4623-B48A-5BB74E038BC9}" type="presParOf" srcId="{B3932656-F493-4C82-A338-EB1184B50E16}" destId="{4DE60F03-0ECA-4510-9163-82DF8EF8A842}" srcOrd="9" destOrd="0" presId="urn:microsoft.com/office/officeart/2005/8/layout/cycle6"/>
    <dgm:cxn modelId="{4DDA30A9-225D-40CD-94A4-FF7F4DC282D6}" type="presParOf" srcId="{B3932656-F493-4C82-A338-EB1184B50E16}" destId="{06FF5EBD-B128-45A9-94CB-500E1716FA15}" srcOrd="10" destOrd="0" presId="urn:microsoft.com/office/officeart/2005/8/layout/cycle6"/>
    <dgm:cxn modelId="{B4C9C31C-F005-49D4-BF50-E08DE89ADAD9}" type="presParOf" srcId="{B3932656-F493-4C82-A338-EB1184B50E16}" destId="{46F37FD1-7DAF-4460-95DC-71912703E653}" srcOrd="11" destOrd="0" presId="urn:microsoft.com/office/officeart/2005/8/layout/cycle6"/>
    <dgm:cxn modelId="{4D127C1E-9A74-42B5-89FD-9AFD435280CD}" type="presParOf" srcId="{B3932656-F493-4C82-A338-EB1184B50E16}" destId="{E3615183-1DFF-4F95-BB7C-CCAE1CD8D01B}" srcOrd="12" destOrd="0" presId="urn:microsoft.com/office/officeart/2005/8/layout/cycle6"/>
    <dgm:cxn modelId="{BF6B3198-5A03-47C0-9D76-1B84FC19835D}" type="presParOf" srcId="{B3932656-F493-4C82-A338-EB1184B50E16}" destId="{FE3E4C77-72F5-414C-8E02-43B5CE7FC646}" srcOrd="13" destOrd="0" presId="urn:microsoft.com/office/officeart/2005/8/layout/cycle6"/>
    <dgm:cxn modelId="{C193CFA1-74B6-428D-9CCE-8CA5BC191574}" type="presParOf" srcId="{B3932656-F493-4C82-A338-EB1184B50E16}" destId="{18210E44-1C89-4EE9-AF08-5588DB206DA1}" srcOrd="14" destOrd="0" presId="urn:microsoft.com/office/officeart/2005/8/layout/cycle6"/>
    <dgm:cxn modelId="{100D5435-49CB-4CB0-A0F3-B5DDBE7E6095}" type="presParOf" srcId="{B3932656-F493-4C82-A338-EB1184B50E16}" destId="{DAAD85EF-65B3-4BEE-8485-4296DEB1E323}" srcOrd="15" destOrd="0" presId="urn:microsoft.com/office/officeart/2005/8/layout/cycle6"/>
    <dgm:cxn modelId="{DFE380AA-6543-4249-8416-38B5E000FFE0}" type="presParOf" srcId="{B3932656-F493-4C82-A338-EB1184B50E16}" destId="{2EA92258-8F94-4727-BE04-66DB8B0C1B47}" srcOrd="16" destOrd="0" presId="urn:microsoft.com/office/officeart/2005/8/layout/cycle6"/>
    <dgm:cxn modelId="{BFBCCF29-2B39-4EE9-8073-70AC4E3B13BA}" type="presParOf" srcId="{B3932656-F493-4C82-A338-EB1184B50E16}" destId="{150F2CC2-B6E1-49FA-A1B0-C3EB5EAC6AAD}"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50B98C-CD65-4507-8557-7975E66BBDC9}"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s-ES"/>
        </a:p>
      </dgm:t>
    </dgm:pt>
    <dgm:pt modelId="{61C4FE91-BDE6-4B44-A6A6-025F4F53A318}">
      <dgm:prSet phldrT="[Texto]" custT="1"/>
      <dgm:spPr>
        <a:xfrm>
          <a:off x="2315929" y="1016"/>
          <a:ext cx="1704845" cy="852422"/>
        </a:xfrm>
        <a:prstGeom prst="roundRect">
          <a:avLst/>
        </a:prstGeom>
      </dgm:spPr>
      <dgm:t>
        <a:bodyPr/>
        <a:lstStyle/>
        <a:p>
          <a:r>
            <a:rPr lang="es-ES" sz="2000" b="1">
              <a:latin typeface="Arial"/>
              <a:ea typeface="+mn-ea"/>
              <a:cs typeface="+mn-cs"/>
            </a:rPr>
            <a:t>Diagnóstico</a:t>
          </a:r>
          <a:endParaRPr lang="es-ES" sz="2000" b="1" dirty="0">
            <a:latin typeface="Arial"/>
            <a:ea typeface="+mn-ea"/>
            <a:cs typeface="+mn-cs"/>
          </a:endParaRPr>
        </a:p>
      </dgm:t>
    </dgm:pt>
    <dgm:pt modelId="{1B98C185-0CCF-4CE2-9F79-E1F571CE98E1}" type="parTrans" cxnId="{894EA060-C2DE-43C9-836D-9C9F66EDFBE3}">
      <dgm:prSet/>
      <dgm:spPr/>
      <dgm:t>
        <a:bodyPr/>
        <a:lstStyle/>
        <a:p>
          <a:endParaRPr lang="es-ES"/>
        </a:p>
      </dgm:t>
    </dgm:pt>
    <dgm:pt modelId="{9D372004-3E23-4F04-B6C1-D66896249255}" type="sibTrans" cxnId="{894EA060-C2DE-43C9-836D-9C9F66EDFBE3}">
      <dgm:prSet/>
      <dgm:spPr>
        <a:xfrm>
          <a:off x="1321468" y="-20731"/>
          <a:ext cx="3693767" cy="3693767"/>
        </a:xfrm>
        <a:prstGeom prst="circularArrow">
          <a:avLst>
            <a:gd name="adj1" fmla="val 5544"/>
            <a:gd name="adj2" fmla="val 330680"/>
            <a:gd name="adj3" fmla="val 13806389"/>
            <a:gd name="adj4" fmla="val 17367451"/>
            <a:gd name="adj5" fmla="val 5757"/>
          </a:avLst>
        </a:prstGeom>
      </dgm:spPr>
      <dgm:t>
        <a:bodyPr/>
        <a:lstStyle/>
        <a:p>
          <a:endParaRPr lang="es-ES"/>
        </a:p>
      </dgm:t>
    </dgm:pt>
    <dgm:pt modelId="{D529A2E8-3C79-4045-BF75-537E6CBD8723}">
      <dgm:prSet phldrT="[Texto]" custT="1"/>
      <dgm:spPr>
        <a:xfrm>
          <a:off x="3140397" y="2533102"/>
          <a:ext cx="2548232" cy="852422"/>
        </a:xfrm>
        <a:prstGeom prst="roundRect">
          <a:avLst/>
        </a:prstGeom>
      </dgm:spPr>
      <dgm:t>
        <a:bodyPr/>
        <a:lstStyle/>
        <a:p>
          <a:r>
            <a:rPr lang="es-ES" sz="2000" b="1">
              <a:latin typeface="Arial"/>
              <a:ea typeface="+mn-ea"/>
              <a:cs typeface="+mn-cs"/>
            </a:rPr>
            <a:t>Predictor </a:t>
          </a:r>
        </a:p>
        <a:p>
          <a:r>
            <a:rPr lang="es-ES" sz="2000" b="1">
              <a:latin typeface="Arial"/>
              <a:ea typeface="+mn-ea"/>
              <a:cs typeface="+mn-cs"/>
            </a:rPr>
            <a:t>Recaídas/remisión</a:t>
          </a:r>
          <a:endParaRPr lang="es-ES" sz="2000" b="1" dirty="0">
            <a:latin typeface="Arial"/>
            <a:ea typeface="+mn-ea"/>
            <a:cs typeface="+mn-cs"/>
          </a:endParaRPr>
        </a:p>
      </dgm:t>
    </dgm:pt>
    <dgm:pt modelId="{7589D712-F2D8-4C27-AD94-2F82A4E5EEE9}" type="parTrans" cxnId="{F510589E-FBD6-4DED-BF16-8A05BB9250A3}">
      <dgm:prSet/>
      <dgm:spPr/>
      <dgm:t>
        <a:bodyPr/>
        <a:lstStyle/>
        <a:p>
          <a:endParaRPr lang="es-ES"/>
        </a:p>
      </dgm:t>
    </dgm:pt>
    <dgm:pt modelId="{EB8EE8C4-66A1-4A54-9916-065F7E28FCC5}" type="sibTrans" cxnId="{F510589E-FBD6-4DED-BF16-8A05BB9250A3}">
      <dgm:prSet/>
      <dgm:spPr/>
      <dgm:t>
        <a:bodyPr/>
        <a:lstStyle/>
        <a:p>
          <a:endParaRPr lang="es-ES"/>
        </a:p>
      </dgm:t>
    </dgm:pt>
    <dgm:pt modelId="{0F2A595C-4CF0-43E6-94C5-16823C4DEB4A}">
      <dgm:prSet phldrT="[Texto]" custT="1"/>
      <dgm:spPr>
        <a:xfrm>
          <a:off x="1148184" y="2533115"/>
          <a:ext cx="1704845" cy="852422"/>
        </a:xfrm>
        <a:prstGeom prst="roundRect">
          <a:avLst/>
        </a:prstGeom>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1800" b="1">
              <a:latin typeface="Arial"/>
              <a:ea typeface="+mn-ea"/>
              <a:cs typeface="+mn-cs"/>
            </a:rPr>
            <a:t>Predictor de SAM</a:t>
          </a:r>
        </a:p>
        <a:p>
          <a:pPr defTabSz="622300">
            <a:lnSpc>
              <a:spcPct val="90000"/>
            </a:lnSpc>
            <a:spcBef>
              <a:spcPct val="0"/>
            </a:spcBef>
            <a:spcAft>
              <a:spcPct val="35000"/>
            </a:spcAft>
          </a:pPr>
          <a:endParaRPr lang="es-ES" sz="1500" dirty="0">
            <a:latin typeface="Arial"/>
            <a:ea typeface="+mn-ea"/>
            <a:cs typeface="+mn-cs"/>
          </a:endParaRPr>
        </a:p>
      </dgm:t>
    </dgm:pt>
    <dgm:pt modelId="{C9A64745-4334-473A-8704-2C5641B58B96}" type="parTrans" cxnId="{52A072EF-6ED9-40B5-9721-3C1FA8E8BA35}">
      <dgm:prSet/>
      <dgm:spPr/>
      <dgm:t>
        <a:bodyPr/>
        <a:lstStyle/>
        <a:p>
          <a:endParaRPr lang="es-ES"/>
        </a:p>
      </dgm:t>
    </dgm:pt>
    <dgm:pt modelId="{74465D6B-D78E-40A1-9DA0-776CC762D961}" type="sibTrans" cxnId="{52A072EF-6ED9-40B5-9721-3C1FA8E8BA35}">
      <dgm:prSet/>
      <dgm:spPr/>
      <dgm:t>
        <a:bodyPr/>
        <a:lstStyle/>
        <a:p>
          <a:endParaRPr lang="es-ES"/>
        </a:p>
      </dgm:t>
    </dgm:pt>
    <dgm:pt modelId="{A2561D2F-7922-4B73-94A4-E0B7F34A23A3}">
      <dgm:prSet phldrT="[Texto]"/>
      <dgm:spPr>
        <a:xfrm>
          <a:off x="817856" y="1089430"/>
          <a:ext cx="1704845" cy="852422"/>
        </a:xfrm>
        <a:prstGeom prst="roundRect">
          <a:avLst/>
        </a:prstGeom>
      </dgm:spPr>
      <dgm:t>
        <a:bodyPr/>
        <a:lstStyle/>
        <a:p>
          <a:r>
            <a:rPr lang="es-ES" b="1">
              <a:latin typeface="Arial"/>
              <a:ea typeface="+mn-ea"/>
              <a:cs typeface="+mn-cs"/>
            </a:rPr>
            <a:t>Diana </a:t>
          </a:r>
        </a:p>
        <a:p>
          <a:r>
            <a:rPr lang="es-ES" b="1">
              <a:latin typeface="Arial"/>
              <a:ea typeface="+mn-ea"/>
              <a:cs typeface="+mn-cs"/>
            </a:rPr>
            <a:t>terapéutica</a:t>
          </a:r>
          <a:endParaRPr lang="es-ES" b="1" dirty="0">
            <a:latin typeface="Arial"/>
            <a:ea typeface="+mn-ea"/>
            <a:cs typeface="+mn-cs"/>
          </a:endParaRPr>
        </a:p>
      </dgm:t>
    </dgm:pt>
    <dgm:pt modelId="{2352CF5B-3E03-453A-AC14-E24155B39C55}" type="parTrans" cxnId="{4962ABEB-0636-4E02-B5A6-165B55EA12D5}">
      <dgm:prSet/>
      <dgm:spPr/>
      <dgm:t>
        <a:bodyPr/>
        <a:lstStyle/>
        <a:p>
          <a:endParaRPr lang="es-ES"/>
        </a:p>
      </dgm:t>
    </dgm:pt>
    <dgm:pt modelId="{CB9A18D5-64AD-446A-9CBD-69E87CD30B61}" type="sibTrans" cxnId="{4962ABEB-0636-4E02-B5A6-165B55EA12D5}">
      <dgm:prSet/>
      <dgm:spPr/>
      <dgm:t>
        <a:bodyPr/>
        <a:lstStyle/>
        <a:p>
          <a:endParaRPr lang="es-ES"/>
        </a:p>
      </dgm:t>
    </dgm:pt>
    <dgm:pt modelId="{A746EA8E-8E50-405A-A755-53959E522ABD}">
      <dgm:prSet custT="1"/>
      <dgm:spPr>
        <a:xfrm>
          <a:off x="3814002" y="1089430"/>
          <a:ext cx="1704845" cy="852422"/>
        </a:xfrm>
        <a:prstGeom prst="roundRect">
          <a:avLst/>
        </a:prstGeom>
      </dgm:spPr>
      <dgm:t>
        <a:bodyPr/>
        <a:lstStyle/>
        <a:p>
          <a:endParaRPr lang="es-ES" sz="2000" b="1">
            <a:latin typeface="Arial"/>
            <a:ea typeface="+mn-ea"/>
            <a:cs typeface="+mn-cs"/>
          </a:endParaRPr>
        </a:p>
        <a:p>
          <a:r>
            <a:rPr lang="es-ES" sz="2000" b="1">
              <a:latin typeface="Arial"/>
              <a:ea typeface="+mn-ea"/>
              <a:cs typeface="+mn-cs"/>
            </a:rPr>
            <a:t>Respuesta</a:t>
          </a:r>
        </a:p>
        <a:p>
          <a:r>
            <a:rPr lang="es-ES" sz="2000" b="1">
              <a:latin typeface="Arial"/>
              <a:ea typeface="+mn-ea"/>
              <a:cs typeface="+mn-cs"/>
            </a:rPr>
            <a:t>tratamiento</a:t>
          </a:r>
        </a:p>
        <a:p>
          <a:endParaRPr lang="es-ES" sz="1400" dirty="0">
            <a:latin typeface="Arial"/>
            <a:ea typeface="+mn-ea"/>
            <a:cs typeface="+mn-cs"/>
          </a:endParaRPr>
        </a:p>
      </dgm:t>
    </dgm:pt>
    <dgm:pt modelId="{9F5FB189-F969-4AFF-8221-FD60FC6D1C40}" type="parTrans" cxnId="{15356139-7600-4FA0-B2A7-EA644860FFD5}">
      <dgm:prSet/>
      <dgm:spPr/>
      <dgm:t>
        <a:bodyPr/>
        <a:lstStyle/>
        <a:p>
          <a:endParaRPr lang="es-ES"/>
        </a:p>
      </dgm:t>
    </dgm:pt>
    <dgm:pt modelId="{2178E507-5B05-41BE-B46C-40F3F88FB921}" type="sibTrans" cxnId="{15356139-7600-4FA0-B2A7-EA644860FFD5}">
      <dgm:prSet/>
      <dgm:spPr/>
      <dgm:t>
        <a:bodyPr/>
        <a:lstStyle/>
        <a:p>
          <a:endParaRPr lang="es-ES"/>
        </a:p>
      </dgm:t>
    </dgm:pt>
    <dgm:pt modelId="{B69FC7EC-AE54-41CB-901C-19C934F366B2}" type="pres">
      <dgm:prSet presAssocID="{FF50B98C-CD65-4507-8557-7975E66BBDC9}" presName="Name0" presStyleCnt="0">
        <dgm:presLayoutVars>
          <dgm:dir/>
          <dgm:resizeHandles val="exact"/>
        </dgm:presLayoutVars>
      </dgm:prSet>
      <dgm:spPr/>
    </dgm:pt>
    <dgm:pt modelId="{DB0F16B2-36EA-4772-A066-B8DE0FE83792}" type="pres">
      <dgm:prSet presAssocID="{FF50B98C-CD65-4507-8557-7975E66BBDC9}" presName="cycle" presStyleCnt="0"/>
      <dgm:spPr/>
    </dgm:pt>
    <dgm:pt modelId="{A6343DC9-A6C3-4A6A-8D77-C666E2145CAD}" type="pres">
      <dgm:prSet presAssocID="{61C4FE91-BDE6-4B44-A6A6-025F4F53A318}" presName="nodeFirstNode" presStyleLbl="node1" presStyleIdx="0" presStyleCnt="5">
        <dgm:presLayoutVars>
          <dgm:bulletEnabled val="1"/>
        </dgm:presLayoutVars>
      </dgm:prSet>
      <dgm:spPr>
        <a:prstGeom prst="roundRect">
          <a:avLst/>
        </a:prstGeom>
      </dgm:spPr>
    </dgm:pt>
    <dgm:pt modelId="{C1F28C8D-E7D9-4438-8BB4-25911FDEDDB9}" type="pres">
      <dgm:prSet presAssocID="{9D372004-3E23-4F04-B6C1-D66896249255}" presName="sibTransFirstNode" presStyleLbl="bgShp" presStyleIdx="0" presStyleCnt="1"/>
      <dgm:spPr>
        <a:prstGeom prst="circularArrow">
          <a:avLst>
            <a:gd name="adj1" fmla="val 5544"/>
            <a:gd name="adj2" fmla="val 330680"/>
            <a:gd name="adj3" fmla="val 13806389"/>
            <a:gd name="adj4" fmla="val 17367451"/>
            <a:gd name="adj5" fmla="val 5757"/>
          </a:avLst>
        </a:prstGeom>
      </dgm:spPr>
    </dgm:pt>
    <dgm:pt modelId="{40EF0FF1-0DE4-4297-8283-3E45842089FD}" type="pres">
      <dgm:prSet presAssocID="{A746EA8E-8E50-405A-A755-53959E522ABD}" presName="nodeFollowingNodes" presStyleLbl="node1" presStyleIdx="1" presStyleCnt="5">
        <dgm:presLayoutVars>
          <dgm:bulletEnabled val="1"/>
        </dgm:presLayoutVars>
      </dgm:prSet>
      <dgm:spPr>
        <a:prstGeom prst="roundRect">
          <a:avLst/>
        </a:prstGeom>
      </dgm:spPr>
    </dgm:pt>
    <dgm:pt modelId="{23AF0F80-42D4-4288-81FB-DD3833340E3F}" type="pres">
      <dgm:prSet presAssocID="{D529A2E8-3C79-4045-BF75-537E6CBD8723}" presName="nodeFollowingNodes" presStyleLbl="node1" presStyleIdx="2" presStyleCnt="5" custScaleX="149470" custRadScaleRad="99747" custRadScaleInc="-27466">
        <dgm:presLayoutVars>
          <dgm:bulletEnabled val="1"/>
        </dgm:presLayoutVars>
      </dgm:prSet>
      <dgm:spPr>
        <a:prstGeom prst="roundRect">
          <a:avLst/>
        </a:prstGeom>
      </dgm:spPr>
    </dgm:pt>
    <dgm:pt modelId="{A8A4DD46-DD7E-4F67-9749-F52D59415A14}" type="pres">
      <dgm:prSet presAssocID="{0F2A595C-4CF0-43E6-94C5-16823C4DEB4A}" presName="nodeFollowingNodes" presStyleLbl="node1" presStyleIdx="3" presStyleCnt="5" custRadScaleRad="95847" custRadScaleInc="24444">
        <dgm:presLayoutVars>
          <dgm:bulletEnabled val="1"/>
        </dgm:presLayoutVars>
      </dgm:prSet>
      <dgm:spPr>
        <a:prstGeom prst="roundRect">
          <a:avLst/>
        </a:prstGeom>
      </dgm:spPr>
    </dgm:pt>
    <dgm:pt modelId="{ABB2D644-C886-4DCE-8D61-923210506CB8}" type="pres">
      <dgm:prSet presAssocID="{A2561D2F-7922-4B73-94A4-E0B7F34A23A3}" presName="nodeFollowingNodes" presStyleLbl="node1" presStyleIdx="4" presStyleCnt="5">
        <dgm:presLayoutVars>
          <dgm:bulletEnabled val="1"/>
        </dgm:presLayoutVars>
      </dgm:prSet>
      <dgm:spPr>
        <a:prstGeom prst="roundRect">
          <a:avLst/>
        </a:prstGeom>
      </dgm:spPr>
    </dgm:pt>
  </dgm:ptLst>
  <dgm:cxnLst>
    <dgm:cxn modelId="{15356139-7600-4FA0-B2A7-EA644860FFD5}" srcId="{FF50B98C-CD65-4507-8557-7975E66BBDC9}" destId="{A746EA8E-8E50-405A-A755-53959E522ABD}" srcOrd="1" destOrd="0" parTransId="{9F5FB189-F969-4AFF-8221-FD60FC6D1C40}" sibTransId="{2178E507-5B05-41BE-B46C-40F3F88FB921}"/>
    <dgm:cxn modelId="{8D8B0455-E633-4427-92CC-39C620E1F3AC}" type="presOf" srcId="{A2561D2F-7922-4B73-94A4-E0B7F34A23A3}" destId="{ABB2D644-C886-4DCE-8D61-923210506CB8}" srcOrd="0" destOrd="0" presId="urn:microsoft.com/office/officeart/2005/8/layout/cycle3"/>
    <dgm:cxn modelId="{894EA060-C2DE-43C9-836D-9C9F66EDFBE3}" srcId="{FF50B98C-CD65-4507-8557-7975E66BBDC9}" destId="{61C4FE91-BDE6-4B44-A6A6-025F4F53A318}" srcOrd="0" destOrd="0" parTransId="{1B98C185-0CCF-4CE2-9F79-E1F571CE98E1}" sibTransId="{9D372004-3E23-4F04-B6C1-D66896249255}"/>
    <dgm:cxn modelId="{5A235763-A0B8-41D4-87D1-983230B93DC0}" type="presOf" srcId="{D529A2E8-3C79-4045-BF75-537E6CBD8723}" destId="{23AF0F80-42D4-4288-81FB-DD3833340E3F}" srcOrd="0" destOrd="0" presId="urn:microsoft.com/office/officeart/2005/8/layout/cycle3"/>
    <dgm:cxn modelId="{F3408082-023D-4E49-BFDE-998D6F61C1AD}" type="presOf" srcId="{0F2A595C-4CF0-43E6-94C5-16823C4DEB4A}" destId="{A8A4DD46-DD7E-4F67-9749-F52D59415A14}" srcOrd="0" destOrd="0" presId="urn:microsoft.com/office/officeart/2005/8/layout/cycle3"/>
    <dgm:cxn modelId="{F510589E-FBD6-4DED-BF16-8A05BB9250A3}" srcId="{FF50B98C-CD65-4507-8557-7975E66BBDC9}" destId="{D529A2E8-3C79-4045-BF75-537E6CBD8723}" srcOrd="2" destOrd="0" parTransId="{7589D712-F2D8-4C27-AD94-2F82A4E5EEE9}" sibTransId="{EB8EE8C4-66A1-4A54-9916-065F7E28FCC5}"/>
    <dgm:cxn modelId="{49CEFF9F-B1AB-4824-9D07-0EB976F338C2}" type="presOf" srcId="{9D372004-3E23-4F04-B6C1-D66896249255}" destId="{C1F28C8D-E7D9-4438-8BB4-25911FDEDDB9}" srcOrd="0" destOrd="0" presId="urn:microsoft.com/office/officeart/2005/8/layout/cycle3"/>
    <dgm:cxn modelId="{BDB2CBB6-EA1C-4A9D-8B6C-8280A44056F1}" type="presOf" srcId="{61C4FE91-BDE6-4B44-A6A6-025F4F53A318}" destId="{A6343DC9-A6C3-4A6A-8D77-C666E2145CAD}" srcOrd="0" destOrd="0" presId="urn:microsoft.com/office/officeart/2005/8/layout/cycle3"/>
    <dgm:cxn modelId="{BD0D85CF-383A-497E-A72B-1385BD445F52}" type="presOf" srcId="{A746EA8E-8E50-405A-A755-53959E522ABD}" destId="{40EF0FF1-0DE4-4297-8283-3E45842089FD}" srcOrd="0" destOrd="0" presId="urn:microsoft.com/office/officeart/2005/8/layout/cycle3"/>
    <dgm:cxn modelId="{4962ABEB-0636-4E02-B5A6-165B55EA12D5}" srcId="{FF50B98C-CD65-4507-8557-7975E66BBDC9}" destId="{A2561D2F-7922-4B73-94A4-E0B7F34A23A3}" srcOrd="4" destOrd="0" parTransId="{2352CF5B-3E03-453A-AC14-E24155B39C55}" sibTransId="{CB9A18D5-64AD-446A-9CBD-69E87CD30B61}"/>
    <dgm:cxn modelId="{52A072EF-6ED9-40B5-9721-3C1FA8E8BA35}" srcId="{FF50B98C-CD65-4507-8557-7975E66BBDC9}" destId="{0F2A595C-4CF0-43E6-94C5-16823C4DEB4A}" srcOrd="3" destOrd="0" parTransId="{C9A64745-4334-473A-8704-2C5641B58B96}" sibTransId="{74465D6B-D78E-40A1-9DA0-776CC762D961}"/>
    <dgm:cxn modelId="{2B36A5F1-5157-4482-9215-68E5426658E3}" type="presOf" srcId="{FF50B98C-CD65-4507-8557-7975E66BBDC9}" destId="{B69FC7EC-AE54-41CB-901C-19C934F366B2}" srcOrd="0" destOrd="0" presId="urn:microsoft.com/office/officeart/2005/8/layout/cycle3"/>
    <dgm:cxn modelId="{8FEACB5C-F943-4AA7-9E17-5E89AB8B041B}" type="presParOf" srcId="{B69FC7EC-AE54-41CB-901C-19C934F366B2}" destId="{DB0F16B2-36EA-4772-A066-B8DE0FE83792}" srcOrd="0" destOrd="0" presId="urn:microsoft.com/office/officeart/2005/8/layout/cycle3"/>
    <dgm:cxn modelId="{8BFC7618-8557-4423-AF31-72F1D827F3F7}" type="presParOf" srcId="{DB0F16B2-36EA-4772-A066-B8DE0FE83792}" destId="{A6343DC9-A6C3-4A6A-8D77-C666E2145CAD}" srcOrd="0" destOrd="0" presId="urn:microsoft.com/office/officeart/2005/8/layout/cycle3"/>
    <dgm:cxn modelId="{21BD5817-F8AC-48DA-A21A-A397D9517F2F}" type="presParOf" srcId="{DB0F16B2-36EA-4772-A066-B8DE0FE83792}" destId="{C1F28C8D-E7D9-4438-8BB4-25911FDEDDB9}" srcOrd="1" destOrd="0" presId="urn:microsoft.com/office/officeart/2005/8/layout/cycle3"/>
    <dgm:cxn modelId="{13015562-E9F6-4FF7-A44D-472431F7492E}" type="presParOf" srcId="{DB0F16B2-36EA-4772-A066-B8DE0FE83792}" destId="{40EF0FF1-0DE4-4297-8283-3E45842089FD}" srcOrd="2" destOrd="0" presId="urn:microsoft.com/office/officeart/2005/8/layout/cycle3"/>
    <dgm:cxn modelId="{65B89C99-6E7C-45DD-B7F6-8838B5ADF6E8}" type="presParOf" srcId="{DB0F16B2-36EA-4772-A066-B8DE0FE83792}" destId="{23AF0F80-42D4-4288-81FB-DD3833340E3F}" srcOrd="3" destOrd="0" presId="urn:microsoft.com/office/officeart/2005/8/layout/cycle3"/>
    <dgm:cxn modelId="{B3ADFADD-419D-4A06-A3D3-C2DCC13A1D50}" type="presParOf" srcId="{DB0F16B2-36EA-4772-A066-B8DE0FE83792}" destId="{A8A4DD46-DD7E-4F67-9749-F52D59415A14}" srcOrd="4" destOrd="0" presId="urn:microsoft.com/office/officeart/2005/8/layout/cycle3"/>
    <dgm:cxn modelId="{E0A6DD82-5500-4CC8-8743-1D6E3ABF9701}" type="presParOf" srcId="{DB0F16B2-36EA-4772-A066-B8DE0FE83792}" destId="{ABB2D644-C886-4DCE-8D61-923210506CB8}"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E744A5-720C-49CF-AA34-F15FA1B2D63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s-ES"/>
        </a:p>
      </dgm:t>
    </dgm:pt>
    <dgm:pt modelId="{2D73D255-8ADB-487C-89B2-EEE0EA2ABE4D}">
      <dgm:prSet phldrT="[Texto]" custT="1"/>
      <dgm:spPr>
        <a:xfrm rot="10800000">
          <a:off x="0" y="0"/>
          <a:ext cx="6248640" cy="1321170"/>
        </a:xfrm>
        <a:prstGeom prst="upArrowCallou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sz="2400" b="1" dirty="0">
              <a:solidFill>
                <a:sysClr val="window" lastClr="FFFFFF"/>
              </a:solidFill>
              <a:latin typeface="Calibri"/>
              <a:ea typeface="+mn-ea"/>
              <a:cs typeface="+mn-cs"/>
            </a:rPr>
            <a:t>n = 23 pacientes</a:t>
          </a:r>
        </a:p>
      </dgm:t>
    </dgm:pt>
    <dgm:pt modelId="{60D56D5B-7EF3-4775-B153-97C34E593DBF}" type="parTrans" cxnId="{67C9C12B-B93B-45EC-87F9-127899303818}">
      <dgm:prSet/>
      <dgm:spPr/>
      <dgm:t>
        <a:bodyPr/>
        <a:lstStyle/>
        <a:p>
          <a:endParaRPr lang="es-ES" sz="1200"/>
        </a:p>
      </dgm:t>
    </dgm:pt>
    <dgm:pt modelId="{51FE582F-FF64-4082-9FEE-006051E0ECF4}" type="sibTrans" cxnId="{67C9C12B-B93B-45EC-87F9-127899303818}">
      <dgm:prSet/>
      <dgm:spPr/>
      <dgm:t>
        <a:bodyPr/>
        <a:lstStyle/>
        <a:p>
          <a:endParaRPr lang="es-ES" sz="1200"/>
        </a:p>
      </dgm:t>
    </dgm:pt>
    <dgm:pt modelId="{29D588C2-AFD7-41F7-A8B9-C155989CC860}">
      <dgm:prSet phldrT="[Texto]" custT="1"/>
      <dgm:spPr>
        <a:xfrm>
          <a:off x="3124320" y="464345"/>
          <a:ext cx="3124320" cy="39503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lstStyle/>
        <a:p>
          <a:r>
            <a:rPr lang="es-ES" sz="2400" dirty="0">
              <a:solidFill>
                <a:sysClr val="windowText" lastClr="000000">
                  <a:hueOff val="0"/>
                  <a:satOff val="0"/>
                  <a:lumOff val="0"/>
                  <a:alphaOff val="0"/>
                </a:sysClr>
              </a:solidFill>
              <a:latin typeface="Calibri"/>
              <a:ea typeface="+mn-ea"/>
              <a:cs typeface="+mn-cs"/>
            </a:rPr>
            <a:t>n = 13   </a:t>
          </a:r>
          <a:r>
            <a:rPr lang="es-ES" sz="2400" b="1" dirty="0">
              <a:solidFill>
                <a:sysClr val="windowText" lastClr="000000">
                  <a:hueOff val="0"/>
                  <a:satOff val="0"/>
                  <a:lumOff val="0"/>
                  <a:alphaOff val="0"/>
                </a:sysClr>
              </a:solidFill>
              <a:latin typeface="Calibri"/>
              <a:ea typeface="+mn-ea"/>
              <a:cs typeface="+mn-cs"/>
            </a:rPr>
            <a:t>160 mg</a:t>
          </a:r>
        </a:p>
      </dgm:t>
    </dgm:pt>
    <dgm:pt modelId="{8F4887BC-C791-47BE-A71D-2A833AF3918B}" type="parTrans" cxnId="{B435F76A-8461-45F3-9EC8-918F95E7961A}">
      <dgm:prSet/>
      <dgm:spPr/>
      <dgm:t>
        <a:bodyPr/>
        <a:lstStyle/>
        <a:p>
          <a:endParaRPr lang="es-ES" sz="1200"/>
        </a:p>
      </dgm:t>
    </dgm:pt>
    <dgm:pt modelId="{DC1D41B4-F781-4EBF-8D85-98E7D5605D71}" type="sibTrans" cxnId="{B435F76A-8461-45F3-9EC8-918F95E7961A}">
      <dgm:prSet/>
      <dgm:spPr/>
      <dgm:t>
        <a:bodyPr/>
        <a:lstStyle/>
        <a:p>
          <a:endParaRPr lang="es-ES" sz="1200"/>
        </a:p>
      </dgm:t>
    </dgm:pt>
    <dgm:pt modelId="{87DD3EFD-14C1-4D24-B1E4-F792F8D75B78}">
      <dgm:prSet phldrT="[Texto]" custT="1"/>
      <dgm:spPr>
        <a:xfrm rot="10800000">
          <a:off x="0" y="1308900"/>
          <a:ext cx="6248640" cy="1321170"/>
        </a:xfrm>
        <a:prstGeom prst="upArrowCallou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sz="1800" b="1" dirty="0">
              <a:solidFill>
                <a:sysClr val="window" lastClr="FFFFFF"/>
              </a:solidFill>
              <a:latin typeface="Calibri"/>
              <a:ea typeface="+mn-ea"/>
              <a:cs typeface="+mn-cs"/>
            </a:rPr>
            <a:t>EVOLUCIÓN</a:t>
          </a:r>
        </a:p>
      </dgm:t>
    </dgm:pt>
    <dgm:pt modelId="{475AE5EE-A50E-46EB-90F5-6DF5CB7994B9}" type="parTrans" cxnId="{08FE5D6B-AD39-4AE2-BFC3-F13B72D4448B}">
      <dgm:prSet/>
      <dgm:spPr/>
      <dgm:t>
        <a:bodyPr/>
        <a:lstStyle/>
        <a:p>
          <a:endParaRPr lang="es-ES" sz="1200"/>
        </a:p>
      </dgm:t>
    </dgm:pt>
    <dgm:pt modelId="{EFE385D5-2E42-4F21-96F4-93EAD8EAA95A}" type="sibTrans" cxnId="{08FE5D6B-AD39-4AE2-BFC3-F13B72D4448B}">
      <dgm:prSet/>
      <dgm:spPr/>
      <dgm:t>
        <a:bodyPr/>
        <a:lstStyle/>
        <a:p>
          <a:endParaRPr lang="es-ES" sz="1200"/>
        </a:p>
      </dgm:t>
    </dgm:pt>
    <dgm:pt modelId="{BFB02474-FFD4-42E6-B34D-A06722CB3022}">
      <dgm:prSet phldrT="[Texto]" custT="1"/>
      <dgm:spPr>
        <a:xfrm>
          <a:off x="0" y="1772631"/>
          <a:ext cx="3124320" cy="39503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lstStyle/>
        <a:p>
          <a:r>
            <a:rPr lang="es-ES" sz="2000" b="1" dirty="0">
              <a:solidFill>
                <a:sysClr val="windowText" lastClr="000000">
                  <a:hueOff val="0"/>
                  <a:satOff val="0"/>
                  <a:lumOff val="0"/>
                  <a:alphaOff val="0"/>
                </a:sysClr>
              </a:solidFill>
              <a:latin typeface="Calibri"/>
              <a:ea typeface="+mn-ea"/>
              <a:cs typeface="+mn-cs"/>
            </a:rPr>
            <a:t>6/10 -&gt; 160 mg</a:t>
          </a:r>
        </a:p>
      </dgm:t>
    </dgm:pt>
    <dgm:pt modelId="{9908817A-F6BA-4F5A-AB3C-6E97CDB2D5BF}" type="parTrans" cxnId="{76A415FF-15AA-4593-99C3-67ACDDDE9002}">
      <dgm:prSet/>
      <dgm:spPr/>
      <dgm:t>
        <a:bodyPr/>
        <a:lstStyle/>
        <a:p>
          <a:endParaRPr lang="es-ES" sz="1200"/>
        </a:p>
      </dgm:t>
    </dgm:pt>
    <dgm:pt modelId="{DD701BB3-075A-430B-8A1C-009A609A2216}" type="sibTrans" cxnId="{76A415FF-15AA-4593-99C3-67ACDDDE9002}">
      <dgm:prSet/>
      <dgm:spPr/>
      <dgm:t>
        <a:bodyPr/>
        <a:lstStyle/>
        <a:p>
          <a:endParaRPr lang="es-ES" sz="1200"/>
        </a:p>
      </dgm:t>
    </dgm:pt>
    <dgm:pt modelId="{8D0D4CCF-9168-4494-A6C7-B1F30F7E2B7B}">
      <dgm:prSet phldrT="[Texto]" custT="1"/>
      <dgm:spPr>
        <a:xfrm>
          <a:off x="3124320" y="1772631"/>
          <a:ext cx="3124320" cy="39503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lstStyle/>
        <a:p>
          <a:r>
            <a:rPr lang="es-ES" sz="2000" b="1" dirty="0">
              <a:solidFill>
                <a:sysClr val="windowText" lastClr="000000">
                  <a:hueOff val="0"/>
                  <a:satOff val="0"/>
                  <a:lumOff val="0"/>
                  <a:alphaOff val="0"/>
                </a:sysClr>
              </a:solidFill>
              <a:latin typeface="Calibri"/>
              <a:ea typeface="+mn-ea"/>
              <a:cs typeface="+mn-cs"/>
            </a:rPr>
            <a:t>Completaron</a:t>
          </a:r>
          <a:r>
            <a:rPr lang="es-ES" sz="2000" b="1" baseline="0" dirty="0">
              <a:solidFill>
                <a:sysClr val="windowText" lastClr="000000">
                  <a:hueOff val="0"/>
                  <a:satOff val="0"/>
                  <a:lumOff val="0"/>
                  <a:alphaOff val="0"/>
                </a:sysClr>
              </a:solidFill>
              <a:latin typeface="Calibri"/>
              <a:ea typeface="+mn-ea"/>
              <a:cs typeface="+mn-cs"/>
            </a:rPr>
            <a:t> 9 pacientes</a:t>
          </a:r>
          <a:endParaRPr lang="es-ES" sz="2000" b="1" dirty="0">
            <a:solidFill>
              <a:sysClr val="windowText" lastClr="000000">
                <a:hueOff val="0"/>
                <a:satOff val="0"/>
                <a:lumOff val="0"/>
                <a:alphaOff val="0"/>
              </a:sysClr>
            </a:solidFill>
            <a:latin typeface="Calibri"/>
            <a:ea typeface="+mn-ea"/>
            <a:cs typeface="+mn-cs"/>
          </a:endParaRPr>
        </a:p>
      </dgm:t>
    </dgm:pt>
    <dgm:pt modelId="{96324EC4-CDEE-46B3-8C54-6CCE9562D1A9}" type="parTrans" cxnId="{A523DD74-7390-4515-AF14-C08DBF2B88F2}">
      <dgm:prSet/>
      <dgm:spPr/>
      <dgm:t>
        <a:bodyPr/>
        <a:lstStyle/>
        <a:p>
          <a:endParaRPr lang="es-ES" sz="1200"/>
        </a:p>
      </dgm:t>
    </dgm:pt>
    <dgm:pt modelId="{792F967E-0CC1-459A-A277-384D9B9E02D0}" type="sibTrans" cxnId="{A523DD74-7390-4515-AF14-C08DBF2B88F2}">
      <dgm:prSet/>
      <dgm:spPr/>
      <dgm:t>
        <a:bodyPr/>
        <a:lstStyle/>
        <a:p>
          <a:endParaRPr lang="es-ES" sz="1200"/>
        </a:p>
      </dgm:t>
    </dgm:pt>
    <dgm:pt modelId="{F900AD11-4E3B-4AF8-AFD6-ACF70EA2B4C0}">
      <dgm:prSet phldrT="[Texto]" custT="1"/>
      <dgm:spPr>
        <a:xfrm>
          <a:off x="0" y="2617185"/>
          <a:ext cx="6248640" cy="85901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sz="1800" b="1" dirty="0">
              <a:solidFill>
                <a:sysClr val="window" lastClr="FFFFFF"/>
              </a:solidFill>
              <a:latin typeface="Calibri"/>
              <a:ea typeface="+mn-ea"/>
              <a:cs typeface="+mn-cs"/>
            </a:rPr>
            <a:t>EFECTOS ADVERSOS</a:t>
          </a:r>
        </a:p>
      </dgm:t>
    </dgm:pt>
    <dgm:pt modelId="{6F1627CF-24D2-410C-9B64-B126C282D755}" type="parTrans" cxnId="{671BCEE1-8546-4A7F-9159-87E9A8BEF5DE}">
      <dgm:prSet/>
      <dgm:spPr/>
      <dgm:t>
        <a:bodyPr/>
        <a:lstStyle/>
        <a:p>
          <a:endParaRPr lang="es-ES" sz="1200"/>
        </a:p>
      </dgm:t>
    </dgm:pt>
    <dgm:pt modelId="{19B03762-85BC-4F32-B4CA-3E684525DA46}" type="sibTrans" cxnId="{671BCEE1-8546-4A7F-9159-87E9A8BEF5DE}">
      <dgm:prSet/>
      <dgm:spPr/>
      <dgm:t>
        <a:bodyPr/>
        <a:lstStyle/>
        <a:p>
          <a:endParaRPr lang="es-ES" sz="1200"/>
        </a:p>
      </dgm:t>
    </dgm:pt>
    <dgm:pt modelId="{21573B10-3FFA-4623-B609-0C9D6B3381FC}">
      <dgm:prSet phldrT="[Texto]" custT="1"/>
      <dgm:spPr>
        <a:xfrm>
          <a:off x="0" y="3063875"/>
          <a:ext cx="3124320" cy="395148"/>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lstStyle/>
        <a:p>
          <a:r>
            <a:rPr lang="es-ES" sz="1400" b="1" dirty="0">
              <a:solidFill>
                <a:sysClr val="windowText" lastClr="000000">
                  <a:hueOff val="0"/>
                  <a:satOff val="0"/>
                  <a:lumOff val="0"/>
                  <a:alphaOff val="0"/>
                </a:sysClr>
              </a:solidFill>
              <a:latin typeface="Calibri"/>
              <a:ea typeface="+mn-ea"/>
              <a:cs typeface="+mn-cs"/>
            </a:rPr>
            <a:t>1 reacción en punto inyección</a:t>
          </a:r>
        </a:p>
        <a:p>
          <a:r>
            <a:rPr lang="es-ES" sz="1400" b="1" dirty="0">
              <a:solidFill>
                <a:sysClr val="windowText" lastClr="000000">
                  <a:hueOff val="0"/>
                  <a:satOff val="0"/>
                  <a:lumOff val="0"/>
                  <a:alphaOff val="0"/>
                </a:sysClr>
              </a:solidFill>
              <a:latin typeface="Calibri"/>
              <a:ea typeface="+mn-ea"/>
              <a:cs typeface="+mn-cs"/>
            </a:rPr>
            <a:t>1 empeoramiento enfermedad</a:t>
          </a:r>
        </a:p>
      </dgm:t>
    </dgm:pt>
    <dgm:pt modelId="{F7C21242-4058-4559-AB58-BAB79FD8D3A2}" type="parTrans" cxnId="{F9A5AA95-526E-47E1-87C7-4F499F62EF8A}">
      <dgm:prSet/>
      <dgm:spPr/>
      <dgm:t>
        <a:bodyPr/>
        <a:lstStyle/>
        <a:p>
          <a:endParaRPr lang="es-ES" sz="1200"/>
        </a:p>
      </dgm:t>
    </dgm:pt>
    <dgm:pt modelId="{F603E614-723F-4450-9786-58CF7996AC0F}" type="sibTrans" cxnId="{F9A5AA95-526E-47E1-87C7-4F499F62EF8A}">
      <dgm:prSet/>
      <dgm:spPr/>
      <dgm:t>
        <a:bodyPr/>
        <a:lstStyle/>
        <a:p>
          <a:endParaRPr lang="es-ES" sz="1200"/>
        </a:p>
      </dgm:t>
    </dgm:pt>
    <dgm:pt modelId="{55CD1708-1EA8-4158-BBEE-0AD45CE729CF}">
      <dgm:prSet phldrT="[Texto]" custT="1"/>
      <dgm:spPr>
        <a:xfrm>
          <a:off x="3124320" y="3063875"/>
          <a:ext cx="3124320" cy="395148"/>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lstStyle/>
        <a:p>
          <a:r>
            <a:rPr lang="es-ES" sz="1400" b="1" dirty="0">
              <a:solidFill>
                <a:sysClr val="windowText" lastClr="000000">
                  <a:hueOff val="0"/>
                  <a:satOff val="0"/>
                  <a:lumOff val="0"/>
                  <a:alphaOff val="0"/>
                </a:sysClr>
              </a:solidFill>
              <a:latin typeface="Calibri"/>
              <a:ea typeface="+mn-ea"/>
              <a:cs typeface="+mn-cs"/>
            </a:rPr>
            <a:t>1 Efecto A. GRAVE (neuropatía óptica)</a:t>
          </a:r>
        </a:p>
        <a:p>
          <a:r>
            <a:rPr lang="es-ES" sz="1400" b="1" dirty="0">
              <a:solidFill>
                <a:sysClr val="windowText" lastClr="000000">
                  <a:hueOff val="0"/>
                  <a:satOff val="0"/>
                  <a:lumOff val="0"/>
                  <a:alphaOff val="0"/>
                </a:sysClr>
              </a:solidFill>
              <a:latin typeface="Calibri"/>
              <a:ea typeface="+mn-ea"/>
              <a:cs typeface="+mn-cs"/>
            </a:rPr>
            <a:t>1 reacción punto inyección</a:t>
          </a:r>
        </a:p>
      </dgm:t>
    </dgm:pt>
    <dgm:pt modelId="{9DB31B6C-5BD7-47E6-B408-030DAEAE329D}" type="parTrans" cxnId="{F772D194-C93E-4763-9F0A-A898CDE83238}">
      <dgm:prSet/>
      <dgm:spPr/>
      <dgm:t>
        <a:bodyPr/>
        <a:lstStyle/>
        <a:p>
          <a:endParaRPr lang="es-ES" sz="1200"/>
        </a:p>
      </dgm:t>
    </dgm:pt>
    <dgm:pt modelId="{D8E53283-B3B1-48BC-850F-F35E1ABA42AE}" type="sibTrans" cxnId="{F772D194-C93E-4763-9F0A-A898CDE83238}">
      <dgm:prSet/>
      <dgm:spPr/>
      <dgm:t>
        <a:bodyPr/>
        <a:lstStyle/>
        <a:p>
          <a:endParaRPr lang="es-ES" sz="1200"/>
        </a:p>
      </dgm:t>
    </dgm:pt>
    <dgm:pt modelId="{5A2674E6-996D-4DB2-B715-AA9FA64B5F8D}">
      <dgm:prSet phldrT="[Texto]" custT="1"/>
      <dgm:spPr>
        <a:xfrm>
          <a:off x="0" y="464345"/>
          <a:ext cx="3124320" cy="39503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gm:spPr>
      <dgm:t>
        <a:bodyPr/>
        <a:lstStyle/>
        <a:p>
          <a:r>
            <a:rPr lang="es-ES" sz="2400" dirty="0">
              <a:solidFill>
                <a:sysClr val="windowText" lastClr="000000">
                  <a:hueOff val="0"/>
                  <a:satOff val="0"/>
                  <a:lumOff val="0"/>
                  <a:alphaOff val="0"/>
                </a:sysClr>
              </a:solidFill>
              <a:latin typeface="Calibri"/>
              <a:ea typeface="+mn-ea"/>
              <a:cs typeface="+mn-cs"/>
            </a:rPr>
            <a:t>n = 10   </a:t>
          </a:r>
          <a:r>
            <a:rPr lang="es-ES" sz="2400" b="1" dirty="0">
              <a:solidFill>
                <a:sysClr val="windowText" lastClr="000000">
                  <a:hueOff val="0"/>
                  <a:satOff val="0"/>
                  <a:lumOff val="0"/>
                  <a:alphaOff val="0"/>
                </a:sysClr>
              </a:solidFill>
              <a:latin typeface="Calibri"/>
              <a:ea typeface="+mn-ea"/>
              <a:cs typeface="+mn-cs"/>
            </a:rPr>
            <a:t>80 mg</a:t>
          </a:r>
        </a:p>
      </dgm:t>
    </dgm:pt>
    <dgm:pt modelId="{E0A77B3E-E8A1-40F5-8F8B-B1E78D140C34}" type="sibTrans" cxnId="{3393822C-D5E4-4B7F-A2D7-ABCF49CA8BDA}">
      <dgm:prSet/>
      <dgm:spPr/>
      <dgm:t>
        <a:bodyPr/>
        <a:lstStyle/>
        <a:p>
          <a:endParaRPr lang="es-ES" sz="1200"/>
        </a:p>
      </dgm:t>
    </dgm:pt>
    <dgm:pt modelId="{7E809FA4-B781-4329-A9AD-805D258D2B34}" type="parTrans" cxnId="{3393822C-D5E4-4B7F-A2D7-ABCF49CA8BDA}">
      <dgm:prSet/>
      <dgm:spPr/>
      <dgm:t>
        <a:bodyPr/>
        <a:lstStyle/>
        <a:p>
          <a:endParaRPr lang="es-ES" sz="1200"/>
        </a:p>
      </dgm:t>
    </dgm:pt>
    <dgm:pt modelId="{F1C666F8-9A72-49F8-87FC-4350349371A1}" type="pres">
      <dgm:prSet presAssocID="{E1E744A5-720C-49CF-AA34-F15FA1B2D63A}" presName="Name0" presStyleCnt="0">
        <dgm:presLayoutVars>
          <dgm:dir/>
          <dgm:animLvl val="lvl"/>
          <dgm:resizeHandles val="exact"/>
        </dgm:presLayoutVars>
      </dgm:prSet>
      <dgm:spPr/>
    </dgm:pt>
    <dgm:pt modelId="{FE9688D9-1803-4BC4-80DB-859A4F456805}" type="pres">
      <dgm:prSet presAssocID="{F900AD11-4E3B-4AF8-AFD6-ACF70EA2B4C0}" presName="boxAndChildren" presStyleCnt="0"/>
      <dgm:spPr/>
    </dgm:pt>
    <dgm:pt modelId="{6D85AE82-D10F-4DEF-B666-BDFC977726A9}" type="pres">
      <dgm:prSet presAssocID="{F900AD11-4E3B-4AF8-AFD6-ACF70EA2B4C0}" presName="parentTextBox" presStyleLbl="node1" presStyleIdx="0" presStyleCnt="3"/>
      <dgm:spPr>
        <a:prstGeom prst="rect">
          <a:avLst/>
        </a:prstGeom>
      </dgm:spPr>
    </dgm:pt>
    <dgm:pt modelId="{C7D80BDB-9245-4642-96B1-DE085C588286}" type="pres">
      <dgm:prSet presAssocID="{F900AD11-4E3B-4AF8-AFD6-ACF70EA2B4C0}" presName="entireBox" presStyleLbl="node1" presStyleIdx="0" presStyleCnt="3"/>
      <dgm:spPr/>
    </dgm:pt>
    <dgm:pt modelId="{6422B011-5B37-4D11-A397-E1F6BDCAC59D}" type="pres">
      <dgm:prSet presAssocID="{F900AD11-4E3B-4AF8-AFD6-ACF70EA2B4C0}" presName="descendantBox" presStyleCnt="0"/>
      <dgm:spPr/>
    </dgm:pt>
    <dgm:pt modelId="{42297840-3D8F-41D3-A21F-F2192F521B88}" type="pres">
      <dgm:prSet presAssocID="{21573B10-3FFA-4623-B609-0C9D6B3381FC}" presName="childTextBox" presStyleLbl="fgAccFollowNode1" presStyleIdx="0" presStyleCnt="6">
        <dgm:presLayoutVars>
          <dgm:bulletEnabled val="1"/>
        </dgm:presLayoutVars>
      </dgm:prSet>
      <dgm:spPr>
        <a:prstGeom prst="rect">
          <a:avLst/>
        </a:prstGeom>
      </dgm:spPr>
    </dgm:pt>
    <dgm:pt modelId="{787449FE-8706-44C0-B76E-6B07087D3228}" type="pres">
      <dgm:prSet presAssocID="{55CD1708-1EA8-4158-BBEE-0AD45CE729CF}" presName="childTextBox" presStyleLbl="fgAccFollowNode1" presStyleIdx="1" presStyleCnt="6">
        <dgm:presLayoutVars>
          <dgm:bulletEnabled val="1"/>
        </dgm:presLayoutVars>
      </dgm:prSet>
      <dgm:spPr>
        <a:prstGeom prst="rect">
          <a:avLst/>
        </a:prstGeom>
      </dgm:spPr>
    </dgm:pt>
    <dgm:pt modelId="{D1A0AD5D-41AD-4F10-A9CF-8F8A22C55F9D}" type="pres">
      <dgm:prSet presAssocID="{EFE385D5-2E42-4F21-96F4-93EAD8EAA95A}" presName="sp" presStyleCnt="0"/>
      <dgm:spPr/>
    </dgm:pt>
    <dgm:pt modelId="{FFA5C519-71CE-462B-A743-AB6C9832DA01}" type="pres">
      <dgm:prSet presAssocID="{87DD3EFD-14C1-4D24-B1E4-F792F8D75B78}" presName="arrowAndChildren" presStyleCnt="0"/>
      <dgm:spPr/>
    </dgm:pt>
    <dgm:pt modelId="{279D2CED-CB63-4AD0-B6A8-49FD4AB68C31}" type="pres">
      <dgm:prSet presAssocID="{87DD3EFD-14C1-4D24-B1E4-F792F8D75B78}" presName="parentTextArrow" presStyleLbl="node1" presStyleIdx="0" presStyleCnt="3"/>
      <dgm:spPr>
        <a:prstGeom prst="upArrowCallout">
          <a:avLst/>
        </a:prstGeom>
      </dgm:spPr>
    </dgm:pt>
    <dgm:pt modelId="{4DAEB3A0-A309-4556-9761-340FBC48DA8D}" type="pres">
      <dgm:prSet presAssocID="{87DD3EFD-14C1-4D24-B1E4-F792F8D75B78}" presName="arrow" presStyleLbl="node1" presStyleIdx="1" presStyleCnt="3"/>
      <dgm:spPr/>
    </dgm:pt>
    <dgm:pt modelId="{9F765CBB-8EE9-4AB5-AFC4-981A168C58F3}" type="pres">
      <dgm:prSet presAssocID="{87DD3EFD-14C1-4D24-B1E4-F792F8D75B78}" presName="descendantArrow" presStyleCnt="0"/>
      <dgm:spPr/>
    </dgm:pt>
    <dgm:pt modelId="{ECA83616-286B-452F-987D-5643599429B1}" type="pres">
      <dgm:prSet presAssocID="{BFB02474-FFD4-42E6-B34D-A06722CB3022}" presName="childTextArrow" presStyleLbl="fgAccFollowNode1" presStyleIdx="2" presStyleCnt="6">
        <dgm:presLayoutVars>
          <dgm:bulletEnabled val="1"/>
        </dgm:presLayoutVars>
      </dgm:prSet>
      <dgm:spPr>
        <a:prstGeom prst="rect">
          <a:avLst/>
        </a:prstGeom>
      </dgm:spPr>
    </dgm:pt>
    <dgm:pt modelId="{8933D141-212C-495F-876D-DC4AD84A79F5}" type="pres">
      <dgm:prSet presAssocID="{8D0D4CCF-9168-4494-A6C7-B1F30F7E2B7B}" presName="childTextArrow" presStyleLbl="fgAccFollowNode1" presStyleIdx="3" presStyleCnt="6">
        <dgm:presLayoutVars>
          <dgm:bulletEnabled val="1"/>
        </dgm:presLayoutVars>
      </dgm:prSet>
      <dgm:spPr>
        <a:prstGeom prst="rect">
          <a:avLst/>
        </a:prstGeom>
      </dgm:spPr>
    </dgm:pt>
    <dgm:pt modelId="{1D52D55C-98B3-40D4-836D-F7EDD3C5BDD3}" type="pres">
      <dgm:prSet presAssocID="{51FE582F-FF64-4082-9FEE-006051E0ECF4}" presName="sp" presStyleCnt="0"/>
      <dgm:spPr/>
    </dgm:pt>
    <dgm:pt modelId="{16536714-94FD-4E73-B238-982995B966AA}" type="pres">
      <dgm:prSet presAssocID="{2D73D255-8ADB-487C-89B2-EEE0EA2ABE4D}" presName="arrowAndChildren" presStyleCnt="0"/>
      <dgm:spPr/>
    </dgm:pt>
    <dgm:pt modelId="{F68CE3FE-96A9-41D0-A1C1-2B5C9FE7CC78}" type="pres">
      <dgm:prSet presAssocID="{2D73D255-8ADB-487C-89B2-EEE0EA2ABE4D}" presName="parentTextArrow" presStyleLbl="node1" presStyleIdx="1" presStyleCnt="3"/>
      <dgm:spPr>
        <a:prstGeom prst="upArrowCallout">
          <a:avLst/>
        </a:prstGeom>
      </dgm:spPr>
    </dgm:pt>
    <dgm:pt modelId="{43DDAD20-1D03-4606-A1D9-2050D03B829A}" type="pres">
      <dgm:prSet presAssocID="{2D73D255-8ADB-487C-89B2-EEE0EA2ABE4D}" presName="arrow" presStyleLbl="node1" presStyleIdx="2" presStyleCnt="3" custLinFactNeighborX="-6914" custLinFactNeighborY="-2510"/>
      <dgm:spPr/>
    </dgm:pt>
    <dgm:pt modelId="{E162A69F-F09D-4D07-8E34-B7F2410E0E6A}" type="pres">
      <dgm:prSet presAssocID="{2D73D255-8ADB-487C-89B2-EEE0EA2ABE4D}" presName="descendantArrow" presStyleCnt="0"/>
      <dgm:spPr/>
    </dgm:pt>
    <dgm:pt modelId="{AD4571C6-9917-4A63-989C-2A5ACEA710CF}" type="pres">
      <dgm:prSet presAssocID="{5A2674E6-996D-4DB2-B715-AA9FA64B5F8D}" presName="childTextArrow" presStyleLbl="fgAccFollowNode1" presStyleIdx="4" presStyleCnt="6">
        <dgm:presLayoutVars>
          <dgm:bulletEnabled val="1"/>
        </dgm:presLayoutVars>
      </dgm:prSet>
      <dgm:spPr>
        <a:prstGeom prst="rect">
          <a:avLst/>
        </a:prstGeom>
      </dgm:spPr>
    </dgm:pt>
    <dgm:pt modelId="{FC54E33E-0912-40E6-8370-B60892C9B73B}" type="pres">
      <dgm:prSet presAssocID="{29D588C2-AFD7-41F7-A8B9-C155989CC860}" presName="childTextArrow" presStyleLbl="fgAccFollowNode1" presStyleIdx="5" presStyleCnt="6">
        <dgm:presLayoutVars>
          <dgm:bulletEnabled val="1"/>
        </dgm:presLayoutVars>
      </dgm:prSet>
      <dgm:spPr>
        <a:prstGeom prst="rect">
          <a:avLst/>
        </a:prstGeom>
      </dgm:spPr>
    </dgm:pt>
  </dgm:ptLst>
  <dgm:cxnLst>
    <dgm:cxn modelId="{8C3AEB00-2C00-49AE-84D1-008C54F2FC5B}" type="presOf" srcId="{F900AD11-4E3B-4AF8-AFD6-ACF70EA2B4C0}" destId="{6D85AE82-D10F-4DEF-B666-BDFC977726A9}" srcOrd="0" destOrd="0" presId="urn:microsoft.com/office/officeart/2005/8/layout/process4"/>
    <dgm:cxn modelId="{75B7E405-5961-4264-B595-AFDF1A381846}" type="presOf" srcId="{87DD3EFD-14C1-4D24-B1E4-F792F8D75B78}" destId="{4DAEB3A0-A309-4556-9761-340FBC48DA8D}" srcOrd="1" destOrd="0" presId="urn:microsoft.com/office/officeart/2005/8/layout/process4"/>
    <dgm:cxn modelId="{FCA1B609-F1B9-4EC6-BE59-278AD5A3296E}" type="presOf" srcId="{5A2674E6-996D-4DB2-B715-AA9FA64B5F8D}" destId="{AD4571C6-9917-4A63-989C-2A5ACEA710CF}" srcOrd="0" destOrd="0" presId="urn:microsoft.com/office/officeart/2005/8/layout/process4"/>
    <dgm:cxn modelId="{5335B614-B993-44E4-A8FA-C0F5844099B2}" type="presOf" srcId="{55CD1708-1EA8-4158-BBEE-0AD45CE729CF}" destId="{787449FE-8706-44C0-B76E-6B07087D3228}" srcOrd="0" destOrd="0" presId="urn:microsoft.com/office/officeart/2005/8/layout/process4"/>
    <dgm:cxn modelId="{86F5B717-2768-4180-B5FB-704EDCB8B889}" type="presOf" srcId="{E1E744A5-720C-49CF-AA34-F15FA1B2D63A}" destId="{F1C666F8-9A72-49F8-87FC-4350349371A1}" srcOrd="0" destOrd="0" presId="urn:microsoft.com/office/officeart/2005/8/layout/process4"/>
    <dgm:cxn modelId="{67C9C12B-B93B-45EC-87F9-127899303818}" srcId="{E1E744A5-720C-49CF-AA34-F15FA1B2D63A}" destId="{2D73D255-8ADB-487C-89B2-EEE0EA2ABE4D}" srcOrd="0" destOrd="0" parTransId="{60D56D5B-7EF3-4775-B153-97C34E593DBF}" sibTransId="{51FE582F-FF64-4082-9FEE-006051E0ECF4}"/>
    <dgm:cxn modelId="{3393822C-D5E4-4B7F-A2D7-ABCF49CA8BDA}" srcId="{2D73D255-8ADB-487C-89B2-EEE0EA2ABE4D}" destId="{5A2674E6-996D-4DB2-B715-AA9FA64B5F8D}" srcOrd="0" destOrd="0" parTransId="{7E809FA4-B781-4329-A9AD-805D258D2B34}" sibTransId="{E0A77B3E-E8A1-40F5-8F8B-B1E78D140C34}"/>
    <dgm:cxn modelId="{C18BDA2C-CB7D-4B77-A3D7-273FC513195E}" type="presOf" srcId="{21573B10-3FFA-4623-B609-0C9D6B3381FC}" destId="{42297840-3D8F-41D3-A21F-F2192F521B88}" srcOrd="0" destOrd="0" presId="urn:microsoft.com/office/officeart/2005/8/layout/process4"/>
    <dgm:cxn modelId="{F98BBC33-23FE-478A-864D-3A69C46817D3}" type="presOf" srcId="{2D73D255-8ADB-487C-89B2-EEE0EA2ABE4D}" destId="{F68CE3FE-96A9-41D0-A1C1-2B5C9FE7CC78}" srcOrd="0" destOrd="0" presId="urn:microsoft.com/office/officeart/2005/8/layout/process4"/>
    <dgm:cxn modelId="{B75E953E-B221-4782-B097-C9DDF15BA267}" type="presOf" srcId="{29D588C2-AFD7-41F7-A8B9-C155989CC860}" destId="{FC54E33E-0912-40E6-8370-B60892C9B73B}" srcOrd="0" destOrd="0" presId="urn:microsoft.com/office/officeart/2005/8/layout/process4"/>
    <dgm:cxn modelId="{DF3C176A-39B2-4538-A620-3F7D9C1D76FB}" type="presOf" srcId="{87DD3EFD-14C1-4D24-B1E4-F792F8D75B78}" destId="{279D2CED-CB63-4AD0-B6A8-49FD4AB68C31}" srcOrd="0" destOrd="0" presId="urn:microsoft.com/office/officeart/2005/8/layout/process4"/>
    <dgm:cxn modelId="{B435F76A-8461-45F3-9EC8-918F95E7961A}" srcId="{2D73D255-8ADB-487C-89B2-EEE0EA2ABE4D}" destId="{29D588C2-AFD7-41F7-A8B9-C155989CC860}" srcOrd="1" destOrd="0" parTransId="{8F4887BC-C791-47BE-A71D-2A833AF3918B}" sibTransId="{DC1D41B4-F781-4EBF-8D85-98E7D5605D71}"/>
    <dgm:cxn modelId="{08FE5D6B-AD39-4AE2-BFC3-F13B72D4448B}" srcId="{E1E744A5-720C-49CF-AA34-F15FA1B2D63A}" destId="{87DD3EFD-14C1-4D24-B1E4-F792F8D75B78}" srcOrd="1" destOrd="0" parTransId="{475AE5EE-A50E-46EB-90F5-6DF5CB7994B9}" sibTransId="{EFE385D5-2E42-4F21-96F4-93EAD8EAA95A}"/>
    <dgm:cxn modelId="{A523DD74-7390-4515-AF14-C08DBF2B88F2}" srcId="{87DD3EFD-14C1-4D24-B1E4-F792F8D75B78}" destId="{8D0D4CCF-9168-4494-A6C7-B1F30F7E2B7B}" srcOrd="1" destOrd="0" parTransId="{96324EC4-CDEE-46B3-8C54-6CCE9562D1A9}" sibTransId="{792F967E-0CC1-459A-A277-384D9B9E02D0}"/>
    <dgm:cxn modelId="{F772D194-C93E-4763-9F0A-A898CDE83238}" srcId="{F900AD11-4E3B-4AF8-AFD6-ACF70EA2B4C0}" destId="{55CD1708-1EA8-4158-BBEE-0AD45CE729CF}" srcOrd="1" destOrd="0" parTransId="{9DB31B6C-5BD7-47E6-B408-030DAEAE329D}" sibTransId="{D8E53283-B3B1-48BC-850F-F35E1ABA42AE}"/>
    <dgm:cxn modelId="{F9A5AA95-526E-47E1-87C7-4F499F62EF8A}" srcId="{F900AD11-4E3B-4AF8-AFD6-ACF70EA2B4C0}" destId="{21573B10-3FFA-4623-B609-0C9D6B3381FC}" srcOrd="0" destOrd="0" parTransId="{F7C21242-4058-4559-AB58-BAB79FD8D3A2}" sibTransId="{F603E614-723F-4450-9786-58CF7996AC0F}"/>
    <dgm:cxn modelId="{818CF0A2-3101-4886-ABD2-622A83E3A9B5}" type="presOf" srcId="{8D0D4CCF-9168-4494-A6C7-B1F30F7E2B7B}" destId="{8933D141-212C-495F-876D-DC4AD84A79F5}" srcOrd="0" destOrd="0" presId="urn:microsoft.com/office/officeart/2005/8/layout/process4"/>
    <dgm:cxn modelId="{ACA1B5C2-D192-401C-9AD0-51EBD92A1A8A}" type="presOf" srcId="{2D73D255-8ADB-487C-89B2-EEE0EA2ABE4D}" destId="{43DDAD20-1D03-4606-A1D9-2050D03B829A}" srcOrd="1" destOrd="0" presId="urn:microsoft.com/office/officeart/2005/8/layout/process4"/>
    <dgm:cxn modelId="{3CF227CA-D2C7-4E9F-947B-AA8358E61A2E}" type="presOf" srcId="{BFB02474-FFD4-42E6-B34D-A06722CB3022}" destId="{ECA83616-286B-452F-987D-5643599429B1}" srcOrd="0" destOrd="0" presId="urn:microsoft.com/office/officeart/2005/8/layout/process4"/>
    <dgm:cxn modelId="{F65B84DC-12B4-4643-814C-FB31AA6D4106}" type="presOf" srcId="{F900AD11-4E3B-4AF8-AFD6-ACF70EA2B4C0}" destId="{C7D80BDB-9245-4642-96B1-DE085C588286}" srcOrd="1" destOrd="0" presId="urn:microsoft.com/office/officeart/2005/8/layout/process4"/>
    <dgm:cxn modelId="{671BCEE1-8546-4A7F-9159-87E9A8BEF5DE}" srcId="{E1E744A5-720C-49CF-AA34-F15FA1B2D63A}" destId="{F900AD11-4E3B-4AF8-AFD6-ACF70EA2B4C0}" srcOrd="2" destOrd="0" parTransId="{6F1627CF-24D2-410C-9B64-B126C282D755}" sibTransId="{19B03762-85BC-4F32-B4CA-3E684525DA46}"/>
    <dgm:cxn modelId="{76A415FF-15AA-4593-99C3-67ACDDDE9002}" srcId="{87DD3EFD-14C1-4D24-B1E4-F792F8D75B78}" destId="{BFB02474-FFD4-42E6-B34D-A06722CB3022}" srcOrd="0" destOrd="0" parTransId="{9908817A-F6BA-4F5A-AB3C-6E97CDB2D5BF}" sibTransId="{DD701BB3-075A-430B-8A1C-009A609A2216}"/>
    <dgm:cxn modelId="{015DA894-BC0F-4E0E-B9BE-60789835F296}" type="presParOf" srcId="{F1C666F8-9A72-49F8-87FC-4350349371A1}" destId="{FE9688D9-1803-4BC4-80DB-859A4F456805}" srcOrd="0" destOrd="0" presId="urn:microsoft.com/office/officeart/2005/8/layout/process4"/>
    <dgm:cxn modelId="{33E5E57E-143C-4902-BCC3-79D424D04D8A}" type="presParOf" srcId="{FE9688D9-1803-4BC4-80DB-859A4F456805}" destId="{6D85AE82-D10F-4DEF-B666-BDFC977726A9}" srcOrd="0" destOrd="0" presId="urn:microsoft.com/office/officeart/2005/8/layout/process4"/>
    <dgm:cxn modelId="{4DF7358C-A505-4C30-AE9E-C6FF9B7EB970}" type="presParOf" srcId="{FE9688D9-1803-4BC4-80DB-859A4F456805}" destId="{C7D80BDB-9245-4642-96B1-DE085C588286}" srcOrd="1" destOrd="0" presId="urn:microsoft.com/office/officeart/2005/8/layout/process4"/>
    <dgm:cxn modelId="{67DE12E4-8C7B-4F8E-BD04-86A9E5078924}" type="presParOf" srcId="{FE9688D9-1803-4BC4-80DB-859A4F456805}" destId="{6422B011-5B37-4D11-A397-E1F6BDCAC59D}" srcOrd="2" destOrd="0" presId="urn:microsoft.com/office/officeart/2005/8/layout/process4"/>
    <dgm:cxn modelId="{36D2F301-530A-4589-AF89-B44E7D0E280E}" type="presParOf" srcId="{6422B011-5B37-4D11-A397-E1F6BDCAC59D}" destId="{42297840-3D8F-41D3-A21F-F2192F521B88}" srcOrd="0" destOrd="0" presId="urn:microsoft.com/office/officeart/2005/8/layout/process4"/>
    <dgm:cxn modelId="{0EA92658-0C17-4551-B377-E3D98B0B6BA5}" type="presParOf" srcId="{6422B011-5B37-4D11-A397-E1F6BDCAC59D}" destId="{787449FE-8706-44C0-B76E-6B07087D3228}" srcOrd="1" destOrd="0" presId="urn:microsoft.com/office/officeart/2005/8/layout/process4"/>
    <dgm:cxn modelId="{5C99113D-BDBE-451E-BC3A-F0DD284A57AC}" type="presParOf" srcId="{F1C666F8-9A72-49F8-87FC-4350349371A1}" destId="{D1A0AD5D-41AD-4F10-A9CF-8F8A22C55F9D}" srcOrd="1" destOrd="0" presId="urn:microsoft.com/office/officeart/2005/8/layout/process4"/>
    <dgm:cxn modelId="{23B1552E-6A82-4643-9505-6D53E6A95E90}" type="presParOf" srcId="{F1C666F8-9A72-49F8-87FC-4350349371A1}" destId="{FFA5C519-71CE-462B-A743-AB6C9832DA01}" srcOrd="2" destOrd="0" presId="urn:microsoft.com/office/officeart/2005/8/layout/process4"/>
    <dgm:cxn modelId="{A7F4CF7F-2C33-4646-B658-772FA18D02AA}" type="presParOf" srcId="{FFA5C519-71CE-462B-A743-AB6C9832DA01}" destId="{279D2CED-CB63-4AD0-B6A8-49FD4AB68C31}" srcOrd="0" destOrd="0" presId="urn:microsoft.com/office/officeart/2005/8/layout/process4"/>
    <dgm:cxn modelId="{DB526BF0-2555-4C34-8FA1-74624F678976}" type="presParOf" srcId="{FFA5C519-71CE-462B-A743-AB6C9832DA01}" destId="{4DAEB3A0-A309-4556-9761-340FBC48DA8D}" srcOrd="1" destOrd="0" presId="urn:microsoft.com/office/officeart/2005/8/layout/process4"/>
    <dgm:cxn modelId="{75F7FD93-29BA-4CCE-B0FD-5EAB6A31F801}" type="presParOf" srcId="{FFA5C519-71CE-462B-A743-AB6C9832DA01}" destId="{9F765CBB-8EE9-4AB5-AFC4-981A168C58F3}" srcOrd="2" destOrd="0" presId="urn:microsoft.com/office/officeart/2005/8/layout/process4"/>
    <dgm:cxn modelId="{9419E93C-F3BB-48BB-8C63-BCEE3BAD5E8C}" type="presParOf" srcId="{9F765CBB-8EE9-4AB5-AFC4-981A168C58F3}" destId="{ECA83616-286B-452F-987D-5643599429B1}" srcOrd="0" destOrd="0" presId="urn:microsoft.com/office/officeart/2005/8/layout/process4"/>
    <dgm:cxn modelId="{F3FE2155-664B-425C-B722-0176FA538285}" type="presParOf" srcId="{9F765CBB-8EE9-4AB5-AFC4-981A168C58F3}" destId="{8933D141-212C-495F-876D-DC4AD84A79F5}" srcOrd="1" destOrd="0" presId="urn:microsoft.com/office/officeart/2005/8/layout/process4"/>
    <dgm:cxn modelId="{9E775029-FC89-425C-BF9C-50478825F93D}" type="presParOf" srcId="{F1C666F8-9A72-49F8-87FC-4350349371A1}" destId="{1D52D55C-98B3-40D4-836D-F7EDD3C5BDD3}" srcOrd="3" destOrd="0" presId="urn:microsoft.com/office/officeart/2005/8/layout/process4"/>
    <dgm:cxn modelId="{F216B690-241E-48E8-AB4C-D70EA46EB8E4}" type="presParOf" srcId="{F1C666F8-9A72-49F8-87FC-4350349371A1}" destId="{16536714-94FD-4E73-B238-982995B966AA}" srcOrd="4" destOrd="0" presId="urn:microsoft.com/office/officeart/2005/8/layout/process4"/>
    <dgm:cxn modelId="{D547202F-4844-4298-ABED-201E0982B84F}" type="presParOf" srcId="{16536714-94FD-4E73-B238-982995B966AA}" destId="{F68CE3FE-96A9-41D0-A1C1-2B5C9FE7CC78}" srcOrd="0" destOrd="0" presId="urn:microsoft.com/office/officeart/2005/8/layout/process4"/>
    <dgm:cxn modelId="{40F97668-FC1F-42AD-9ABF-9F5AC5A0F427}" type="presParOf" srcId="{16536714-94FD-4E73-B238-982995B966AA}" destId="{43DDAD20-1D03-4606-A1D9-2050D03B829A}" srcOrd="1" destOrd="0" presId="urn:microsoft.com/office/officeart/2005/8/layout/process4"/>
    <dgm:cxn modelId="{DF240062-B70F-4ADC-A2E2-9B00E90D5D0D}" type="presParOf" srcId="{16536714-94FD-4E73-B238-982995B966AA}" destId="{E162A69F-F09D-4D07-8E34-B7F2410E0E6A}" srcOrd="2" destOrd="0" presId="urn:microsoft.com/office/officeart/2005/8/layout/process4"/>
    <dgm:cxn modelId="{8D719B72-7910-4020-B536-0B595DC774FC}" type="presParOf" srcId="{E162A69F-F09D-4D07-8E34-B7F2410E0E6A}" destId="{AD4571C6-9917-4A63-989C-2A5ACEA710CF}" srcOrd="0" destOrd="0" presId="urn:microsoft.com/office/officeart/2005/8/layout/process4"/>
    <dgm:cxn modelId="{0662A422-68E3-4BF9-9848-EA681D0B2010}" type="presParOf" srcId="{E162A69F-F09D-4D07-8E34-B7F2410E0E6A}" destId="{FC54E33E-0912-40E6-8370-B60892C9B73B}"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00033-F177-42E1-8EB5-41ADA7685244}">
      <dsp:nvSpPr>
        <dsp:cNvPr id="0" name=""/>
        <dsp:cNvSpPr/>
      </dsp:nvSpPr>
      <dsp:spPr>
        <a:xfrm>
          <a:off x="2606192" y="1568763"/>
          <a:ext cx="1993966" cy="1724862"/>
        </a:xfrm>
        <a:prstGeom prst="hexagon">
          <a:avLst>
            <a:gd name="adj" fmla="val 28570"/>
            <a:gd name="vf" fmla="val 115470"/>
          </a:avLst>
        </a:prstGeom>
        <a:solidFill>
          <a:srgbClr val="C0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BROTES</a:t>
          </a:r>
        </a:p>
      </dsp:txBody>
      <dsp:txXfrm>
        <a:off x="2936620" y="1854597"/>
        <a:ext cx="1333110" cy="1153194"/>
      </dsp:txXfrm>
    </dsp:sp>
    <dsp:sp modelId="{F84E7ECE-FB45-4B9B-B59C-EFF5AA359385}">
      <dsp:nvSpPr>
        <dsp:cNvPr id="0" name=""/>
        <dsp:cNvSpPr/>
      </dsp:nvSpPr>
      <dsp:spPr>
        <a:xfrm>
          <a:off x="3854799" y="743533"/>
          <a:ext cx="752317" cy="648221"/>
        </a:xfrm>
        <a:prstGeom prst="hexagon">
          <a:avLst>
            <a:gd name="adj" fmla="val 28900"/>
            <a:gd name="vf" fmla="val 11547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AAD6D27-E54B-4B91-99D6-06E95C96DBE7}">
      <dsp:nvSpPr>
        <dsp:cNvPr id="0" name=""/>
        <dsp:cNvSpPr/>
      </dsp:nvSpPr>
      <dsp:spPr>
        <a:xfrm>
          <a:off x="2789865" y="0"/>
          <a:ext cx="1634041" cy="1413638"/>
        </a:xfrm>
        <a:prstGeom prst="hexagon">
          <a:avLst>
            <a:gd name="adj" fmla="val 2857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ESTRÉS</a:t>
          </a:r>
        </a:p>
      </dsp:txBody>
      <dsp:txXfrm>
        <a:off x="3060661" y="234270"/>
        <a:ext cx="1092449" cy="945098"/>
      </dsp:txXfrm>
    </dsp:sp>
    <dsp:sp modelId="{8349E8FC-3079-4A71-9687-9C340FFDFCD4}">
      <dsp:nvSpPr>
        <dsp:cNvPr id="0" name=""/>
        <dsp:cNvSpPr/>
      </dsp:nvSpPr>
      <dsp:spPr>
        <a:xfrm>
          <a:off x="4732812" y="1955362"/>
          <a:ext cx="752317" cy="648221"/>
        </a:xfrm>
        <a:prstGeom prst="hexagon">
          <a:avLst>
            <a:gd name="adj" fmla="val 28900"/>
            <a:gd name="vf" fmla="val 11547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7945CA92-8AD3-46AB-8B71-6776F4CEE14B}">
      <dsp:nvSpPr>
        <dsp:cNvPr id="0" name=""/>
        <dsp:cNvSpPr/>
      </dsp:nvSpPr>
      <dsp:spPr>
        <a:xfrm>
          <a:off x="4288471" y="869482"/>
          <a:ext cx="1634041" cy="1413638"/>
        </a:xfrm>
        <a:prstGeom prst="hexagon">
          <a:avLst>
            <a:gd name="adj" fmla="val 2857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t>INFECCIONES</a:t>
          </a:r>
        </a:p>
      </dsp:txBody>
      <dsp:txXfrm>
        <a:off x="4559267" y="1103752"/>
        <a:ext cx="1092449" cy="945098"/>
      </dsp:txXfrm>
    </dsp:sp>
    <dsp:sp modelId="{7F369D99-A1CA-4E59-A3C4-A1A6DAAE8A2F}">
      <dsp:nvSpPr>
        <dsp:cNvPr id="0" name=""/>
        <dsp:cNvSpPr/>
      </dsp:nvSpPr>
      <dsp:spPr>
        <a:xfrm>
          <a:off x="4122887" y="3323289"/>
          <a:ext cx="752317" cy="648221"/>
        </a:xfrm>
        <a:prstGeom prst="hexagon">
          <a:avLst>
            <a:gd name="adj" fmla="val 28900"/>
            <a:gd name="vf" fmla="val 11547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7282A94-1136-40EC-8440-06A0F551D553}">
      <dsp:nvSpPr>
        <dsp:cNvPr id="0" name=""/>
        <dsp:cNvSpPr/>
      </dsp:nvSpPr>
      <dsp:spPr>
        <a:xfrm>
          <a:off x="4288471" y="2578783"/>
          <a:ext cx="1634041" cy="1413638"/>
        </a:xfrm>
        <a:prstGeom prst="hexagon">
          <a:avLst>
            <a:gd name="adj" fmla="val 2857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CANSANCIO</a:t>
          </a:r>
        </a:p>
      </dsp:txBody>
      <dsp:txXfrm>
        <a:off x="4559267" y="2813053"/>
        <a:ext cx="1092449" cy="945098"/>
      </dsp:txXfrm>
    </dsp:sp>
    <dsp:sp modelId="{EC7391BF-079C-48F5-B23C-6B46A257006D}">
      <dsp:nvSpPr>
        <dsp:cNvPr id="0" name=""/>
        <dsp:cNvSpPr/>
      </dsp:nvSpPr>
      <dsp:spPr>
        <a:xfrm>
          <a:off x="2609903" y="3465285"/>
          <a:ext cx="752317" cy="648221"/>
        </a:xfrm>
        <a:prstGeom prst="hexagon">
          <a:avLst>
            <a:gd name="adj" fmla="val 28900"/>
            <a:gd name="vf" fmla="val 11547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3A2EAD5A-1CEA-4CD5-9F18-E08F40A6A589}">
      <dsp:nvSpPr>
        <dsp:cNvPr id="0" name=""/>
        <dsp:cNvSpPr/>
      </dsp:nvSpPr>
      <dsp:spPr>
        <a:xfrm>
          <a:off x="2789865" y="3449237"/>
          <a:ext cx="1634041" cy="1413638"/>
        </a:xfrm>
        <a:prstGeom prst="hexagon">
          <a:avLst>
            <a:gd name="adj" fmla="val 2857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t>MENSTRUACIÓN</a:t>
          </a:r>
        </a:p>
      </dsp:txBody>
      <dsp:txXfrm>
        <a:off x="3060661" y="3683507"/>
        <a:ext cx="1092449" cy="945098"/>
      </dsp:txXfrm>
    </dsp:sp>
    <dsp:sp modelId="{1C86FA68-BE4E-441B-B8FD-C16E8A05A957}">
      <dsp:nvSpPr>
        <dsp:cNvPr id="0" name=""/>
        <dsp:cNvSpPr/>
      </dsp:nvSpPr>
      <dsp:spPr>
        <a:xfrm>
          <a:off x="1717511" y="2253943"/>
          <a:ext cx="752317" cy="648221"/>
        </a:xfrm>
        <a:prstGeom prst="hexagon">
          <a:avLst>
            <a:gd name="adj" fmla="val 28900"/>
            <a:gd name="vf" fmla="val 11547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ECCE5DA-98C8-4F13-BB96-A0DBEDF094A3}">
      <dsp:nvSpPr>
        <dsp:cNvPr id="0" name=""/>
        <dsp:cNvSpPr/>
      </dsp:nvSpPr>
      <dsp:spPr>
        <a:xfrm>
          <a:off x="1284302" y="2579755"/>
          <a:ext cx="1634041" cy="1413638"/>
        </a:xfrm>
        <a:prstGeom prst="hexagon">
          <a:avLst>
            <a:gd name="adj" fmla="val 2857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FRÍO</a:t>
          </a:r>
        </a:p>
      </dsp:txBody>
      <dsp:txXfrm>
        <a:off x="1555098" y="2814025"/>
        <a:ext cx="1092449" cy="945098"/>
      </dsp:txXfrm>
    </dsp:sp>
    <dsp:sp modelId="{665AAA6B-2733-4B6C-BB9E-0A668987A57A}">
      <dsp:nvSpPr>
        <dsp:cNvPr id="0" name=""/>
        <dsp:cNvSpPr/>
      </dsp:nvSpPr>
      <dsp:spPr>
        <a:xfrm>
          <a:off x="1284302" y="867537"/>
          <a:ext cx="1634041" cy="1413638"/>
        </a:xfrm>
        <a:prstGeom prst="hexagon">
          <a:avLst>
            <a:gd name="adj" fmla="val 28570"/>
            <a:gd name="vf" fmla="val 11547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VACUNAS</a:t>
          </a:r>
        </a:p>
      </dsp:txBody>
      <dsp:txXfrm>
        <a:off x="1555098" y="1101807"/>
        <a:ext cx="1092449" cy="945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7FEB5-5D2E-44EE-B091-07E0473D850D}">
      <dsp:nvSpPr>
        <dsp:cNvPr id="0" name=""/>
        <dsp:cNvSpPr/>
      </dsp:nvSpPr>
      <dsp:spPr>
        <a:xfrm>
          <a:off x="3175006" y="0"/>
          <a:ext cx="2335515" cy="933407"/>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b="1" kern="1200">
              <a:latin typeface="Calibri" panose="020F0502020204030204"/>
              <a:ea typeface="+mn-ea"/>
              <a:cs typeface="+mn-cs"/>
            </a:rPr>
            <a:t>Corticoides</a:t>
          </a:r>
          <a:endParaRPr lang="es-ES" sz="3200" b="1" kern="1200" dirty="0">
            <a:latin typeface="Calibri" panose="020F0502020204030204"/>
            <a:ea typeface="+mn-ea"/>
            <a:cs typeface="+mn-cs"/>
          </a:endParaRPr>
        </a:p>
      </dsp:txBody>
      <dsp:txXfrm>
        <a:off x="3220571" y="45565"/>
        <a:ext cx="2244385" cy="842277"/>
      </dsp:txXfrm>
    </dsp:sp>
    <dsp:sp modelId="{9ED66F73-2E23-40FC-BE25-97B1FA946FB9}">
      <dsp:nvSpPr>
        <dsp:cNvPr id="0" name=""/>
        <dsp:cNvSpPr/>
      </dsp:nvSpPr>
      <dsp:spPr>
        <a:xfrm>
          <a:off x="2311194" y="561017"/>
          <a:ext cx="4396019" cy="4396019"/>
        </a:xfrm>
        <a:custGeom>
          <a:avLst/>
          <a:gdLst/>
          <a:ahLst/>
          <a:cxnLst/>
          <a:rect l="0" t="0" r="0" b="0"/>
          <a:pathLst>
            <a:path>
              <a:moveTo>
                <a:pt x="2925288" y="123722"/>
              </a:moveTo>
              <a:arcTo wR="2198217" hR="2198217" stAng="17358876" swAng="1500701"/>
            </a:path>
          </a:pathLst>
        </a:custGeom>
        <a:noFill/>
        <a:ln w="9525" cap="flat" cmpd="sng" algn="ctr">
          <a:solidFill>
            <a:schemeClr val="accent1">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549A08A-7262-4DE0-8F03-53030494AADE}">
      <dsp:nvSpPr>
        <dsp:cNvPr id="0" name=""/>
        <dsp:cNvSpPr/>
      </dsp:nvSpPr>
      <dsp:spPr>
        <a:xfrm>
          <a:off x="5479413" y="1255787"/>
          <a:ext cx="1840809" cy="933407"/>
        </a:xfrm>
        <a:prstGeom prst="roundRect">
          <a:avLst/>
        </a:prstGeom>
        <a:solidFill>
          <a:schemeClr val="accent1">
            <a:shade val="80000"/>
            <a:hueOff val="61249"/>
            <a:satOff val="-878"/>
            <a:lumOff val="51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a:latin typeface="Calibri" panose="020F0502020204030204"/>
              <a:ea typeface="+mn-ea"/>
              <a:cs typeface="+mn-cs"/>
            </a:rPr>
            <a:t>Colchicina</a:t>
          </a:r>
          <a:endParaRPr lang="es-ES" sz="2400" b="1" kern="1200" dirty="0">
            <a:latin typeface="Calibri" panose="020F0502020204030204"/>
            <a:ea typeface="+mn-ea"/>
            <a:cs typeface="+mn-cs"/>
          </a:endParaRPr>
        </a:p>
      </dsp:txBody>
      <dsp:txXfrm>
        <a:off x="5524978" y="1301352"/>
        <a:ext cx="1749679" cy="842277"/>
      </dsp:txXfrm>
    </dsp:sp>
    <dsp:sp modelId="{5AA4851C-55BA-4B2C-AD24-FD4634DC261F}">
      <dsp:nvSpPr>
        <dsp:cNvPr id="0" name=""/>
        <dsp:cNvSpPr/>
      </dsp:nvSpPr>
      <dsp:spPr>
        <a:xfrm>
          <a:off x="2237397" y="572806"/>
          <a:ext cx="4396019" cy="4396019"/>
        </a:xfrm>
        <a:custGeom>
          <a:avLst/>
          <a:gdLst/>
          <a:ahLst/>
          <a:cxnLst/>
          <a:rect l="0" t="0" r="0" b="0"/>
          <a:pathLst>
            <a:path>
              <a:moveTo>
                <a:pt x="4307086" y="1577869"/>
              </a:moveTo>
              <a:arcTo wR="2198217" hR="2198217" stAng="20616489" swAng="1967023"/>
            </a:path>
          </a:pathLst>
        </a:custGeom>
        <a:noFill/>
        <a:ln w="9525" cap="flat" cmpd="sng" algn="ctr">
          <a:solidFill>
            <a:schemeClr val="accent1">
              <a:shade val="90000"/>
              <a:hueOff val="61260"/>
              <a:satOff val="-851"/>
              <a:lumOff val="4591"/>
              <a:alphaOff val="0"/>
            </a:schemeClr>
          </a:solidFill>
          <a:prstDash val="solid"/>
        </a:ln>
        <a:effectLst/>
      </dsp:spPr>
      <dsp:style>
        <a:lnRef idx="1">
          <a:scrgbClr r="0" g="0" b="0"/>
        </a:lnRef>
        <a:fillRef idx="0">
          <a:scrgbClr r="0" g="0" b="0"/>
        </a:fillRef>
        <a:effectRef idx="0">
          <a:scrgbClr r="0" g="0" b="0"/>
        </a:effectRef>
        <a:fontRef idx="minor"/>
      </dsp:style>
    </dsp:sp>
    <dsp:sp modelId="{86E1EC7A-4075-4931-9EA0-E2F7B78743BF}">
      <dsp:nvSpPr>
        <dsp:cNvPr id="0" name=""/>
        <dsp:cNvSpPr/>
      </dsp:nvSpPr>
      <dsp:spPr>
        <a:xfrm>
          <a:off x="4846334" y="3416021"/>
          <a:ext cx="3051597" cy="742292"/>
        </a:xfrm>
        <a:prstGeom prst="roundRect">
          <a:avLst/>
        </a:prstGeom>
        <a:solidFill>
          <a:schemeClr val="accent1">
            <a:shade val="80000"/>
            <a:hueOff val="122498"/>
            <a:satOff val="-1757"/>
            <a:lumOff val="10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s-ES" sz="2800" b="1" kern="1200" dirty="0">
            <a:latin typeface="+mn-lt"/>
            <a:ea typeface="+mn-ea"/>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r>
            <a:rPr lang="es-ES" sz="2800" b="1" kern="1200" dirty="0" err="1">
              <a:latin typeface="+mn-lt"/>
              <a:ea typeface="+mn-ea"/>
              <a:cs typeface="+mn-cs"/>
            </a:rPr>
            <a:t>Amigdalectomía</a:t>
          </a:r>
          <a:endParaRPr lang="es-ES" sz="2800" b="1" kern="1200" dirty="0">
            <a:latin typeface="+mn-lt"/>
            <a:ea typeface="+mn-ea"/>
            <a:cs typeface="+mn-cs"/>
          </a:endParaRPr>
        </a:p>
        <a:p>
          <a:pPr lvl="0" algn="ctr" defTabSz="1244600">
            <a:lnSpc>
              <a:spcPct val="90000"/>
            </a:lnSpc>
            <a:spcBef>
              <a:spcPct val="0"/>
            </a:spcBef>
            <a:spcAft>
              <a:spcPct val="35000"/>
            </a:spcAft>
            <a:buNone/>
          </a:pPr>
          <a:endParaRPr lang="es-ES" sz="2800" b="1" kern="1200" dirty="0">
            <a:latin typeface="Calibri" panose="020F0502020204030204"/>
            <a:ea typeface="+mn-ea"/>
            <a:cs typeface="+mn-cs"/>
          </a:endParaRPr>
        </a:p>
      </dsp:txBody>
      <dsp:txXfrm>
        <a:off x="4882570" y="3452257"/>
        <a:ext cx="2979125" cy="669820"/>
      </dsp:txXfrm>
    </dsp:sp>
    <dsp:sp modelId="{DA8B4DFE-C22C-4311-BA15-F6431FA4A1E1}">
      <dsp:nvSpPr>
        <dsp:cNvPr id="0" name=""/>
        <dsp:cNvSpPr/>
      </dsp:nvSpPr>
      <dsp:spPr>
        <a:xfrm>
          <a:off x="2453312" y="322409"/>
          <a:ext cx="4396019" cy="4396019"/>
        </a:xfrm>
        <a:custGeom>
          <a:avLst/>
          <a:gdLst/>
          <a:ahLst/>
          <a:cxnLst/>
          <a:rect l="0" t="0" r="0" b="0"/>
          <a:pathLst>
            <a:path>
              <a:moveTo>
                <a:pt x="3734207" y="3770761"/>
              </a:moveTo>
              <a:arcTo wR="2198217" hR="2198217" stAng="2740424" swAng="1500701"/>
            </a:path>
          </a:pathLst>
        </a:custGeom>
        <a:noFill/>
        <a:ln w="9525" cap="flat" cmpd="sng" algn="ctr">
          <a:solidFill>
            <a:schemeClr val="accent1">
              <a:shade val="90000"/>
              <a:hueOff val="122521"/>
              <a:satOff val="-1702"/>
              <a:lumOff val="9182"/>
              <a:alphaOff val="0"/>
            </a:schemeClr>
          </a:solidFill>
          <a:prstDash val="solid"/>
        </a:ln>
        <a:effectLst/>
      </dsp:spPr>
      <dsp:style>
        <a:lnRef idx="1">
          <a:scrgbClr r="0" g="0" b="0"/>
        </a:lnRef>
        <a:fillRef idx="0">
          <a:scrgbClr r="0" g="0" b="0"/>
        </a:fillRef>
        <a:effectRef idx="0">
          <a:scrgbClr r="0" g="0" b="0"/>
        </a:effectRef>
        <a:fontRef idx="minor"/>
      </dsp:style>
    </dsp:sp>
    <dsp:sp modelId="{4DE60F03-0ECA-4510-9163-82DF8EF8A842}">
      <dsp:nvSpPr>
        <dsp:cNvPr id="0" name=""/>
        <dsp:cNvSpPr/>
      </dsp:nvSpPr>
      <dsp:spPr>
        <a:xfrm>
          <a:off x="3253670" y="4397258"/>
          <a:ext cx="2178186" cy="933407"/>
        </a:xfrm>
        <a:prstGeom prst="roundRect">
          <a:avLst/>
        </a:prstGeom>
        <a:solidFill>
          <a:schemeClr val="accent1">
            <a:shade val="80000"/>
            <a:hueOff val="183747"/>
            <a:satOff val="-2635"/>
            <a:lumOff val="153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err="1">
              <a:latin typeface="Calibri" panose="020F0502020204030204"/>
              <a:ea typeface="+mn-ea"/>
              <a:cs typeface="+mn-cs"/>
            </a:rPr>
            <a:t>Talidomida</a:t>
          </a:r>
          <a:endParaRPr lang="es-ES" sz="2800" b="1" kern="1200" dirty="0">
            <a:latin typeface="Calibri" panose="020F0502020204030204"/>
            <a:ea typeface="+mn-ea"/>
            <a:cs typeface="+mn-cs"/>
          </a:endParaRPr>
        </a:p>
      </dsp:txBody>
      <dsp:txXfrm>
        <a:off x="3299235" y="4442823"/>
        <a:ext cx="2087056" cy="842277"/>
      </dsp:txXfrm>
    </dsp:sp>
    <dsp:sp modelId="{46F37FD1-7DAF-4460-95DC-71912703E653}">
      <dsp:nvSpPr>
        <dsp:cNvPr id="0" name=""/>
        <dsp:cNvSpPr/>
      </dsp:nvSpPr>
      <dsp:spPr>
        <a:xfrm>
          <a:off x="2144754" y="467942"/>
          <a:ext cx="4396019" cy="4396019"/>
        </a:xfrm>
        <a:custGeom>
          <a:avLst/>
          <a:gdLst/>
          <a:ahLst/>
          <a:cxnLst/>
          <a:rect l="0" t="0" r="0" b="0"/>
          <a:pathLst>
            <a:path>
              <a:moveTo>
                <a:pt x="1471146" y="4272711"/>
              </a:moveTo>
              <a:arcTo wR="2198217" hR="2198217" stAng="6558876" swAng="1500701"/>
            </a:path>
          </a:pathLst>
        </a:custGeom>
        <a:noFill/>
        <a:ln w="9525" cap="flat" cmpd="sng" algn="ctr">
          <a:solidFill>
            <a:schemeClr val="accent1">
              <a:shade val="90000"/>
              <a:hueOff val="183781"/>
              <a:satOff val="-2553"/>
              <a:lumOff val="13772"/>
              <a:alphaOff val="0"/>
            </a:schemeClr>
          </a:solidFill>
          <a:prstDash val="solid"/>
        </a:ln>
        <a:effectLst/>
      </dsp:spPr>
      <dsp:style>
        <a:lnRef idx="1">
          <a:scrgbClr r="0" g="0" b="0"/>
        </a:lnRef>
        <a:fillRef idx="0">
          <a:scrgbClr r="0" g="0" b="0"/>
        </a:fillRef>
        <a:effectRef idx="0">
          <a:scrgbClr r="0" g="0" b="0"/>
        </a:effectRef>
        <a:fontRef idx="minor"/>
      </dsp:style>
    </dsp:sp>
    <dsp:sp modelId="{E3615183-1DFF-4F95-BB7C-CCAE1CD8D01B}">
      <dsp:nvSpPr>
        <dsp:cNvPr id="0" name=""/>
        <dsp:cNvSpPr/>
      </dsp:nvSpPr>
      <dsp:spPr>
        <a:xfrm>
          <a:off x="1476184" y="3393810"/>
          <a:ext cx="1926094" cy="742292"/>
        </a:xfrm>
        <a:prstGeom prst="roundRect">
          <a:avLst/>
        </a:prstGeom>
        <a:solidFill>
          <a:schemeClr val="accent1">
            <a:shade val="80000"/>
            <a:hueOff val="244997"/>
            <a:satOff val="-3514"/>
            <a:lumOff val="204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s-ES" sz="2800" b="1" kern="1200" dirty="0">
            <a:latin typeface="+mn-lt"/>
            <a:ea typeface="+mn-ea"/>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r>
            <a:rPr lang="es-ES" sz="2800" b="1" kern="1200" dirty="0">
              <a:latin typeface="+mn-lt"/>
              <a:ea typeface="+mn-ea"/>
              <a:cs typeface="+mn-cs"/>
            </a:rPr>
            <a:t>Cimetidina</a:t>
          </a:r>
        </a:p>
        <a:p>
          <a:pPr lvl="0" algn="ctr" defTabSz="1244600">
            <a:lnSpc>
              <a:spcPct val="90000"/>
            </a:lnSpc>
            <a:spcBef>
              <a:spcPct val="0"/>
            </a:spcBef>
            <a:spcAft>
              <a:spcPct val="35000"/>
            </a:spcAft>
            <a:buNone/>
          </a:pPr>
          <a:endParaRPr lang="es-ES" sz="2800" b="1" kern="1200" dirty="0">
            <a:latin typeface="Calibri" panose="020F0502020204030204"/>
            <a:ea typeface="+mn-ea"/>
            <a:cs typeface="+mn-cs"/>
          </a:endParaRPr>
        </a:p>
      </dsp:txBody>
      <dsp:txXfrm>
        <a:off x="1512420" y="3430046"/>
        <a:ext cx="1853622" cy="669820"/>
      </dsp:txXfrm>
    </dsp:sp>
    <dsp:sp modelId="{18210E44-1C89-4EE9-AF08-5588DB206DA1}">
      <dsp:nvSpPr>
        <dsp:cNvPr id="0" name=""/>
        <dsp:cNvSpPr/>
      </dsp:nvSpPr>
      <dsp:spPr>
        <a:xfrm>
          <a:off x="2120432" y="402028"/>
          <a:ext cx="4396019" cy="4396019"/>
        </a:xfrm>
        <a:custGeom>
          <a:avLst/>
          <a:gdLst/>
          <a:ahLst/>
          <a:cxnLst/>
          <a:rect l="0" t="0" r="0" b="0"/>
          <a:pathLst>
            <a:path>
              <a:moveTo>
                <a:pt x="89348" y="2818565"/>
              </a:moveTo>
              <a:arcTo wR="2198217" hR="2198217" stAng="9816489" swAng="1967023"/>
            </a:path>
          </a:pathLst>
        </a:custGeom>
        <a:noFill/>
        <a:ln w="9525" cap="flat" cmpd="sng" algn="ctr">
          <a:solidFill>
            <a:schemeClr val="accent1">
              <a:shade val="90000"/>
              <a:hueOff val="245041"/>
              <a:satOff val="-3404"/>
              <a:lumOff val="18363"/>
              <a:alphaOff val="0"/>
            </a:schemeClr>
          </a:solidFill>
          <a:prstDash val="solid"/>
        </a:ln>
        <a:effectLst/>
      </dsp:spPr>
      <dsp:style>
        <a:lnRef idx="1">
          <a:scrgbClr r="0" g="0" b="0"/>
        </a:lnRef>
        <a:fillRef idx="0">
          <a:scrgbClr r="0" g="0" b="0"/>
        </a:fillRef>
        <a:effectRef idx="0">
          <a:scrgbClr r="0" g="0" b="0"/>
        </a:effectRef>
        <a:fontRef idx="minor"/>
      </dsp:style>
    </dsp:sp>
    <dsp:sp modelId="{DAAD85EF-65B3-4BEE-8485-4296DEB1E323}">
      <dsp:nvSpPr>
        <dsp:cNvPr id="0" name=""/>
        <dsp:cNvSpPr/>
      </dsp:nvSpPr>
      <dsp:spPr>
        <a:xfrm>
          <a:off x="1568778" y="1327790"/>
          <a:ext cx="1436012" cy="933407"/>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b="1" kern="1200" dirty="0">
            <a:latin typeface="+mn-lt"/>
            <a:ea typeface="+mn-ea"/>
            <a:cs typeface="+mn-cs"/>
          </a:endParaRPr>
        </a:p>
        <a:p>
          <a:pPr marL="0" lvl="0" indent="0" algn="ctr" defTabSz="1066800">
            <a:lnSpc>
              <a:spcPct val="90000"/>
            </a:lnSpc>
            <a:spcBef>
              <a:spcPct val="0"/>
            </a:spcBef>
            <a:spcAft>
              <a:spcPct val="35000"/>
            </a:spcAft>
            <a:buNone/>
          </a:pPr>
          <a:r>
            <a:rPr lang="es-ES" sz="2400" b="1" kern="1200" dirty="0">
              <a:latin typeface="+mn-lt"/>
              <a:ea typeface="+mn-ea"/>
              <a:cs typeface="+mn-cs"/>
            </a:rPr>
            <a:t>Anti-</a:t>
          </a:r>
        </a:p>
        <a:p>
          <a:pPr marL="0" lvl="0" indent="0" algn="ctr" defTabSz="1066800">
            <a:lnSpc>
              <a:spcPct val="90000"/>
            </a:lnSpc>
            <a:spcBef>
              <a:spcPct val="0"/>
            </a:spcBef>
            <a:spcAft>
              <a:spcPct val="35000"/>
            </a:spcAft>
            <a:buNone/>
          </a:pPr>
          <a:r>
            <a:rPr lang="es-ES" sz="2400" b="1" kern="1200" dirty="0">
              <a:latin typeface="+mn-lt"/>
              <a:ea typeface="+mn-ea"/>
              <a:cs typeface="+mn-cs"/>
            </a:rPr>
            <a:t>IL1</a:t>
          </a:r>
        </a:p>
        <a:p>
          <a:pPr marL="0" lvl="0" indent="0" algn="ctr" defTabSz="1066800">
            <a:lnSpc>
              <a:spcPct val="90000"/>
            </a:lnSpc>
            <a:spcBef>
              <a:spcPct val="0"/>
            </a:spcBef>
            <a:spcAft>
              <a:spcPct val="35000"/>
            </a:spcAft>
            <a:buNone/>
          </a:pPr>
          <a:endParaRPr lang="es-ES" b="1" i="0" kern="1200" dirty="0">
            <a:solidFill>
              <a:sysClr val="windowText" lastClr="000000">
                <a:hueOff val="0"/>
                <a:satOff val="0"/>
                <a:lumOff val="0"/>
                <a:alphaOff val="0"/>
              </a:sysClr>
            </a:solidFill>
            <a:latin typeface="Calibri" panose="020F0502020204030204"/>
            <a:ea typeface="+mn-ea"/>
            <a:cs typeface="+mn-cs"/>
          </a:endParaRPr>
        </a:p>
      </dsp:txBody>
      <dsp:txXfrm>
        <a:off x="1614343" y="1373355"/>
        <a:ext cx="1344882" cy="842277"/>
      </dsp:txXfrm>
    </dsp:sp>
    <dsp:sp modelId="{150F2CC2-B6E1-49FA-A1B0-C3EB5EAC6AAD}">
      <dsp:nvSpPr>
        <dsp:cNvPr id="0" name=""/>
        <dsp:cNvSpPr/>
      </dsp:nvSpPr>
      <dsp:spPr>
        <a:xfrm>
          <a:off x="2063732" y="514897"/>
          <a:ext cx="4396019" cy="4396019"/>
        </a:xfrm>
        <a:custGeom>
          <a:avLst/>
          <a:gdLst/>
          <a:ahLst/>
          <a:cxnLst/>
          <a:rect l="0" t="0" r="0" b="0"/>
          <a:pathLst>
            <a:path>
              <a:moveTo>
                <a:pt x="662227" y="625673"/>
              </a:moveTo>
              <a:arcTo wR="2198217" hR="2198217" stAng="13540424" swAng="1500701"/>
            </a:path>
          </a:pathLst>
        </a:custGeom>
        <a:noFill/>
        <a:ln w="9525" cap="flat" cmpd="sng" algn="ctr">
          <a:solidFill>
            <a:schemeClr val="accent1">
              <a:shade val="90000"/>
              <a:hueOff val="306302"/>
              <a:satOff val="-4255"/>
              <a:lumOff val="22954"/>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28C8D-E7D9-4438-8BB4-25911FDEDDB9}">
      <dsp:nvSpPr>
        <dsp:cNvPr id="0" name=""/>
        <dsp:cNvSpPr/>
      </dsp:nvSpPr>
      <dsp:spPr>
        <a:xfrm>
          <a:off x="1502634" y="-25027"/>
          <a:ext cx="4098842" cy="4098842"/>
        </a:xfrm>
        <a:prstGeom prst="circularArrow">
          <a:avLst>
            <a:gd name="adj1" fmla="val 5544"/>
            <a:gd name="adj2" fmla="val 330680"/>
            <a:gd name="adj3" fmla="val 13806389"/>
            <a:gd name="adj4" fmla="val 17367451"/>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343DC9-A6C3-4A6A-8D77-C666E2145CAD}">
      <dsp:nvSpPr>
        <dsp:cNvPr id="0" name=""/>
        <dsp:cNvSpPr/>
      </dsp:nvSpPr>
      <dsp:spPr>
        <a:xfrm>
          <a:off x="2598134" y="10"/>
          <a:ext cx="1907842" cy="953921"/>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latin typeface="Arial"/>
              <a:ea typeface="+mn-ea"/>
              <a:cs typeface="+mn-cs"/>
            </a:rPr>
            <a:t>Diagnóstico</a:t>
          </a:r>
          <a:endParaRPr lang="es-ES" sz="2000" b="1" kern="1200" dirty="0">
            <a:latin typeface="Arial"/>
            <a:ea typeface="+mn-ea"/>
            <a:cs typeface="+mn-cs"/>
          </a:endParaRPr>
        </a:p>
      </dsp:txBody>
      <dsp:txXfrm>
        <a:off x="2644701" y="46577"/>
        <a:ext cx="1814708" cy="860787"/>
      </dsp:txXfrm>
    </dsp:sp>
    <dsp:sp modelId="{40EF0FF1-0DE4-4297-8283-3E45842089FD}">
      <dsp:nvSpPr>
        <dsp:cNvPr id="0" name=""/>
        <dsp:cNvSpPr/>
      </dsp:nvSpPr>
      <dsp:spPr>
        <a:xfrm>
          <a:off x="4260493" y="1207784"/>
          <a:ext cx="1907842" cy="953921"/>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s-ES" sz="2000" b="1" kern="1200">
            <a:latin typeface="Arial"/>
            <a:ea typeface="+mn-ea"/>
            <a:cs typeface="+mn-cs"/>
          </a:endParaRPr>
        </a:p>
        <a:p>
          <a:pPr marL="0" lvl="0" indent="0" algn="ctr" defTabSz="889000">
            <a:lnSpc>
              <a:spcPct val="90000"/>
            </a:lnSpc>
            <a:spcBef>
              <a:spcPct val="0"/>
            </a:spcBef>
            <a:spcAft>
              <a:spcPct val="35000"/>
            </a:spcAft>
            <a:buNone/>
          </a:pPr>
          <a:r>
            <a:rPr lang="es-ES" sz="2000" b="1" kern="1200">
              <a:latin typeface="Arial"/>
              <a:ea typeface="+mn-ea"/>
              <a:cs typeface="+mn-cs"/>
            </a:rPr>
            <a:t>Respuesta</a:t>
          </a:r>
        </a:p>
        <a:p>
          <a:pPr marL="0" lvl="0" indent="0" algn="ctr" defTabSz="889000">
            <a:lnSpc>
              <a:spcPct val="90000"/>
            </a:lnSpc>
            <a:spcBef>
              <a:spcPct val="0"/>
            </a:spcBef>
            <a:spcAft>
              <a:spcPct val="35000"/>
            </a:spcAft>
            <a:buNone/>
          </a:pPr>
          <a:r>
            <a:rPr lang="es-ES" sz="2000" b="1" kern="1200">
              <a:latin typeface="Arial"/>
              <a:ea typeface="+mn-ea"/>
              <a:cs typeface="+mn-cs"/>
            </a:rPr>
            <a:t>tratamiento</a:t>
          </a:r>
        </a:p>
        <a:p>
          <a:pPr marL="0" lvl="0" indent="0" algn="ctr" defTabSz="889000">
            <a:lnSpc>
              <a:spcPct val="90000"/>
            </a:lnSpc>
            <a:spcBef>
              <a:spcPct val="0"/>
            </a:spcBef>
            <a:spcAft>
              <a:spcPct val="35000"/>
            </a:spcAft>
            <a:buNone/>
          </a:pPr>
          <a:endParaRPr lang="es-ES" sz="1400" kern="1200" dirty="0">
            <a:latin typeface="Arial"/>
            <a:ea typeface="+mn-ea"/>
            <a:cs typeface="+mn-cs"/>
          </a:endParaRPr>
        </a:p>
      </dsp:txBody>
      <dsp:txXfrm>
        <a:off x="4307060" y="1254351"/>
        <a:ext cx="1814708" cy="860787"/>
      </dsp:txXfrm>
    </dsp:sp>
    <dsp:sp modelId="{23AF0F80-42D4-4288-81FB-DD3833340E3F}">
      <dsp:nvSpPr>
        <dsp:cNvPr id="0" name=""/>
        <dsp:cNvSpPr/>
      </dsp:nvSpPr>
      <dsp:spPr>
        <a:xfrm>
          <a:off x="3509051" y="2809776"/>
          <a:ext cx="2851652" cy="953921"/>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latin typeface="Arial"/>
              <a:ea typeface="+mn-ea"/>
              <a:cs typeface="+mn-cs"/>
            </a:rPr>
            <a:t>Predictor </a:t>
          </a:r>
        </a:p>
        <a:p>
          <a:pPr marL="0" lvl="0" indent="0" algn="ctr" defTabSz="889000">
            <a:lnSpc>
              <a:spcPct val="90000"/>
            </a:lnSpc>
            <a:spcBef>
              <a:spcPct val="0"/>
            </a:spcBef>
            <a:spcAft>
              <a:spcPct val="35000"/>
            </a:spcAft>
            <a:buNone/>
          </a:pPr>
          <a:r>
            <a:rPr lang="es-ES" sz="2000" b="1" kern="1200">
              <a:latin typeface="Arial"/>
              <a:ea typeface="+mn-ea"/>
              <a:cs typeface="+mn-cs"/>
            </a:rPr>
            <a:t>Recaídas/remisión</a:t>
          </a:r>
          <a:endParaRPr lang="es-ES" sz="2000" b="1" kern="1200" dirty="0">
            <a:latin typeface="Arial"/>
            <a:ea typeface="+mn-ea"/>
            <a:cs typeface="+mn-cs"/>
          </a:endParaRPr>
        </a:p>
      </dsp:txBody>
      <dsp:txXfrm>
        <a:off x="3555618" y="2856343"/>
        <a:ext cx="2758518" cy="860787"/>
      </dsp:txXfrm>
    </dsp:sp>
    <dsp:sp modelId="{A8A4DD46-DD7E-4F67-9749-F52D59415A14}">
      <dsp:nvSpPr>
        <dsp:cNvPr id="0" name=""/>
        <dsp:cNvSpPr/>
      </dsp:nvSpPr>
      <dsp:spPr>
        <a:xfrm>
          <a:off x="1302329" y="2809791"/>
          <a:ext cx="1907842" cy="953921"/>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1800" b="1" kern="1200">
              <a:latin typeface="Arial"/>
              <a:ea typeface="+mn-ea"/>
              <a:cs typeface="+mn-cs"/>
            </a:rPr>
            <a:t>Predictor de SAM</a:t>
          </a:r>
        </a:p>
        <a:p>
          <a:pPr lvl="0" algn="ctr" defTabSz="622300">
            <a:lnSpc>
              <a:spcPct val="90000"/>
            </a:lnSpc>
            <a:spcBef>
              <a:spcPct val="0"/>
            </a:spcBef>
            <a:spcAft>
              <a:spcPct val="35000"/>
            </a:spcAft>
            <a:buNone/>
          </a:pPr>
          <a:endParaRPr lang="es-ES" sz="1500" kern="1200" dirty="0">
            <a:latin typeface="Arial"/>
            <a:ea typeface="+mn-ea"/>
            <a:cs typeface="+mn-cs"/>
          </a:endParaRPr>
        </a:p>
      </dsp:txBody>
      <dsp:txXfrm>
        <a:off x="1348896" y="2856358"/>
        <a:ext cx="1814708" cy="860787"/>
      </dsp:txXfrm>
    </dsp:sp>
    <dsp:sp modelId="{ABB2D644-C886-4DCE-8D61-923210506CB8}">
      <dsp:nvSpPr>
        <dsp:cNvPr id="0" name=""/>
        <dsp:cNvSpPr/>
      </dsp:nvSpPr>
      <dsp:spPr>
        <a:xfrm>
          <a:off x="935776" y="1207784"/>
          <a:ext cx="1907842" cy="953921"/>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a:latin typeface="Arial"/>
              <a:ea typeface="+mn-ea"/>
              <a:cs typeface="+mn-cs"/>
            </a:rPr>
            <a:t>Diana </a:t>
          </a:r>
        </a:p>
        <a:p>
          <a:pPr marL="0" lvl="0" indent="0" algn="ctr" defTabSz="977900">
            <a:lnSpc>
              <a:spcPct val="90000"/>
            </a:lnSpc>
            <a:spcBef>
              <a:spcPct val="0"/>
            </a:spcBef>
            <a:spcAft>
              <a:spcPct val="35000"/>
            </a:spcAft>
            <a:buNone/>
          </a:pPr>
          <a:r>
            <a:rPr lang="es-ES" sz="2200" b="1" kern="1200">
              <a:latin typeface="Arial"/>
              <a:ea typeface="+mn-ea"/>
              <a:cs typeface="+mn-cs"/>
            </a:rPr>
            <a:t>terapéutica</a:t>
          </a:r>
          <a:endParaRPr lang="es-ES" sz="2200" b="1" kern="1200" dirty="0">
            <a:latin typeface="Arial"/>
            <a:ea typeface="+mn-ea"/>
            <a:cs typeface="+mn-cs"/>
          </a:endParaRPr>
        </a:p>
      </dsp:txBody>
      <dsp:txXfrm>
        <a:off x="982343" y="1254351"/>
        <a:ext cx="1814708" cy="860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80BDB-9245-4642-96B1-DE085C588286}">
      <dsp:nvSpPr>
        <dsp:cNvPr id="0" name=""/>
        <dsp:cNvSpPr/>
      </dsp:nvSpPr>
      <dsp:spPr>
        <a:xfrm>
          <a:off x="0" y="2617185"/>
          <a:ext cx="6248640" cy="85901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ysClr val="window" lastClr="FFFFFF"/>
              </a:solidFill>
              <a:latin typeface="Calibri"/>
              <a:ea typeface="+mn-ea"/>
              <a:cs typeface="+mn-cs"/>
            </a:rPr>
            <a:t>EFECTOS ADVERSOS</a:t>
          </a:r>
        </a:p>
      </dsp:txBody>
      <dsp:txXfrm>
        <a:off x="0" y="2617185"/>
        <a:ext cx="6248640" cy="463870"/>
      </dsp:txXfrm>
    </dsp:sp>
    <dsp:sp modelId="{42297840-3D8F-41D3-A21F-F2192F521B88}">
      <dsp:nvSpPr>
        <dsp:cNvPr id="0" name=""/>
        <dsp:cNvSpPr/>
      </dsp:nvSpPr>
      <dsp:spPr>
        <a:xfrm>
          <a:off x="0" y="3063875"/>
          <a:ext cx="3124320" cy="395148"/>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ysClr val="windowText" lastClr="000000">
                  <a:hueOff val="0"/>
                  <a:satOff val="0"/>
                  <a:lumOff val="0"/>
                  <a:alphaOff val="0"/>
                </a:sysClr>
              </a:solidFill>
              <a:latin typeface="Calibri"/>
              <a:ea typeface="+mn-ea"/>
              <a:cs typeface="+mn-cs"/>
            </a:rPr>
            <a:t>1 reacción en punto inyección</a:t>
          </a:r>
        </a:p>
        <a:p>
          <a:pPr marL="0" lvl="0" indent="0" algn="ctr" defTabSz="622300">
            <a:lnSpc>
              <a:spcPct val="90000"/>
            </a:lnSpc>
            <a:spcBef>
              <a:spcPct val="0"/>
            </a:spcBef>
            <a:spcAft>
              <a:spcPct val="35000"/>
            </a:spcAft>
            <a:buNone/>
          </a:pPr>
          <a:r>
            <a:rPr lang="es-ES" sz="1400" b="1" kern="1200" dirty="0">
              <a:solidFill>
                <a:sysClr val="windowText" lastClr="000000">
                  <a:hueOff val="0"/>
                  <a:satOff val="0"/>
                  <a:lumOff val="0"/>
                  <a:alphaOff val="0"/>
                </a:sysClr>
              </a:solidFill>
              <a:latin typeface="Calibri"/>
              <a:ea typeface="+mn-ea"/>
              <a:cs typeface="+mn-cs"/>
            </a:rPr>
            <a:t>1 empeoramiento enfermedad</a:t>
          </a:r>
        </a:p>
      </dsp:txBody>
      <dsp:txXfrm>
        <a:off x="0" y="3063875"/>
        <a:ext cx="3124320" cy="395148"/>
      </dsp:txXfrm>
    </dsp:sp>
    <dsp:sp modelId="{787449FE-8706-44C0-B76E-6B07087D3228}">
      <dsp:nvSpPr>
        <dsp:cNvPr id="0" name=""/>
        <dsp:cNvSpPr/>
      </dsp:nvSpPr>
      <dsp:spPr>
        <a:xfrm>
          <a:off x="3124320" y="3063875"/>
          <a:ext cx="3124320" cy="395148"/>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ysClr val="windowText" lastClr="000000">
                  <a:hueOff val="0"/>
                  <a:satOff val="0"/>
                  <a:lumOff val="0"/>
                  <a:alphaOff val="0"/>
                </a:sysClr>
              </a:solidFill>
              <a:latin typeface="Calibri"/>
              <a:ea typeface="+mn-ea"/>
              <a:cs typeface="+mn-cs"/>
            </a:rPr>
            <a:t>1 Efecto A. GRAVE (neuropatía óptica)</a:t>
          </a:r>
        </a:p>
        <a:p>
          <a:pPr marL="0" lvl="0" indent="0" algn="ctr" defTabSz="622300">
            <a:lnSpc>
              <a:spcPct val="90000"/>
            </a:lnSpc>
            <a:spcBef>
              <a:spcPct val="0"/>
            </a:spcBef>
            <a:spcAft>
              <a:spcPct val="35000"/>
            </a:spcAft>
            <a:buNone/>
          </a:pPr>
          <a:r>
            <a:rPr lang="es-ES" sz="1400" b="1" kern="1200" dirty="0">
              <a:solidFill>
                <a:sysClr val="windowText" lastClr="000000">
                  <a:hueOff val="0"/>
                  <a:satOff val="0"/>
                  <a:lumOff val="0"/>
                  <a:alphaOff val="0"/>
                </a:sysClr>
              </a:solidFill>
              <a:latin typeface="Calibri"/>
              <a:ea typeface="+mn-ea"/>
              <a:cs typeface="+mn-cs"/>
            </a:rPr>
            <a:t>1 reacción punto inyección</a:t>
          </a:r>
        </a:p>
      </dsp:txBody>
      <dsp:txXfrm>
        <a:off x="3124320" y="3063875"/>
        <a:ext cx="3124320" cy="395148"/>
      </dsp:txXfrm>
    </dsp:sp>
    <dsp:sp modelId="{4DAEB3A0-A309-4556-9761-340FBC48DA8D}">
      <dsp:nvSpPr>
        <dsp:cNvPr id="0" name=""/>
        <dsp:cNvSpPr/>
      </dsp:nvSpPr>
      <dsp:spPr>
        <a:xfrm rot="10800000">
          <a:off x="0" y="1308900"/>
          <a:ext cx="6248640" cy="1321170"/>
        </a:xfrm>
        <a:prstGeom prst="upArrowCallou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ysClr val="window" lastClr="FFFFFF"/>
              </a:solidFill>
              <a:latin typeface="Calibri"/>
              <a:ea typeface="+mn-ea"/>
              <a:cs typeface="+mn-cs"/>
            </a:rPr>
            <a:t>EVOLUCIÓN</a:t>
          </a:r>
        </a:p>
      </dsp:txBody>
      <dsp:txXfrm rot="-10800000">
        <a:off x="0" y="1471312"/>
        <a:ext cx="6248640" cy="301318"/>
      </dsp:txXfrm>
    </dsp:sp>
    <dsp:sp modelId="{ECA83616-286B-452F-987D-5643599429B1}">
      <dsp:nvSpPr>
        <dsp:cNvPr id="0" name=""/>
        <dsp:cNvSpPr/>
      </dsp:nvSpPr>
      <dsp:spPr>
        <a:xfrm>
          <a:off x="0" y="1772631"/>
          <a:ext cx="3124320" cy="39503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6/10 -&gt; 160 mg</a:t>
          </a:r>
        </a:p>
      </dsp:txBody>
      <dsp:txXfrm>
        <a:off x="0" y="1772631"/>
        <a:ext cx="3124320" cy="395030"/>
      </dsp:txXfrm>
    </dsp:sp>
    <dsp:sp modelId="{8933D141-212C-495F-876D-DC4AD84A79F5}">
      <dsp:nvSpPr>
        <dsp:cNvPr id="0" name=""/>
        <dsp:cNvSpPr/>
      </dsp:nvSpPr>
      <dsp:spPr>
        <a:xfrm>
          <a:off x="3124320" y="1772631"/>
          <a:ext cx="3124320" cy="39503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Completaron</a:t>
          </a:r>
          <a:r>
            <a:rPr lang="es-ES" sz="2000" b="1" kern="1200" baseline="0" dirty="0">
              <a:solidFill>
                <a:sysClr val="windowText" lastClr="000000">
                  <a:hueOff val="0"/>
                  <a:satOff val="0"/>
                  <a:lumOff val="0"/>
                  <a:alphaOff val="0"/>
                </a:sysClr>
              </a:solidFill>
              <a:latin typeface="Calibri"/>
              <a:ea typeface="+mn-ea"/>
              <a:cs typeface="+mn-cs"/>
            </a:rPr>
            <a:t> 9 pacientes</a:t>
          </a:r>
          <a:endParaRPr lang="es-ES" sz="2000" b="1" kern="1200" dirty="0">
            <a:solidFill>
              <a:sysClr val="windowText" lastClr="000000">
                <a:hueOff val="0"/>
                <a:satOff val="0"/>
                <a:lumOff val="0"/>
                <a:alphaOff val="0"/>
              </a:sysClr>
            </a:solidFill>
            <a:latin typeface="Calibri"/>
            <a:ea typeface="+mn-ea"/>
            <a:cs typeface="+mn-cs"/>
          </a:endParaRPr>
        </a:p>
      </dsp:txBody>
      <dsp:txXfrm>
        <a:off x="3124320" y="1772631"/>
        <a:ext cx="3124320" cy="395030"/>
      </dsp:txXfrm>
    </dsp:sp>
    <dsp:sp modelId="{43DDAD20-1D03-4606-A1D9-2050D03B829A}">
      <dsp:nvSpPr>
        <dsp:cNvPr id="0" name=""/>
        <dsp:cNvSpPr/>
      </dsp:nvSpPr>
      <dsp:spPr>
        <a:xfrm rot="10800000">
          <a:off x="0" y="0"/>
          <a:ext cx="6248640" cy="1321170"/>
        </a:xfrm>
        <a:prstGeom prst="upArrowCallou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ysClr val="window" lastClr="FFFFFF"/>
              </a:solidFill>
              <a:latin typeface="Calibri"/>
              <a:ea typeface="+mn-ea"/>
              <a:cs typeface="+mn-cs"/>
            </a:rPr>
            <a:t>n = 23 pacientes</a:t>
          </a:r>
        </a:p>
      </dsp:txBody>
      <dsp:txXfrm rot="-10800000">
        <a:off x="0" y="162412"/>
        <a:ext cx="6248640" cy="301318"/>
      </dsp:txXfrm>
    </dsp:sp>
    <dsp:sp modelId="{AD4571C6-9917-4A63-989C-2A5ACEA710CF}">
      <dsp:nvSpPr>
        <dsp:cNvPr id="0" name=""/>
        <dsp:cNvSpPr/>
      </dsp:nvSpPr>
      <dsp:spPr>
        <a:xfrm>
          <a:off x="0" y="464345"/>
          <a:ext cx="3124320" cy="39503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ysClr val="windowText" lastClr="000000">
                  <a:hueOff val="0"/>
                  <a:satOff val="0"/>
                  <a:lumOff val="0"/>
                  <a:alphaOff val="0"/>
                </a:sysClr>
              </a:solidFill>
              <a:latin typeface="Calibri"/>
              <a:ea typeface="+mn-ea"/>
              <a:cs typeface="+mn-cs"/>
            </a:rPr>
            <a:t>n = 10   </a:t>
          </a:r>
          <a:r>
            <a:rPr lang="es-ES" sz="2400" b="1" kern="1200" dirty="0">
              <a:solidFill>
                <a:sysClr val="windowText" lastClr="000000">
                  <a:hueOff val="0"/>
                  <a:satOff val="0"/>
                  <a:lumOff val="0"/>
                  <a:alphaOff val="0"/>
                </a:sysClr>
              </a:solidFill>
              <a:latin typeface="Calibri"/>
              <a:ea typeface="+mn-ea"/>
              <a:cs typeface="+mn-cs"/>
            </a:rPr>
            <a:t>80 mg</a:t>
          </a:r>
        </a:p>
      </dsp:txBody>
      <dsp:txXfrm>
        <a:off x="0" y="464345"/>
        <a:ext cx="3124320" cy="395030"/>
      </dsp:txXfrm>
    </dsp:sp>
    <dsp:sp modelId="{FC54E33E-0912-40E6-8370-B60892C9B73B}">
      <dsp:nvSpPr>
        <dsp:cNvPr id="0" name=""/>
        <dsp:cNvSpPr/>
      </dsp:nvSpPr>
      <dsp:spPr>
        <a:xfrm>
          <a:off x="3124320" y="464345"/>
          <a:ext cx="3124320" cy="395030"/>
        </a:xfrm>
        <a:prstGeom prst="rect">
          <a:avLst/>
        </a:pr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ysClr val="windowText" lastClr="000000">
                  <a:hueOff val="0"/>
                  <a:satOff val="0"/>
                  <a:lumOff val="0"/>
                  <a:alphaOff val="0"/>
                </a:sysClr>
              </a:solidFill>
              <a:latin typeface="Calibri"/>
              <a:ea typeface="+mn-ea"/>
              <a:cs typeface="+mn-cs"/>
            </a:rPr>
            <a:t>n = 13   </a:t>
          </a:r>
          <a:r>
            <a:rPr lang="es-ES" sz="2400" b="1" kern="1200" dirty="0">
              <a:solidFill>
                <a:sysClr val="windowText" lastClr="000000">
                  <a:hueOff val="0"/>
                  <a:satOff val="0"/>
                  <a:lumOff val="0"/>
                  <a:alphaOff val="0"/>
                </a:sysClr>
              </a:solidFill>
              <a:latin typeface="Calibri"/>
              <a:ea typeface="+mn-ea"/>
              <a:cs typeface="+mn-cs"/>
            </a:rPr>
            <a:t>160 mg</a:t>
          </a:r>
        </a:p>
      </dsp:txBody>
      <dsp:txXfrm>
        <a:off x="3124320" y="464345"/>
        <a:ext cx="3124320" cy="395030"/>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ágonos radiales"/>
  <dgm:desc val="Se usa para mostrar un proceso secuencial  relacionado con un tema o una idea centrales. Limitado a seis formas de Nivel 2. Funciona mejor con poco texto No aparece el texto sin utilizar, pero queda disponible si cambia entre diseño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8E8549-1649-493B-B2A6-D0D5D1D87F7E}" type="datetimeFigureOut">
              <a:rPr lang="es-ES" smtClean="0"/>
              <a:t>30/11/18</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25A76C-052D-41EF-B2EA-811C1A4F938D}" type="slidenum">
              <a:rPr lang="es-ES" smtClean="0"/>
              <a:t>‹Nº›</a:t>
            </a:fld>
            <a:endParaRPr lang="es-ES"/>
          </a:p>
        </p:txBody>
      </p:sp>
    </p:spTree>
    <p:extLst>
      <p:ext uri="{BB962C8B-B14F-4D97-AF65-F5344CB8AC3E}">
        <p14:creationId xmlns:p14="http://schemas.microsoft.com/office/powerpoint/2010/main" val="2853708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54883-9A85-460B-B575-71D7109E8FC1}" type="datetimeFigureOut">
              <a:rPr lang="es-ES" smtClean="0"/>
              <a:pPr/>
              <a:t>30/11/18</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1B37AD-D70C-4347-B2FC-354992A431F0}" type="slidenum">
              <a:rPr lang="es-ES" smtClean="0"/>
              <a:pPr/>
              <a:t>‹Nº›</a:t>
            </a:fld>
            <a:endParaRPr lang="es-ES"/>
          </a:p>
        </p:txBody>
      </p:sp>
    </p:spTree>
    <p:extLst>
      <p:ext uri="{BB962C8B-B14F-4D97-AF65-F5344CB8AC3E}">
        <p14:creationId xmlns:p14="http://schemas.microsoft.com/office/powerpoint/2010/main" val="1930248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EDF6512-30D3-46C6-BCEA-DF1353658D61}" type="slidenum">
              <a:rPr lang="es-ES" smtClean="0">
                <a:solidFill>
                  <a:prstClr val="black"/>
                </a:solidFill>
              </a:rPr>
              <a:pPr/>
              <a:t>2</a:t>
            </a:fld>
            <a:endParaRPr lang="es-ES">
              <a:solidFill>
                <a:prstClr val="black"/>
              </a:solidFill>
            </a:endParaRPr>
          </a:p>
        </p:txBody>
      </p:sp>
    </p:spTree>
    <p:extLst>
      <p:ext uri="{BB962C8B-B14F-4D97-AF65-F5344CB8AC3E}">
        <p14:creationId xmlns:p14="http://schemas.microsoft.com/office/powerpoint/2010/main" val="4145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t>
            </a:r>
            <a:r>
              <a:rPr lang="es-ES" dirty="0" err="1"/>
              <a:t>inflamasoma</a:t>
            </a:r>
            <a:r>
              <a:rPr lang="es-ES" dirty="0"/>
              <a:t> es un complejo </a:t>
            </a:r>
            <a:r>
              <a:rPr lang="es-ES" dirty="0" err="1"/>
              <a:t>multiproteico</a:t>
            </a:r>
            <a:r>
              <a:rPr lang="es-ES" dirty="0"/>
              <a:t> que se encuentra</a:t>
            </a:r>
            <a:r>
              <a:rPr lang="es-ES" baseline="0" dirty="0"/>
              <a:t> en el interior de las células de la inmunidad innata y que controla de forma decisiva la inducción de la inflamación mediante la liberación de citoquinas </a:t>
            </a:r>
            <a:r>
              <a:rPr lang="es-ES" baseline="0" dirty="0" err="1"/>
              <a:t>proinflamatorias</a:t>
            </a:r>
            <a:r>
              <a:rPr lang="es-ES" baseline="0" dirty="0"/>
              <a:t>. La activación del </a:t>
            </a:r>
            <a:r>
              <a:rPr lang="es-ES" baseline="0" dirty="0" err="1"/>
              <a:t>inflamasoma</a:t>
            </a:r>
            <a:r>
              <a:rPr lang="es-ES" baseline="0" dirty="0"/>
              <a:t> culmina con la activación de la caspasa-1, la cual procesa los precursores inactivos de la IL 1 y 18, induciendo su activación y liberación de la célula y señalización de la inflamación tras la unión a sus receptores correspondientes.</a:t>
            </a:r>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23</a:t>
            </a:fld>
            <a:endParaRPr lang="es-ES"/>
          </a:p>
        </p:txBody>
      </p:sp>
    </p:spTree>
    <p:extLst>
      <p:ext uri="{BB962C8B-B14F-4D97-AF65-F5344CB8AC3E}">
        <p14:creationId xmlns:p14="http://schemas.microsoft.com/office/powerpoint/2010/main" val="4026778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descubrimiento de genes estimuladores</a:t>
            </a:r>
            <a:r>
              <a:rPr lang="es-ES" baseline="0" dirty="0"/>
              <a:t> de interferón (STING) representa un cambio de paradigma.</a:t>
            </a:r>
          </a:p>
          <a:p>
            <a:r>
              <a:rPr lang="es-ES" baseline="0" dirty="0"/>
              <a:t>El </a:t>
            </a:r>
            <a:r>
              <a:rPr lang="es-ES" baseline="0" dirty="0" err="1"/>
              <a:t>descubrimieno</a:t>
            </a:r>
            <a:r>
              <a:rPr lang="es-ES" baseline="0" dirty="0"/>
              <a:t> de un fenotipo clínico causado por mutaciones de </a:t>
            </a:r>
            <a:r>
              <a:rPr lang="es-ES" baseline="0" dirty="0" err="1"/>
              <a:t>novo</a:t>
            </a:r>
            <a:r>
              <a:rPr lang="es-ES" baseline="0" dirty="0"/>
              <a:t> con ganancia de función en nuevo sensor </a:t>
            </a:r>
            <a:r>
              <a:rPr lang="es-ES" baseline="0" dirty="0" err="1"/>
              <a:t>citosólico</a:t>
            </a:r>
            <a:r>
              <a:rPr lang="es-ES" baseline="0" dirty="0"/>
              <a:t> DNA, puso de manifiesto la importancia de este sensor en el sistema inmune innato y ha derivado en el concepto de </a:t>
            </a:r>
            <a:r>
              <a:rPr lang="es-ES" baseline="0" dirty="0" err="1"/>
              <a:t>Enf</a:t>
            </a:r>
            <a:r>
              <a:rPr lang="es-ES" baseline="0" dirty="0"/>
              <a:t> </a:t>
            </a:r>
            <a:r>
              <a:rPr lang="es-ES" baseline="0" dirty="0" err="1"/>
              <a:t>autoinflamatoria</a:t>
            </a:r>
            <a:r>
              <a:rPr lang="es-ES" baseline="0" dirty="0"/>
              <a:t> mediada por </a:t>
            </a:r>
            <a:r>
              <a:rPr lang="es-ES" baseline="0" dirty="0" err="1"/>
              <a:t>Interferon</a:t>
            </a:r>
            <a:endParaRPr lang="es-ES" dirty="0"/>
          </a:p>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24</a:t>
            </a:fld>
            <a:endParaRPr lang="es-ES"/>
          </a:p>
        </p:txBody>
      </p:sp>
    </p:spTree>
    <p:extLst>
      <p:ext uri="{BB962C8B-B14F-4D97-AF65-F5344CB8AC3E}">
        <p14:creationId xmlns:p14="http://schemas.microsoft.com/office/powerpoint/2010/main" val="310778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vía de señalización factor nuclear (NF)-kB la forman un grupo de factores de transcripción que regulan la expresión de los genes involucrados en el ciclo celular y la respuesta inmune, así como la diferenciación y reparación del DNA. Esta vía de señalización está, en parte, regulada por la </a:t>
            </a:r>
            <a:r>
              <a:rPr lang="es-ES" sz="1200" kern="1200" dirty="0" err="1">
                <a:solidFill>
                  <a:schemeClr val="tx1"/>
                </a:solidFill>
                <a:effectLst/>
                <a:latin typeface="+mn-lt"/>
                <a:ea typeface="+mn-ea"/>
                <a:cs typeface="+mn-cs"/>
              </a:rPr>
              <a:t>ubicuitinización</a:t>
            </a:r>
            <a:r>
              <a:rPr lang="es-ES" sz="1200" kern="1200" dirty="0">
                <a:solidFill>
                  <a:schemeClr val="tx1"/>
                </a:solidFill>
                <a:effectLst/>
                <a:latin typeface="+mn-lt"/>
                <a:ea typeface="+mn-ea"/>
                <a:cs typeface="+mn-cs"/>
              </a:rPr>
              <a:t> , un proceso de modificación </a:t>
            </a:r>
            <a:r>
              <a:rPr lang="es-ES" sz="1200" kern="1200" dirty="0" err="1">
                <a:solidFill>
                  <a:schemeClr val="tx1"/>
                </a:solidFill>
                <a:effectLst/>
                <a:latin typeface="+mn-lt"/>
                <a:ea typeface="+mn-ea"/>
                <a:cs typeface="+mn-cs"/>
              </a:rPr>
              <a:t>postranscripcional</a:t>
            </a:r>
            <a:r>
              <a:rPr lang="es-ES" sz="1200" kern="1200" dirty="0">
                <a:solidFill>
                  <a:schemeClr val="tx1"/>
                </a:solidFill>
                <a:effectLst/>
                <a:latin typeface="+mn-lt"/>
                <a:ea typeface="+mn-ea"/>
                <a:cs typeface="+mn-cs"/>
              </a:rPr>
              <a:t> de proteínas. Las cadenas de </a:t>
            </a:r>
            <a:r>
              <a:rPr lang="es-ES" sz="1200" kern="1200" dirty="0" err="1">
                <a:solidFill>
                  <a:schemeClr val="tx1"/>
                </a:solidFill>
                <a:effectLst/>
                <a:latin typeface="+mn-lt"/>
                <a:ea typeface="+mn-ea"/>
                <a:cs typeface="+mn-cs"/>
              </a:rPr>
              <a:t>ubicuitinas</a:t>
            </a:r>
            <a:r>
              <a:rPr lang="es-ES" sz="1200" kern="1200" dirty="0">
                <a:solidFill>
                  <a:schemeClr val="tx1"/>
                </a:solidFill>
                <a:effectLst/>
                <a:latin typeface="+mn-lt"/>
                <a:ea typeface="+mn-ea"/>
                <a:cs typeface="+mn-cs"/>
              </a:rPr>
              <a:t> se ensamblan en respuesta a la activación de receptores de la inmunidad innata y se unen a sustratos dianas que modulan la función de las proteínas. Existen diferentes formas de cadenas de </a:t>
            </a:r>
            <a:r>
              <a:rPr lang="es-ES" sz="1200" kern="1200" dirty="0" err="1">
                <a:solidFill>
                  <a:schemeClr val="tx1"/>
                </a:solidFill>
                <a:effectLst/>
                <a:latin typeface="+mn-lt"/>
                <a:ea typeface="+mn-ea"/>
                <a:cs typeface="+mn-cs"/>
              </a:rPr>
              <a:t>ubicuitinas</a:t>
            </a:r>
            <a:r>
              <a:rPr lang="es-ES" sz="1200" kern="1200" dirty="0">
                <a:solidFill>
                  <a:schemeClr val="tx1"/>
                </a:solidFill>
                <a:effectLst/>
                <a:latin typeface="+mn-lt"/>
                <a:ea typeface="+mn-ea"/>
                <a:cs typeface="+mn-cs"/>
              </a:rPr>
              <a:t>, según el linaje, que generan diferentes señales celulares. Las </a:t>
            </a:r>
            <a:r>
              <a:rPr lang="es-ES" sz="1200" kern="1200" dirty="0" err="1">
                <a:solidFill>
                  <a:schemeClr val="tx1"/>
                </a:solidFill>
                <a:effectLst/>
                <a:latin typeface="+mn-lt"/>
                <a:ea typeface="+mn-ea"/>
                <a:cs typeface="+mn-cs"/>
              </a:rPr>
              <a:t>desubicuitinas</a:t>
            </a:r>
            <a:r>
              <a:rPr lang="es-ES" sz="1200" kern="1200" dirty="0">
                <a:solidFill>
                  <a:schemeClr val="tx1"/>
                </a:solidFill>
                <a:effectLst/>
                <a:latin typeface="+mn-lt"/>
                <a:ea typeface="+mn-ea"/>
                <a:cs typeface="+mn-cs"/>
              </a:rPr>
              <a:t> son un grupo de enzimas que hidrolizan específicamente las </a:t>
            </a:r>
            <a:r>
              <a:rPr lang="es-ES" sz="1200" kern="1200" dirty="0" err="1">
                <a:solidFill>
                  <a:schemeClr val="tx1"/>
                </a:solidFill>
                <a:effectLst/>
                <a:latin typeface="+mn-lt"/>
                <a:ea typeface="+mn-ea"/>
                <a:cs typeface="+mn-cs"/>
              </a:rPr>
              <a:t>ubicuitinas</a:t>
            </a:r>
            <a:r>
              <a:rPr lang="es-ES" sz="1200" kern="1200" dirty="0">
                <a:solidFill>
                  <a:schemeClr val="tx1"/>
                </a:solidFill>
                <a:effectLst/>
                <a:latin typeface="+mn-lt"/>
                <a:ea typeface="+mn-ea"/>
                <a:cs typeface="+mn-cs"/>
              </a:rPr>
              <a:t> de las proteínas diana; su desregulación da lugar a diversas enfermedades como la </a:t>
            </a:r>
            <a:r>
              <a:rPr lang="es-ES" sz="1200" kern="1200" dirty="0" err="1">
                <a:solidFill>
                  <a:schemeClr val="tx1"/>
                </a:solidFill>
                <a:effectLst/>
                <a:latin typeface="+mn-lt"/>
                <a:ea typeface="+mn-ea"/>
                <a:cs typeface="+mn-cs"/>
              </a:rPr>
              <a:t>haploinsuficiencia</a:t>
            </a:r>
            <a:r>
              <a:rPr lang="es-ES" sz="1200" kern="1200" dirty="0">
                <a:solidFill>
                  <a:schemeClr val="tx1"/>
                </a:solidFill>
                <a:effectLst/>
                <a:latin typeface="+mn-lt"/>
                <a:ea typeface="+mn-ea"/>
                <a:cs typeface="+mn-cs"/>
              </a:rPr>
              <a:t> de A20 (HA20) y la </a:t>
            </a:r>
            <a:r>
              <a:rPr lang="es-ES" sz="1200" kern="1200" dirty="0" err="1">
                <a:solidFill>
                  <a:schemeClr val="tx1"/>
                </a:solidFill>
                <a:effectLst/>
                <a:latin typeface="+mn-lt"/>
                <a:ea typeface="+mn-ea"/>
                <a:cs typeface="+mn-cs"/>
              </a:rPr>
              <a:t>otulipenia</a:t>
            </a:r>
            <a:r>
              <a:rPr lang="es-ES" sz="1200" kern="1200" dirty="0">
                <a:solidFill>
                  <a:schemeClr val="tx1"/>
                </a:solidFill>
                <a:effectLst/>
                <a:latin typeface="+mn-lt"/>
                <a:ea typeface="+mn-ea"/>
                <a:cs typeface="+mn-cs"/>
              </a:rPr>
              <a:t>. En estas dos entidades se produce una inhibición de la </a:t>
            </a:r>
            <a:r>
              <a:rPr lang="es-ES" sz="1200" kern="1200" dirty="0" err="1">
                <a:solidFill>
                  <a:schemeClr val="tx1"/>
                </a:solidFill>
                <a:effectLst/>
                <a:latin typeface="+mn-lt"/>
                <a:ea typeface="+mn-ea"/>
                <a:cs typeface="+mn-cs"/>
              </a:rPr>
              <a:t>hidrolización</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Lys</a:t>
            </a:r>
            <a:r>
              <a:rPr lang="es-ES" sz="1200" kern="1200" dirty="0">
                <a:solidFill>
                  <a:schemeClr val="tx1"/>
                </a:solidFill>
                <a:effectLst/>
                <a:latin typeface="+mn-lt"/>
                <a:ea typeface="+mn-ea"/>
                <a:cs typeface="+mn-cs"/>
              </a:rPr>
              <a:t> 63(k63) y Met1 de proteínas conjugadas, lo que produce en estas células un exceso de cadenas de </a:t>
            </a:r>
            <a:r>
              <a:rPr lang="es-ES" sz="1200" kern="1200" dirty="0" err="1">
                <a:solidFill>
                  <a:schemeClr val="tx1"/>
                </a:solidFill>
                <a:effectLst/>
                <a:latin typeface="+mn-lt"/>
                <a:ea typeface="+mn-ea"/>
                <a:cs typeface="+mn-cs"/>
              </a:rPr>
              <a:t>ubicuitina</a:t>
            </a:r>
            <a:r>
              <a:rPr lang="es-ES" sz="1200" kern="1200" dirty="0">
                <a:solidFill>
                  <a:schemeClr val="tx1"/>
                </a:solidFill>
                <a:effectLst/>
                <a:latin typeface="+mn-lt"/>
                <a:ea typeface="+mn-ea"/>
                <a:cs typeface="+mn-cs"/>
              </a:rPr>
              <a:t> K63 o Met1 en NEMO, RIPK1 y otros sustratos diana que conllevan a la activación de la vía NF-kB. Las células mutadas producen cantidades elevadas de </a:t>
            </a:r>
            <a:r>
              <a:rPr lang="es-ES" sz="1200" kern="1200" dirty="0" err="1">
                <a:solidFill>
                  <a:schemeClr val="tx1"/>
                </a:solidFill>
                <a:effectLst/>
                <a:latin typeface="+mn-lt"/>
                <a:ea typeface="+mn-ea"/>
                <a:cs typeface="+mn-cs"/>
              </a:rPr>
              <a:t>citocinas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proinflamatorias</a:t>
            </a:r>
            <a:r>
              <a:rPr lang="es-ES" sz="1200" kern="1200" dirty="0">
                <a:solidFill>
                  <a:schemeClr val="tx1"/>
                </a:solidFill>
                <a:effectLst/>
                <a:latin typeface="+mn-lt"/>
                <a:ea typeface="+mn-ea"/>
                <a:cs typeface="+mn-cs"/>
              </a:rPr>
              <a:t>.  </a:t>
            </a:r>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25</a:t>
            </a:fld>
            <a:endParaRPr lang="es-ES"/>
          </a:p>
        </p:txBody>
      </p:sp>
    </p:spTree>
    <p:extLst>
      <p:ext uri="{BB962C8B-B14F-4D97-AF65-F5344CB8AC3E}">
        <p14:creationId xmlns:p14="http://schemas.microsoft.com/office/powerpoint/2010/main" val="293914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Son</a:t>
            </a:r>
            <a:r>
              <a:rPr lang="es-ES" sz="1200" b="0" i="0" kern="1200" baseline="0" dirty="0">
                <a:solidFill>
                  <a:schemeClr val="tx1"/>
                </a:solidFill>
                <a:effectLst/>
                <a:latin typeface="+mn-lt"/>
                <a:ea typeface="+mn-ea"/>
                <a:cs typeface="+mn-cs"/>
              </a:rPr>
              <a:t> una serie de e</a:t>
            </a:r>
            <a:r>
              <a:rPr lang="es-ES" sz="1200" b="0" i="0" kern="1200" dirty="0">
                <a:solidFill>
                  <a:schemeClr val="tx1"/>
                </a:solidFill>
                <a:effectLst/>
                <a:latin typeface="+mn-lt"/>
                <a:ea typeface="+mn-ea"/>
                <a:cs typeface="+mn-cs"/>
              </a:rPr>
              <a:t>nfermedades por alteraciones del </a:t>
            </a:r>
            <a:r>
              <a:rPr lang="es-ES" sz="1200" b="0" i="0" kern="1200" dirty="0" err="1">
                <a:solidFill>
                  <a:schemeClr val="tx1"/>
                </a:solidFill>
                <a:effectLst/>
                <a:latin typeface="+mn-lt"/>
                <a:ea typeface="+mn-ea"/>
                <a:cs typeface="+mn-cs"/>
              </a:rPr>
              <a:t>citoesqueleto</a:t>
            </a:r>
            <a:r>
              <a:rPr lang="es-ES" sz="1200" b="0" i="0" kern="1200" dirty="0">
                <a:solidFill>
                  <a:schemeClr val="tx1"/>
                </a:solidFill>
                <a:effectLst/>
                <a:latin typeface="+mn-lt"/>
                <a:ea typeface="+mn-ea"/>
                <a:cs typeface="+mn-cs"/>
              </a:rPr>
              <a:t> que combinan inflamación estéril, especialmente a nivel cutáneo y con fiebre recurrente, e </a:t>
            </a:r>
            <a:r>
              <a:rPr lang="es-ES" sz="1200" b="0" i="0" kern="1200" dirty="0" err="1">
                <a:solidFill>
                  <a:schemeClr val="tx1"/>
                </a:solidFill>
                <a:effectLst/>
                <a:latin typeface="+mn-lt"/>
                <a:ea typeface="+mn-ea"/>
                <a:cs typeface="+mn-cs"/>
              </a:rPr>
              <a:t>inmunodeficiciencia</a:t>
            </a:r>
            <a:r>
              <a:rPr lang="es-ES" sz="1200" b="0" i="0" kern="1200" dirty="0">
                <a:solidFill>
                  <a:schemeClr val="tx1"/>
                </a:solidFill>
                <a:effectLst/>
                <a:latin typeface="+mn-lt"/>
                <a:ea typeface="+mn-ea"/>
                <a:cs typeface="+mn-cs"/>
              </a:rPr>
              <a:t> (en unos casos por alteración de la función de los neutrófilos y en otros casos por estar comprometida también la función de los linfocitos). El ejemplo mejor conocido es el síndrome de </a:t>
            </a:r>
            <a:r>
              <a:rPr lang="es-ES" sz="1200" b="0" i="0" kern="1200" dirty="0" err="1">
                <a:solidFill>
                  <a:schemeClr val="tx1"/>
                </a:solidFill>
                <a:effectLst/>
                <a:latin typeface="+mn-lt"/>
                <a:ea typeface="+mn-ea"/>
                <a:cs typeface="+mn-cs"/>
              </a:rPr>
              <a:t>Wiskott-Aldrich</a:t>
            </a:r>
            <a:r>
              <a:rPr lang="es-ES" sz="1200" b="0" i="0" kern="1200" dirty="0">
                <a:solidFill>
                  <a:schemeClr val="tx1"/>
                </a:solidFill>
                <a:effectLst/>
                <a:latin typeface="+mn-lt"/>
                <a:ea typeface="+mn-ea"/>
                <a:cs typeface="+mn-cs"/>
              </a:rPr>
              <a:t> y como él, </a:t>
            </a:r>
            <a:r>
              <a:rPr lang="es-ES" sz="1200" b="0" i="0" kern="1200" dirty="0" err="1">
                <a:solidFill>
                  <a:schemeClr val="tx1"/>
                </a:solidFill>
                <a:effectLst/>
                <a:latin typeface="+mn-lt"/>
                <a:ea typeface="+mn-ea"/>
                <a:cs typeface="+mn-cs"/>
              </a:rPr>
              <a:t>parace</a:t>
            </a:r>
            <a:r>
              <a:rPr lang="es-ES" sz="1200" b="0" i="0" kern="1200" dirty="0">
                <a:solidFill>
                  <a:schemeClr val="tx1"/>
                </a:solidFill>
                <a:effectLst/>
                <a:latin typeface="+mn-lt"/>
                <a:ea typeface="+mn-ea"/>
                <a:cs typeface="+mn-cs"/>
              </a:rPr>
              <a:t> que la </a:t>
            </a:r>
            <a:r>
              <a:rPr lang="es-ES" sz="1200" b="0" i="0" kern="1200" dirty="0" err="1">
                <a:solidFill>
                  <a:schemeClr val="tx1"/>
                </a:solidFill>
                <a:effectLst/>
                <a:latin typeface="+mn-lt"/>
                <a:ea typeface="+mn-ea"/>
                <a:cs typeface="+mn-cs"/>
              </a:rPr>
              <a:t>trombopenia</a:t>
            </a:r>
            <a:r>
              <a:rPr lang="es-ES" sz="1200" b="0" i="0" kern="1200" dirty="0">
                <a:solidFill>
                  <a:schemeClr val="tx1"/>
                </a:solidFill>
                <a:effectLst/>
                <a:latin typeface="+mn-lt"/>
                <a:ea typeface="+mn-ea"/>
                <a:cs typeface="+mn-cs"/>
              </a:rPr>
              <a:t> leve-moderada es una rasgo </a:t>
            </a:r>
            <a:r>
              <a:rPr lang="es-ES" sz="1200" b="0" i="0" kern="1200" dirty="0" err="1">
                <a:solidFill>
                  <a:schemeClr val="tx1"/>
                </a:solidFill>
                <a:effectLst/>
                <a:latin typeface="+mn-lt"/>
                <a:ea typeface="+mn-ea"/>
                <a:cs typeface="+mn-cs"/>
              </a:rPr>
              <a:t>comun</a:t>
            </a:r>
            <a:r>
              <a:rPr lang="es-ES" sz="1200" b="0" i="0" kern="1200" dirty="0">
                <a:solidFill>
                  <a:schemeClr val="tx1"/>
                </a:solidFill>
                <a:effectLst/>
                <a:latin typeface="+mn-lt"/>
                <a:ea typeface="+mn-ea"/>
                <a:cs typeface="+mn-cs"/>
              </a:rPr>
              <a:t> en todas ellas. Hay </a:t>
            </a:r>
            <a:r>
              <a:rPr lang="es-ES" sz="1200" b="0" i="0" kern="1200" dirty="0" err="1">
                <a:solidFill>
                  <a:schemeClr val="tx1"/>
                </a:solidFill>
                <a:effectLst/>
                <a:latin typeface="+mn-lt"/>
                <a:ea typeface="+mn-ea"/>
                <a:cs typeface="+mn-cs"/>
              </a:rPr>
              <a:t>multiples</a:t>
            </a:r>
            <a:r>
              <a:rPr lang="es-ES" sz="1200" b="0" i="0" kern="1200" dirty="0">
                <a:solidFill>
                  <a:schemeClr val="tx1"/>
                </a:solidFill>
                <a:effectLst/>
                <a:latin typeface="+mn-lt"/>
                <a:ea typeface="+mn-ea"/>
                <a:cs typeface="+mn-cs"/>
              </a:rPr>
              <a:t> genes (WIP, b-actina, WDR1, ARCP1B, MKL1) y seguro que vendrán muchos más</a:t>
            </a:r>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26</a:t>
            </a:fld>
            <a:endParaRPr lang="es-ES"/>
          </a:p>
        </p:txBody>
      </p:sp>
    </p:spTree>
    <p:extLst>
      <p:ext uri="{BB962C8B-B14F-4D97-AF65-F5344CB8AC3E}">
        <p14:creationId xmlns:p14="http://schemas.microsoft.com/office/powerpoint/2010/main" val="1827475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27</a:t>
            </a:fld>
            <a:endParaRPr lang="es-ES"/>
          </a:p>
        </p:txBody>
      </p:sp>
    </p:spTree>
    <p:extLst>
      <p:ext uri="{BB962C8B-B14F-4D97-AF65-F5344CB8AC3E}">
        <p14:creationId xmlns:p14="http://schemas.microsoft.com/office/powerpoint/2010/main" val="2006899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28</a:t>
            </a:fld>
            <a:endParaRPr lang="es-ES"/>
          </a:p>
        </p:txBody>
      </p:sp>
    </p:spTree>
    <p:extLst>
      <p:ext uri="{BB962C8B-B14F-4D97-AF65-F5344CB8AC3E}">
        <p14:creationId xmlns:p14="http://schemas.microsoft.com/office/powerpoint/2010/main" val="142762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a:t>Este hecho hizo en 2010 se actualizara la definición a la luz de los avances. Por ello, en la actualidad se definen como trastornos clínicos caracterizados por una inflamación anormalmente aumentada que está mediada sobre todo por las células y las moléculas del sistema inmunitario innato.</a:t>
            </a:r>
          </a:p>
          <a:p>
            <a:r>
              <a:rPr lang="es-ES" baseline="0" dirty="0"/>
              <a:t>A su vez, estos avances han permitido vislumbrar diferentes mecanismos fisiopatológicos de todas estas enfermedades en función de la principal vía de señalización involucrada</a:t>
            </a:r>
            <a:endParaRPr lang="es-ES" dirty="0"/>
          </a:p>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29</a:t>
            </a:fld>
            <a:endParaRPr lang="es-ES"/>
          </a:p>
        </p:txBody>
      </p:sp>
    </p:spTree>
    <p:extLst>
      <p:ext uri="{BB962C8B-B14F-4D97-AF65-F5344CB8AC3E}">
        <p14:creationId xmlns:p14="http://schemas.microsoft.com/office/powerpoint/2010/main" val="1574964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EA son infrecuentes en la edad adulta. En general, esto es debido a la demora diagnóstica, aunque también a un comienzo a estas edades, en cuyo caso los síntomas son, en general, más leves y atípicos.</a:t>
            </a:r>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30</a:t>
            </a:fld>
            <a:endParaRPr lang="es-ES"/>
          </a:p>
        </p:txBody>
      </p:sp>
    </p:spTree>
    <p:extLst>
      <p:ext uri="{BB962C8B-B14F-4D97-AF65-F5344CB8AC3E}">
        <p14:creationId xmlns:p14="http://schemas.microsoft.com/office/powerpoint/2010/main" val="1588904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33</a:t>
            </a:fld>
            <a:endParaRPr lang="es-ES"/>
          </a:p>
        </p:txBody>
      </p:sp>
    </p:spTree>
    <p:extLst>
      <p:ext uri="{BB962C8B-B14F-4D97-AF65-F5344CB8AC3E}">
        <p14:creationId xmlns:p14="http://schemas.microsoft.com/office/powerpoint/2010/main" val="901985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34</a:t>
            </a:fld>
            <a:endParaRPr lang="es-ES"/>
          </a:p>
        </p:txBody>
      </p:sp>
    </p:spTree>
    <p:extLst>
      <p:ext uri="{BB962C8B-B14F-4D97-AF65-F5344CB8AC3E}">
        <p14:creationId xmlns:p14="http://schemas.microsoft.com/office/powerpoint/2010/main" val="166015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Turcos, armenios y sefardíes y en determinadas zonas de Grecia, Italia,</a:t>
            </a:r>
            <a:r>
              <a:rPr lang="es-ES" baseline="0" dirty="0"/>
              <a:t> España y norte de África</a:t>
            </a:r>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9</a:t>
            </a:fld>
            <a:endParaRPr lang="es-ES"/>
          </a:p>
        </p:txBody>
      </p:sp>
    </p:spTree>
    <p:extLst>
      <p:ext uri="{BB962C8B-B14F-4D97-AF65-F5344CB8AC3E}">
        <p14:creationId xmlns:p14="http://schemas.microsoft.com/office/powerpoint/2010/main" val="1591686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35</a:t>
            </a:fld>
            <a:endParaRPr lang="es-ES"/>
          </a:p>
        </p:txBody>
      </p:sp>
    </p:spTree>
    <p:extLst>
      <p:ext uri="{BB962C8B-B14F-4D97-AF65-F5344CB8AC3E}">
        <p14:creationId xmlns:p14="http://schemas.microsoft.com/office/powerpoint/2010/main" val="87404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36</a:t>
            </a:fld>
            <a:endParaRPr lang="es-ES">
              <a:solidFill>
                <a:prstClr val="black"/>
              </a:solidFill>
            </a:endParaRPr>
          </a:p>
        </p:txBody>
      </p:sp>
    </p:spTree>
    <p:extLst>
      <p:ext uri="{BB962C8B-B14F-4D97-AF65-F5344CB8AC3E}">
        <p14:creationId xmlns:p14="http://schemas.microsoft.com/office/powerpoint/2010/main" val="3847571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37</a:t>
            </a:fld>
            <a:endParaRPr lang="es-ES"/>
          </a:p>
        </p:txBody>
      </p:sp>
    </p:spTree>
    <p:extLst>
      <p:ext uri="{BB962C8B-B14F-4D97-AF65-F5344CB8AC3E}">
        <p14:creationId xmlns:p14="http://schemas.microsoft.com/office/powerpoint/2010/main" val="122335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38</a:t>
            </a:fld>
            <a:endParaRPr lang="es-ES"/>
          </a:p>
        </p:txBody>
      </p:sp>
    </p:spTree>
    <p:extLst>
      <p:ext uri="{BB962C8B-B14F-4D97-AF65-F5344CB8AC3E}">
        <p14:creationId xmlns:p14="http://schemas.microsoft.com/office/powerpoint/2010/main" val="2295225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39</a:t>
            </a:fld>
            <a:endParaRPr lang="es-ES">
              <a:solidFill>
                <a:prstClr val="black"/>
              </a:solidFill>
            </a:endParaRPr>
          </a:p>
        </p:txBody>
      </p:sp>
    </p:spTree>
    <p:extLst>
      <p:ext uri="{BB962C8B-B14F-4D97-AF65-F5344CB8AC3E}">
        <p14:creationId xmlns:p14="http://schemas.microsoft.com/office/powerpoint/2010/main" val="3730166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ha visto que pacientes que cumplen criterios de S PFAPA responden bien</a:t>
            </a:r>
            <a:r>
              <a:rPr lang="es-ES" baseline="0" dirty="0"/>
              <a:t> a </a:t>
            </a:r>
            <a:r>
              <a:rPr lang="es-ES" baseline="0" dirty="0" err="1"/>
              <a:t>colchicina</a:t>
            </a:r>
            <a:r>
              <a:rPr lang="es-ES" baseline="0" dirty="0"/>
              <a:t>. Esto podría estar justificado por el efecto sinérgico de diferentes mutaciones que alteran el </a:t>
            </a:r>
            <a:r>
              <a:rPr lang="es-ES" baseline="0" dirty="0" err="1"/>
              <a:t>inflamasoma</a:t>
            </a:r>
            <a:r>
              <a:rPr lang="es-ES" baseline="0" dirty="0"/>
              <a:t>, sobre todo variantes que alteran el gen MEFV y NLRP3</a:t>
            </a:r>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40</a:t>
            </a:fld>
            <a:endParaRPr lang="es-ES">
              <a:solidFill>
                <a:prstClr val="black"/>
              </a:solidFill>
            </a:endParaRPr>
          </a:p>
        </p:txBody>
      </p:sp>
    </p:spTree>
    <p:extLst>
      <p:ext uri="{BB962C8B-B14F-4D97-AF65-F5344CB8AC3E}">
        <p14:creationId xmlns:p14="http://schemas.microsoft.com/office/powerpoint/2010/main" val="2106039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41</a:t>
            </a:fld>
            <a:endParaRPr lang="es-ES">
              <a:solidFill>
                <a:prstClr val="black"/>
              </a:solidFill>
            </a:endParaRPr>
          </a:p>
        </p:txBody>
      </p:sp>
    </p:spTree>
    <p:extLst>
      <p:ext uri="{BB962C8B-B14F-4D97-AF65-F5344CB8AC3E}">
        <p14:creationId xmlns:p14="http://schemas.microsoft.com/office/powerpoint/2010/main" val="2069406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42</a:t>
            </a:fld>
            <a:endParaRPr lang="es-ES">
              <a:solidFill>
                <a:prstClr val="black"/>
              </a:solidFill>
            </a:endParaRPr>
          </a:p>
        </p:txBody>
      </p:sp>
    </p:spTree>
    <p:extLst>
      <p:ext uri="{BB962C8B-B14F-4D97-AF65-F5344CB8AC3E}">
        <p14:creationId xmlns:p14="http://schemas.microsoft.com/office/powerpoint/2010/main" val="55278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43</a:t>
            </a:fld>
            <a:endParaRPr lang="es-ES">
              <a:solidFill>
                <a:prstClr val="black"/>
              </a:solidFill>
            </a:endParaRPr>
          </a:p>
        </p:txBody>
      </p:sp>
    </p:spTree>
    <p:extLst>
      <p:ext uri="{BB962C8B-B14F-4D97-AF65-F5344CB8AC3E}">
        <p14:creationId xmlns:p14="http://schemas.microsoft.com/office/powerpoint/2010/main" val="1720585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EA </a:t>
            </a:r>
            <a:r>
              <a:rPr lang="es-ES" dirty="0" err="1"/>
              <a:t>monogénicas</a:t>
            </a:r>
            <a:r>
              <a:rPr lang="es-ES" dirty="0"/>
              <a:t> que aparecen en la edad adulta suelen asociarse con mutaciones de baja </a:t>
            </a:r>
            <a:r>
              <a:rPr lang="es-ES" dirty="0" err="1"/>
              <a:t>penetrancia</a:t>
            </a:r>
            <a:r>
              <a:rPr lang="es-ES" dirty="0"/>
              <a:t> y síntomas más leves.</a:t>
            </a:r>
          </a:p>
          <a:p>
            <a:r>
              <a:rPr lang="es-ES" dirty="0"/>
              <a:t>Solo el síndrome PFAPA característico de la edad pediátrica, en los casos poco frecuentes en que se presenta en adultos lo hace con características clínicas similares al cuadro pediátrico.</a:t>
            </a:r>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44</a:t>
            </a:fld>
            <a:endParaRPr lang="es-ES"/>
          </a:p>
        </p:txBody>
      </p:sp>
    </p:spTree>
    <p:extLst>
      <p:ext uri="{BB962C8B-B14F-4D97-AF65-F5344CB8AC3E}">
        <p14:creationId xmlns:p14="http://schemas.microsoft.com/office/powerpoint/2010/main" val="398832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15</a:t>
            </a:fld>
            <a:endParaRPr lang="es-ES"/>
          </a:p>
        </p:txBody>
      </p:sp>
    </p:spTree>
    <p:extLst>
      <p:ext uri="{BB962C8B-B14F-4D97-AF65-F5344CB8AC3E}">
        <p14:creationId xmlns:p14="http://schemas.microsoft.com/office/powerpoint/2010/main" val="2724861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a:t>
            </a:r>
            <a:r>
              <a:rPr lang="es-ES" baseline="0" dirty="0"/>
              <a:t> adultos tienen una edad media de inicio de poco más de 20 años, sin predominio de sexo, con menor número de episodios febriles al año. Responden bien a los corticoides, pero bastante peor a la </a:t>
            </a:r>
            <a:r>
              <a:rPr lang="es-ES" baseline="0" dirty="0" err="1"/>
              <a:t>amigdalectomía</a:t>
            </a:r>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45</a:t>
            </a:fld>
            <a:endParaRPr lang="es-ES">
              <a:solidFill>
                <a:prstClr val="black"/>
              </a:solidFill>
            </a:endParaRPr>
          </a:p>
        </p:txBody>
      </p:sp>
    </p:spTree>
    <p:extLst>
      <p:ext uri="{BB962C8B-B14F-4D97-AF65-F5344CB8AC3E}">
        <p14:creationId xmlns:p14="http://schemas.microsoft.com/office/powerpoint/2010/main" val="3596864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Compararon</a:t>
            </a:r>
            <a:r>
              <a:rPr lang="es-ES" baseline="0" dirty="0"/>
              <a:t> los síntomas y signos de un grupo de 74 adultos con S. PFAPA y 62 con FOD. Tras realizar un análisis </a:t>
            </a:r>
            <a:r>
              <a:rPr lang="es-ES" baseline="0" dirty="0" err="1"/>
              <a:t>multivariante</a:t>
            </a:r>
            <a:r>
              <a:rPr lang="es-ES" baseline="0" dirty="0"/>
              <a:t>, estas fueron las variables que obtuvieron significación estadística y por ello este grupo liderado por Luca </a:t>
            </a:r>
            <a:r>
              <a:rPr lang="es-ES" baseline="0" dirty="0" err="1"/>
              <a:t>Cantirini</a:t>
            </a:r>
            <a:r>
              <a:rPr lang="es-ES" baseline="0" dirty="0"/>
              <a:t> y donde ha participado el </a:t>
            </a:r>
            <a:r>
              <a:rPr lang="es-ES" baseline="0" dirty="0" err="1"/>
              <a:t>Drd</a:t>
            </a:r>
            <a:r>
              <a:rPr lang="es-ES" baseline="0" dirty="0"/>
              <a:t> Hernández, establecieron estos criterios, los cuales tendrían una S de 93,4% y una E de 91,7%</a:t>
            </a:r>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46</a:t>
            </a:fld>
            <a:endParaRPr lang="es-ES">
              <a:solidFill>
                <a:prstClr val="black"/>
              </a:solidFill>
            </a:endParaRPr>
          </a:p>
        </p:txBody>
      </p:sp>
    </p:spTree>
    <p:extLst>
      <p:ext uri="{BB962C8B-B14F-4D97-AF65-F5344CB8AC3E}">
        <p14:creationId xmlns:p14="http://schemas.microsoft.com/office/powerpoint/2010/main" val="896689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47</a:t>
            </a:fld>
            <a:endParaRPr lang="es-ES"/>
          </a:p>
        </p:txBody>
      </p:sp>
    </p:spTree>
    <p:extLst>
      <p:ext uri="{BB962C8B-B14F-4D97-AF65-F5344CB8AC3E}">
        <p14:creationId xmlns:p14="http://schemas.microsoft.com/office/powerpoint/2010/main" val="154470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48</a:t>
            </a:fld>
            <a:endParaRPr lang="es-ES">
              <a:solidFill>
                <a:prstClr val="black"/>
              </a:solidFill>
            </a:endParaRPr>
          </a:p>
        </p:txBody>
      </p:sp>
    </p:spTree>
    <p:extLst>
      <p:ext uri="{BB962C8B-B14F-4D97-AF65-F5344CB8AC3E}">
        <p14:creationId xmlns:p14="http://schemas.microsoft.com/office/powerpoint/2010/main" val="852769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49</a:t>
            </a:fld>
            <a:endParaRPr lang="es-ES">
              <a:solidFill>
                <a:prstClr val="black"/>
              </a:solidFill>
            </a:endParaRPr>
          </a:p>
        </p:txBody>
      </p:sp>
    </p:spTree>
    <p:extLst>
      <p:ext uri="{BB962C8B-B14F-4D97-AF65-F5344CB8AC3E}">
        <p14:creationId xmlns:p14="http://schemas.microsoft.com/office/powerpoint/2010/main" val="2015943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50</a:t>
            </a:fld>
            <a:endParaRPr lang="es-ES">
              <a:solidFill>
                <a:prstClr val="black"/>
              </a:solidFill>
            </a:endParaRPr>
          </a:p>
        </p:txBody>
      </p:sp>
    </p:spTree>
    <p:extLst>
      <p:ext uri="{BB962C8B-B14F-4D97-AF65-F5344CB8AC3E}">
        <p14:creationId xmlns:p14="http://schemas.microsoft.com/office/powerpoint/2010/main" val="2567533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51</a:t>
            </a:fld>
            <a:endParaRPr lang="es-ES">
              <a:solidFill>
                <a:prstClr val="black"/>
              </a:solidFill>
            </a:endParaRPr>
          </a:p>
        </p:txBody>
      </p:sp>
    </p:spTree>
    <p:extLst>
      <p:ext uri="{BB962C8B-B14F-4D97-AF65-F5344CB8AC3E}">
        <p14:creationId xmlns:p14="http://schemas.microsoft.com/office/powerpoint/2010/main" val="2985091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52</a:t>
            </a:fld>
            <a:endParaRPr lang="es-ES">
              <a:solidFill>
                <a:prstClr val="black"/>
              </a:solidFill>
            </a:endParaRPr>
          </a:p>
        </p:txBody>
      </p:sp>
    </p:spTree>
    <p:extLst>
      <p:ext uri="{BB962C8B-B14F-4D97-AF65-F5344CB8AC3E}">
        <p14:creationId xmlns:p14="http://schemas.microsoft.com/office/powerpoint/2010/main" val="1072288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53</a:t>
            </a:fld>
            <a:endParaRPr lang="es-ES">
              <a:solidFill>
                <a:prstClr val="black"/>
              </a:solidFill>
            </a:endParaRPr>
          </a:p>
        </p:txBody>
      </p:sp>
    </p:spTree>
    <p:extLst>
      <p:ext uri="{BB962C8B-B14F-4D97-AF65-F5344CB8AC3E}">
        <p14:creationId xmlns:p14="http://schemas.microsoft.com/office/powerpoint/2010/main" val="3720047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54</a:t>
            </a:fld>
            <a:endParaRPr lang="es-ES">
              <a:solidFill>
                <a:prstClr val="black"/>
              </a:solidFill>
            </a:endParaRPr>
          </a:p>
        </p:txBody>
      </p:sp>
    </p:spTree>
    <p:extLst>
      <p:ext uri="{BB962C8B-B14F-4D97-AF65-F5344CB8AC3E}">
        <p14:creationId xmlns:p14="http://schemas.microsoft.com/office/powerpoint/2010/main" val="306444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concepto de </a:t>
            </a:r>
            <a:r>
              <a:rPr lang="es-ES" dirty="0" err="1"/>
              <a:t>autoinflamación</a:t>
            </a:r>
            <a:r>
              <a:rPr lang="es-ES" dirty="0"/>
              <a:t>,</a:t>
            </a:r>
            <a:r>
              <a:rPr lang="es-ES" baseline="0" dirty="0"/>
              <a:t> entendido como nuevo mecanismo fisiopatológico generador de enfermedad, fue propuesto en 1999 por D </a:t>
            </a:r>
            <a:r>
              <a:rPr lang="es-ES" baseline="0" dirty="0" err="1"/>
              <a:t>Kastner</a:t>
            </a:r>
            <a:r>
              <a:rPr lang="es-ES" baseline="0" dirty="0"/>
              <a:t> para describir la causa subyacente en un conjunto de pacientes que presentaban unas enfermedades hereditarias, caracterizadas por episodios febriles e inflamatorios agudos, </a:t>
            </a:r>
            <a:r>
              <a:rPr lang="es-ES" baseline="0" dirty="0" err="1"/>
              <a:t>autolimitados</a:t>
            </a:r>
            <a:r>
              <a:rPr lang="es-ES" baseline="0" dirty="0"/>
              <a:t>, periódicos o recurrentes, que no se debían a causa infecciosas, neoplásicas ni </a:t>
            </a:r>
            <a:r>
              <a:rPr lang="es-ES" baseline="0" dirty="0" err="1"/>
              <a:t>autoinmunitarias</a:t>
            </a:r>
            <a:r>
              <a:rPr lang="es-ES" baseline="0" dirty="0"/>
              <a:t>. Desde entonces se han descrito numerosas enfermedades producidas por este mecanismo, y se han agrupado en 2 grandes tipos en función de si se conoce el defecto genético subyacente (formas </a:t>
            </a:r>
            <a:r>
              <a:rPr lang="es-ES" baseline="0" dirty="0" err="1"/>
              <a:t>monogénicas</a:t>
            </a:r>
            <a:r>
              <a:rPr lang="es-ES" baseline="0" dirty="0"/>
              <a:t>) o no (formas no hereditarias o </a:t>
            </a:r>
            <a:r>
              <a:rPr lang="es-ES" baseline="0" dirty="0" err="1"/>
              <a:t>poligénicas</a:t>
            </a:r>
            <a:r>
              <a:rPr lang="es-ES" baseline="0" dirty="0"/>
              <a:t>). Si bien en un principio, la presencia de una causa autoinmune (</a:t>
            </a:r>
            <a:r>
              <a:rPr lang="es-ES" baseline="0" dirty="0" err="1"/>
              <a:t>presecia</a:t>
            </a:r>
            <a:r>
              <a:rPr lang="es-ES" baseline="0" dirty="0"/>
              <a:t> de Ac circulantes) parecía descartar una causa </a:t>
            </a:r>
            <a:r>
              <a:rPr lang="es-ES" baseline="0" dirty="0" err="1"/>
              <a:t>autoinflamatoria</a:t>
            </a:r>
            <a:r>
              <a:rPr lang="es-ES" baseline="0" dirty="0"/>
              <a:t>, con el devenir de los años se ha visto que ambos mecanismos fisiopatológicos pueden coexistir en ciertas enfermedades. Asimismo, se ha propuesto la existencia de un gradiente entre ambos mecanismos, con formas </a:t>
            </a:r>
            <a:r>
              <a:rPr lang="es-ES" baseline="0" dirty="0" err="1"/>
              <a:t>autoinmunitarias</a:t>
            </a:r>
            <a:r>
              <a:rPr lang="es-ES" baseline="0" dirty="0"/>
              <a:t> y </a:t>
            </a:r>
            <a:r>
              <a:rPr lang="es-ES" baseline="0" dirty="0" err="1"/>
              <a:t>autoinflamatorias</a:t>
            </a:r>
            <a:r>
              <a:rPr lang="es-ES" baseline="0" dirty="0"/>
              <a:t> puras en los extremos y formas preferentemente </a:t>
            </a:r>
            <a:r>
              <a:rPr lang="es-ES" baseline="0" dirty="0" err="1"/>
              <a:t>autoinflamatorias</a:t>
            </a:r>
            <a:r>
              <a:rPr lang="es-ES" baseline="0" dirty="0"/>
              <a:t> o </a:t>
            </a:r>
            <a:r>
              <a:rPr lang="es-ES" baseline="0" dirty="0" err="1"/>
              <a:t>autoinmunitarias</a:t>
            </a:r>
            <a:r>
              <a:rPr lang="es-ES" baseline="0" dirty="0"/>
              <a:t> en la parte central. </a:t>
            </a:r>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16</a:t>
            </a:fld>
            <a:endParaRPr lang="es-ES"/>
          </a:p>
        </p:txBody>
      </p:sp>
    </p:spTree>
    <p:extLst>
      <p:ext uri="{BB962C8B-B14F-4D97-AF65-F5344CB8AC3E}">
        <p14:creationId xmlns:p14="http://schemas.microsoft.com/office/powerpoint/2010/main" val="4148892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Ellos abogan porque que el término AIJ, que se considera un término paraguas que engloba a diferentes entidades, todas ellas muy heterogéneas, debe sustituir</a:t>
            </a:r>
            <a:r>
              <a:rPr lang="es-ES" baseline="0" dirty="0"/>
              <a:t> en su definición el término artritis por el de trastornos inflamatorios.</a:t>
            </a:r>
            <a:endParaRPr lang="es-ES" dirty="0"/>
          </a:p>
          <a:p>
            <a:endParaRPr lang="es-ES" dirty="0"/>
          </a:p>
          <a:p>
            <a:r>
              <a:rPr lang="es-ES" dirty="0"/>
              <a:t>Los pacientes</a:t>
            </a:r>
            <a:r>
              <a:rPr lang="es-ES" baseline="0" dirty="0"/>
              <a:t> con AIJS pueden tener un periodo más o menos prolongado de tiempo, especialmente durante el debut, en el que no desarrollan artritis. Esto conduce a un retraso diagnóstico en estos casos.</a:t>
            </a:r>
          </a:p>
          <a:p>
            <a:r>
              <a:rPr lang="es-ES" baseline="0" dirty="0"/>
              <a:t>Los criterios de Yamaguchi podrían resultar útiles en estos pacientes en fase “</a:t>
            </a:r>
            <a:r>
              <a:rPr lang="es-ES" baseline="0" dirty="0" err="1"/>
              <a:t>preartrítica</a:t>
            </a:r>
            <a:r>
              <a:rPr lang="es-ES" baseline="0" dirty="0"/>
              <a:t>”</a:t>
            </a:r>
            <a:endParaRPr lang="es-ES" dirty="0"/>
          </a:p>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56</a:t>
            </a:fld>
            <a:endParaRPr lang="es-ES"/>
          </a:p>
        </p:txBody>
      </p:sp>
    </p:spTree>
    <p:extLst>
      <p:ext uri="{BB962C8B-B14F-4D97-AF65-F5344CB8AC3E}">
        <p14:creationId xmlns:p14="http://schemas.microsoft.com/office/powerpoint/2010/main" val="4138192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57</a:t>
            </a:fld>
            <a:endParaRPr lang="es-ES"/>
          </a:p>
        </p:txBody>
      </p:sp>
    </p:spTree>
    <p:extLst>
      <p:ext uri="{BB962C8B-B14F-4D97-AF65-F5344CB8AC3E}">
        <p14:creationId xmlns:p14="http://schemas.microsoft.com/office/powerpoint/2010/main" val="2272176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58</a:t>
            </a:fld>
            <a:endParaRPr lang="es-ES"/>
          </a:p>
        </p:txBody>
      </p:sp>
    </p:spTree>
    <p:extLst>
      <p:ext uri="{BB962C8B-B14F-4D97-AF65-F5344CB8AC3E}">
        <p14:creationId xmlns:p14="http://schemas.microsoft.com/office/powerpoint/2010/main" val="1712171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59</a:t>
            </a:fld>
            <a:endParaRPr lang="es-ES">
              <a:solidFill>
                <a:prstClr val="black"/>
              </a:solidFill>
            </a:endParaRPr>
          </a:p>
        </p:txBody>
      </p:sp>
    </p:spTree>
    <p:extLst>
      <p:ext uri="{BB962C8B-B14F-4D97-AF65-F5344CB8AC3E}">
        <p14:creationId xmlns:p14="http://schemas.microsoft.com/office/powerpoint/2010/main" val="1644850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Son proteínas </a:t>
            </a:r>
            <a:r>
              <a:rPr lang="es-ES" dirty="0" err="1"/>
              <a:t>ligadoras</a:t>
            </a:r>
            <a:r>
              <a:rPr lang="es-ES" dirty="0"/>
              <a:t> de calcio</a:t>
            </a:r>
            <a:r>
              <a:rPr lang="es-ES" baseline="0" dirty="0"/>
              <a:t> que se expresan en granulocitos, monocitos y macrófagos durante el estado de diferenciación precoz y pueden activar monocitos a través de los receptores TLR4. sus concentraciones en pacientes con </a:t>
            </a:r>
            <a:r>
              <a:rPr lang="es-ES" baseline="0" dirty="0" err="1"/>
              <a:t>AIJs</a:t>
            </a:r>
            <a:r>
              <a:rPr lang="es-ES" baseline="0" dirty="0"/>
              <a:t> son 44 veces más altas que en controles sanos</a:t>
            </a:r>
            <a:endParaRPr lang="es-ES" dirty="0"/>
          </a:p>
          <a:p>
            <a:r>
              <a:rPr lang="es-ES" baseline="0" dirty="0"/>
              <a:t>Se ha postulado su utilidad en la FOD ya que se ha comprobado que sus concentraciones en pacientes con </a:t>
            </a:r>
            <a:r>
              <a:rPr lang="es-ES" baseline="0" dirty="0" err="1"/>
              <a:t>AIJs</a:t>
            </a:r>
            <a:r>
              <a:rPr lang="es-ES" baseline="0" dirty="0"/>
              <a:t> son 44 veces más altas que en controles sanos, 6 veces más altas que en pacientes con infecciones sistémicas y sobre 20 veces más que en leucemias</a:t>
            </a:r>
          </a:p>
          <a:p>
            <a:r>
              <a:rPr lang="es-ES" baseline="0" dirty="0"/>
              <a:t>A diferencia de la PCR y la VSG, estos marcadores nos permitirían diferenciar de las infecciones con una especificidad del 95%</a:t>
            </a:r>
          </a:p>
          <a:p>
            <a:r>
              <a:rPr lang="es-ES" baseline="0" dirty="0"/>
              <a:t>MRP14 es un fuerte inductor de la expresión de IL-1 en fagocitos</a:t>
            </a:r>
          </a:p>
          <a:p>
            <a:r>
              <a:rPr lang="es-ES" baseline="0" dirty="0"/>
              <a:t>Además podrían detectar actividad inflamatoria subclínica y por tanto ser útiles en la predicción de recaídas.</a:t>
            </a:r>
            <a:endParaRPr lang="es-ES" dirty="0"/>
          </a:p>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60</a:t>
            </a:fld>
            <a:endParaRPr lang="es-ES"/>
          </a:p>
        </p:txBody>
      </p:sp>
    </p:spTree>
    <p:extLst>
      <p:ext uri="{BB962C8B-B14F-4D97-AF65-F5344CB8AC3E}">
        <p14:creationId xmlns:p14="http://schemas.microsoft.com/office/powerpoint/2010/main" val="3965854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61</a:t>
            </a:fld>
            <a:endParaRPr lang="es-ES"/>
          </a:p>
        </p:txBody>
      </p:sp>
    </p:spTree>
    <p:extLst>
      <p:ext uri="{BB962C8B-B14F-4D97-AF65-F5344CB8AC3E}">
        <p14:creationId xmlns:p14="http://schemas.microsoft.com/office/powerpoint/2010/main" val="2036205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62</a:t>
            </a:fld>
            <a:endParaRPr lang="es-ES"/>
          </a:p>
        </p:txBody>
      </p:sp>
    </p:spTree>
    <p:extLst>
      <p:ext uri="{BB962C8B-B14F-4D97-AF65-F5344CB8AC3E}">
        <p14:creationId xmlns:p14="http://schemas.microsoft.com/office/powerpoint/2010/main" val="4203992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63</a:t>
            </a:fld>
            <a:endParaRPr lang="es-ES"/>
          </a:p>
        </p:txBody>
      </p:sp>
    </p:spTree>
    <p:extLst>
      <p:ext uri="{BB962C8B-B14F-4D97-AF65-F5344CB8AC3E}">
        <p14:creationId xmlns:p14="http://schemas.microsoft.com/office/powerpoint/2010/main" val="562941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64</a:t>
            </a:fld>
            <a:endParaRPr lang="es-ES">
              <a:solidFill>
                <a:prstClr val="black"/>
              </a:solidFill>
            </a:endParaRPr>
          </a:p>
        </p:txBody>
      </p:sp>
    </p:spTree>
    <p:extLst>
      <p:ext uri="{BB962C8B-B14F-4D97-AF65-F5344CB8AC3E}">
        <p14:creationId xmlns:p14="http://schemas.microsoft.com/office/powerpoint/2010/main" val="1874396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65</a:t>
            </a:fld>
            <a:endParaRPr lang="es-ES">
              <a:solidFill>
                <a:prstClr val="black"/>
              </a:solidFill>
            </a:endParaRPr>
          </a:p>
        </p:txBody>
      </p:sp>
    </p:spTree>
    <p:extLst>
      <p:ext uri="{BB962C8B-B14F-4D97-AF65-F5344CB8AC3E}">
        <p14:creationId xmlns:p14="http://schemas.microsoft.com/office/powerpoint/2010/main" val="1311566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a:t>
            </a:r>
            <a:r>
              <a:rPr lang="es-ES" baseline="0" dirty="0"/>
              <a:t> respuesta innata está incorrectamente regulada:</a:t>
            </a:r>
          </a:p>
          <a:p>
            <a:pPr marL="171450" indent="-171450">
              <a:buFontTx/>
              <a:buChar char="-"/>
            </a:pPr>
            <a:r>
              <a:rPr lang="es-ES" baseline="0" dirty="0"/>
              <a:t>Bien responden de forma excesiva y exagerada a estímulos menores</a:t>
            </a:r>
          </a:p>
          <a:p>
            <a:pPr marL="171450" indent="-171450">
              <a:buFontTx/>
              <a:buChar char="-"/>
            </a:pPr>
            <a:r>
              <a:rPr lang="es-ES" baseline="0" dirty="0"/>
              <a:t>O la respuesta “no se apaga” a su debido tiempo</a:t>
            </a:r>
            <a:endParaRPr lang="es-ES" dirty="0"/>
          </a:p>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17</a:t>
            </a:fld>
            <a:endParaRPr lang="es-ES"/>
          </a:p>
        </p:txBody>
      </p:sp>
    </p:spTree>
    <p:extLst>
      <p:ext uri="{BB962C8B-B14F-4D97-AF65-F5344CB8AC3E}">
        <p14:creationId xmlns:p14="http://schemas.microsoft.com/office/powerpoint/2010/main" val="193805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66</a:t>
            </a:fld>
            <a:endParaRPr lang="es-ES">
              <a:solidFill>
                <a:prstClr val="black"/>
              </a:solidFill>
            </a:endParaRPr>
          </a:p>
        </p:txBody>
      </p:sp>
    </p:spTree>
    <p:extLst>
      <p:ext uri="{BB962C8B-B14F-4D97-AF65-F5344CB8AC3E}">
        <p14:creationId xmlns:p14="http://schemas.microsoft.com/office/powerpoint/2010/main" val="3192559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67</a:t>
            </a:fld>
            <a:endParaRPr lang="es-ES">
              <a:solidFill>
                <a:prstClr val="black"/>
              </a:solidFill>
            </a:endParaRPr>
          </a:p>
        </p:txBody>
      </p:sp>
    </p:spTree>
    <p:extLst>
      <p:ext uri="{BB962C8B-B14F-4D97-AF65-F5344CB8AC3E}">
        <p14:creationId xmlns:p14="http://schemas.microsoft.com/office/powerpoint/2010/main" val="2386619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68</a:t>
            </a:fld>
            <a:endParaRPr lang="es-ES">
              <a:solidFill>
                <a:prstClr val="black"/>
              </a:solidFill>
            </a:endParaRPr>
          </a:p>
        </p:txBody>
      </p:sp>
    </p:spTree>
    <p:extLst>
      <p:ext uri="{BB962C8B-B14F-4D97-AF65-F5344CB8AC3E}">
        <p14:creationId xmlns:p14="http://schemas.microsoft.com/office/powerpoint/2010/main" val="2940105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69</a:t>
            </a:fld>
            <a:endParaRPr lang="es-ES">
              <a:solidFill>
                <a:prstClr val="black"/>
              </a:solidFill>
            </a:endParaRPr>
          </a:p>
        </p:txBody>
      </p:sp>
    </p:spTree>
    <p:extLst>
      <p:ext uri="{BB962C8B-B14F-4D97-AF65-F5344CB8AC3E}">
        <p14:creationId xmlns:p14="http://schemas.microsoft.com/office/powerpoint/2010/main" val="1498741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70</a:t>
            </a:fld>
            <a:endParaRPr lang="es-ES">
              <a:solidFill>
                <a:prstClr val="black"/>
              </a:solidFill>
            </a:endParaRPr>
          </a:p>
        </p:txBody>
      </p:sp>
    </p:spTree>
    <p:extLst>
      <p:ext uri="{BB962C8B-B14F-4D97-AF65-F5344CB8AC3E}">
        <p14:creationId xmlns:p14="http://schemas.microsoft.com/office/powerpoint/2010/main" val="654330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71</a:t>
            </a:fld>
            <a:endParaRPr lang="es-ES">
              <a:solidFill>
                <a:prstClr val="black"/>
              </a:solidFill>
            </a:endParaRPr>
          </a:p>
        </p:txBody>
      </p:sp>
    </p:spTree>
    <p:extLst>
      <p:ext uri="{BB962C8B-B14F-4D97-AF65-F5344CB8AC3E}">
        <p14:creationId xmlns:p14="http://schemas.microsoft.com/office/powerpoint/2010/main" val="1092607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solidFill>
                  <a:prstClr val="black"/>
                </a:solidFill>
              </a:rPr>
              <a:pPr/>
              <a:t>72</a:t>
            </a:fld>
            <a:endParaRPr lang="es-ES">
              <a:solidFill>
                <a:prstClr val="black"/>
              </a:solidFill>
            </a:endParaRPr>
          </a:p>
        </p:txBody>
      </p:sp>
    </p:spTree>
    <p:extLst>
      <p:ext uri="{BB962C8B-B14F-4D97-AF65-F5344CB8AC3E}">
        <p14:creationId xmlns:p14="http://schemas.microsoft.com/office/powerpoint/2010/main" val="34211000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76</a:t>
            </a:fld>
            <a:endParaRPr lang="es-ES"/>
          </a:p>
        </p:txBody>
      </p:sp>
    </p:spTree>
    <p:extLst>
      <p:ext uri="{BB962C8B-B14F-4D97-AF65-F5344CB8AC3E}">
        <p14:creationId xmlns:p14="http://schemas.microsoft.com/office/powerpoint/2010/main" val="1014775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77</a:t>
            </a:fld>
            <a:endParaRPr lang="es-ES"/>
          </a:p>
        </p:txBody>
      </p:sp>
    </p:spTree>
    <p:extLst>
      <p:ext uri="{BB962C8B-B14F-4D97-AF65-F5344CB8AC3E}">
        <p14:creationId xmlns:p14="http://schemas.microsoft.com/office/powerpoint/2010/main" val="13999773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78</a:t>
            </a:fld>
            <a:endParaRPr lang="es-ES"/>
          </a:p>
        </p:txBody>
      </p:sp>
    </p:spTree>
    <p:extLst>
      <p:ext uri="{BB962C8B-B14F-4D97-AF65-F5344CB8AC3E}">
        <p14:creationId xmlns:p14="http://schemas.microsoft.com/office/powerpoint/2010/main" val="220095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Si bien en un principio, la presencia de una causa autoinmune (presencia de Ac circulantes) parecía descartar una causa </a:t>
            </a:r>
            <a:r>
              <a:rPr lang="es-ES" baseline="0" dirty="0" err="1"/>
              <a:t>autoinflamatoria</a:t>
            </a:r>
            <a:r>
              <a:rPr lang="es-ES" baseline="0" dirty="0"/>
              <a:t>, con el devenir de los años se ha visto que ambos mecanismos fisiopatológicos pueden coexistir en ciertas enfermedades. Asimismo, se ha propuesto la existencia de un gradiente entre ambos mecanismos, con formas </a:t>
            </a:r>
            <a:r>
              <a:rPr lang="es-ES" baseline="0" dirty="0" err="1"/>
              <a:t>autoinmunitarias</a:t>
            </a:r>
            <a:r>
              <a:rPr lang="es-ES" baseline="0" dirty="0"/>
              <a:t> y </a:t>
            </a:r>
            <a:r>
              <a:rPr lang="es-ES" baseline="0" dirty="0" err="1"/>
              <a:t>autoinflamatorias</a:t>
            </a:r>
            <a:r>
              <a:rPr lang="es-ES" baseline="0" dirty="0"/>
              <a:t> puras en los extremos y formas preferentemente </a:t>
            </a:r>
            <a:r>
              <a:rPr lang="es-ES" baseline="0" dirty="0" err="1"/>
              <a:t>autoinflamatorias</a:t>
            </a:r>
            <a:r>
              <a:rPr lang="es-ES" baseline="0" dirty="0"/>
              <a:t> o </a:t>
            </a:r>
            <a:r>
              <a:rPr lang="es-ES" baseline="0" dirty="0" err="1"/>
              <a:t>autoinmunitarias</a:t>
            </a:r>
            <a:r>
              <a:rPr lang="es-ES" baseline="0" dirty="0"/>
              <a:t> en la parte central. </a:t>
            </a:r>
            <a:endParaRPr lang="es-ES" dirty="0"/>
          </a:p>
          <a:p>
            <a:endParaRPr lang="es-ES" dirty="0"/>
          </a:p>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18</a:t>
            </a:fld>
            <a:endParaRPr lang="es-ES"/>
          </a:p>
        </p:txBody>
      </p:sp>
    </p:spTree>
    <p:extLst>
      <p:ext uri="{BB962C8B-B14F-4D97-AF65-F5344CB8AC3E}">
        <p14:creationId xmlns:p14="http://schemas.microsoft.com/office/powerpoint/2010/main" val="35072430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79</a:t>
            </a:fld>
            <a:endParaRPr lang="es-ES"/>
          </a:p>
        </p:txBody>
      </p:sp>
    </p:spTree>
    <p:extLst>
      <p:ext uri="{BB962C8B-B14F-4D97-AF65-F5344CB8AC3E}">
        <p14:creationId xmlns:p14="http://schemas.microsoft.com/office/powerpoint/2010/main" val="27516028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•Regularidad de los episodios febriles </a:t>
            </a:r>
            <a:r>
              <a:rPr lang="es-ES" dirty="0" err="1"/>
              <a:t>Losepisodiosregulares</a:t>
            </a:r>
            <a:r>
              <a:rPr lang="es-ES" dirty="0"/>
              <a:t> </a:t>
            </a:r>
            <a:r>
              <a:rPr lang="es-ES" dirty="0" err="1"/>
              <a:t>regularesserianpropiosdeciertasenfermedades</a:t>
            </a:r>
            <a:r>
              <a:rPr lang="es-ES" dirty="0"/>
              <a:t> </a:t>
            </a:r>
            <a:r>
              <a:rPr lang="es-ES" dirty="0" err="1"/>
              <a:t>autoinflamatoriascomoelPFAPA</a:t>
            </a:r>
            <a:r>
              <a:rPr lang="es-ES" dirty="0"/>
              <a:t>(</a:t>
            </a:r>
            <a:r>
              <a:rPr lang="es-ES" dirty="0" err="1"/>
              <a:t>fiebreperiódica,aftas,faringitisy</a:t>
            </a:r>
            <a:r>
              <a:rPr lang="es-ES" dirty="0"/>
              <a:t> </a:t>
            </a:r>
            <a:r>
              <a:rPr lang="es-ES" dirty="0" err="1"/>
              <a:t>autoinflamatoriascomoelPFAPA</a:t>
            </a:r>
            <a:r>
              <a:rPr lang="es-ES" dirty="0"/>
              <a:t>(</a:t>
            </a:r>
            <a:r>
              <a:rPr lang="es-ES" dirty="0" err="1"/>
              <a:t>fiebreperiódica,aftas,faringitisy</a:t>
            </a:r>
            <a:r>
              <a:rPr lang="es-ES" dirty="0"/>
              <a:t> adenopatías),</a:t>
            </a:r>
            <a:r>
              <a:rPr lang="es-ES" dirty="0" err="1"/>
              <a:t>neutropeniacíclicaeinfecciónporBorreliaspp</a:t>
            </a:r>
            <a:r>
              <a:rPr lang="es-ES" dirty="0"/>
              <a:t>.</a:t>
            </a:r>
          </a:p>
          <a:p>
            <a:r>
              <a:rPr lang="es-ES" dirty="0" err="1"/>
              <a:t>Unosepisodiosno</a:t>
            </a:r>
            <a:r>
              <a:rPr lang="es-ES" dirty="0"/>
              <a:t> notan </a:t>
            </a:r>
            <a:r>
              <a:rPr lang="es-ES" dirty="0" err="1"/>
              <a:t>tanregulares</a:t>
            </a:r>
            <a:r>
              <a:rPr lang="es-ES" dirty="0"/>
              <a:t> </a:t>
            </a:r>
            <a:r>
              <a:rPr lang="es-ES" dirty="0" err="1"/>
              <a:t>regularesdefiebre,nospuedenhacerpensarenfiebre</a:t>
            </a:r>
            <a:r>
              <a:rPr lang="es-ES" dirty="0"/>
              <a:t> U </a:t>
            </a:r>
            <a:r>
              <a:rPr lang="es-ES" dirty="0" err="1"/>
              <a:t>nosepisodiosno</a:t>
            </a:r>
            <a:r>
              <a:rPr lang="es-ES" dirty="0"/>
              <a:t> notan </a:t>
            </a:r>
            <a:r>
              <a:rPr lang="es-ES" dirty="0" err="1"/>
              <a:t>tanregulares</a:t>
            </a:r>
            <a:r>
              <a:rPr lang="es-ES" dirty="0"/>
              <a:t> </a:t>
            </a:r>
            <a:r>
              <a:rPr lang="es-ES" dirty="0" err="1"/>
              <a:t>regularesdefiebre,nospuedenhacerpensarenfiebre</a:t>
            </a:r>
            <a:r>
              <a:rPr lang="es-ES" dirty="0"/>
              <a:t> mediterráneafamiliar,síndromedehiperIgDeinfecciónporviruscomoEpsteinBarr.</a:t>
            </a:r>
          </a:p>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80</a:t>
            </a:fld>
            <a:endParaRPr lang="es-ES"/>
          </a:p>
        </p:txBody>
      </p:sp>
    </p:spTree>
    <p:extLst>
      <p:ext uri="{BB962C8B-B14F-4D97-AF65-F5344CB8AC3E}">
        <p14:creationId xmlns:p14="http://schemas.microsoft.com/office/powerpoint/2010/main" val="291466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a:t>Este hecho hizo en 2010 se actualizara la definición a la luz de los avances. Por ello, en la actualidad se definen como trastornos clínicos caracterizados por una inflamación anormalmente aumentada que está mediada sobre todo por las células y las moléculas del sistema inmunitario innato.</a:t>
            </a:r>
          </a:p>
          <a:p>
            <a:r>
              <a:rPr lang="es-ES" baseline="0" dirty="0"/>
              <a:t>A su vez, estos avances han permitido vislumbrar diferentes mecanismos fisiopatológicos de todas estas enfermedades en función de la principal vía de señalización involucrada</a:t>
            </a:r>
            <a:endParaRPr lang="es-ES" dirty="0"/>
          </a:p>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19</a:t>
            </a:fld>
            <a:endParaRPr lang="es-ES"/>
          </a:p>
        </p:txBody>
      </p:sp>
    </p:spTree>
    <p:extLst>
      <p:ext uri="{BB962C8B-B14F-4D97-AF65-F5344CB8AC3E}">
        <p14:creationId xmlns:p14="http://schemas.microsoft.com/office/powerpoint/2010/main" val="224005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20</a:t>
            </a:fld>
            <a:endParaRPr lang="es-ES"/>
          </a:p>
        </p:txBody>
      </p:sp>
    </p:spTree>
    <p:extLst>
      <p:ext uri="{BB962C8B-B14F-4D97-AF65-F5344CB8AC3E}">
        <p14:creationId xmlns:p14="http://schemas.microsoft.com/office/powerpoint/2010/main" val="2542719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F1B37AD-D70C-4347-B2FC-354992A431F0}" type="slidenum">
              <a:rPr lang="es-ES" smtClean="0"/>
              <a:pPr/>
              <a:t>22</a:t>
            </a:fld>
            <a:endParaRPr lang="es-ES"/>
          </a:p>
        </p:txBody>
      </p:sp>
    </p:spTree>
    <p:extLst>
      <p:ext uri="{BB962C8B-B14F-4D97-AF65-F5344CB8AC3E}">
        <p14:creationId xmlns:p14="http://schemas.microsoft.com/office/powerpoint/2010/main" val="332689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0" y="1471613"/>
            <a:ext cx="12194117" cy="5103812"/>
            <a:chOff x="-1" y="1215"/>
            <a:chExt cx="5761" cy="1597"/>
          </a:xfrm>
        </p:grpSpPr>
        <p:sp>
          <p:nvSpPr>
            <p:cNvPr id="4098" name="Rectangle 2"/>
            <p:cNvSpPr>
              <a:spLocks noChangeArrowheads="1"/>
            </p:cNvSpPr>
            <p:nvPr/>
          </p:nvSpPr>
          <p:spPr bwMode="auto">
            <a:xfrm>
              <a:off x="0" y="1344"/>
              <a:ext cx="5760" cy="709"/>
            </a:xfrm>
            <a:prstGeom prst="rect">
              <a:avLst/>
            </a:prstGeom>
            <a:solidFill>
              <a:schemeClr val="accent2"/>
            </a:solidFill>
            <a:ln w="19050" algn="ctr">
              <a:noFill/>
              <a:miter lim="800000"/>
              <a:headEnd/>
              <a:tailEnd/>
            </a:ln>
            <a:effectLst/>
          </p:spPr>
          <p:txBody>
            <a:bodyPr wrap="none" anchor="ctr"/>
            <a:lstStyle/>
            <a:p>
              <a:pPr fontAlgn="base">
                <a:spcBef>
                  <a:spcPct val="0"/>
                </a:spcBef>
                <a:spcAft>
                  <a:spcPct val="0"/>
                </a:spcAft>
              </a:pPr>
              <a:endParaRPr lang="es-ES" sz="1800">
                <a:solidFill>
                  <a:srgbClr val="000000"/>
                </a:solidFill>
              </a:endParaRPr>
            </a:p>
          </p:txBody>
        </p:sp>
        <p:sp>
          <p:nvSpPr>
            <p:cNvPr id="4099" name="AutoShape 3"/>
            <p:cNvSpPr>
              <a:spLocks noChangeArrowheads="1"/>
            </p:cNvSpPr>
            <p:nvPr/>
          </p:nvSpPr>
          <p:spPr bwMode="auto">
            <a:xfrm flipV="1">
              <a:off x="0" y="1344"/>
              <a:ext cx="1254" cy="506"/>
            </a:xfrm>
            <a:prstGeom prst="rtTriangle">
              <a:avLst/>
            </a:prstGeom>
            <a:gradFill rotWithShape="1">
              <a:gsLst>
                <a:gs pos="0">
                  <a:schemeClr val="accent1"/>
                </a:gs>
                <a:gs pos="100000">
                  <a:srgbClr val="8A9D00"/>
                </a:gs>
              </a:gsLst>
              <a:lin ang="0" scaled="1"/>
            </a:gradFill>
            <a:ln w="9525">
              <a:noFill/>
              <a:miter lim="800000"/>
              <a:headEnd/>
              <a:tailEnd/>
            </a:ln>
            <a:effectLst/>
          </p:spPr>
          <p:txBody>
            <a:bodyPr wrap="none" anchor="ctr"/>
            <a:lstStyle/>
            <a:p>
              <a:pPr fontAlgn="base">
                <a:spcBef>
                  <a:spcPct val="0"/>
                </a:spcBef>
                <a:spcAft>
                  <a:spcPct val="0"/>
                </a:spcAft>
              </a:pPr>
              <a:endParaRPr lang="es-ES" sz="1800">
                <a:solidFill>
                  <a:srgbClr val="000000"/>
                </a:solidFill>
              </a:endParaRPr>
            </a:p>
          </p:txBody>
        </p:sp>
        <p:sp>
          <p:nvSpPr>
            <p:cNvPr id="4100" name="Freeform 4"/>
            <p:cNvSpPr>
              <a:spLocks/>
            </p:cNvSpPr>
            <p:nvPr/>
          </p:nvSpPr>
          <p:spPr bwMode="auto">
            <a:xfrm>
              <a:off x="-1" y="1215"/>
              <a:ext cx="5758" cy="841"/>
            </a:xfrm>
            <a:custGeom>
              <a:avLst/>
              <a:gdLst/>
              <a:ahLst/>
              <a:cxnLst>
                <a:cxn ang="0">
                  <a:pos x="499" y="840"/>
                </a:cxn>
                <a:cxn ang="0">
                  <a:pos x="5387" y="264"/>
                </a:cxn>
                <a:cxn ang="0">
                  <a:pos x="5112" y="442"/>
                </a:cxn>
                <a:cxn ang="0">
                  <a:pos x="5758" y="313"/>
                </a:cxn>
                <a:cxn ang="0">
                  <a:pos x="5758" y="227"/>
                </a:cxn>
                <a:cxn ang="0">
                  <a:pos x="5516" y="135"/>
                </a:cxn>
                <a:cxn ang="0">
                  <a:pos x="5290" y="135"/>
                </a:cxn>
                <a:cxn ang="0">
                  <a:pos x="5387" y="243"/>
                </a:cxn>
                <a:cxn ang="0">
                  <a:pos x="4396" y="130"/>
                </a:cxn>
                <a:cxn ang="0">
                  <a:pos x="1231" y="130"/>
                </a:cxn>
                <a:cxn ang="0">
                  <a:pos x="0" y="525"/>
                </a:cxn>
                <a:cxn ang="0">
                  <a:pos x="0" y="841"/>
                </a:cxn>
                <a:cxn ang="0">
                  <a:pos x="499" y="840"/>
                </a:cxn>
              </a:cxnLst>
              <a:rect l="0" t="0" r="r" b="b"/>
              <a:pathLst>
                <a:path w="5758" h="841">
                  <a:moveTo>
                    <a:pt x="499" y="840"/>
                  </a:moveTo>
                  <a:cubicBezTo>
                    <a:pt x="1338" y="227"/>
                    <a:pt x="3535" y="0"/>
                    <a:pt x="5387" y="264"/>
                  </a:cubicBezTo>
                  <a:cubicBezTo>
                    <a:pt x="5249" y="353"/>
                    <a:pt x="5112" y="442"/>
                    <a:pt x="5112" y="442"/>
                  </a:cubicBezTo>
                  <a:lnTo>
                    <a:pt x="5758" y="313"/>
                  </a:lnTo>
                  <a:lnTo>
                    <a:pt x="5758" y="227"/>
                  </a:lnTo>
                  <a:lnTo>
                    <a:pt x="5516" y="135"/>
                  </a:lnTo>
                  <a:lnTo>
                    <a:pt x="5290" y="135"/>
                  </a:lnTo>
                  <a:lnTo>
                    <a:pt x="5387" y="243"/>
                  </a:lnTo>
                  <a:cubicBezTo>
                    <a:pt x="5387" y="243"/>
                    <a:pt x="4891" y="186"/>
                    <a:pt x="4396" y="130"/>
                  </a:cubicBezTo>
                  <a:lnTo>
                    <a:pt x="1231" y="130"/>
                  </a:lnTo>
                  <a:cubicBezTo>
                    <a:pt x="585" y="210"/>
                    <a:pt x="161" y="407"/>
                    <a:pt x="0" y="525"/>
                  </a:cubicBezTo>
                  <a:lnTo>
                    <a:pt x="0" y="841"/>
                  </a:lnTo>
                  <a:lnTo>
                    <a:pt x="499" y="840"/>
                  </a:lnTo>
                  <a:close/>
                </a:path>
              </a:pathLst>
            </a:custGeom>
            <a:solidFill>
              <a:srgbClr val="00A2C8"/>
            </a:solidFill>
            <a:ln w="9525">
              <a:noFill/>
              <a:round/>
              <a:headEnd/>
              <a:tailEnd/>
            </a:ln>
            <a:effectLst/>
          </p:spPr>
          <p:txBody>
            <a:bodyPr/>
            <a:lstStyle/>
            <a:p>
              <a:pPr fontAlgn="base">
                <a:spcBef>
                  <a:spcPct val="0"/>
                </a:spcBef>
                <a:spcAft>
                  <a:spcPct val="0"/>
                </a:spcAft>
              </a:pPr>
              <a:endParaRPr lang="es-ES" sz="1800">
                <a:solidFill>
                  <a:srgbClr val="000000"/>
                </a:solidFill>
              </a:endParaRPr>
            </a:p>
          </p:txBody>
        </p:sp>
        <p:sp>
          <p:nvSpPr>
            <p:cNvPr id="4101" name="Freeform 5"/>
            <p:cNvSpPr>
              <a:spLocks/>
            </p:cNvSpPr>
            <p:nvPr/>
          </p:nvSpPr>
          <p:spPr bwMode="auto">
            <a:xfrm>
              <a:off x="0" y="2053"/>
              <a:ext cx="505" cy="759"/>
            </a:xfrm>
            <a:custGeom>
              <a:avLst/>
              <a:gdLst/>
              <a:ahLst/>
              <a:cxnLst>
                <a:cxn ang="0">
                  <a:pos x="505" y="0"/>
                </a:cxn>
                <a:cxn ang="0">
                  <a:pos x="0" y="0"/>
                </a:cxn>
                <a:cxn ang="0">
                  <a:pos x="0" y="759"/>
                </a:cxn>
                <a:cxn ang="0">
                  <a:pos x="505" y="0"/>
                </a:cxn>
              </a:cxnLst>
              <a:rect l="0" t="0" r="r" b="b"/>
              <a:pathLst>
                <a:path w="505" h="759">
                  <a:moveTo>
                    <a:pt x="505" y="0"/>
                  </a:moveTo>
                  <a:cubicBezTo>
                    <a:pt x="252" y="0"/>
                    <a:pt x="0" y="0"/>
                    <a:pt x="0" y="0"/>
                  </a:cubicBezTo>
                  <a:cubicBezTo>
                    <a:pt x="0" y="0"/>
                    <a:pt x="0" y="379"/>
                    <a:pt x="0" y="759"/>
                  </a:cubicBezTo>
                  <a:cubicBezTo>
                    <a:pt x="48" y="463"/>
                    <a:pt x="178" y="210"/>
                    <a:pt x="505" y="0"/>
                  </a:cubicBezTo>
                  <a:close/>
                </a:path>
              </a:pathLst>
            </a:custGeom>
            <a:solidFill>
              <a:srgbClr val="C1F3FF"/>
            </a:solidFill>
            <a:ln w="9525">
              <a:noFill/>
              <a:round/>
              <a:headEnd/>
              <a:tailEnd/>
            </a:ln>
            <a:effectLst/>
          </p:spPr>
          <p:txBody>
            <a:bodyPr/>
            <a:lstStyle/>
            <a:p>
              <a:pPr fontAlgn="base">
                <a:spcBef>
                  <a:spcPct val="0"/>
                </a:spcBef>
                <a:spcAft>
                  <a:spcPct val="0"/>
                </a:spcAft>
              </a:pPr>
              <a:endParaRPr lang="es-ES" sz="1800">
                <a:solidFill>
                  <a:srgbClr val="000000"/>
                </a:solidFill>
              </a:endParaRPr>
            </a:p>
          </p:txBody>
        </p:sp>
      </p:gr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147638"/>
            <a:ext cx="2743200" cy="57912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147638"/>
            <a:ext cx="8026400" cy="57912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2895933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1414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572679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124309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2315755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454063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3088882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225534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3976862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1640351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1559623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5E648137-8CFA-43F6-AB8F-C2EFACFB410A}" type="datetimeFigureOut">
              <a:rPr lang="es-ES" smtClean="0"/>
              <a:t>30/11/18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AF00B243-A32C-4E90-B015-153750DC61AA}" type="slidenum">
              <a:rPr lang="es-ES" smtClean="0"/>
              <a:t>‹Nº›</a:t>
            </a:fld>
            <a:endParaRPr lang="es-ES"/>
          </a:p>
        </p:txBody>
      </p:sp>
    </p:spTree>
    <p:extLst>
      <p:ext uri="{BB962C8B-B14F-4D97-AF65-F5344CB8AC3E}">
        <p14:creationId xmlns:p14="http://schemas.microsoft.com/office/powerpoint/2010/main" val="1079612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2266782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1717755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3946328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3590000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3802217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414039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4112570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3433645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3575090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713315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1776232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62053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extLst>
      <p:ext uri="{BB962C8B-B14F-4D97-AF65-F5344CB8AC3E}">
        <p14:creationId xmlns:p14="http://schemas.microsoft.com/office/powerpoint/2010/main" val="735301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3048000" y="3124200"/>
            <a:ext cx="8229600" cy="1894362"/>
          </a:xfrm>
        </p:spPr>
        <p:txBody>
          <a:bodyPr/>
          <a:lstStyle>
            <a:lvl1pPr>
              <a:defRPr b="1"/>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10733828" y="1110597"/>
            <a:ext cx="2286000" cy="508000"/>
          </a:xfrm>
        </p:spPr>
        <p:txBody>
          <a:bodyPr/>
          <a:lstStyle/>
          <a:p>
            <a:fld id="{DDAC3094-70B1-4A13-BEB5-41C3E5EE6CF6}" type="datetimeFigureOut">
              <a:rPr lang="es-ES" smtClean="0"/>
              <a:t>30/11/18</a:t>
            </a:fld>
            <a:endParaRPr lang="es-ES"/>
          </a:p>
        </p:txBody>
      </p:sp>
      <p:sp>
        <p:nvSpPr>
          <p:cNvPr id="17" name="16 Marcador de pie de página"/>
          <p:cNvSpPr>
            <a:spLocks noGrp="1"/>
          </p:cNvSpPr>
          <p:nvPr>
            <p:ph type="ftr" sz="quarter" idx="11"/>
          </p:nvPr>
        </p:nvSpPr>
        <p:spPr bwMode="auto">
          <a:xfrm rot="5400000">
            <a:off x="10045959" y="4117661"/>
            <a:ext cx="3657600" cy="512064"/>
          </a:xfrm>
        </p:spPr>
        <p:txBody>
          <a:bodyPr/>
          <a:lstStyle/>
          <a:p>
            <a:endParaRPr lang="es-ES"/>
          </a:p>
        </p:txBody>
      </p:sp>
      <p:sp>
        <p:nvSpPr>
          <p:cNvPr id="10" name="9 Rectángulo"/>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11 Rectángulo"/>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13 Rectángulo"/>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18 Rectángulo"/>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10 Conector recto"/>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17 Conector recto"/>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19 Conector recto"/>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15 Conector recto"/>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14 Conector recto"/>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21 Conector recto"/>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26 Rectángulo"/>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20 Elipse"/>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22 Elipse"/>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23 Elipse"/>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25 Elipse"/>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24 Elipse"/>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28 Marcador de número de diapositiva"/>
          <p:cNvSpPr>
            <a:spLocks noGrp="1"/>
          </p:cNvSpPr>
          <p:nvPr>
            <p:ph type="sldNum" sz="quarter" idx="12"/>
          </p:nvPr>
        </p:nvSpPr>
        <p:spPr bwMode="auto">
          <a:xfrm>
            <a:off x="1767392" y="4928702"/>
            <a:ext cx="812800" cy="517524"/>
          </a:xfrm>
        </p:spPr>
        <p:txBody>
          <a:bodyPr/>
          <a:lstStyle/>
          <a:p>
            <a:fld id="{E0AD47D2-28A9-44AA-87D8-8D9A79F9206F}" type="slidenum">
              <a:rPr lang="es-ES" smtClean="0"/>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8" name="7 Marcador de contenido"/>
          <p:cNvSpPr>
            <a:spLocks noGrp="1"/>
          </p:cNvSpPr>
          <p:nvPr>
            <p:ph sz="quarter" idx="1"/>
          </p:nvPr>
        </p:nvSpPr>
        <p:spPr>
          <a:xfrm>
            <a:off x="609600" y="1600200"/>
            <a:ext cx="9956800" cy="48737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4"/>
          </p:nvPr>
        </p:nvSpPr>
        <p:spPr/>
        <p:txBody>
          <a:bodyPr rtlCol="0"/>
          <a:lstStyle/>
          <a:p>
            <a:fld id="{DDAC3094-70B1-4A13-BEB5-41C3E5EE6CF6}" type="datetimeFigureOut">
              <a:rPr lang="es-ES" smtClean="0"/>
              <a:t>30/11/18</a:t>
            </a:fld>
            <a:endParaRPr lang="es-ES"/>
          </a:p>
        </p:txBody>
      </p:sp>
      <p:sp>
        <p:nvSpPr>
          <p:cNvPr id="9" name="8 Marcador de número de diapositiva"/>
          <p:cNvSpPr>
            <a:spLocks noGrp="1"/>
          </p:cNvSpPr>
          <p:nvPr>
            <p:ph type="sldNum" sz="quarter" idx="15"/>
          </p:nvPr>
        </p:nvSpPr>
        <p:spPr/>
        <p:txBody>
          <a:bodyPr rtlCol="0"/>
          <a:lstStyle/>
          <a:p>
            <a:fld id="{E0AD47D2-28A9-44AA-87D8-8D9A79F9206F}" type="slidenum">
              <a:rPr lang="es-ES" smtClean="0"/>
              <a:t>‹Nº›</a:t>
            </a:fld>
            <a:endParaRPr lang="es-ES"/>
          </a:p>
        </p:txBody>
      </p:sp>
      <p:sp>
        <p:nvSpPr>
          <p:cNvPr id="10" name="9 Marcador de pie de página"/>
          <p:cNvSpPr>
            <a:spLocks noGrp="1"/>
          </p:cNvSpPr>
          <p:nvPr>
            <p:ph type="ftr" sz="quarter" idx="16"/>
          </p:nvPr>
        </p:nvSpPr>
        <p:spPr/>
        <p:txBody>
          <a:bodyPr rtlCol="0"/>
          <a:lstStyle/>
          <a:p>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3048000" y="2895600"/>
            <a:ext cx="8229600" cy="2053590"/>
          </a:xfrm>
        </p:spPr>
        <p:txBody>
          <a:bodyPr/>
          <a:lstStyle>
            <a:lvl1pPr algn="l">
              <a:buNone/>
              <a:defRPr sz="3000" b="1" cap="small" baseline="0"/>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bwMode="auto">
          <a:xfrm rot="5400000">
            <a:off x="10732008" y="1106932"/>
            <a:ext cx="2286000" cy="508000"/>
          </a:xfrm>
        </p:spPr>
        <p:txBody>
          <a:bodyPr/>
          <a:lstStyle/>
          <a:p>
            <a:fld id="{DDAC3094-70B1-4A13-BEB5-41C3E5EE6CF6}" type="datetimeFigureOut">
              <a:rPr lang="es-ES" smtClean="0"/>
              <a:t>30/11/18</a:t>
            </a:fld>
            <a:endParaRPr lang="es-ES"/>
          </a:p>
        </p:txBody>
      </p:sp>
      <p:sp>
        <p:nvSpPr>
          <p:cNvPr id="5" name="4 Marcador de pie de página"/>
          <p:cNvSpPr>
            <a:spLocks noGrp="1"/>
          </p:cNvSpPr>
          <p:nvPr>
            <p:ph type="ftr" sz="quarter" idx="11"/>
          </p:nvPr>
        </p:nvSpPr>
        <p:spPr bwMode="auto">
          <a:xfrm rot="5400000">
            <a:off x="10046208" y="4114800"/>
            <a:ext cx="3657600" cy="512064"/>
          </a:xfrm>
        </p:spPr>
        <p:txBody>
          <a:bodyPr/>
          <a:lstStyle/>
          <a:p>
            <a:endParaRPr lang="es-ES"/>
          </a:p>
        </p:txBody>
      </p:sp>
      <p:sp>
        <p:nvSpPr>
          <p:cNvPr id="9" name="8 Rectángulo"/>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9 Rectángulo"/>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10 Rectángulo"/>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11 Rectángulo"/>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12 Conector recto"/>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13 Conector recto"/>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14 Conector recto"/>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15 Conector recto"/>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16 Conector recto"/>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17 Rectángulo"/>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18 Elipse"/>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19 Elipse"/>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20 Elipse"/>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21 Elipse"/>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22 Elipse"/>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25 Conector recto"/>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5 Marcador de número de diapositiva"/>
          <p:cNvSpPr>
            <a:spLocks noGrp="1"/>
          </p:cNvSpPr>
          <p:nvPr>
            <p:ph type="sldNum" sz="quarter" idx="12"/>
          </p:nvPr>
        </p:nvSpPr>
        <p:spPr bwMode="auto">
          <a:xfrm>
            <a:off x="1787488" y="4928702"/>
            <a:ext cx="812800" cy="517524"/>
          </a:xfrm>
        </p:spPr>
        <p:txBody>
          <a:bodyPr/>
          <a:lstStyle/>
          <a:p>
            <a:fld id="{E0AD47D2-28A9-44AA-87D8-8D9A79F9206F}"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347788"/>
            <a:ext cx="5384800" cy="4591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347788"/>
            <a:ext cx="5384800" cy="4591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
        <p:nvSpPr>
          <p:cNvPr id="9" name="8 Marcador de contenido"/>
          <p:cNvSpPr>
            <a:spLocks noGrp="1"/>
          </p:cNvSpPr>
          <p:nvPr>
            <p:ph sz="quarter" idx="1"/>
          </p:nvPr>
        </p:nvSpPr>
        <p:spPr>
          <a:xfrm>
            <a:off x="609600" y="1600200"/>
            <a:ext cx="48768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5693664" y="1600200"/>
            <a:ext cx="48768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10058400" cy="1143000"/>
          </a:xfrm>
        </p:spPr>
        <p:txBody>
          <a:bodyPr anchor="b"/>
          <a:lstStyle>
            <a:lvl1pPr>
              <a:defRPr/>
            </a:lvl1pPr>
          </a:lstStyle>
          <a:p>
            <a:r>
              <a:rPr kumimoji="0" lang="es-ES"/>
              <a:t>Haga clic para modificar el estilo de título del patrón</a:t>
            </a:r>
            <a:endParaRPr kumimoji="0" lang="en-US"/>
          </a:p>
        </p:txBody>
      </p:sp>
      <p:sp>
        <p:nvSpPr>
          <p:cNvPr id="7" name="6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
        <p:nvSpPr>
          <p:cNvPr id="11" name="10 Marcador de contenido"/>
          <p:cNvSpPr>
            <a:spLocks noGrp="1"/>
          </p:cNvSpPr>
          <p:nvPr>
            <p:ph sz="quarter" idx="2"/>
          </p:nvPr>
        </p:nvSpPr>
        <p:spPr>
          <a:xfrm>
            <a:off x="609600" y="2362200"/>
            <a:ext cx="4876800" cy="38862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quarter" idx="4"/>
          </p:nvPr>
        </p:nvSpPr>
        <p:spPr>
          <a:xfrm>
            <a:off x="5829300" y="2362200"/>
            <a:ext cx="4876800" cy="38862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2" name="11 Marcador de texto"/>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
        <p:nvSpPr>
          <p:cNvPr id="14" name="13 Marcador de texto"/>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DDAC3094-70B1-4A13-BEB5-41C3E5EE6CF6}" type="datetimeFigureOut">
              <a:rPr lang="es-ES" smtClean="0"/>
              <a:t>30/11/18</a:t>
            </a:fld>
            <a:endParaRPr lang="es-ES"/>
          </a:p>
        </p:txBody>
      </p:sp>
      <p:sp>
        <p:nvSpPr>
          <p:cNvPr id="7" name="6 Marcador de número de diapositiva"/>
          <p:cNvSpPr>
            <a:spLocks noGrp="1"/>
          </p:cNvSpPr>
          <p:nvPr>
            <p:ph type="sldNum" sz="quarter" idx="11"/>
          </p:nvPr>
        </p:nvSpPr>
        <p:spPr/>
        <p:txBody>
          <a:bodyPr rtlCol="0"/>
          <a:lstStyle/>
          <a:p>
            <a:fld id="{E0AD47D2-28A9-44AA-87D8-8D9A79F9206F}" type="slidenum">
              <a:rPr lang="es-ES" smtClean="0"/>
              <a:t>‹Nº›</a:t>
            </a:fld>
            <a:endParaRPr lang="es-ES"/>
          </a:p>
        </p:txBody>
      </p:sp>
      <p:sp>
        <p:nvSpPr>
          <p:cNvPr id="8" name="7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1 Título"/>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8" name="7 Conector recto"/>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8 Conector recto"/>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10 Conector recto"/>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11 Rectángulo"/>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12 Conector recto"/>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13 Elipse"/>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17 Marcador de contenido"/>
          <p:cNvSpPr>
            <a:spLocks noGrp="1"/>
          </p:cNvSpPr>
          <p:nvPr>
            <p:ph sz="quarter" idx="1"/>
          </p:nvPr>
        </p:nvSpPr>
        <p:spPr>
          <a:xfrm>
            <a:off x="406400" y="274320"/>
            <a:ext cx="7518400" cy="6327648"/>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1" name="20 Marcador de fecha"/>
          <p:cNvSpPr>
            <a:spLocks noGrp="1"/>
          </p:cNvSpPr>
          <p:nvPr>
            <p:ph type="dt" sz="half" idx="14"/>
          </p:nvPr>
        </p:nvSpPr>
        <p:spPr/>
        <p:txBody>
          <a:bodyPr rtlCol="0"/>
          <a:lstStyle/>
          <a:p>
            <a:fld id="{DDAC3094-70B1-4A13-BEB5-41C3E5EE6CF6}" type="datetimeFigureOut">
              <a:rPr lang="es-ES" smtClean="0"/>
              <a:t>30/11/18</a:t>
            </a:fld>
            <a:endParaRPr lang="es-ES"/>
          </a:p>
        </p:txBody>
      </p:sp>
      <p:sp>
        <p:nvSpPr>
          <p:cNvPr id="22" name="21 Marcador de número de diapositiva"/>
          <p:cNvSpPr>
            <a:spLocks noGrp="1"/>
          </p:cNvSpPr>
          <p:nvPr>
            <p:ph type="sldNum" sz="quarter" idx="15"/>
          </p:nvPr>
        </p:nvSpPr>
        <p:spPr/>
        <p:txBody>
          <a:bodyPr rtlCol="0"/>
          <a:lstStyle/>
          <a:p>
            <a:fld id="{E0AD47D2-28A9-44AA-87D8-8D9A79F9206F}" type="slidenum">
              <a:rPr lang="es-ES" smtClean="0"/>
              <a:t>‹Nº›</a:t>
            </a:fld>
            <a:endParaRPr lang="es-ES"/>
          </a:p>
        </p:txBody>
      </p:sp>
      <p:sp>
        <p:nvSpPr>
          <p:cNvPr id="23" name="22 Marcador de pie de página"/>
          <p:cNvSpPr>
            <a:spLocks noGrp="1"/>
          </p:cNvSpPr>
          <p:nvPr>
            <p:ph type="ftr" sz="quarter" idx="16"/>
          </p:nvPr>
        </p:nvSpPr>
        <p:spPr/>
        <p:txBody>
          <a:bodyPr rtlCol="0"/>
          <a:lstStyle/>
          <a:p>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12 Elipse"/>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1 Título"/>
          <p:cNvSpPr>
            <a:spLocks noGrp="1"/>
          </p:cNvSpPr>
          <p:nvPr>
            <p:ph type="title"/>
          </p:nvPr>
        </p:nvSpPr>
        <p:spPr>
          <a:xfrm rot="5400000">
            <a:off x="5518404" y="3124200"/>
            <a:ext cx="6309360" cy="609600"/>
          </a:xfrm>
        </p:spPr>
        <p:txBody>
          <a:bodyPr anchor="b"/>
          <a:lstStyle>
            <a:lvl1pPr algn="l">
              <a:buNone/>
              <a:defRPr sz="2000" b="1"/>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a:t>Haga clic en el icono para agregar una imagen</a:t>
            </a:r>
            <a:endParaRPr kumimoji="0" lang="en-US" dirty="0"/>
          </a:p>
        </p:txBody>
      </p:sp>
      <p:sp>
        <p:nvSpPr>
          <p:cNvPr id="4" name="3 Marcador de texto"/>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10" name="9 Conector recto"/>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10 Rectángulo"/>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11 Conector recto"/>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18 Conector recto"/>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19 Conector recto"/>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16 Marcador de fecha"/>
          <p:cNvSpPr>
            <a:spLocks noGrp="1"/>
          </p:cNvSpPr>
          <p:nvPr>
            <p:ph type="dt" sz="half" idx="10"/>
          </p:nvPr>
        </p:nvSpPr>
        <p:spPr/>
        <p:txBody>
          <a:bodyPr rtlCol="0"/>
          <a:lstStyle/>
          <a:p>
            <a:fld id="{DDAC3094-70B1-4A13-BEB5-41C3E5EE6CF6}" type="datetimeFigureOut">
              <a:rPr lang="es-ES" smtClean="0"/>
              <a:t>30/11/18</a:t>
            </a:fld>
            <a:endParaRPr lang="es-ES"/>
          </a:p>
        </p:txBody>
      </p:sp>
      <p:sp>
        <p:nvSpPr>
          <p:cNvPr id="18" name="17 Marcador de número de diapositiva"/>
          <p:cNvSpPr>
            <a:spLocks noGrp="1"/>
          </p:cNvSpPr>
          <p:nvPr>
            <p:ph type="sldNum" sz="quarter" idx="11"/>
          </p:nvPr>
        </p:nvSpPr>
        <p:spPr/>
        <p:txBody>
          <a:bodyPr rtlCol="0"/>
          <a:lstStyle/>
          <a:p>
            <a:fld id="{E0AD47D2-28A9-44AA-87D8-8D9A79F9206F}" type="slidenum">
              <a:rPr lang="es-ES" smtClean="0"/>
              <a:t>‹Nº›</a:t>
            </a:fld>
            <a:endParaRPr lang="es-ES"/>
          </a:p>
        </p:txBody>
      </p:sp>
      <p:sp>
        <p:nvSpPr>
          <p:cNvPr id="21" name="20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23520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609600" y="274639"/>
            <a:ext cx="80264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DDAC3094-70B1-4A13-BEB5-41C3E5EE6CF6}" type="datetimeFigureOut">
              <a:rPr lang="es-ES" smtClean="0"/>
              <a:t>30/11/18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0AD47D2-28A9-44AA-87D8-8D9A79F9206F}" type="slidenum">
              <a:rPr lang="es-ES" smtClean="0"/>
              <a:t>‹Nº›</a:t>
            </a:fld>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s-ES_tradnl"/>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lang="en-US"/>
          </a:p>
        </p:txBody>
      </p:sp>
      <p:sp>
        <p:nvSpPr>
          <p:cNvPr id="4" name="Date Placeholder 3"/>
          <p:cNvSpPr>
            <a:spLocks noGrp="1"/>
          </p:cNvSpPr>
          <p:nvPr>
            <p:ph type="dt" sz="half" idx="10"/>
          </p:nvPr>
        </p:nvSpPr>
        <p:spPr/>
        <p:txBody>
          <a:bodyPr/>
          <a:lstStyle/>
          <a:p>
            <a:fld id="{9924A820-2629-CC43-B867-45EA5CFB8065}"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3002790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9924A820-2629-CC43-B867-45EA5CFB8065}"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358881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_tradnl"/>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9924A820-2629-CC43-B867-45EA5CFB8065}"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30025428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Date Placeholder 4"/>
          <p:cNvSpPr>
            <a:spLocks noGrp="1"/>
          </p:cNvSpPr>
          <p:nvPr>
            <p:ph type="dt" sz="half" idx="10"/>
          </p:nvPr>
        </p:nvSpPr>
        <p:spPr/>
        <p:txBody>
          <a:bodyPr/>
          <a:lstStyle/>
          <a:p>
            <a:fld id="{9924A820-2629-CC43-B867-45EA5CFB8065}"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4050758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p:txBody>
          <a:bodyPr/>
          <a:lstStyle/>
          <a:p>
            <a:fld id="{9924A820-2629-CC43-B867-45EA5CFB8065}" type="datetimeFigureOut">
              <a:rPr lang="en-US" smtClean="0"/>
              <a:t>11/30/18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2219234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p:txBody>
          <a:bodyPr/>
          <a:lstStyle/>
          <a:p>
            <a:fld id="{9924A820-2629-CC43-B867-45EA5CFB8065}" type="datetimeFigureOut">
              <a:rPr lang="en-US" smtClean="0"/>
              <a:t>11/30/18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4102765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4A820-2629-CC43-B867-45EA5CFB8065}" type="datetimeFigureOut">
              <a:rPr lang="en-US" smtClean="0"/>
              <a:t>11/30/18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6725640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9924A820-2629-CC43-B867-45EA5CFB8065}"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3780989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9924A820-2629-CC43-B867-45EA5CFB8065}"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2273898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9924A820-2629-CC43-B867-45EA5CFB8065}"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3013268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9924A820-2629-CC43-B867-45EA5CFB8065}"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335EE-7087-5C4C-A430-BC857CB6B4CA}" type="slidenum">
              <a:rPr lang="en-US" smtClean="0"/>
              <a:t>‹Nº›</a:t>
            </a:fld>
            <a:endParaRPr lang="en-US"/>
          </a:p>
        </p:txBody>
      </p:sp>
    </p:spTree>
    <p:extLst>
      <p:ext uri="{BB962C8B-B14F-4D97-AF65-F5344CB8AC3E}">
        <p14:creationId xmlns:p14="http://schemas.microsoft.com/office/powerpoint/2010/main" val="4255797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4" name="Date Placeholder 3"/>
          <p:cNvSpPr>
            <a:spLocks noGrp="1"/>
          </p:cNvSpPr>
          <p:nvPr>
            <p:ph type="dt" sz="half" idx="10"/>
          </p:nvPr>
        </p:nvSpPr>
        <p:spPr/>
        <p:txBody>
          <a:bodyPr/>
          <a:lstStyle/>
          <a:p>
            <a:fld id="{F84BCFFA-EC5D-4843-BA45-CF0EC4A32292}" type="datetimeFigureOut">
              <a:rPr lang="es-ES" smtClean="0">
                <a:solidFill>
                  <a:srgbClr val="438086"/>
                </a:solidFill>
              </a:rPr>
              <a:pPr/>
              <a:t>30/11/18</a:t>
            </a:fld>
            <a:endParaRPr lang="es-ES">
              <a:solidFill>
                <a:srgbClr val="438086"/>
              </a:solidFill>
            </a:endParaRPr>
          </a:p>
        </p:txBody>
      </p:sp>
      <p:sp>
        <p:nvSpPr>
          <p:cNvPr id="5" name="Footer Placeholder 4"/>
          <p:cNvSpPr>
            <a:spLocks noGrp="1"/>
          </p:cNvSpPr>
          <p:nvPr>
            <p:ph type="ftr" sz="quarter" idx="11"/>
          </p:nvPr>
        </p:nvSpPr>
        <p:spPr/>
        <p:txBody>
          <a:bodyPr/>
          <a:lstStyle/>
          <a:p>
            <a:endParaRPr lang="es-ES">
              <a:solidFill>
                <a:srgbClr val="438086"/>
              </a:solidFill>
            </a:endParaRPr>
          </a:p>
        </p:txBody>
      </p:sp>
      <p:sp>
        <p:nvSpPr>
          <p:cNvPr id="6" name="Slide Number Placeholder 5"/>
          <p:cNvSpPr>
            <a:spLocks noGrp="1"/>
          </p:cNvSpPr>
          <p:nvPr>
            <p:ph type="sldNum" sz="quarter" idx="12"/>
          </p:nvPr>
        </p:nvSpPr>
        <p:spPr/>
        <p:txBody>
          <a:bodyPr/>
          <a:lstStyle/>
          <a:p>
            <a:fld id="{AFDDACAC-ACFC-4AE2-BACF-BCBA52F72D37}" type="slidenum">
              <a:rPr lang="es-ES" smtClean="0"/>
              <a:pPr/>
              <a:t>‹Nº›</a:t>
            </a:fld>
            <a:endParaRPr lang="es-ES"/>
          </a:p>
        </p:txBody>
      </p:sp>
    </p:spTree>
    <p:extLst>
      <p:ext uri="{BB962C8B-B14F-4D97-AF65-F5344CB8AC3E}">
        <p14:creationId xmlns:p14="http://schemas.microsoft.com/office/powerpoint/2010/main" val="1226098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400869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50856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50800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3922416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956277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3066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537508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4140051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4441389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87296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45060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7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2"/>
            </a:lvl1pPr>
            <a:lvl2pPr marL="455612" indent="0" algn="ctr">
              <a:buNone/>
              <a:defRPr sz="1993"/>
            </a:lvl2pPr>
            <a:lvl3pPr marL="911222" indent="0" algn="ctr">
              <a:buNone/>
              <a:defRPr sz="1794"/>
            </a:lvl3pPr>
            <a:lvl4pPr marL="1366834" indent="0" algn="ctr">
              <a:buNone/>
              <a:defRPr sz="1595"/>
            </a:lvl4pPr>
            <a:lvl5pPr marL="1822445" indent="0" algn="ctr">
              <a:buNone/>
              <a:defRPr sz="1595"/>
            </a:lvl5pPr>
            <a:lvl6pPr marL="2278056" indent="0" algn="ctr">
              <a:buNone/>
              <a:defRPr sz="1595"/>
            </a:lvl6pPr>
            <a:lvl7pPr marL="2733667" indent="0" algn="ctr">
              <a:buNone/>
              <a:defRPr sz="1595"/>
            </a:lvl7pPr>
            <a:lvl8pPr marL="3189279" indent="0" algn="ctr">
              <a:buNone/>
              <a:defRPr sz="1595"/>
            </a:lvl8pPr>
            <a:lvl9pPr marL="3644890" indent="0" algn="ctr">
              <a:buNone/>
              <a:defRPr sz="1595"/>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64412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62642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597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392">
                <a:solidFill>
                  <a:schemeClr val="tx1">
                    <a:tint val="75000"/>
                  </a:schemeClr>
                </a:solidFill>
              </a:defRPr>
            </a:lvl1pPr>
            <a:lvl2pPr marL="455612" indent="0">
              <a:buNone/>
              <a:defRPr sz="1993">
                <a:solidFill>
                  <a:schemeClr val="tx1">
                    <a:tint val="75000"/>
                  </a:schemeClr>
                </a:solidFill>
              </a:defRPr>
            </a:lvl2pPr>
            <a:lvl3pPr marL="911222" indent="0">
              <a:buNone/>
              <a:defRPr sz="1794">
                <a:solidFill>
                  <a:schemeClr val="tx1">
                    <a:tint val="75000"/>
                  </a:schemeClr>
                </a:solidFill>
              </a:defRPr>
            </a:lvl3pPr>
            <a:lvl4pPr marL="1366834" indent="0">
              <a:buNone/>
              <a:defRPr sz="1595">
                <a:solidFill>
                  <a:schemeClr val="tx1">
                    <a:tint val="75000"/>
                  </a:schemeClr>
                </a:solidFill>
              </a:defRPr>
            </a:lvl4pPr>
            <a:lvl5pPr marL="1822445" indent="0">
              <a:buNone/>
              <a:defRPr sz="1595">
                <a:solidFill>
                  <a:schemeClr val="tx1">
                    <a:tint val="75000"/>
                  </a:schemeClr>
                </a:solidFill>
              </a:defRPr>
            </a:lvl5pPr>
            <a:lvl6pPr marL="2278056" indent="0">
              <a:buNone/>
              <a:defRPr sz="1595">
                <a:solidFill>
                  <a:schemeClr val="tx1">
                    <a:tint val="75000"/>
                  </a:schemeClr>
                </a:solidFill>
              </a:defRPr>
            </a:lvl6pPr>
            <a:lvl7pPr marL="2733667" indent="0">
              <a:buNone/>
              <a:defRPr sz="1595">
                <a:solidFill>
                  <a:schemeClr val="tx1">
                    <a:tint val="75000"/>
                  </a:schemeClr>
                </a:solidFill>
              </a:defRPr>
            </a:lvl7pPr>
            <a:lvl8pPr marL="3189279" indent="0">
              <a:buNone/>
              <a:defRPr sz="1595">
                <a:solidFill>
                  <a:schemeClr val="tx1">
                    <a:tint val="75000"/>
                  </a:schemeClr>
                </a:solidFill>
              </a:defRPr>
            </a:lvl8pPr>
            <a:lvl9pPr marL="3644890" indent="0">
              <a:buNone/>
              <a:defRPr sz="1595">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3412334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684845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2" b="1"/>
            </a:lvl1pPr>
            <a:lvl2pPr marL="455612" indent="0">
              <a:buNone/>
              <a:defRPr sz="1993" b="1"/>
            </a:lvl2pPr>
            <a:lvl3pPr marL="911222" indent="0">
              <a:buNone/>
              <a:defRPr sz="1794" b="1"/>
            </a:lvl3pPr>
            <a:lvl4pPr marL="1366834" indent="0">
              <a:buNone/>
              <a:defRPr sz="1595" b="1"/>
            </a:lvl4pPr>
            <a:lvl5pPr marL="1822445" indent="0">
              <a:buNone/>
              <a:defRPr sz="1595" b="1"/>
            </a:lvl5pPr>
            <a:lvl6pPr marL="2278056" indent="0">
              <a:buNone/>
              <a:defRPr sz="1595" b="1"/>
            </a:lvl6pPr>
            <a:lvl7pPr marL="2733667" indent="0">
              <a:buNone/>
              <a:defRPr sz="1595" b="1"/>
            </a:lvl7pPr>
            <a:lvl8pPr marL="3189279" indent="0">
              <a:buNone/>
              <a:defRPr sz="1595" b="1"/>
            </a:lvl8pPr>
            <a:lvl9pPr marL="3644890" indent="0">
              <a:buNone/>
              <a:defRPr sz="1595"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6"/>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2" b="1"/>
            </a:lvl1pPr>
            <a:lvl2pPr marL="455612" indent="0">
              <a:buNone/>
              <a:defRPr sz="1993" b="1"/>
            </a:lvl2pPr>
            <a:lvl3pPr marL="911222" indent="0">
              <a:buNone/>
              <a:defRPr sz="1794" b="1"/>
            </a:lvl3pPr>
            <a:lvl4pPr marL="1366834" indent="0">
              <a:buNone/>
              <a:defRPr sz="1595" b="1"/>
            </a:lvl4pPr>
            <a:lvl5pPr marL="1822445" indent="0">
              <a:buNone/>
              <a:defRPr sz="1595" b="1"/>
            </a:lvl5pPr>
            <a:lvl6pPr marL="2278056" indent="0">
              <a:buNone/>
              <a:defRPr sz="1595" b="1"/>
            </a:lvl6pPr>
            <a:lvl7pPr marL="2733667" indent="0">
              <a:buNone/>
              <a:defRPr sz="1595" b="1"/>
            </a:lvl7pPr>
            <a:lvl8pPr marL="3189279" indent="0">
              <a:buNone/>
              <a:defRPr sz="1595" b="1"/>
            </a:lvl8pPr>
            <a:lvl9pPr marL="3644890" indent="0">
              <a:buNone/>
              <a:defRPr sz="1595"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505076"/>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5140931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98723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652153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9"/>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189"/>
            </a:lvl1pPr>
            <a:lvl2pPr>
              <a:defRPr sz="2790"/>
            </a:lvl2pPr>
            <a:lvl3pPr>
              <a:defRPr sz="2392"/>
            </a:lvl3pPr>
            <a:lvl4pPr>
              <a:defRPr sz="1993"/>
            </a:lvl4pPr>
            <a:lvl5pPr>
              <a:defRPr sz="1993"/>
            </a:lvl5pPr>
            <a:lvl6pPr>
              <a:defRPr sz="1993"/>
            </a:lvl6pPr>
            <a:lvl7pPr>
              <a:defRPr sz="1993"/>
            </a:lvl7pPr>
            <a:lvl8pPr>
              <a:defRPr sz="1993"/>
            </a:lvl8pPr>
            <a:lvl9pPr>
              <a:defRPr sz="199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5"/>
            </a:lvl1pPr>
            <a:lvl2pPr marL="455612" indent="0">
              <a:buNone/>
              <a:defRPr sz="1395"/>
            </a:lvl2pPr>
            <a:lvl3pPr marL="911222" indent="0">
              <a:buNone/>
              <a:defRPr sz="1196"/>
            </a:lvl3pPr>
            <a:lvl4pPr marL="1366834" indent="0">
              <a:buNone/>
              <a:defRPr sz="997"/>
            </a:lvl4pPr>
            <a:lvl5pPr marL="1822445" indent="0">
              <a:buNone/>
              <a:defRPr sz="997"/>
            </a:lvl5pPr>
            <a:lvl6pPr marL="2278056" indent="0">
              <a:buNone/>
              <a:defRPr sz="997"/>
            </a:lvl6pPr>
            <a:lvl7pPr marL="2733667" indent="0">
              <a:buNone/>
              <a:defRPr sz="997"/>
            </a:lvl7pPr>
            <a:lvl8pPr marL="3189279" indent="0">
              <a:buNone/>
              <a:defRPr sz="997"/>
            </a:lvl8pPr>
            <a:lvl9pPr marL="3644890" indent="0">
              <a:buNone/>
              <a:defRPr sz="997"/>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06419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8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189"/>
            </a:lvl1pPr>
            <a:lvl2pPr marL="455612" indent="0">
              <a:buNone/>
              <a:defRPr sz="2790"/>
            </a:lvl2pPr>
            <a:lvl3pPr marL="911222" indent="0">
              <a:buNone/>
              <a:defRPr sz="2392"/>
            </a:lvl3pPr>
            <a:lvl4pPr marL="1366834" indent="0">
              <a:buNone/>
              <a:defRPr sz="1993"/>
            </a:lvl4pPr>
            <a:lvl5pPr marL="1822445" indent="0">
              <a:buNone/>
              <a:defRPr sz="1993"/>
            </a:lvl5pPr>
            <a:lvl6pPr marL="2278056" indent="0">
              <a:buNone/>
              <a:defRPr sz="1993"/>
            </a:lvl6pPr>
            <a:lvl7pPr marL="2733667" indent="0">
              <a:buNone/>
              <a:defRPr sz="1993"/>
            </a:lvl7pPr>
            <a:lvl8pPr marL="3189279" indent="0">
              <a:buNone/>
              <a:defRPr sz="1993"/>
            </a:lvl8pPr>
            <a:lvl9pPr marL="3644890" indent="0">
              <a:buNone/>
              <a:defRPr sz="1993"/>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5"/>
            </a:lvl1pPr>
            <a:lvl2pPr marL="455612" indent="0">
              <a:buNone/>
              <a:defRPr sz="1395"/>
            </a:lvl2pPr>
            <a:lvl3pPr marL="911222" indent="0">
              <a:buNone/>
              <a:defRPr sz="1196"/>
            </a:lvl3pPr>
            <a:lvl4pPr marL="1366834" indent="0">
              <a:buNone/>
              <a:defRPr sz="997"/>
            </a:lvl4pPr>
            <a:lvl5pPr marL="1822445" indent="0">
              <a:buNone/>
              <a:defRPr sz="997"/>
            </a:lvl5pPr>
            <a:lvl6pPr marL="2278056" indent="0">
              <a:buNone/>
              <a:defRPr sz="997"/>
            </a:lvl6pPr>
            <a:lvl7pPr marL="2733667" indent="0">
              <a:buNone/>
              <a:defRPr sz="997"/>
            </a:lvl7pPr>
            <a:lvl8pPr marL="3189279" indent="0">
              <a:buNone/>
              <a:defRPr sz="997"/>
            </a:lvl8pPr>
            <a:lvl9pPr marL="3644890" indent="0">
              <a:buNone/>
              <a:defRPr sz="997"/>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14166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74090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1210DC-2E5C-42FA-9D6C-6726F051F3E7}" type="datetimeFigureOut">
              <a:rPr lang="es-ES" smtClean="0">
                <a:solidFill>
                  <a:prstClr val="black">
                    <a:tint val="75000"/>
                  </a:prstClr>
                </a:solidFill>
              </a:rPr>
              <a:pPr/>
              <a:t>30/11/18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287BC892-31DA-47EF-B640-1A25BB206715}"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9128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12192000" cy="1125538"/>
          </a:xfrm>
          <a:prstGeom prst="rect">
            <a:avLst/>
          </a:prstGeom>
          <a:solidFill>
            <a:schemeClr val="accent2"/>
          </a:solidFill>
          <a:ln w="19050" algn="ctr">
            <a:noFill/>
            <a:miter lim="800000"/>
            <a:headEnd/>
            <a:tailEnd/>
          </a:ln>
          <a:effectLst/>
        </p:spPr>
        <p:txBody>
          <a:bodyPr wrap="none" anchor="ctr"/>
          <a:lstStyle/>
          <a:p>
            <a:pPr fontAlgn="base">
              <a:spcBef>
                <a:spcPct val="0"/>
              </a:spcBef>
              <a:spcAft>
                <a:spcPct val="0"/>
              </a:spcAft>
            </a:pPr>
            <a:endParaRPr lang="es-ES" sz="1800">
              <a:solidFill>
                <a:srgbClr val="000000"/>
              </a:solidFill>
            </a:endParaRPr>
          </a:p>
        </p:txBody>
      </p:sp>
      <p:sp>
        <p:nvSpPr>
          <p:cNvPr id="3075" name="AutoShape 3"/>
          <p:cNvSpPr>
            <a:spLocks noChangeArrowheads="1"/>
          </p:cNvSpPr>
          <p:nvPr/>
        </p:nvSpPr>
        <p:spPr bwMode="auto">
          <a:xfrm flipV="1">
            <a:off x="1" y="1"/>
            <a:ext cx="2654300" cy="803275"/>
          </a:xfrm>
          <a:prstGeom prst="rtTriangle">
            <a:avLst/>
          </a:prstGeom>
          <a:gradFill rotWithShape="1">
            <a:gsLst>
              <a:gs pos="0">
                <a:schemeClr val="accent1"/>
              </a:gs>
              <a:gs pos="100000">
                <a:srgbClr val="8A9D00"/>
              </a:gs>
            </a:gsLst>
            <a:lin ang="0" scaled="1"/>
          </a:gradFill>
          <a:ln w="9525">
            <a:noFill/>
            <a:miter lim="800000"/>
            <a:headEnd/>
            <a:tailEnd/>
          </a:ln>
          <a:effectLst/>
        </p:spPr>
        <p:txBody>
          <a:bodyPr wrap="none" anchor="ctr"/>
          <a:lstStyle/>
          <a:p>
            <a:pPr fontAlgn="base">
              <a:spcBef>
                <a:spcPct val="0"/>
              </a:spcBef>
              <a:spcAft>
                <a:spcPct val="0"/>
              </a:spcAft>
            </a:pPr>
            <a:endParaRPr lang="es-ES" sz="1800">
              <a:solidFill>
                <a:srgbClr val="000000"/>
              </a:solidFill>
            </a:endParaRPr>
          </a:p>
        </p:txBody>
      </p:sp>
      <p:sp>
        <p:nvSpPr>
          <p:cNvPr id="3076" name="Freeform 4"/>
          <p:cNvSpPr>
            <a:spLocks/>
          </p:cNvSpPr>
          <p:nvPr/>
        </p:nvSpPr>
        <p:spPr bwMode="auto">
          <a:xfrm>
            <a:off x="-2117" y="-214313"/>
            <a:ext cx="12187768" cy="1335088"/>
          </a:xfrm>
          <a:custGeom>
            <a:avLst/>
            <a:gdLst/>
            <a:ahLst/>
            <a:cxnLst>
              <a:cxn ang="0">
                <a:pos x="499" y="840"/>
              </a:cxn>
              <a:cxn ang="0">
                <a:pos x="5387" y="264"/>
              </a:cxn>
              <a:cxn ang="0">
                <a:pos x="5112" y="442"/>
              </a:cxn>
              <a:cxn ang="0">
                <a:pos x="5758" y="313"/>
              </a:cxn>
              <a:cxn ang="0">
                <a:pos x="5758" y="227"/>
              </a:cxn>
              <a:cxn ang="0">
                <a:pos x="5516" y="135"/>
              </a:cxn>
              <a:cxn ang="0">
                <a:pos x="5290" y="135"/>
              </a:cxn>
              <a:cxn ang="0">
                <a:pos x="5387" y="243"/>
              </a:cxn>
              <a:cxn ang="0">
                <a:pos x="4396" y="130"/>
              </a:cxn>
              <a:cxn ang="0">
                <a:pos x="1231" y="130"/>
              </a:cxn>
              <a:cxn ang="0">
                <a:pos x="0" y="525"/>
              </a:cxn>
              <a:cxn ang="0">
                <a:pos x="0" y="841"/>
              </a:cxn>
              <a:cxn ang="0">
                <a:pos x="499" y="840"/>
              </a:cxn>
            </a:cxnLst>
            <a:rect l="0" t="0" r="r" b="b"/>
            <a:pathLst>
              <a:path w="5758" h="841">
                <a:moveTo>
                  <a:pt x="499" y="840"/>
                </a:moveTo>
                <a:cubicBezTo>
                  <a:pt x="1338" y="227"/>
                  <a:pt x="3535" y="0"/>
                  <a:pt x="5387" y="264"/>
                </a:cubicBezTo>
                <a:cubicBezTo>
                  <a:pt x="5249" y="353"/>
                  <a:pt x="5112" y="442"/>
                  <a:pt x="5112" y="442"/>
                </a:cubicBezTo>
                <a:lnTo>
                  <a:pt x="5758" y="313"/>
                </a:lnTo>
                <a:lnTo>
                  <a:pt x="5758" y="227"/>
                </a:lnTo>
                <a:lnTo>
                  <a:pt x="5516" y="135"/>
                </a:lnTo>
                <a:lnTo>
                  <a:pt x="5290" y="135"/>
                </a:lnTo>
                <a:lnTo>
                  <a:pt x="5387" y="243"/>
                </a:lnTo>
                <a:cubicBezTo>
                  <a:pt x="5387" y="243"/>
                  <a:pt x="4891" y="186"/>
                  <a:pt x="4396" y="130"/>
                </a:cubicBezTo>
                <a:lnTo>
                  <a:pt x="1231" y="130"/>
                </a:lnTo>
                <a:cubicBezTo>
                  <a:pt x="585" y="210"/>
                  <a:pt x="161" y="407"/>
                  <a:pt x="0" y="525"/>
                </a:cubicBezTo>
                <a:lnTo>
                  <a:pt x="0" y="841"/>
                </a:lnTo>
                <a:lnTo>
                  <a:pt x="499" y="840"/>
                </a:lnTo>
                <a:close/>
              </a:path>
            </a:pathLst>
          </a:custGeom>
          <a:solidFill>
            <a:srgbClr val="00A2C8"/>
          </a:solidFill>
          <a:ln w="9525">
            <a:noFill/>
            <a:round/>
            <a:headEnd/>
            <a:tailEnd/>
          </a:ln>
          <a:effectLst/>
        </p:spPr>
        <p:txBody>
          <a:bodyPr/>
          <a:lstStyle/>
          <a:p>
            <a:pPr fontAlgn="base">
              <a:spcBef>
                <a:spcPct val="0"/>
              </a:spcBef>
              <a:spcAft>
                <a:spcPct val="0"/>
              </a:spcAft>
            </a:pPr>
            <a:endParaRPr lang="es-ES" sz="1800">
              <a:solidFill>
                <a:srgbClr val="000000"/>
              </a:solidFill>
            </a:endParaRPr>
          </a:p>
        </p:txBody>
      </p:sp>
      <p:sp>
        <p:nvSpPr>
          <p:cNvPr id="3077" name="Freeform 5"/>
          <p:cNvSpPr>
            <a:spLocks/>
          </p:cNvSpPr>
          <p:nvPr/>
        </p:nvSpPr>
        <p:spPr bwMode="auto">
          <a:xfrm>
            <a:off x="0" y="1122363"/>
            <a:ext cx="1068917" cy="1204912"/>
          </a:xfrm>
          <a:custGeom>
            <a:avLst/>
            <a:gdLst/>
            <a:ahLst/>
            <a:cxnLst>
              <a:cxn ang="0">
                <a:pos x="505" y="0"/>
              </a:cxn>
              <a:cxn ang="0">
                <a:pos x="0" y="0"/>
              </a:cxn>
              <a:cxn ang="0">
                <a:pos x="0" y="759"/>
              </a:cxn>
              <a:cxn ang="0">
                <a:pos x="505" y="0"/>
              </a:cxn>
            </a:cxnLst>
            <a:rect l="0" t="0" r="r" b="b"/>
            <a:pathLst>
              <a:path w="505" h="759">
                <a:moveTo>
                  <a:pt x="505" y="0"/>
                </a:moveTo>
                <a:cubicBezTo>
                  <a:pt x="252" y="0"/>
                  <a:pt x="0" y="0"/>
                  <a:pt x="0" y="0"/>
                </a:cubicBezTo>
                <a:cubicBezTo>
                  <a:pt x="0" y="0"/>
                  <a:pt x="0" y="379"/>
                  <a:pt x="0" y="759"/>
                </a:cubicBezTo>
                <a:cubicBezTo>
                  <a:pt x="48" y="463"/>
                  <a:pt x="178" y="210"/>
                  <a:pt x="505" y="0"/>
                </a:cubicBezTo>
                <a:close/>
              </a:path>
            </a:pathLst>
          </a:custGeom>
          <a:solidFill>
            <a:srgbClr val="C1F3FF"/>
          </a:solidFill>
          <a:ln w="9525">
            <a:noFill/>
            <a:round/>
            <a:headEnd/>
            <a:tailEnd/>
          </a:ln>
          <a:effectLst/>
        </p:spPr>
        <p:txBody>
          <a:bodyPr/>
          <a:lstStyle/>
          <a:p>
            <a:pPr fontAlgn="base">
              <a:spcBef>
                <a:spcPct val="0"/>
              </a:spcBef>
              <a:spcAft>
                <a:spcPct val="0"/>
              </a:spcAft>
            </a:pPr>
            <a:endParaRPr lang="es-ES" sz="1800">
              <a:solidFill>
                <a:srgbClr val="000000"/>
              </a:solidFill>
            </a:endParaRPr>
          </a:p>
        </p:txBody>
      </p:sp>
      <p:sp>
        <p:nvSpPr>
          <p:cNvPr id="3078" name="Text Placeholder 2"/>
          <p:cNvSpPr>
            <a:spLocks noGrp="1"/>
          </p:cNvSpPr>
          <p:nvPr>
            <p:ph type="body" idx="1"/>
          </p:nvPr>
        </p:nvSpPr>
        <p:spPr bwMode="auto">
          <a:xfrm>
            <a:off x="609600" y="1347788"/>
            <a:ext cx="10972800" cy="4591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Title Placeholder 1"/>
          <p:cNvSpPr>
            <a:spLocks noGrp="1"/>
          </p:cNvSpPr>
          <p:nvPr>
            <p:ph type="title"/>
          </p:nvPr>
        </p:nvSpPr>
        <p:spPr bwMode="auto">
          <a:xfrm>
            <a:off x="635000" y="147639"/>
            <a:ext cx="10617200" cy="9175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rtl="0" fontAlgn="base">
        <a:lnSpc>
          <a:spcPct val="85000"/>
        </a:lnSpc>
        <a:spcBef>
          <a:spcPct val="0"/>
        </a:spcBef>
        <a:spcAft>
          <a:spcPct val="0"/>
        </a:spcAft>
        <a:defRPr sz="2800" b="1">
          <a:solidFill>
            <a:schemeClr val="bg1"/>
          </a:solidFill>
          <a:latin typeface="+mj-lt"/>
          <a:ea typeface="+mj-ea"/>
          <a:cs typeface="+mj-cs"/>
        </a:defRPr>
      </a:lvl1pPr>
      <a:lvl2pPr algn="l" rtl="0" fontAlgn="base">
        <a:lnSpc>
          <a:spcPct val="85000"/>
        </a:lnSpc>
        <a:spcBef>
          <a:spcPct val="0"/>
        </a:spcBef>
        <a:spcAft>
          <a:spcPct val="0"/>
        </a:spcAft>
        <a:defRPr sz="2800" b="1">
          <a:solidFill>
            <a:schemeClr val="bg1"/>
          </a:solidFill>
          <a:latin typeface="Arial" charset="0"/>
          <a:cs typeface="Arial" charset="0"/>
        </a:defRPr>
      </a:lvl2pPr>
      <a:lvl3pPr algn="l" rtl="0" fontAlgn="base">
        <a:lnSpc>
          <a:spcPct val="85000"/>
        </a:lnSpc>
        <a:spcBef>
          <a:spcPct val="0"/>
        </a:spcBef>
        <a:spcAft>
          <a:spcPct val="0"/>
        </a:spcAft>
        <a:defRPr sz="2800" b="1">
          <a:solidFill>
            <a:schemeClr val="bg1"/>
          </a:solidFill>
          <a:latin typeface="Arial" charset="0"/>
          <a:cs typeface="Arial" charset="0"/>
        </a:defRPr>
      </a:lvl3pPr>
      <a:lvl4pPr algn="l" rtl="0" fontAlgn="base">
        <a:lnSpc>
          <a:spcPct val="85000"/>
        </a:lnSpc>
        <a:spcBef>
          <a:spcPct val="0"/>
        </a:spcBef>
        <a:spcAft>
          <a:spcPct val="0"/>
        </a:spcAft>
        <a:defRPr sz="2800" b="1">
          <a:solidFill>
            <a:schemeClr val="bg1"/>
          </a:solidFill>
          <a:latin typeface="Arial" charset="0"/>
          <a:cs typeface="Arial" charset="0"/>
        </a:defRPr>
      </a:lvl4pPr>
      <a:lvl5pPr algn="l" rtl="0" fontAlgn="base">
        <a:lnSpc>
          <a:spcPct val="85000"/>
        </a:lnSpc>
        <a:spcBef>
          <a:spcPct val="0"/>
        </a:spcBef>
        <a:spcAft>
          <a:spcPct val="0"/>
        </a:spcAft>
        <a:defRPr sz="2800" b="1">
          <a:solidFill>
            <a:schemeClr val="bg1"/>
          </a:solidFill>
          <a:latin typeface="Arial" charset="0"/>
          <a:cs typeface="Arial" charset="0"/>
        </a:defRPr>
      </a:lvl5pPr>
      <a:lvl6pPr marL="457200" algn="l" rtl="0" fontAlgn="base">
        <a:lnSpc>
          <a:spcPct val="85000"/>
        </a:lnSpc>
        <a:spcBef>
          <a:spcPct val="0"/>
        </a:spcBef>
        <a:spcAft>
          <a:spcPct val="0"/>
        </a:spcAft>
        <a:defRPr sz="2800" b="1">
          <a:solidFill>
            <a:schemeClr val="bg1"/>
          </a:solidFill>
          <a:latin typeface="Arial" charset="0"/>
          <a:cs typeface="Arial" charset="0"/>
        </a:defRPr>
      </a:lvl6pPr>
      <a:lvl7pPr marL="914400" algn="l" rtl="0" fontAlgn="base">
        <a:lnSpc>
          <a:spcPct val="85000"/>
        </a:lnSpc>
        <a:spcBef>
          <a:spcPct val="0"/>
        </a:spcBef>
        <a:spcAft>
          <a:spcPct val="0"/>
        </a:spcAft>
        <a:defRPr sz="2800" b="1">
          <a:solidFill>
            <a:schemeClr val="bg1"/>
          </a:solidFill>
          <a:latin typeface="Arial" charset="0"/>
          <a:cs typeface="Arial" charset="0"/>
        </a:defRPr>
      </a:lvl7pPr>
      <a:lvl8pPr marL="1371600" algn="l" rtl="0" fontAlgn="base">
        <a:lnSpc>
          <a:spcPct val="85000"/>
        </a:lnSpc>
        <a:spcBef>
          <a:spcPct val="0"/>
        </a:spcBef>
        <a:spcAft>
          <a:spcPct val="0"/>
        </a:spcAft>
        <a:defRPr sz="2800" b="1">
          <a:solidFill>
            <a:schemeClr val="bg1"/>
          </a:solidFill>
          <a:latin typeface="Arial" charset="0"/>
          <a:cs typeface="Arial" charset="0"/>
        </a:defRPr>
      </a:lvl8pPr>
      <a:lvl9pPr marL="1828800" algn="l" rtl="0" fontAlgn="base">
        <a:lnSpc>
          <a:spcPct val="85000"/>
        </a:lnSpc>
        <a:spcBef>
          <a:spcPct val="0"/>
        </a:spcBef>
        <a:spcAft>
          <a:spcPct val="0"/>
        </a:spcAft>
        <a:defRPr sz="2800" b="1">
          <a:solidFill>
            <a:schemeClr val="bg1"/>
          </a:solidFill>
          <a:latin typeface="Arial" charset="0"/>
          <a:cs typeface="Arial" charset="0"/>
        </a:defRPr>
      </a:lvl9pPr>
    </p:titleStyle>
    <p:bodyStyle>
      <a:lvl1pPr marL="342900" indent="-342900" algn="l" rtl="0" fontAlgn="base">
        <a:lnSpc>
          <a:spcPct val="95000"/>
        </a:lnSpc>
        <a:spcBef>
          <a:spcPct val="75000"/>
        </a:spcBef>
        <a:spcAft>
          <a:spcPct val="0"/>
        </a:spcAft>
        <a:buClr>
          <a:schemeClr val="accent1"/>
        </a:buClr>
        <a:buFont typeface="Wingdings" pitchFamily="2" charset="2"/>
        <a:buChar char="§"/>
        <a:defRPr sz="2400">
          <a:solidFill>
            <a:schemeClr val="tx1"/>
          </a:solidFill>
          <a:latin typeface="+mn-lt"/>
          <a:ea typeface="+mn-ea"/>
          <a:cs typeface="+mn-cs"/>
        </a:defRPr>
      </a:lvl1pPr>
      <a:lvl2pPr marL="742950" indent="-285750" algn="l" rtl="0" fontAlgn="base">
        <a:lnSpc>
          <a:spcPct val="95000"/>
        </a:lnSpc>
        <a:spcBef>
          <a:spcPct val="40000"/>
        </a:spcBef>
        <a:spcAft>
          <a:spcPct val="0"/>
        </a:spcAft>
        <a:buClr>
          <a:schemeClr val="accent1"/>
        </a:buClr>
        <a:buFont typeface="Arial" charset="0"/>
        <a:buChar char="–"/>
        <a:defRPr sz="2000">
          <a:solidFill>
            <a:schemeClr val="tx1"/>
          </a:solidFill>
          <a:latin typeface="+mn-lt"/>
          <a:cs typeface="+mn-cs"/>
        </a:defRPr>
      </a:lvl2pPr>
      <a:lvl3pPr marL="1143000" indent="-228600" algn="l" rtl="0" fontAlgn="base">
        <a:lnSpc>
          <a:spcPct val="95000"/>
        </a:lnSpc>
        <a:spcBef>
          <a:spcPct val="30000"/>
        </a:spcBef>
        <a:spcAft>
          <a:spcPct val="0"/>
        </a:spcAft>
        <a:buClr>
          <a:schemeClr val="accent1"/>
        </a:buClr>
        <a:buFont typeface="Arial" charset="0"/>
        <a:buChar char="•"/>
        <a:defRPr>
          <a:solidFill>
            <a:schemeClr val="tx1"/>
          </a:solidFill>
          <a:latin typeface="+mn-lt"/>
          <a:cs typeface="+mn-cs"/>
        </a:defRPr>
      </a:lvl3pPr>
      <a:lvl4pPr marL="1600200" indent="-228600" algn="l" rtl="0" fontAlgn="base">
        <a:lnSpc>
          <a:spcPct val="95000"/>
        </a:lnSpc>
        <a:spcBef>
          <a:spcPct val="20000"/>
        </a:spcBef>
        <a:spcAft>
          <a:spcPct val="0"/>
        </a:spcAft>
        <a:buClr>
          <a:schemeClr val="accent1"/>
        </a:buClr>
        <a:buFont typeface="Arial" charset="0"/>
        <a:buChar char="–"/>
        <a:defRPr sz="1600">
          <a:solidFill>
            <a:schemeClr val="tx1"/>
          </a:solidFill>
          <a:latin typeface="+mn-lt"/>
          <a:cs typeface="+mn-cs"/>
        </a:defRPr>
      </a:lvl4pPr>
      <a:lvl5pPr marL="2057400" indent="-228600" algn="l" rtl="0" fontAlgn="base">
        <a:lnSpc>
          <a:spcPct val="95000"/>
        </a:lnSpc>
        <a:spcBef>
          <a:spcPct val="20000"/>
        </a:spcBef>
        <a:spcAft>
          <a:spcPct val="0"/>
        </a:spcAft>
        <a:buClr>
          <a:schemeClr val="accent1"/>
        </a:buClr>
        <a:buFont typeface="Arial" charset="0"/>
        <a:buChar char="»"/>
        <a:defRPr sz="1600">
          <a:solidFill>
            <a:schemeClr val="tx1"/>
          </a:solidFill>
          <a:latin typeface="+mn-lt"/>
          <a:cs typeface="+mn-cs"/>
        </a:defRPr>
      </a:lvl5pPr>
      <a:lvl6pPr marL="2514600" indent="-228600" algn="l" rtl="0" fontAlgn="base">
        <a:lnSpc>
          <a:spcPct val="95000"/>
        </a:lnSpc>
        <a:spcBef>
          <a:spcPct val="20000"/>
        </a:spcBef>
        <a:spcAft>
          <a:spcPct val="0"/>
        </a:spcAft>
        <a:buClr>
          <a:schemeClr val="accent1"/>
        </a:buClr>
        <a:buFont typeface="Arial" charset="0"/>
        <a:buChar char="»"/>
        <a:defRPr sz="1600">
          <a:solidFill>
            <a:schemeClr val="tx1"/>
          </a:solidFill>
          <a:latin typeface="+mn-lt"/>
          <a:cs typeface="+mn-cs"/>
        </a:defRPr>
      </a:lvl6pPr>
      <a:lvl7pPr marL="2971800" indent="-228600" algn="l" rtl="0" fontAlgn="base">
        <a:lnSpc>
          <a:spcPct val="95000"/>
        </a:lnSpc>
        <a:spcBef>
          <a:spcPct val="20000"/>
        </a:spcBef>
        <a:spcAft>
          <a:spcPct val="0"/>
        </a:spcAft>
        <a:buClr>
          <a:schemeClr val="accent1"/>
        </a:buClr>
        <a:buFont typeface="Arial" charset="0"/>
        <a:buChar char="»"/>
        <a:defRPr sz="1600">
          <a:solidFill>
            <a:schemeClr val="tx1"/>
          </a:solidFill>
          <a:latin typeface="+mn-lt"/>
          <a:cs typeface="+mn-cs"/>
        </a:defRPr>
      </a:lvl7pPr>
      <a:lvl8pPr marL="3429000" indent="-228600" algn="l" rtl="0" fontAlgn="base">
        <a:lnSpc>
          <a:spcPct val="95000"/>
        </a:lnSpc>
        <a:spcBef>
          <a:spcPct val="20000"/>
        </a:spcBef>
        <a:spcAft>
          <a:spcPct val="0"/>
        </a:spcAft>
        <a:buClr>
          <a:schemeClr val="accent1"/>
        </a:buClr>
        <a:buFont typeface="Arial" charset="0"/>
        <a:buChar char="»"/>
        <a:defRPr sz="1600">
          <a:solidFill>
            <a:schemeClr val="tx1"/>
          </a:solidFill>
          <a:latin typeface="+mn-lt"/>
          <a:cs typeface="+mn-cs"/>
        </a:defRPr>
      </a:lvl8pPr>
      <a:lvl9pPr marL="3886200" indent="-228600" algn="l" rtl="0" fontAlgn="base">
        <a:lnSpc>
          <a:spcPct val="95000"/>
        </a:lnSpc>
        <a:spcBef>
          <a:spcPct val="20000"/>
        </a:spcBef>
        <a:spcAft>
          <a:spcPct val="0"/>
        </a:spcAft>
        <a:buClr>
          <a:schemeClr val="accent1"/>
        </a:buClr>
        <a:buFont typeface="Arial" charset="0"/>
        <a:buChar char="»"/>
        <a:defRPr sz="16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48137-8CFA-43F6-AB8F-C2EFACFB410A}" type="datetimeFigureOut">
              <a:rPr lang="es-ES" smtClean="0"/>
              <a:t>30/11/18</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0B243-A32C-4E90-B015-153750DC61AA}" type="slidenum">
              <a:rPr lang="es-ES" smtClean="0"/>
              <a:t>‹Nº›</a:t>
            </a:fld>
            <a:endParaRPr lang="es-ES"/>
          </a:p>
        </p:txBody>
      </p:sp>
    </p:spTree>
    <p:extLst>
      <p:ext uri="{BB962C8B-B14F-4D97-AF65-F5344CB8AC3E}">
        <p14:creationId xmlns:p14="http://schemas.microsoft.com/office/powerpoint/2010/main" val="21991495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C3094-70B1-4A13-BEB5-41C3E5EE6CF6}" type="datetimeFigureOut">
              <a:rPr lang="es-ES" smtClean="0"/>
              <a:t>30/11/18</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D47D2-28A9-44AA-87D8-8D9A79F9206F}" type="slidenum">
              <a:rPr lang="es-ES" smtClean="0"/>
              <a:t>‹Nº›</a:t>
            </a:fld>
            <a:endParaRPr lang="es-ES"/>
          </a:p>
        </p:txBody>
      </p:sp>
    </p:spTree>
    <p:extLst>
      <p:ext uri="{BB962C8B-B14F-4D97-AF65-F5344CB8AC3E}">
        <p14:creationId xmlns:p14="http://schemas.microsoft.com/office/powerpoint/2010/main" val="3727933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21 Marcador de título"/>
          <p:cNvSpPr>
            <a:spLocks noGrp="1"/>
          </p:cNvSpPr>
          <p:nvPr>
            <p:ph type="title"/>
          </p:nvPr>
        </p:nvSpPr>
        <p:spPr>
          <a:xfrm>
            <a:off x="609600" y="274638"/>
            <a:ext cx="9956800" cy="1143000"/>
          </a:xfrm>
          <a:prstGeom prst="rect">
            <a:avLst/>
          </a:prstGeom>
        </p:spPr>
        <p:txBody>
          <a:bodyPr vert="horz" anchor="b">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F84BCFFA-EC5D-4843-BA45-CF0EC4A32292}" type="datetimeFigureOut">
              <a:rPr lang="es-ES" smtClean="0">
                <a:solidFill>
                  <a:srgbClr val="438086"/>
                </a:solidFill>
              </a:rPr>
              <a:pPr/>
              <a:t>30/11/18</a:t>
            </a:fld>
            <a:endParaRPr lang="es-ES">
              <a:solidFill>
                <a:srgbClr val="438086"/>
              </a:solidFill>
            </a:endParaRPr>
          </a:p>
        </p:txBody>
      </p:sp>
      <p:sp>
        <p:nvSpPr>
          <p:cNvPr id="3" name="2 Marcador de pie de página"/>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s-ES">
              <a:solidFill>
                <a:srgbClr val="438086"/>
              </a:solidFill>
            </a:endParaRPr>
          </a:p>
        </p:txBody>
      </p:sp>
      <p:sp>
        <p:nvSpPr>
          <p:cNvPr id="7" name="6 Conector recto"/>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8 Conector recto"/>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9 Rectángulo"/>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10 Conector recto"/>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11 Elipse"/>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22 Marcador de número de diapositiva"/>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AFDDACAC-ACFC-4AE2-BACF-BCBA52F72D37}" type="slidenum">
              <a:rPr lang="es-ES" smtClean="0">
                <a:solidFill>
                  <a:srgbClr val="D6ECFF"/>
                </a:solidFill>
              </a:rPr>
              <a:pPr/>
              <a:t>‹Nº›</a:t>
            </a:fld>
            <a:endParaRPr lang="es-ES">
              <a:solidFill>
                <a:srgbClr val="D6ECFF"/>
              </a:solidFill>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4A820-2629-CC43-B867-45EA5CFB8065}" type="datetimeFigureOut">
              <a:rPr lang="en-US" smtClean="0"/>
              <a:t>11/30/18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335EE-7087-5C4C-A430-BC857CB6B4CA}" type="slidenum">
              <a:rPr lang="en-US" smtClean="0"/>
              <a:t>‹Nº›</a:t>
            </a:fld>
            <a:endParaRPr lang="en-US"/>
          </a:p>
        </p:txBody>
      </p:sp>
    </p:spTree>
    <p:extLst>
      <p:ext uri="{BB962C8B-B14F-4D97-AF65-F5344CB8AC3E}">
        <p14:creationId xmlns:p14="http://schemas.microsoft.com/office/powerpoint/2010/main" val="141917742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6FA40-AEC4-48CE-862A-082334CF59A3}" type="datetimeFigureOut">
              <a:rPr lang="es-ES" smtClean="0">
                <a:solidFill>
                  <a:prstClr val="black">
                    <a:tint val="75000"/>
                  </a:prstClr>
                </a:solidFill>
              </a:rPr>
              <a:pPr/>
              <a:t>30/11/18</a:t>
            </a:fld>
            <a:endParaRPr lang="es-ES">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30698-791A-4507-85B1-99F178DA5A4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8137868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6">
                <a:solidFill>
                  <a:schemeClr val="tx1">
                    <a:tint val="75000"/>
                  </a:schemeClr>
                </a:solidFill>
              </a:defRPr>
            </a:lvl1pPr>
          </a:lstStyle>
          <a:p>
            <a:pPr defTabSz="767513"/>
            <a:fld id="{BF1210DC-2E5C-42FA-9D6C-6726F051F3E7}" type="datetimeFigureOut">
              <a:rPr lang="es-ES" smtClean="0">
                <a:solidFill>
                  <a:prstClr val="black">
                    <a:tint val="75000"/>
                  </a:prstClr>
                </a:solidFill>
              </a:rPr>
              <a:pPr defTabSz="767513"/>
              <a:t>30/11/18</a:t>
            </a:fld>
            <a:endParaRPr lang="es-E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6">
                <a:solidFill>
                  <a:schemeClr val="tx1">
                    <a:tint val="75000"/>
                  </a:schemeClr>
                </a:solidFill>
              </a:defRPr>
            </a:lvl1pPr>
          </a:lstStyle>
          <a:p>
            <a:pPr defTabSz="767513"/>
            <a:endParaRPr lang="es-ES">
              <a:solidFill>
                <a:prstClr val="black">
                  <a:tint val="75000"/>
                </a:prstClr>
              </a:solidFill>
            </a:endParaRPr>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6">
                <a:solidFill>
                  <a:schemeClr val="tx1">
                    <a:tint val="75000"/>
                  </a:schemeClr>
                </a:solidFill>
              </a:defRPr>
            </a:lvl1pPr>
          </a:lstStyle>
          <a:p>
            <a:pPr defTabSz="767513"/>
            <a:fld id="{287BC892-31DA-47EF-B640-1A25BB206715}" type="slidenum">
              <a:rPr lang="es-ES" smtClean="0">
                <a:solidFill>
                  <a:prstClr val="black">
                    <a:tint val="75000"/>
                  </a:prstClr>
                </a:solidFill>
              </a:rPr>
              <a:pPr defTabSz="767513"/>
              <a:t>‹Nº›</a:t>
            </a:fld>
            <a:endParaRPr lang="es-ES">
              <a:solidFill>
                <a:prstClr val="black">
                  <a:tint val="75000"/>
                </a:prstClr>
              </a:solidFill>
            </a:endParaRPr>
          </a:p>
        </p:txBody>
      </p:sp>
    </p:spTree>
    <p:extLst>
      <p:ext uri="{BB962C8B-B14F-4D97-AF65-F5344CB8AC3E}">
        <p14:creationId xmlns:p14="http://schemas.microsoft.com/office/powerpoint/2010/main" val="295049810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1222" rtl="0" eaLnBrk="1" latinLnBrk="0" hangingPunct="1">
        <a:lnSpc>
          <a:spcPct val="90000"/>
        </a:lnSpc>
        <a:spcBef>
          <a:spcPct val="0"/>
        </a:spcBef>
        <a:buNone/>
        <a:defRPr sz="4385" kern="1200">
          <a:solidFill>
            <a:schemeClr val="tx1"/>
          </a:solidFill>
          <a:latin typeface="+mj-lt"/>
          <a:ea typeface="+mj-ea"/>
          <a:cs typeface="+mj-cs"/>
        </a:defRPr>
      </a:lvl1pPr>
    </p:titleStyle>
    <p:bodyStyle>
      <a:lvl1pPr marL="227806" indent="-227806" algn="l" defTabSz="911222" rtl="0" eaLnBrk="1" latinLnBrk="0" hangingPunct="1">
        <a:lnSpc>
          <a:spcPct val="90000"/>
        </a:lnSpc>
        <a:spcBef>
          <a:spcPts val="997"/>
        </a:spcBef>
        <a:buFont typeface="Arial" panose="020B0604020202020204" pitchFamily="34" charset="0"/>
        <a:buChar char="•"/>
        <a:defRPr sz="2790" kern="1200">
          <a:solidFill>
            <a:schemeClr val="tx1"/>
          </a:solidFill>
          <a:latin typeface="+mn-lt"/>
          <a:ea typeface="+mn-ea"/>
          <a:cs typeface="+mn-cs"/>
        </a:defRPr>
      </a:lvl1pPr>
      <a:lvl2pPr marL="683417" indent="-227806" algn="l" defTabSz="911222" rtl="0" eaLnBrk="1" latinLnBrk="0" hangingPunct="1">
        <a:lnSpc>
          <a:spcPct val="90000"/>
        </a:lnSpc>
        <a:spcBef>
          <a:spcPts val="498"/>
        </a:spcBef>
        <a:buFont typeface="Arial" panose="020B0604020202020204" pitchFamily="34" charset="0"/>
        <a:buChar char="•"/>
        <a:defRPr sz="2392" kern="1200">
          <a:solidFill>
            <a:schemeClr val="tx1"/>
          </a:solidFill>
          <a:latin typeface="+mn-lt"/>
          <a:ea typeface="+mn-ea"/>
          <a:cs typeface="+mn-cs"/>
        </a:defRPr>
      </a:lvl2pPr>
      <a:lvl3pPr marL="1139028" indent="-227806" algn="l" defTabSz="911222" rtl="0" eaLnBrk="1" latinLnBrk="0" hangingPunct="1">
        <a:lnSpc>
          <a:spcPct val="90000"/>
        </a:lnSpc>
        <a:spcBef>
          <a:spcPts val="498"/>
        </a:spcBef>
        <a:buFont typeface="Arial" panose="020B0604020202020204" pitchFamily="34" charset="0"/>
        <a:buChar char="•"/>
        <a:defRPr sz="1993" kern="1200">
          <a:solidFill>
            <a:schemeClr val="tx1"/>
          </a:solidFill>
          <a:latin typeface="+mn-lt"/>
          <a:ea typeface="+mn-ea"/>
          <a:cs typeface="+mn-cs"/>
        </a:defRPr>
      </a:lvl3pPr>
      <a:lvl4pPr marL="1594639" indent="-227806" algn="l" defTabSz="911222" rtl="0" eaLnBrk="1" latinLnBrk="0" hangingPunct="1">
        <a:lnSpc>
          <a:spcPct val="90000"/>
        </a:lnSpc>
        <a:spcBef>
          <a:spcPts val="498"/>
        </a:spcBef>
        <a:buFont typeface="Arial" panose="020B0604020202020204" pitchFamily="34" charset="0"/>
        <a:buChar char="•"/>
        <a:defRPr sz="1794" kern="1200">
          <a:solidFill>
            <a:schemeClr val="tx1"/>
          </a:solidFill>
          <a:latin typeface="+mn-lt"/>
          <a:ea typeface="+mn-ea"/>
          <a:cs typeface="+mn-cs"/>
        </a:defRPr>
      </a:lvl4pPr>
      <a:lvl5pPr marL="2050251" indent="-227806" algn="l" defTabSz="911222" rtl="0" eaLnBrk="1" latinLnBrk="0" hangingPunct="1">
        <a:lnSpc>
          <a:spcPct val="90000"/>
        </a:lnSpc>
        <a:spcBef>
          <a:spcPts val="498"/>
        </a:spcBef>
        <a:buFont typeface="Arial" panose="020B0604020202020204" pitchFamily="34" charset="0"/>
        <a:buChar char="•"/>
        <a:defRPr sz="1794" kern="1200">
          <a:solidFill>
            <a:schemeClr val="tx1"/>
          </a:solidFill>
          <a:latin typeface="+mn-lt"/>
          <a:ea typeface="+mn-ea"/>
          <a:cs typeface="+mn-cs"/>
        </a:defRPr>
      </a:lvl5pPr>
      <a:lvl6pPr marL="2505862" indent="-227806" algn="l" defTabSz="911222" rtl="0" eaLnBrk="1" latinLnBrk="0" hangingPunct="1">
        <a:lnSpc>
          <a:spcPct val="90000"/>
        </a:lnSpc>
        <a:spcBef>
          <a:spcPts val="498"/>
        </a:spcBef>
        <a:buFont typeface="Arial" panose="020B0604020202020204" pitchFamily="34" charset="0"/>
        <a:buChar char="•"/>
        <a:defRPr sz="1794" kern="1200">
          <a:solidFill>
            <a:schemeClr val="tx1"/>
          </a:solidFill>
          <a:latin typeface="+mn-lt"/>
          <a:ea typeface="+mn-ea"/>
          <a:cs typeface="+mn-cs"/>
        </a:defRPr>
      </a:lvl6pPr>
      <a:lvl7pPr marL="2961473" indent="-227806" algn="l" defTabSz="911222" rtl="0" eaLnBrk="1" latinLnBrk="0" hangingPunct="1">
        <a:lnSpc>
          <a:spcPct val="90000"/>
        </a:lnSpc>
        <a:spcBef>
          <a:spcPts val="498"/>
        </a:spcBef>
        <a:buFont typeface="Arial" panose="020B0604020202020204" pitchFamily="34" charset="0"/>
        <a:buChar char="•"/>
        <a:defRPr sz="1794" kern="1200">
          <a:solidFill>
            <a:schemeClr val="tx1"/>
          </a:solidFill>
          <a:latin typeface="+mn-lt"/>
          <a:ea typeface="+mn-ea"/>
          <a:cs typeface="+mn-cs"/>
        </a:defRPr>
      </a:lvl7pPr>
      <a:lvl8pPr marL="3417084" indent="-227806" algn="l" defTabSz="911222" rtl="0" eaLnBrk="1" latinLnBrk="0" hangingPunct="1">
        <a:lnSpc>
          <a:spcPct val="90000"/>
        </a:lnSpc>
        <a:spcBef>
          <a:spcPts val="498"/>
        </a:spcBef>
        <a:buFont typeface="Arial" panose="020B0604020202020204" pitchFamily="34" charset="0"/>
        <a:buChar char="•"/>
        <a:defRPr sz="1794" kern="1200">
          <a:solidFill>
            <a:schemeClr val="tx1"/>
          </a:solidFill>
          <a:latin typeface="+mn-lt"/>
          <a:ea typeface="+mn-ea"/>
          <a:cs typeface="+mn-cs"/>
        </a:defRPr>
      </a:lvl8pPr>
      <a:lvl9pPr marL="3872696" indent="-227806" algn="l" defTabSz="911222" rtl="0" eaLnBrk="1" latinLnBrk="0" hangingPunct="1">
        <a:lnSpc>
          <a:spcPct val="90000"/>
        </a:lnSpc>
        <a:spcBef>
          <a:spcPts val="498"/>
        </a:spcBef>
        <a:buFont typeface="Arial" panose="020B0604020202020204" pitchFamily="34" charset="0"/>
        <a:buChar char="•"/>
        <a:defRPr sz="1794" kern="1200">
          <a:solidFill>
            <a:schemeClr val="tx1"/>
          </a:solidFill>
          <a:latin typeface="+mn-lt"/>
          <a:ea typeface="+mn-ea"/>
          <a:cs typeface="+mn-cs"/>
        </a:defRPr>
      </a:lvl9pPr>
    </p:bodyStyle>
    <p:otherStyle>
      <a:defPPr>
        <a:defRPr lang="en-US"/>
      </a:defPPr>
      <a:lvl1pPr marL="0" algn="l" defTabSz="911222" rtl="0" eaLnBrk="1" latinLnBrk="0" hangingPunct="1">
        <a:defRPr sz="1794" kern="1200">
          <a:solidFill>
            <a:schemeClr val="tx1"/>
          </a:solidFill>
          <a:latin typeface="+mn-lt"/>
          <a:ea typeface="+mn-ea"/>
          <a:cs typeface="+mn-cs"/>
        </a:defRPr>
      </a:lvl1pPr>
      <a:lvl2pPr marL="455612" algn="l" defTabSz="911222" rtl="0" eaLnBrk="1" latinLnBrk="0" hangingPunct="1">
        <a:defRPr sz="1794" kern="1200">
          <a:solidFill>
            <a:schemeClr val="tx1"/>
          </a:solidFill>
          <a:latin typeface="+mn-lt"/>
          <a:ea typeface="+mn-ea"/>
          <a:cs typeface="+mn-cs"/>
        </a:defRPr>
      </a:lvl2pPr>
      <a:lvl3pPr marL="911222" algn="l" defTabSz="911222" rtl="0" eaLnBrk="1" latinLnBrk="0" hangingPunct="1">
        <a:defRPr sz="1794" kern="1200">
          <a:solidFill>
            <a:schemeClr val="tx1"/>
          </a:solidFill>
          <a:latin typeface="+mn-lt"/>
          <a:ea typeface="+mn-ea"/>
          <a:cs typeface="+mn-cs"/>
        </a:defRPr>
      </a:lvl3pPr>
      <a:lvl4pPr marL="1366834" algn="l" defTabSz="911222" rtl="0" eaLnBrk="1" latinLnBrk="0" hangingPunct="1">
        <a:defRPr sz="1794" kern="1200">
          <a:solidFill>
            <a:schemeClr val="tx1"/>
          </a:solidFill>
          <a:latin typeface="+mn-lt"/>
          <a:ea typeface="+mn-ea"/>
          <a:cs typeface="+mn-cs"/>
        </a:defRPr>
      </a:lvl4pPr>
      <a:lvl5pPr marL="1822445" algn="l" defTabSz="911222" rtl="0" eaLnBrk="1" latinLnBrk="0" hangingPunct="1">
        <a:defRPr sz="1794" kern="1200">
          <a:solidFill>
            <a:schemeClr val="tx1"/>
          </a:solidFill>
          <a:latin typeface="+mn-lt"/>
          <a:ea typeface="+mn-ea"/>
          <a:cs typeface="+mn-cs"/>
        </a:defRPr>
      </a:lvl5pPr>
      <a:lvl6pPr marL="2278056" algn="l" defTabSz="911222" rtl="0" eaLnBrk="1" latinLnBrk="0" hangingPunct="1">
        <a:defRPr sz="1794" kern="1200">
          <a:solidFill>
            <a:schemeClr val="tx1"/>
          </a:solidFill>
          <a:latin typeface="+mn-lt"/>
          <a:ea typeface="+mn-ea"/>
          <a:cs typeface="+mn-cs"/>
        </a:defRPr>
      </a:lvl6pPr>
      <a:lvl7pPr marL="2733667" algn="l" defTabSz="911222" rtl="0" eaLnBrk="1" latinLnBrk="0" hangingPunct="1">
        <a:defRPr sz="1794" kern="1200">
          <a:solidFill>
            <a:schemeClr val="tx1"/>
          </a:solidFill>
          <a:latin typeface="+mn-lt"/>
          <a:ea typeface="+mn-ea"/>
          <a:cs typeface="+mn-cs"/>
        </a:defRPr>
      </a:lvl7pPr>
      <a:lvl8pPr marL="3189279" algn="l" defTabSz="911222" rtl="0" eaLnBrk="1" latinLnBrk="0" hangingPunct="1">
        <a:defRPr sz="1794" kern="1200">
          <a:solidFill>
            <a:schemeClr val="tx1"/>
          </a:solidFill>
          <a:latin typeface="+mn-lt"/>
          <a:ea typeface="+mn-ea"/>
          <a:cs typeface="+mn-cs"/>
        </a:defRPr>
      </a:lvl8pPr>
      <a:lvl9pPr marL="3644890" algn="l" defTabSz="911222" rtl="0" eaLnBrk="1" latinLnBrk="0" hangingPunct="1">
        <a:defRPr sz="17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1.png"/><Relationship Id="rId3" Type="http://schemas.microsoft.com/office/2007/relationships/hdphoto" Target="../media/hdphoto1.wdp"/><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 Type="http://schemas.openxmlformats.org/officeDocument/2006/relationships/image" Target="../media/image2.jpeg"/><Relationship Id="rId16" Type="http://schemas.openxmlformats.org/officeDocument/2006/relationships/image" Target="../media/image10.jpeg"/><Relationship Id="rId20" Type="http://schemas.openxmlformats.org/officeDocument/2006/relationships/image" Target="../media/image12.png"/><Relationship Id="rId1" Type="http://schemas.openxmlformats.org/officeDocument/2006/relationships/slideLayout" Target="../slideLayouts/slideLayout48.xml"/><Relationship Id="rId6" Type="http://schemas.openxmlformats.org/officeDocument/2006/relationships/image" Target="../media/image5.jpeg"/><Relationship Id="rId11" Type="http://schemas.microsoft.com/office/2007/relationships/hdphoto" Target="../media/hdphoto4.wdp"/><Relationship Id="rId5" Type="http://schemas.openxmlformats.org/officeDocument/2006/relationships/image" Target="../media/image4.png"/><Relationship Id="rId15" Type="http://schemas.microsoft.com/office/2007/relationships/hdphoto" Target="../media/hdphoto6.wdp"/><Relationship Id="rId23" Type="http://schemas.openxmlformats.org/officeDocument/2006/relationships/image" Target="../media/image14.png"/><Relationship Id="rId10" Type="http://schemas.openxmlformats.org/officeDocument/2006/relationships/image" Target="../media/image7.png"/><Relationship Id="rId19" Type="http://schemas.microsoft.com/office/2007/relationships/hdphoto" Target="../media/hdphoto8.wdp"/><Relationship Id="rId4" Type="http://schemas.openxmlformats.org/officeDocument/2006/relationships/image" Target="../media/image3.jpeg"/><Relationship Id="rId9" Type="http://schemas.microsoft.com/office/2007/relationships/hdphoto" Target="../media/hdphoto3.wdp"/><Relationship Id="rId14" Type="http://schemas.openxmlformats.org/officeDocument/2006/relationships/image" Target="../media/image9.jpeg"/><Relationship Id="rId22"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jpe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8" Type="http://schemas.openxmlformats.org/officeDocument/2006/relationships/hyperlink" Target="http://www.cri-net.com/prive/base_images/periodique/grande/pri_I_01.jpg" TargetMode="External"/><Relationship Id="rId13" Type="http://schemas.openxmlformats.org/officeDocument/2006/relationships/image" Target="../media/image27.png"/><Relationship Id="rId3" Type="http://schemas.openxmlformats.org/officeDocument/2006/relationships/hyperlink" Target="http://www.cri-net.com/prive/base_images/periodique/grande/pri_I_06.jpg" TargetMode="External"/><Relationship Id="rId7" Type="http://schemas.openxmlformats.org/officeDocument/2006/relationships/image" Target="../media/image29.jpeg"/><Relationship Id="rId12" Type="http://schemas.openxmlformats.org/officeDocument/2006/relationships/oleObject" Target="../embeddings/oleObject3.bin"/><Relationship Id="rId17" Type="http://schemas.openxmlformats.org/officeDocument/2006/relationships/image" Target="../media/image22.jpeg"/><Relationship Id="rId2" Type="http://schemas.openxmlformats.org/officeDocument/2006/relationships/slideLayout" Target="../slideLayouts/slideLayout59.xml"/><Relationship Id="rId16" Type="http://schemas.openxmlformats.org/officeDocument/2006/relationships/image" Target="../media/image28.png"/><Relationship Id="rId1" Type="http://schemas.openxmlformats.org/officeDocument/2006/relationships/vmlDrawing" Target="../drawings/vmlDrawing1.vml"/><Relationship Id="rId6" Type="http://schemas.openxmlformats.org/officeDocument/2006/relationships/hyperlink" Target="http://www.cri-net.com/prive/base_images/periodique/grande/pri_I_15.jpg" TargetMode="External"/><Relationship Id="rId11" Type="http://schemas.openxmlformats.org/officeDocument/2006/relationships/image" Target="../media/image26.png"/><Relationship Id="rId5" Type="http://schemas.openxmlformats.org/officeDocument/2006/relationships/image" Target="../media/image25.png"/><Relationship Id="rId15" Type="http://schemas.openxmlformats.org/officeDocument/2006/relationships/oleObject" Target="../embeddings/oleObject4.bin"/><Relationship Id="rId10"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30.jpeg"/><Relationship Id="rId1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8.wdp"/><Relationship Id="rId2" Type="http://schemas.openxmlformats.org/officeDocument/2006/relationships/image" Target="../media/image2.jpeg"/><Relationship Id="rId1" Type="http://schemas.openxmlformats.org/officeDocument/2006/relationships/slideLayout" Target="../slideLayouts/slideLayout50.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9.jpe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8.wdp"/><Relationship Id="rId2" Type="http://schemas.openxmlformats.org/officeDocument/2006/relationships/image" Target="../media/image2.jpeg"/><Relationship Id="rId1" Type="http://schemas.openxmlformats.org/officeDocument/2006/relationships/slideLayout" Target="../slideLayouts/slideLayout50.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9.jpe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tiff"/></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59.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5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9.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59.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8.wdp"/><Relationship Id="rId2" Type="http://schemas.openxmlformats.org/officeDocument/2006/relationships/image" Target="../media/image2.jpeg"/><Relationship Id="rId1" Type="http://schemas.openxmlformats.org/officeDocument/2006/relationships/slideLayout" Target="../slideLayouts/slideLayout50.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9.jpe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diagramData" Target="../diagrams/data1.xml"/><Relationship Id="rId3" Type="http://schemas.openxmlformats.org/officeDocument/2006/relationships/notesSlide" Target="../notesSlides/notesSlide17.xml"/><Relationship Id="rId7" Type="http://schemas.openxmlformats.org/officeDocument/2006/relationships/image" Target="../media/image68.jpeg"/><Relationship Id="rId12" Type="http://schemas.openxmlformats.org/officeDocument/2006/relationships/image" Target="../media/image26.png"/><Relationship Id="rId17" Type="http://schemas.microsoft.com/office/2007/relationships/diagramDrawing" Target="../diagrams/drawing1.xml"/><Relationship Id="rId2" Type="http://schemas.openxmlformats.org/officeDocument/2006/relationships/slideLayout" Target="../slideLayouts/slideLayout59.xml"/><Relationship Id="rId16" Type="http://schemas.openxmlformats.org/officeDocument/2006/relationships/diagramColors" Target="../diagrams/colors1.xml"/><Relationship Id="rId1" Type="http://schemas.openxmlformats.org/officeDocument/2006/relationships/vmlDrawing" Target="../drawings/vmlDrawing2.vml"/><Relationship Id="rId6" Type="http://schemas.openxmlformats.org/officeDocument/2006/relationships/image" Target="../media/image67.jpeg"/><Relationship Id="rId11" Type="http://schemas.openxmlformats.org/officeDocument/2006/relationships/oleObject" Target="../embeddings/oleObject5.bin"/><Relationship Id="rId5" Type="http://schemas.openxmlformats.org/officeDocument/2006/relationships/image" Target="../media/image66.jpeg"/><Relationship Id="rId15" Type="http://schemas.openxmlformats.org/officeDocument/2006/relationships/diagramQuickStyle" Target="../diagrams/quickStyle1.xml"/><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8.wdp"/><Relationship Id="rId2" Type="http://schemas.openxmlformats.org/officeDocument/2006/relationships/image" Target="../media/image2.jpeg"/><Relationship Id="rId1" Type="http://schemas.openxmlformats.org/officeDocument/2006/relationships/slideLayout" Target="../slideLayouts/slideLayout50.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9.jpe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50.xml"/><Relationship Id="rId6" Type="http://schemas.openxmlformats.org/officeDocument/2006/relationships/image" Target="../media/image72.png"/><Relationship Id="rId5" Type="http://schemas.microsoft.com/office/2007/relationships/hdphoto" Target="../media/hdphoto3.wdp"/><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59.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59.xml"/><Relationship Id="rId5" Type="http://schemas.openxmlformats.org/officeDocument/2006/relationships/image" Target="../media/image79.emf"/><Relationship Id="rId4" Type="http://schemas.openxmlformats.org/officeDocument/2006/relationships/image" Target="../media/image78.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59.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59.xm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59.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tiff"/><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59.xml"/><Relationship Id="rId6" Type="http://schemas.microsoft.com/office/2007/relationships/hdphoto" Target="../media/hdphoto10.wdp"/><Relationship Id="rId5" Type="http://schemas.openxmlformats.org/officeDocument/2006/relationships/image" Target="../media/image90.png"/><Relationship Id="rId4" Type="http://schemas.openxmlformats.org/officeDocument/2006/relationships/image" Target="../media/image79.emf"/></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59.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59.xml"/><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5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59.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50.xml"/><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59.xml"/><Relationship Id="rId5" Type="http://schemas.openxmlformats.org/officeDocument/2006/relationships/image" Target="../media/image108.png"/><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59.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1.png"/><Relationship Id="rId7" Type="http://schemas.openxmlformats.org/officeDocument/2006/relationships/diagramColors" Target="../diagrams/colors3.xml"/><Relationship Id="rId2" Type="http://schemas.openxmlformats.org/officeDocument/2006/relationships/notesSlide" Target="../notesSlides/notesSlide44.xml"/><Relationship Id="rId1" Type="http://schemas.openxmlformats.org/officeDocument/2006/relationships/slideLayout" Target="../slideLayouts/slideLayout5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59.xml"/><Relationship Id="rId5" Type="http://schemas.openxmlformats.org/officeDocument/2006/relationships/image" Target="../media/image114.png"/><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59.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59.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59.xml"/><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png"/><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8.png"/><Relationship Id="rId7" Type="http://schemas.openxmlformats.org/officeDocument/2006/relationships/diagramColors" Target="../diagrams/colors4.xml"/><Relationship Id="rId2" Type="http://schemas.openxmlformats.org/officeDocument/2006/relationships/notesSlide" Target="../notesSlides/notesSlide57.xml"/><Relationship Id="rId1" Type="http://schemas.openxmlformats.org/officeDocument/2006/relationships/slideLayout" Target="../slideLayouts/slideLayout5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0.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p:cNvSpPr txBox="1"/>
          <p:nvPr/>
        </p:nvSpPr>
        <p:spPr>
          <a:xfrm>
            <a:off x="1686766" y="5666565"/>
            <a:ext cx="9017747" cy="1191435"/>
          </a:xfrm>
          <a:prstGeom prst="rect">
            <a:avLst/>
          </a:prstGeom>
          <a:solidFill>
            <a:srgbClr val="333399">
              <a:alpha val="11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pic>
        <p:nvPicPr>
          <p:cNvPr id="6" name="Picture 12" descr="http://2.bp.blogspot.com/-pT8YCPNNo4A/UOn9xwB322I/AAAAAAAADZg/TfMZJQlVIyA/s1600/exantema+s%C3%BAbito.jpg"/>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1217" y="175263"/>
            <a:ext cx="2126784" cy="1750267"/>
          </a:xfrm>
          <a:prstGeom prst="rect">
            <a:avLst/>
          </a:prstGeom>
          <a:noFill/>
          <a:extLst>
            <a:ext uri="{909E8E84-426E-40dd-AFC4-6F175D3DCCD1}">
              <a14:hiddenFill xmlns:a14="http://schemas.microsoft.com/office/drawing/2010/main" xmlns="">
                <a:solidFill>
                  <a:srgbClr val="FFFFFF"/>
                </a:solidFill>
              </a14:hiddenFill>
            </a:ext>
          </a:extLst>
        </p:spPr>
      </p:pic>
      <p:pic>
        <p:nvPicPr>
          <p:cNvPr id="1048" name="Picture 24" descr="http://www.guiainfantil.com/uploads/salud/nina-enferma-termometro-taza-p.jpg"/>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1263" y="2064296"/>
            <a:ext cx="2411976" cy="138574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2" descr="http://www.abc.es/Media/201301/16/nino-enfermo--644x362.jpg"/>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23348" y="3953957"/>
            <a:ext cx="2033352" cy="1636343"/>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http://4.bp.blogspot.com/-yFmai6mNYu0/UjrboITZI0I/AAAAAAAAAz4/He-uC8r_zRw/s1600/termometro-de-galio.jpg"/>
          <p:cNvPicPr>
            <a:picLocks noChangeAspect="1" noChangeArrowheads="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8508839" y="2154841"/>
            <a:ext cx="2159161" cy="157089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0" descr="http://thumbs.dreamstime.com/z/ni%C3%B1o-enfermo-1930637.jpg"/>
          <p:cNvPicPr>
            <a:picLocks noChangeAspect="1" noChangeArrowheads="1"/>
          </p:cNvPicPr>
          <p:nvPr/>
        </p:nvPicPr>
        <p:blipFill rotWithShape="1">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artisticPhotocopy/>
                    </a14:imgEffect>
                    <a14:imgEffect>
                      <a14:brightnessContrast contrast="40000"/>
                    </a14:imgEffect>
                  </a14:imgLayer>
                </a14:imgProps>
              </a:ext>
              <a:ext uri="{28A0092B-C50C-407E-A947-70E740481C1C}">
                <a14:useLocalDpi xmlns:a14="http://schemas.microsoft.com/office/drawing/2010/main" val="0"/>
              </a:ext>
            </a:extLst>
          </a:blip>
          <a:srcRect l="22706" t="3817" r="17940" b="15555"/>
          <a:stretch/>
        </p:blipFill>
        <p:spPr bwMode="auto">
          <a:xfrm>
            <a:off x="6250040" y="3881825"/>
            <a:ext cx="2094520" cy="1701798"/>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http://www.colilunch.com/wp-content/uploads/2011/06/doleres-abdominales.jpg"/>
          <p:cNvPicPr>
            <a:picLocks noChangeAspect="1" noChangeArrowheads="1"/>
          </p:cNvPicPr>
          <p:nvPr/>
        </p:nvPicPr>
        <p:blipFill>
          <a:blip r:embed="rId10">
            <a:duotone>
              <a:schemeClr val="accent4">
                <a:shade val="45000"/>
                <a:satMod val="135000"/>
              </a:schemeClr>
              <a:prstClr val="white"/>
            </a:duotone>
            <a:extLst>
              <a:ext uri="{BEBA8EAE-BF5A-486C-A8C5-ECC9F3942E4B}">
                <a14:imgProps xmlns:a14="http://schemas.microsoft.com/office/drawing/2010/main">
                  <a14:imgLayer r:embed="rId11">
                    <a14:imgEffect>
                      <a14:artisticPhotocopy/>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42002" y="158280"/>
            <a:ext cx="2014240" cy="176725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4" descr="http://alergiaypediatria.com/wp-content/uploads/2015/01/urticaria1-1140x891.jpg"/>
          <p:cNvPicPr>
            <a:picLocks noChangeAspect="1" noChangeArrowheads="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artisticGlass/>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23349" y="151726"/>
            <a:ext cx="2033352" cy="170179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0" descr="http://megamedico.com/wp-content/uploads/2015/11/aij_2.jpg"/>
          <p:cNvPicPr>
            <a:picLocks noChangeAspect="1" noChangeArrowheads="1"/>
          </p:cNvPicPr>
          <p:nvPr/>
        </p:nvPicPr>
        <p:blipFill rotWithShape="1">
          <a:blip r:embed="rId14" cstate="print">
            <a:duotone>
              <a:schemeClr val="accent2">
                <a:shade val="45000"/>
                <a:satMod val="135000"/>
              </a:schemeClr>
              <a:prstClr val="white"/>
            </a:duotone>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r="18267"/>
          <a:stretch/>
        </p:blipFill>
        <p:spPr bwMode="auto">
          <a:xfrm>
            <a:off x="8675447" y="3961597"/>
            <a:ext cx="2029066" cy="1636342"/>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artritisreumatoid.files.wordpress.com/2014/10/artritis-aguda.jpg"/>
          <p:cNvPicPr>
            <a:picLocks noChangeAspect="1" noChangeArrowheads="1"/>
          </p:cNvPicPr>
          <p:nvPr/>
        </p:nvPicPr>
        <p:blipFill rotWithShape="1">
          <a:blip r:embed="rId16">
            <a:duotone>
              <a:schemeClr val="accent4">
                <a:shade val="45000"/>
                <a:satMod val="135000"/>
              </a:schemeClr>
              <a:prstClr val="white"/>
            </a:duotone>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val="0"/>
              </a:ext>
            </a:extLst>
          </a:blip>
          <a:srcRect l="20323" r="20174"/>
          <a:stretch/>
        </p:blipFill>
        <p:spPr bwMode="auto">
          <a:xfrm>
            <a:off x="1710751" y="3961597"/>
            <a:ext cx="1864970" cy="163634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lavozdemichoacan.com.mx/wp-content/uploads/2015/10/Aftas.jpg"/>
          <p:cNvPicPr>
            <a:picLocks noChangeAspect="1" noChangeArrowheads="1"/>
          </p:cNvPicPr>
          <p:nvPr/>
        </p:nvPicPr>
        <p:blipFill rotWithShape="1">
          <a:blip r:embed="rId18" cstate="print">
            <a:duotone>
              <a:schemeClr val="accent2">
                <a:shade val="45000"/>
                <a:satMod val="135000"/>
              </a:schemeClr>
              <a:prstClr val="white"/>
            </a:duotone>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val="0"/>
              </a:ext>
            </a:extLst>
          </a:blip>
          <a:srcRect r="32574"/>
          <a:stretch/>
        </p:blipFill>
        <p:spPr bwMode="auto">
          <a:xfrm flipH="1">
            <a:off x="1686768" y="2106854"/>
            <a:ext cx="1888951" cy="1618877"/>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2 Subtítulo"/>
          <p:cNvSpPr txBox="1">
            <a:spLocks/>
          </p:cNvSpPr>
          <p:nvPr/>
        </p:nvSpPr>
        <p:spPr>
          <a:xfrm>
            <a:off x="4021843" y="4549838"/>
            <a:ext cx="4275583" cy="908720"/>
          </a:xfrm>
          <a:prstGeom prst="rect">
            <a:avLst/>
          </a:prstGeom>
          <a:solidFill>
            <a:schemeClr val="tx2">
              <a:lumMod val="75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 sz="2000" b="1" dirty="0">
                <a:solidFill>
                  <a:schemeClr val="bg1"/>
                </a:solidFill>
              </a:rPr>
              <a:t>ESMERALDA NÚÑEZ CUADROS</a:t>
            </a:r>
          </a:p>
          <a:p>
            <a:r>
              <a:rPr lang="es-ES" sz="1400" dirty="0">
                <a:solidFill>
                  <a:schemeClr val="bg1"/>
                </a:solidFill>
              </a:rPr>
              <a:t>UNIDAD DE REUMATOLOGÍA PEDIÁTRICA. </a:t>
            </a:r>
          </a:p>
          <a:p>
            <a:r>
              <a:rPr lang="es-ES" sz="1400" dirty="0">
                <a:solidFill>
                  <a:schemeClr val="bg1"/>
                </a:solidFill>
              </a:rPr>
              <a:t>UGC PEDIATRÍA. H. Materno-Infantil de Málaga</a:t>
            </a:r>
          </a:p>
        </p:txBody>
      </p:sp>
      <p:cxnSp>
        <p:nvCxnSpPr>
          <p:cNvPr id="11" name="Conector recto 10"/>
          <p:cNvCxnSpPr/>
          <p:nvPr/>
        </p:nvCxnSpPr>
        <p:spPr>
          <a:xfrm flipV="1">
            <a:off x="1686767" y="5597941"/>
            <a:ext cx="9017746" cy="29458"/>
          </a:xfrm>
          <a:prstGeom prst="line">
            <a:avLst/>
          </a:prstGeom>
          <a:ln w="66675">
            <a:solidFill>
              <a:schemeClr val="tx1"/>
            </a:solidFill>
          </a:ln>
        </p:spPr>
        <p:style>
          <a:lnRef idx="2">
            <a:schemeClr val="accent1"/>
          </a:lnRef>
          <a:fillRef idx="0">
            <a:schemeClr val="accent1"/>
          </a:fillRef>
          <a:effectRef idx="1">
            <a:schemeClr val="accent1"/>
          </a:effectRef>
          <a:fontRef idx="minor">
            <a:schemeClr val="tx1"/>
          </a:fontRef>
        </p:style>
      </p:cxnSp>
      <p:pic>
        <p:nvPicPr>
          <p:cNvPr id="1026" name="Picture 2" descr="http://www.eluniverso.com/sites/default/files/styles/nota_ampliada_normal_foto/public/fotos/2015/07/fiebreninos.jpg"/>
          <p:cNvPicPr>
            <a:picLocks noChangeAspect="1" noChangeArrowheads="1"/>
          </p:cNvPicPr>
          <p:nvPr/>
        </p:nvPicPr>
        <p:blipFill>
          <a:blip r:embed="rId20">
            <a:duotone>
              <a:prstClr val="black"/>
              <a:srgbClr val="CCCCFF">
                <a:tint val="45000"/>
                <a:satMod val="400000"/>
              </a:srgbClr>
            </a:duotone>
            <a:extLst>
              <a:ext uri="{BEBA8EAE-BF5A-486C-A8C5-ECC9F3942E4B}">
                <a14:imgProps xmlns:a14="http://schemas.microsoft.com/office/drawing/2010/main">
                  <a14:imgLayer r:embed="rId21">
                    <a14:imgEffect>
                      <a14:artisticPhotocopy/>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10752" y="176724"/>
            <a:ext cx="1864969" cy="167680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4" name="Conector recto 10"/>
          <p:cNvCxnSpPr/>
          <p:nvPr/>
        </p:nvCxnSpPr>
        <p:spPr>
          <a:xfrm>
            <a:off x="1710751" y="150639"/>
            <a:ext cx="8957249" cy="16983"/>
          </a:xfrm>
          <a:prstGeom prst="line">
            <a:avLst/>
          </a:prstGeom>
          <a:ln w="666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ángulo 14"/>
          <p:cNvSpPr/>
          <p:nvPr/>
        </p:nvSpPr>
        <p:spPr>
          <a:xfrm>
            <a:off x="1686767" y="151726"/>
            <a:ext cx="8945737" cy="5431897"/>
          </a:xfrm>
          <a:prstGeom prst="rect">
            <a:avLst/>
          </a:prstGeom>
          <a:solidFill>
            <a:schemeClr val="bg2">
              <a:alpha val="1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Elipse 21"/>
          <p:cNvSpPr/>
          <p:nvPr/>
        </p:nvSpPr>
        <p:spPr>
          <a:xfrm>
            <a:off x="3588712" y="1583038"/>
            <a:ext cx="4907134" cy="2782066"/>
          </a:xfrm>
          <a:prstGeom prst="ellipse">
            <a:avLst/>
          </a:prstGeom>
          <a:solidFill>
            <a:srgbClr val="F9FDFF"/>
          </a:soli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2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s-ES" sz="3200" b="1" dirty="0">
                <a:solidFill>
                  <a:srgbClr val="002060"/>
                </a:solidFill>
              </a:rPr>
              <a:t>Epidemiología y clasificación de las enfermedades </a:t>
            </a:r>
            <a:r>
              <a:rPr lang="es-ES" sz="3200" b="1" dirty="0" err="1">
                <a:solidFill>
                  <a:srgbClr val="002060"/>
                </a:solidFill>
              </a:rPr>
              <a:t>autoinflamatorias</a:t>
            </a:r>
            <a:endParaRPr lang="es-ES" sz="3200" b="1" dirty="0">
              <a:solidFill>
                <a:srgbClr val="002060"/>
              </a:solidFill>
            </a:endParaRPr>
          </a:p>
          <a:p>
            <a:pPr algn="ctr"/>
            <a:endParaRPr lang="es-ES" sz="2400" b="1" dirty="0">
              <a:solidFill>
                <a:srgbClr val="C00000"/>
              </a:solidFill>
            </a:endParaRPr>
          </a:p>
        </p:txBody>
      </p:sp>
      <p:pic>
        <p:nvPicPr>
          <p:cNvPr id="2" name="Imagen 1"/>
          <p:cNvPicPr>
            <a:picLocks noChangeAspect="1"/>
          </p:cNvPicPr>
          <p:nvPr/>
        </p:nvPicPr>
        <p:blipFill>
          <a:blip r:embed="rId22">
            <a:grayscl/>
          </a:blip>
          <a:stretch>
            <a:fillRect/>
          </a:stretch>
        </p:blipFill>
        <p:spPr>
          <a:xfrm>
            <a:off x="1903569" y="5768357"/>
            <a:ext cx="1479334" cy="930070"/>
          </a:xfrm>
          <a:prstGeom prst="rect">
            <a:avLst/>
          </a:prstGeom>
        </p:spPr>
      </p:pic>
      <p:pic>
        <p:nvPicPr>
          <p:cNvPr id="3" name="Imagen 2"/>
          <p:cNvPicPr>
            <a:picLocks noChangeAspect="1"/>
          </p:cNvPicPr>
          <p:nvPr/>
        </p:nvPicPr>
        <p:blipFill rotWithShape="1">
          <a:blip r:embed="rId23"/>
          <a:srcRect r="21060"/>
          <a:stretch/>
        </p:blipFill>
        <p:spPr>
          <a:xfrm>
            <a:off x="3574964" y="5768357"/>
            <a:ext cx="6265451" cy="944386"/>
          </a:xfrm>
          <a:prstGeom prst="rect">
            <a:avLst/>
          </a:prstGeom>
        </p:spPr>
      </p:pic>
    </p:spTree>
    <p:extLst>
      <p:ext uri="{BB962C8B-B14F-4D97-AF65-F5344CB8AC3E}">
        <p14:creationId xmlns:p14="http://schemas.microsoft.com/office/powerpoint/2010/main" val="2130333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SOMBRAS de las enfermedades </a:t>
            </a:r>
            <a:r>
              <a:rPr lang="es-ES" sz="2800" b="1" dirty="0" err="1">
                <a:solidFill>
                  <a:prstClr val="white"/>
                </a:solidFill>
              </a:rPr>
              <a:t>autoinflamatorias</a:t>
            </a:r>
            <a:endParaRPr lang="es-ES" sz="2800" b="1" dirty="0">
              <a:solidFill>
                <a:prstClr val="white"/>
              </a:solidFill>
            </a:endParaRPr>
          </a:p>
        </p:txBody>
      </p:sp>
      <p:sp>
        <p:nvSpPr>
          <p:cNvPr id="19" name="Rectángulo redondeado 18"/>
          <p:cNvSpPr/>
          <p:nvPr/>
        </p:nvSpPr>
        <p:spPr>
          <a:xfrm>
            <a:off x="263352" y="1700808"/>
            <a:ext cx="4176464" cy="1512168"/>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Comparten muchos síntomas</a:t>
            </a:r>
          </a:p>
        </p:txBody>
      </p:sp>
      <p:sp>
        <p:nvSpPr>
          <p:cNvPr id="24" name="CuadroTexto 23"/>
          <p:cNvSpPr txBox="1"/>
          <p:nvPr/>
        </p:nvSpPr>
        <p:spPr>
          <a:xfrm>
            <a:off x="4417842" y="6093295"/>
            <a:ext cx="7969822" cy="523220"/>
          </a:xfrm>
          <a:prstGeom prst="rect">
            <a:avLst/>
          </a:prstGeom>
          <a:noFill/>
        </p:spPr>
        <p:txBody>
          <a:bodyPr wrap="square" rtlCol="0">
            <a:spAutoFit/>
          </a:bodyPr>
          <a:lstStyle/>
          <a:p>
            <a:r>
              <a:rPr lang="es-ES" sz="2800" b="1" dirty="0"/>
              <a:t>Muy difíciles de diferenciar clínica y analíticamente</a:t>
            </a:r>
          </a:p>
        </p:txBody>
      </p:sp>
      <p:pic>
        <p:nvPicPr>
          <p:cNvPr id="6146" name="Picture 2" descr="Resultado de imagen de chinos y japoneses todos igu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003" y="1412776"/>
            <a:ext cx="4619706" cy="44265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redondeado 17"/>
          <p:cNvSpPr/>
          <p:nvPr/>
        </p:nvSpPr>
        <p:spPr>
          <a:xfrm>
            <a:off x="263352" y="3717032"/>
            <a:ext cx="4176464" cy="1728192"/>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No existen </a:t>
            </a:r>
            <a:r>
              <a:rPr lang="es-ES" sz="3600" b="1" dirty="0" err="1">
                <a:solidFill>
                  <a:srgbClr val="002060"/>
                </a:solidFill>
              </a:rPr>
              <a:t>biomarcadores</a:t>
            </a:r>
            <a:r>
              <a:rPr lang="es-ES" sz="3600" b="1" dirty="0">
                <a:solidFill>
                  <a:srgbClr val="002060"/>
                </a:solidFill>
              </a:rPr>
              <a:t> específicos</a:t>
            </a:r>
          </a:p>
        </p:txBody>
      </p:sp>
      <p:pic>
        <p:nvPicPr>
          <p:cNvPr id="20" name="Picture 2" descr="Resultado de imagen de oscurid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34340" y="380008"/>
            <a:ext cx="757033" cy="523220"/>
          </a:xfrm>
          <a:prstGeom prst="rect">
            <a:avLst/>
          </a:prstGeom>
          <a:noFill/>
          <a:extLst>
            <a:ext uri="{909E8E84-426E-40DD-AFC4-6F175D3DCCD1}">
              <a14:hiddenFill xmlns:a14="http://schemas.microsoft.com/office/drawing/2010/main">
                <a:solidFill>
                  <a:srgbClr val="FFFFFF"/>
                </a:solidFill>
              </a14:hiddenFill>
            </a:ext>
          </a:extLst>
        </p:spPr>
      </p:pic>
      <p:sp>
        <p:nvSpPr>
          <p:cNvPr id="21" name="Pentágono 2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2" name="Pentágono 2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3" name="Pentágono 2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5" name="Pentágono 24"/>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6" name="Pentágono 25"/>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7" name="Pentágono 26"/>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spTree>
    <p:extLst>
      <p:ext uri="{BB962C8B-B14F-4D97-AF65-F5344CB8AC3E}">
        <p14:creationId xmlns:p14="http://schemas.microsoft.com/office/powerpoint/2010/main" val="3539672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SOMBRAS de las enfermedades </a:t>
            </a:r>
            <a:r>
              <a:rPr lang="es-ES" sz="2800" b="1" dirty="0" err="1">
                <a:solidFill>
                  <a:prstClr val="white"/>
                </a:solidFill>
              </a:rPr>
              <a:t>autoinflamatorias</a:t>
            </a:r>
            <a:endParaRPr lang="es-ES" sz="2800" b="1" dirty="0">
              <a:solidFill>
                <a:prstClr val="white"/>
              </a:solidFill>
            </a:endParaRPr>
          </a:p>
        </p:txBody>
      </p:sp>
      <p:sp>
        <p:nvSpPr>
          <p:cNvPr id="19" name="Rectángulo redondeado 18"/>
          <p:cNvSpPr/>
          <p:nvPr/>
        </p:nvSpPr>
        <p:spPr>
          <a:xfrm>
            <a:off x="191344" y="2674637"/>
            <a:ext cx="4176464" cy="2301138"/>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Tienen nombres complejos, la mayoría con acrónimos</a:t>
            </a:r>
          </a:p>
        </p:txBody>
      </p:sp>
      <p:sp>
        <p:nvSpPr>
          <p:cNvPr id="24" name="CuadroTexto 23"/>
          <p:cNvSpPr txBox="1"/>
          <p:nvPr/>
        </p:nvSpPr>
        <p:spPr>
          <a:xfrm>
            <a:off x="6600056" y="6116717"/>
            <a:ext cx="4176464" cy="646331"/>
          </a:xfrm>
          <a:prstGeom prst="rect">
            <a:avLst/>
          </a:prstGeom>
          <a:noFill/>
        </p:spPr>
        <p:txBody>
          <a:bodyPr wrap="square" rtlCol="0">
            <a:spAutoFit/>
          </a:bodyPr>
          <a:lstStyle/>
          <a:p>
            <a:r>
              <a:rPr lang="es-ES" sz="3600" b="1" dirty="0"/>
              <a:t>Difíciles de aprender</a:t>
            </a:r>
          </a:p>
        </p:txBody>
      </p:sp>
      <p:sp>
        <p:nvSpPr>
          <p:cNvPr id="18" name="1 Rectángulo"/>
          <p:cNvSpPr>
            <a:spLocks noChangeArrowheads="1"/>
          </p:cNvSpPr>
          <p:nvPr/>
        </p:nvSpPr>
        <p:spPr bwMode="auto">
          <a:xfrm>
            <a:off x="5729064" y="1795247"/>
            <a:ext cx="877887" cy="369887"/>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a:solidFill>
                  <a:srgbClr val="FFFFFF"/>
                </a:solidFill>
              </a:rPr>
              <a:t>DADA2</a:t>
            </a:r>
            <a:endParaRPr lang="en-US" altLang="es-ES" b="1">
              <a:solidFill>
                <a:srgbClr val="FFFFFF"/>
              </a:solidFill>
            </a:endParaRPr>
          </a:p>
        </p:txBody>
      </p:sp>
      <p:sp>
        <p:nvSpPr>
          <p:cNvPr id="20" name="3 Rectángulo"/>
          <p:cNvSpPr>
            <a:spLocks noChangeArrowheads="1"/>
          </p:cNvSpPr>
          <p:nvPr/>
        </p:nvSpPr>
        <p:spPr bwMode="auto">
          <a:xfrm>
            <a:off x="7032104" y="1255201"/>
            <a:ext cx="892175" cy="368300"/>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a:solidFill>
                  <a:srgbClr val="FFFFFF"/>
                </a:solidFill>
              </a:rPr>
              <a:t>APLAID</a:t>
            </a:r>
            <a:endParaRPr lang="en-US" altLang="es-ES" b="1">
              <a:solidFill>
                <a:srgbClr val="FFFFFF"/>
              </a:solidFill>
            </a:endParaRPr>
          </a:p>
        </p:txBody>
      </p:sp>
      <p:sp>
        <p:nvSpPr>
          <p:cNvPr id="21" name="5 Rectángulo"/>
          <p:cNvSpPr>
            <a:spLocks noChangeArrowheads="1"/>
          </p:cNvSpPr>
          <p:nvPr/>
        </p:nvSpPr>
        <p:spPr bwMode="auto">
          <a:xfrm>
            <a:off x="6176641" y="2772833"/>
            <a:ext cx="606425" cy="369887"/>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a:solidFill>
                  <a:srgbClr val="FFFFFF"/>
                </a:solidFill>
              </a:rPr>
              <a:t>SIFD</a:t>
            </a:r>
            <a:endParaRPr lang="en-US" altLang="es-ES" b="1">
              <a:solidFill>
                <a:srgbClr val="FFFFFF"/>
              </a:solidFill>
            </a:endParaRPr>
          </a:p>
        </p:txBody>
      </p:sp>
      <p:sp>
        <p:nvSpPr>
          <p:cNvPr id="22" name="8 Rectángulo"/>
          <p:cNvSpPr>
            <a:spLocks noChangeArrowheads="1"/>
          </p:cNvSpPr>
          <p:nvPr/>
        </p:nvSpPr>
        <p:spPr bwMode="auto">
          <a:xfrm>
            <a:off x="8788409" y="2472814"/>
            <a:ext cx="678391"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s-ES" b="1" dirty="0">
                <a:solidFill>
                  <a:srgbClr val="FFFFFF"/>
                </a:solidFill>
              </a:rPr>
              <a:t>CAPS</a:t>
            </a:r>
          </a:p>
        </p:txBody>
      </p:sp>
      <p:sp>
        <p:nvSpPr>
          <p:cNvPr id="23" name="9 Rectángulo"/>
          <p:cNvSpPr>
            <a:spLocks noChangeArrowheads="1"/>
          </p:cNvSpPr>
          <p:nvPr/>
        </p:nvSpPr>
        <p:spPr bwMode="auto">
          <a:xfrm>
            <a:off x="8703921" y="1540869"/>
            <a:ext cx="800219"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TRAPS</a:t>
            </a:r>
            <a:endParaRPr lang="en-US" altLang="es-ES" b="1" dirty="0">
              <a:solidFill>
                <a:srgbClr val="FFFFFF"/>
              </a:solidFill>
            </a:endParaRPr>
          </a:p>
        </p:txBody>
      </p:sp>
      <p:sp>
        <p:nvSpPr>
          <p:cNvPr id="25" name="10 Rectángulo"/>
          <p:cNvSpPr>
            <a:spLocks noChangeArrowheads="1"/>
          </p:cNvSpPr>
          <p:nvPr/>
        </p:nvSpPr>
        <p:spPr bwMode="auto">
          <a:xfrm>
            <a:off x="6574751" y="3689690"/>
            <a:ext cx="800219"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s-ES" b="1" dirty="0">
                <a:solidFill>
                  <a:srgbClr val="FFFFFF"/>
                </a:solidFill>
              </a:rPr>
              <a:t>TRAPS</a:t>
            </a:r>
          </a:p>
        </p:txBody>
      </p:sp>
      <p:sp>
        <p:nvSpPr>
          <p:cNvPr id="26" name="11 Rectángulo"/>
          <p:cNvSpPr>
            <a:spLocks noChangeArrowheads="1"/>
          </p:cNvSpPr>
          <p:nvPr/>
        </p:nvSpPr>
        <p:spPr bwMode="auto">
          <a:xfrm>
            <a:off x="9547330" y="3442096"/>
            <a:ext cx="708025" cy="369888"/>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a:solidFill>
                  <a:srgbClr val="FFFFFF"/>
                </a:solidFill>
              </a:rPr>
              <a:t>LAID</a:t>
            </a:r>
            <a:endParaRPr lang="en-US" altLang="es-ES" b="1">
              <a:solidFill>
                <a:srgbClr val="FFFFFF"/>
              </a:solidFill>
            </a:endParaRPr>
          </a:p>
        </p:txBody>
      </p:sp>
      <p:sp>
        <p:nvSpPr>
          <p:cNvPr id="27" name="5 Rectángulo"/>
          <p:cNvSpPr>
            <a:spLocks noChangeArrowheads="1"/>
          </p:cNvSpPr>
          <p:nvPr/>
        </p:nvSpPr>
        <p:spPr bwMode="auto">
          <a:xfrm>
            <a:off x="7313748" y="2061041"/>
            <a:ext cx="646331"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HIDS</a:t>
            </a:r>
            <a:endParaRPr lang="en-US" altLang="es-ES" b="1" dirty="0">
              <a:solidFill>
                <a:srgbClr val="FFFFFF"/>
              </a:solidFill>
            </a:endParaRPr>
          </a:p>
        </p:txBody>
      </p:sp>
      <p:sp>
        <p:nvSpPr>
          <p:cNvPr id="28" name="5 Rectángulo"/>
          <p:cNvSpPr>
            <a:spLocks noChangeArrowheads="1"/>
          </p:cNvSpPr>
          <p:nvPr/>
        </p:nvSpPr>
        <p:spPr bwMode="auto">
          <a:xfrm>
            <a:off x="7625158" y="2779757"/>
            <a:ext cx="598242"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FMF</a:t>
            </a:r>
            <a:endParaRPr lang="en-US" altLang="es-ES" b="1" dirty="0">
              <a:solidFill>
                <a:srgbClr val="FFFFFF"/>
              </a:solidFill>
            </a:endParaRPr>
          </a:p>
        </p:txBody>
      </p:sp>
      <p:sp>
        <p:nvSpPr>
          <p:cNvPr id="29" name="5 Rectángulo"/>
          <p:cNvSpPr>
            <a:spLocks noChangeArrowheads="1"/>
          </p:cNvSpPr>
          <p:nvPr/>
        </p:nvSpPr>
        <p:spPr bwMode="auto">
          <a:xfrm>
            <a:off x="5373894" y="3554973"/>
            <a:ext cx="660758"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DIRA</a:t>
            </a:r>
            <a:endParaRPr lang="en-US" altLang="es-ES" b="1" dirty="0">
              <a:solidFill>
                <a:srgbClr val="FFFFFF"/>
              </a:solidFill>
            </a:endParaRPr>
          </a:p>
        </p:txBody>
      </p:sp>
      <p:sp>
        <p:nvSpPr>
          <p:cNvPr id="30" name="5 Rectángulo"/>
          <p:cNvSpPr>
            <a:spLocks noChangeArrowheads="1"/>
          </p:cNvSpPr>
          <p:nvPr/>
        </p:nvSpPr>
        <p:spPr bwMode="auto">
          <a:xfrm>
            <a:off x="8047765" y="3550421"/>
            <a:ext cx="774571"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DITRA</a:t>
            </a:r>
            <a:endParaRPr lang="en-US" altLang="es-ES" b="1" dirty="0">
              <a:solidFill>
                <a:srgbClr val="FFFFFF"/>
              </a:solidFill>
            </a:endParaRPr>
          </a:p>
        </p:txBody>
      </p:sp>
      <p:sp>
        <p:nvSpPr>
          <p:cNvPr id="31" name="5 Rectángulo"/>
          <p:cNvSpPr>
            <a:spLocks noChangeArrowheads="1"/>
          </p:cNvSpPr>
          <p:nvPr/>
        </p:nvSpPr>
        <p:spPr bwMode="auto">
          <a:xfrm>
            <a:off x="8584260" y="4342329"/>
            <a:ext cx="1460977"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OTULIPEMIA</a:t>
            </a:r>
            <a:endParaRPr lang="en-US" altLang="es-ES" b="1" dirty="0">
              <a:solidFill>
                <a:srgbClr val="FFFFFF"/>
              </a:solidFill>
            </a:endParaRPr>
          </a:p>
        </p:txBody>
      </p:sp>
      <p:sp>
        <p:nvSpPr>
          <p:cNvPr id="32" name="5 Rectángulo"/>
          <p:cNvSpPr>
            <a:spLocks noChangeArrowheads="1"/>
          </p:cNvSpPr>
          <p:nvPr/>
        </p:nvSpPr>
        <p:spPr bwMode="auto">
          <a:xfrm>
            <a:off x="6507756" y="4568102"/>
            <a:ext cx="1318759"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SAM-NLCR4</a:t>
            </a:r>
            <a:endParaRPr lang="en-US" altLang="es-ES" b="1" dirty="0">
              <a:solidFill>
                <a:srgbClr val="FFFFFF"/>
              </a:solidFill>
            </a:endParaRPr>
          </a:p>
        </p:txBody>
      </p:sp>
      <p:sp>
        <p:nvSpPr>
          <p:cNvPr id="33" name="5 Rectángulo"/>
          <p:cNvSpPr>
            <a:spLocks noChangeArrowheads="1"/>
          </p:cNvSpPr>
          <p:nvPr/>
        </p:nvSpPr>
        <p:spPr bwMode="auto">
          <a:xfrm>
            <a:off x="7762189" y="5192443"/>
            <a:ext cx="988101"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CANDLE</a:t>
            </a:r>
            <a:endParaRPr lang="en-US" altLang="es-ES" b="1" dirty="0">
              <a:solidFill>
                <a:srgbClr val="FFFFFF"/>
              </a:solidFill>
            </a:endParaRPr>
          </a:p>
        </p:txBody>
      </p:sp>
      <p:sp>
        <p:nvSpPr>
          <p:cNvPr id="34" name="5 Rectángulo"/>
          <p:cNvSpPr>
            <a:spLocks noChangeArrowheads="1"/>
          </p:cNvSpPr>
          <p:nvPr/>
        </p:nvSpPr>
        <p:spPr bwMode="auto">
          <a:xfrm>
            <a:off x="10045237" y="2542420"/>
            <a:ext cx="774319"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PAPA</a:t>
            </a:r>
            <a:endParaRPr lang="en-US" altLang="es-ES" b="1" dirty="0">
              <a:solidFill>
                <a:srgbClr val="FFFFFF"/>
              </a:solidFill>
            </a:endParaRPr>
          </a:p>
        </p:txBody>
      </p:sp>
      <p:sp>
        <p:nvSpPr>
          <p:cNvPr id="35" name="5 Rectángulo"/>
          <p:cNvSpPr>
            <a:spLocks noChangeArrowheads="1"/>
          </p:cNvSpPr>
          <p:nvPr/>
        </p:nvSpPr>
        <p:spPr bwMode="auto">
          <a:xfrm>
            <a:off x="9504140" y="5130918"/>
            <a:ext cx="1560412"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S. SCHNITZLER</a:t>
            </a:r>
            <a:endParaRPr lang="en-US" altLang="es-ES" b="1" dirty="0">
              <a:solidFill>
                <a:srgbClr val="FFFFFF"/>
              </a:solidFill>
            </a:endParaRPr>
          </a:p>
        </p:txBody>
      </p:sp>
      <p:sp>
        <p:nvSpPr>
          <p:cNvPr id="36" name="5 Rectángulo"/>
          <p:cNvSpPr>
            <a:spLocks noChangeArrowheads="1"/>
          </p:cNvSpPr>
          <p:nvPr/>
        </p:nvSpPr>
        <p:spPr bwMode="auto">
          <a:xfrm>
            <a:off x="9851819" y="1742578"/>
            <a:ext cx="967737"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S. BLAU</a:t>
            </a:r>
            <a:endParaRPr lang="en-US" altLang="es-ES" b="1" dirty="0">
              <a:solidFill>
                <a:srgbClr val="FFFFFF"/>
              </a:solidFill>
            </a:endParaRPr>
          </a:p>
        </p:txBody>
      </p:sp>
      <p:sp>
        <p:nvSpPr>
          <p:cNvPr id="37" name="5 Rectángulo"/>
          <p:cNvSpPr>
            <a:spLocks noChangeArrowheads="1"/>
          </p:cNvSpPr>
          <p:nvPr/>
        </p:nvSpPr>
        <p:spPr bwMode="auto">
          <a:xfrm>
            <a:off x="5701599" y="5108703"/>
            <a:ext cx="932816"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SAVI</a:t>
            </a:r>
            <a:endParaRPr lang="en-US" altLang="es-ES" b="1" dirty="0">
              <a:solidFill>
                <a:srgbClr val="FFFFFF"/>
              </a:solidFill>
            </a:endParaRPr>
          </a:p>
        </p:txBody>
      </p:sp>
      <p:sp>
        <p:nvSpPr>
          <p:cNvPr id="38" name="5 Rectángulo"/>
          <p:cNvSpPr>
            <a:spLocks noChangeArrowheads="1"/>
          </p:cNvSpPr>
          <p:nvPr/>
        </p:nvSpPr>
        <p:spPr bwMode="auto">
          <a:xfrm>
            <a:off x="10344472" y="4101842"/>
            <a:ext cx="1284614" cy="369332"/>
          </a:xfrm>
          <a:prstGeom prst="rect">
            <a:avLst/>
          </a:prstGeom>
          <a:solidFill>
            <a:srgbClr val="3F84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b="1" dirty="0">
                <a:solidFill>
                  <a:srgbClr val="FFFFFF"/>
                </a:solidFill>
              </a:rPr>
              <a:t>S. MAJEED</a:t>
            </a:r>
            <a:endParaRPr lang="en-US" altLang="es-ES" b="1" dirty="0">
              <a:solidFill>
                <a:srgbClr val="FFFFFF"/>
              </a:solidFill>
            </a:endParaRPr>
          </a:p>
        </p:txBody>
      </p:sp>
      <p:pic>
        <p:nvPicPr>
          <p:cNvPr id="39" name="Picture 2" descr="Resultado de imagen de oscurid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34340" y="380008"/>
            <a:ext cx="757033" cy="523220"/>
          </a:xfrm>
          <a:prstGeom prst="rect">
            <a:avLst/>
          </a:prstGeom>
          <a:noFill/>
          <a:extLst>
            <a:ext uri="{909E8E84-426E-40DD-AFC4-6F175D3DCCD1}">
              <a14:hiddenFill xmlns:a14="http://schemas.microsoft.com/office/drawing/2010/main">
                <a:solidFill>
                  <a:srgbClr val="FFFFFF"/>
                </a:solidFill>
              </a14:hiddenFill>
            </a:ext>
          </a:extLst>
        </p:spPr>
      </p:pic>
      <p:sp>
        <p:nvSpPr>
          <p:cNvPr id="40" name="Pentágono 3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41" name="Pentágono 40"/>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42" name="Pentágono 41"/>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43" name="Pentágono 42"/>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44" name="Pentágono 4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45" name="Pentágono 44"/>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spTree>
    <p:extLst>
      <p:ext uri="{BB962C8B-B14F-4D97-AF65-F5344CB8AC3E}">
        <p14:creationId xmlns:p14="http://schemas.microsoft.com/office/powerpoint/2010/main" val="3327581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SOMBRAS de las enfermedades </a:t>
            </a:r>
            <a:r>
              <a:rPr lang="es-ES" sz="2800" b="1" dirty="0" err="1">
                <a:solidFill>
                  <a:prstClr val="white"/>
                </a:solidFill>
              </a:rPr>
              <a:t>autoinflamatorias</a:t>
            </a:r>
            <a:endParaRPr lang="es-ES" sz="2800" b="1" dirty="0">
              <a:solidFill>
                <a:prstClr val="white"/>
              </a:solidFill>
            </a:endParaRPr>
          </a:p>
        </p:txBody>
      </p:sp>
      <p:sp>
        <p:nvSpPr>
          <p:cNvPr id="19" name="Rectángulo redondeado 18"/>
          <p:cNvSpPr/>
          <p:nvPr/>
        </p:nvSpPr>
        <p:spPr>
          <a:xfrm>
            <a:off x="216955" y="1503544"/>
            <a:ext cx="3960440" cy="1368152"/>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La genética no siempre es positiva</a:t>
            </a:r>
          </a:p>
        </p:txBody>
      </p:sp>
      <p:sp>
        <p:nvSpPr>
          <p:cNvPr id="18" name="Rectángulo redondeado 17"/>
          <p:cNvSpPr/>
          <p:nvPr/>
        </p:nvSpPr>
        <p:spPr>
          <a:xfrm>
            <a:off x="191344" y="3261380"/>
            <a:ext cx="3960440" cy="2952328"/>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Un mismo genotipo puede dar lugar a diferentes fenotipos</a:t>
            </a:r>
          </a:p>
        </p:txBody>
      </p:sp>
      <p:grpSp>
        <p:nvGrpSpPr>
          <p:cNvPr id="2" name="Grupo 1"/>
          <p:cNvGrpSpPr/>
          <p:nvPr/>
        </p:nvGrpSpPr>
        <p:grpSpPr>
          <a:xfrm>
            <a:off x="4345050" y="3717032"/>
            <a:ext cx="7671642" cy="2176196"/>
            <a:chOff x="4512435" y="1155270"/>
            <a:chExt cx="7671642" cy="2176196"/>
          </a:xfrm>
        </p:grpSpPr>
        <p:sp>
          <p:nvSpPr>
            <p:cNvPr id="20" name="Rectangle 2"/>
            <p:cNvSpPr>
              <a:spLocks noChangeArrowheads="1"/>
            </p:cNvSpPr>
            <p:nvPr/>
          </p:nvSpPr>
          <p:spPr bwMode="auto">
            <a:xfrm>
              <a:off x="7163424" y="1155270"/>
              <a:ext cx="2541396" cy="216115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GB" altLang="es-ES" sz="1800">
                <a:latin typeface="Arial" panose="020B0604020202020204" pitchFamily="34" charset="0"/>
                <a:cs typeface="Arial" panose="020B0604020202020204" pitchFamily="34" charset="0"/>
              </a:endParaRPr>
            </a:p>
          </p:txBody>
        </p:sp>
        <p:sp>
          <p:nvSpPr>
            <p:cNvPr id="21" name="Rectangle 3"/>
            <p:cNvSpPr>
              <a:spLocks noChangeArrowheads="1"/>
            </p:cNvSpPr>
            <p:nvPr/>
          </p:nvSpPr>
          <p:spPr bwMode="auto">
            <a:xfrm>
              <a:off x="4512435" y="1170308"/>
              <a:ext cx="2587776" cy="216115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GB" altLang="es-ES" sz="1800">
                <a:latin typeface="Arial" panose="020B0604020202020204" pitchFamily="34" charset="0"/>
                <a:cs typeface="Arial" panose="020B0604020202020204" pitchFamily="34" charset="0"/>
              </a:endParaRPr>
            </a:p>
          </p:txBody>
        </p:sp>
        <p:sp>
          <p:nvSpPr>
            <p:cNvPr id="22" name="Rectangle 4"/>
            <p:cNvSpPr>
              <a:spLocks noChangeArrowheads="1"/>
            </p:cNvSpPr>
            <p:nvPr/>
          </p:nvSpPr>
          <p:spPr bwMode="auto">
            <a:xfrm>
              <a:off x="9799859" y="1170308"/>
              <a:ext cx="2384218" cy="216115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GB" altLang="es-ES" sz="1800">
                <a:latin typeface="Arial" panose="020B0604020202020204" pitchFamily="34" charset="0"/>
                <a:cs typeface="Arial" panose="020B0604020202020204" pitchFamily="34" charset="0"/>
              </a:endParaRPr>
            </a:p>
          </p:txBody>
        </p:sp>
        <p:graphicFrame>
          <p:nvGraphicFramePr>
            <p:cNvPr id="23" name="Object 23" descr="pri_I_06">
              <a:hlinkClick r:id="rId3"/>
            </p:cNvPr>
            <p:cNvGraphicFramePr>
              <a:graphicFrameLocks noChangeAspect="1"/>
            </p:cNvGraphicFramePr>
            <p:nvPr>
              <p:extLst>
                <p:ext uri="{D42A27DB-BD31-4B8C-83A1-F6EECF244321}">
                  <p14:modId xmlns:p14="http://schemas.microsoft.com/office/powerpoint/2010/main" val="3235591381"/>
                </p:ext>
              </p:extLst>
            </p:nvPr>
          </p:nvGraphicFramePr>
          <p:xfrm>
            <a:off x="10978160" y="1239750"/>
            <a:ext cx="1131488" cy="1872064"/>
          </p:xfrm>
          <a:graphic>
            <a:graphicData uri="http://schemas.openxmlformats.org/presentationml/2006/ole">
              <mc:AlternateContent xmlns:mc="http://schemas.openxmlformats.org/markup-compatibility/2006">
                <mc:Choice xmlns:v="urn:schemas-microsoft-com:vml" Requires="v">
                  <p:oleObj spid="_x0000_s8698" name="Bitmap Image" r:id="rId4" imgW="1542857" imgH="2553056" progId="Paint.Picture">
                    <p:embed/>
                  </p:oleObj>
                </mc:Choice>
                <mc:Fallback>
                  <p:oleObj name="Bitmap Image" r:id="rId4" imgW="1542857" imgH="255305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9871"/>
                        <a:stretch>
                          <a:fillRect/>
                        </a:stretch>
                      </p:blipFill>
                      <p:spPr bwMode="auto">
                        <a:xfrm>
                          <a:off x="10978160" y="1239750"/>
                          <a:ext cx="1131488" cy="1872064"/>
                        </a:xfrm>
                        <a:prstGeom prst="rect">
                          <a:avLst/>
                        </a:prstGeom>
                        <a:noFill/>
                        <a:ln>
                          <a:noFill/>
                        </a:ln>
                      </p:spPr>
                    </p:pic>
                  </p:oleObj>
                </mc:Fallback>
              </mc:AlternateContent>
            </a:graphicData>
          </a:graphic>
        </p:graphicFrame>
        <p:pic>
          <p:nvPicPr>
            <p:cNvPr id="25" name="Picture 24" descr="pri_I_15">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2264" y="2400947"/>
              <a:ext cx="1049378" cy="784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pri_I_01">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7048" y="1225180"/>
              <a:ext cx="1129477" cy="1175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7" name="Object 74"/>
            <p:cNvGraphicFramePr>
              <a:graphicFrameLocks noChangeAspect="1"/>
            </p:cNvGraphicFramePr>
            <p:nvPr>
              <p:extLst>
                <p:ext uri="{D42A27DB-BD31-4B8C-83A1-F6EECF244321}">
                  <p14:modId xmlns:p14="http://schemas.microsoft.com/office/powerpoint/2010/main" val="1441047520"/>
                </p:ext>
              </p:extLst>
            </p:nvPr>
          </p:nvGraphicFramePr>
          <p:xfrm>
            <a:off x="5729288" y="2012950"/>
            <a:ext cx="1371600" cy="954088"/>
          </p:xfrm>
          <a:graphic>
            <a:graphicData uri="http://schemas.openxmlformats.org/presentationml/2006/ole">
              <mc:AlternateContent xmlns:mc="http://schemas.openxmlformats.org/markup-compatibility/2006">
                <mc:Choice xmlns:v="urn:schemas-microsoft-com:vml" Requires="v">
                  <p:oleObj spid="_x0000_s8699" name="Imagen de mapa de bits" r:id="rId10" imgW="1733333" imgH="1209524" progId="Paint.Picture">
                    <p:embed/>
                  </p:oleObj>
                </mc:Choice>
                <mc:Fallback>
                  <p:oleObj name="Imagen de mapa de bits" r:id="rId10" imgW="1733333" imgH="1209524"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l="20769" t="29764" r="20769" b="11905"/>
                        <a:stretch>
                          <a:fillRect/>
                        </a:stretch>
                      </p:blipFill>
                      <p:spPr bwMode="auto">
                        <a:xfrm>
                          <a:off x="5729288" y="2012950"/>
                          <a:ext cx="1371600" cy="954088"/>
                        </a:xfrm>
                        <a:prstGeom prst="rect">
                          <a:avLst/>
                        </a:prstGeom>
                        <a:noFill/>
                        <a:ln>
                          <a:noFill/>
                        </a:ln>
                        <a:effectLst/>
                      </p:spPr>
                    </p:pic>
                  </p:oleObj>
                </mc:Fallback>
              </mc:AlternateContent>
            </a:graphicData>
          </a:graphic>
        </p:graphicFrame>
        <p:graphicFrame>
          <p:nvGraphicFramePr>
            <p:cNvPr id="28" name="Object 75"/>
            <p:cNvGraphicFramePr>
              <a:graphicFrameLocks noChangeAspect="1"/>
            </p:cNvGraphicFramePr>
            <p:nvPr>
              <p:extLst>
                <p:ext uri="{D42A27DB-BD31-4B8C-83A1-F6EECF244321}">
                  <p14:modId xmlns:p14="http://schemas.microsoft.com/office/powerpoint/2010/main" val="3125967989"/>
                </p:ext>
              </p:extLst>
            </p:nvPr>
          </p:nvGraphicFramePr>
          <p:xfrm>
            <a:off x="4512435" y="1394470"/>
            <a:ext cx="1410665" cy="1712833"/>
          </p:xfrm>
          <a:graphic>
            <a:graphicData uri="http://schemas.openxmlformats.org/presentationml/2006/ole">
              <mc:AlternateContent xmlns:mc="http://schemas.openxmlformats.org/markup-compatibility/2006">
                <mc:Choice xmlns:v="urn:schemas-microsoft-com:vml" Requires="v">
                  <p:oleObj spid="_x0000_s8700" name="Bitmap Image" r:id="rId12" imgW="7857143" imgH="9542857" progId="Paint.Picture">
                    <p:embed/>
                  </p:oleObj>
                </mc:Choice>
                <mc:Fallback>
                  <p:oleObj name="Bitmap Image" r:id="rId12" imgW="7857143" imgH="9542857"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2435" y="1394470"/>
                          <a:ext cx="1410665" cy="1712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pic>
          <p:nvPicPr>
            <p:cNvPr id="29" name="Picture 76" descr="Michael Gibson rash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18051" y="1305484"/>
              <a:ext cx="1344975" cy="1415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0" name="Object 77"/>
            <p:cNvGraphicFramePr>
              <a:graphicFrameLocks noChangeAspect="1"/>
            </p:cNvGraphicFramePr>
            <p:nvPr>
              <p:extLst>
                <p:ext uri="{D42A27DB-BD31-4B8C-83A1-F6EECF244321}">
                  <p14:modId xmlns:p14="http://schemas.microsoft.com/office/powerpoint/2010/main" val="1984152221"/>
                </p:ext>
              </p:extLst>
            </p:nvPr>
          </p:nvGraphicFramePr>
          <p:xfrm>
            <a:off x="8400256" y="1840860"/>
            <a:ext cx="1304564" cy="1298351"/>
          </p:xfrm>
          <a:graphic>
            <a:graphicData uri="http://schemas.openxmlformats.org/presentationml/2006/ole">
              <mc:AlternateContent xmlns:mc="http://schemas.openxmlformats.org/markup-compatibility/2006">
                <mc:Choice xmlns:v="urn:schemas-microsoft-com:vml" Requires="v">
                  <p:oleObj spid="_x0000_s8701" name="Bitmap Image" r:id="rId15" imgW="2514286" imgH="2505425" progId="Paint.Picture">
                    <p:embed/>
                  </p:oleObj>
                </mc:Choice>
                <mc:Fallback>
                  <p:oleObj name="Bitmap Image" r:id="rId15" imgW="2514286" imgH="2505425" progId="Paint.Picture">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00256" y="1840860"/>
                          <a:ext cx="1304564" cy="1298351"/>
                        </a:xfrm>
                        <a:prstGeom prst="rect">
                          <a:avLst/>
                        </a:prstGeom>
                        <a:noFill/>
                        <a:ln>
                          <a:noFill/>
                        </a:ln>
                        <a:effectLst/>
                      </p:spPr>
                    </p:pic>
                  </p:oleObj>
                </mc:Fallback>
              </mc:AlternateContent>
            </a:graphicData>
          </a:graphic>
        </p:graphicFrame>
      </p:grpSp>
      <p:sp>
        <p:nvSpPr>
          <p:cNvPr id="35" name="Text Box 84"/>
          <p:cNvSpPr txBox="1">
            <a:spLocks noChangeArrowheads="1"/>
          </p:cNvSpPr>
          <p:nvPr/>
        </p:nvSpPr>
        <p:spPr bwMode="auto">
          <a:xfrm>
            <a:off x="4826125" y="5859575"/>
            <a:ext cx="6431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s-ES" sz="1800" b="1" dirty="0">
                <a:cs typeface="Arial" panose="020B0604020202020204" pitchFamily="34" charset="0"/>
              </a:rPr>
              <a:t>LEVE</a:t>
            </a:r>
          </a:p>
        </p:txBody>
      </p:sp>
      <p:sp>
        <p:nvSpPr>
          <p:cNvPr id="36" name="Text Box 85"/>
          <p:cNvSpPr txBox="1">
            <a:spLocks noChangeArrowheads="1"/>
          </p:cNvSpPr>
          <p:nvPr/>
        </p:nvSpPr>
        <p:spPr bwMode="auto">
          <a:xfrm>
            <a:off x="10350624" y="5859575"/>
            <a:ext cx="8380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s-ES" sz="1800" b="1" dirty="0">
                <a:cs typeface="Arial" panose="020B0604020202020204" pitchFamily="34" charset="0"/>
              </a:rPr>
              <a:t>GRAVE</a:t>
            </a:r>
          </a:p>
        </p:txBody>
      </p:sp>
      <p:sp>
        <p:nvSpPr>
          <p:cNvPr id="37" name="AutoShape 39"/>
          <p:cNvSpPr>
            <a:spLocks noChangeArrowheads="1"/>
          </p:cNvSpPr>
          <p:nvPr/>
        </p:nvSpPr>
        <p:spPr bwMode="auto">
          <a:xfrm>
            <a:off x="4367807" y="6284565"/>
            <a:ext cx="7704857" cy="333375"/>
          </a:xfrm>
          <a:prstGeom prst="leftRightArrow">
            <a:avLst>
              <a:gd name="adj1" fmla="val 49528"/>
              <a:gd name="adj2" fmla="val 279039"/>
            </a:avLst>
          </a:prstGeom>
          <a:solidFill>
            <a:schemeClr val="accent1"/>
          </a:solid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ES_tradnl" altLang="es-ES" sz="1800">
              <a:latin typeface="Arial" panose="020B0604020202020204" pitchFamily="34" charset="0"/>
              <a:cs typeface="Arial" panose="020B0604020202020204" pitchFamily="34" charset="0"/>
            </a:endParaRPr>
          </a:p>
        </p:txBody>
      </p:sp>
      <p:sp>
        <p:nvSpPr>
          <p:cNvPr id="38" name="CuadroTexto 37"/>
          <p:cNvSpPr txBox="1"/>
          <p:nvPr/>
        </p:nvSpPr>
        <p:spPr>
          <a:xfrm>
            <a:off x="4813644" y="1868095"/>
            <a:ext cx="6970988" cy="523220"/>
          </a:xfrm>
          <a:prstGeom prst="rect">
            <a:avLst/>
          </a:prstGeom>
          <a:noFill/>
        </p:spPr>
        <p:txBody>
          <a:bodyPr wrap="square" rtlCol="0">
            <a:spAutoFit/>
          </a:bodyPr>
          <a:lstStyle/>
          <a:p>
            <a:r>
              <a:rPr lang="es-ES" sz="2800" b="1" dirty="0"/>
              <a:t>El 40% de los CAPS tienen genética negativa</a:t>
            </a:r>
          </a:p>
        </p:txBody>
      </p:sp>
      <p:pic>
        <p:nvPicPr>
          <p:cNvPr id="31" name="Picture 2" descr="Resultado de imagen de oscurida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334340" y="380008"/>
            <a:ext cx="757033" cy="523220"/>
          </a:xfrm>
          <a:prstGeom prst="rect">
            <a:avLst/>
          </a:prstGeom>
          <a:noFill/>
          <a:extLst>
            <a:ext uri="{909E8E84-426E-40DD-AFC4-6F175D3DCCD1}">
              <a14:hiddenFill xmlns:a14="http://schemas.microsoft.com/office/drawing/2010/main">
                <a:solidFill>
                  <a:srgbClr val="FFFFFF"/>
                </a:solidFill>
              </a14:hiddenFill>
            </a:ext>
          </a:extLst>
        </p:spPr>
      </p:pic>
      <p:sp>
        <p:nvSpPr>
          <p:cNvPr id="32" name="Pentágono 31"/>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33" name="Pentágono 32"/>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34" name="Pentágono 33"/>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39" name="Pentágono 38"/>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40" name="Pentágono 39"/>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41" name="Pentágono 40"/>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spTree>
    <p:extLst>
      <p:ext uri="{BB962C8B-B14F-4D97-AF65-F5344CB8AC3E}">
        <p14:creationId xmlns:p14="http://schemas.microsoft.com/office/powerpoint/2010/main" val="81724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SOMBRAS de las enfermedades </a:t>
            </a:r>
            <a:r>
              <a:rPr lang="es-ES" sz="2800" b="1" dirty="0" err="1">
                <a:solidFill>
                  <a:prstClr val="white"/>
                </a:solidFill>
              </a:rPr>
              <a:t>autoinflamatorias</a:t>
            </a:r>
            <a:endParaRPr lang="es-ES" sz="2800" b="1" dirty="0">
              <a:solidFill>
                <a:prstClr val="white"/>
              </a:solidFill>
            </a:endParaRPr>
          </a:p>
        </p:txBody>
      </p:sp>
      <p:sp>
        <p:nvSpPr>
          <p:cNvPr id="19" name="Rectángulo redondeado 18"/>
          <p:cNvSpPr/>
          <p:nvPr/>
        </p:nvSpPr>
        <p:spPr>
          <a:xfrm>
            <a:off x="407368" y="2348880"/>
            <a:ext cx="4464496" cy="3037835"/>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En ocasiones estamos </a:t>
            </a:r>
          </a:p>
          <a:p>
            <a:pPr marL="0" lvl="3" algn="ctr">
              <a:defRPr/>
            </a:pPr>
            <a:r>
              <a:rPr lang="es-ES" sz="3600" b="1" dirty="0">
                <a:solidFill>
                  <a:srgbClr val="002060"/>
                </a:solidFill>
              </a:rPr>
              <a:t>“entre 2 tierras”</a:t>
            </a:r>
          </a:p>
          <a:p>
            <a:pPr marL="0" lvl="3" algn="ctr">
              <a:defRPr/>
            </a:pPr>
            <a:r>
              <a:rPr lang="es-ES" sz="3600" b="1" dirty="0">
                <a:solidFill>
                  <a:srgbClr val="002060"/>
                </a:solidFill>
              </a:rPr>
              <a:t>Pero lo importante… es pensar en ellas</a:t>
            </a:r>
          </a:p>
        </p:txBody>
      </p:sp>
      <p:pic>
        <p:nvPicPr>
          <p:cNvPr id="18" name="Imagen 17"/>
          <p:cNvPicPr>
            <a:picLocks noChangeAspect="1"/>
          </p:cNvPicPr>
          <p:nvPr/>
        </p:nvPicPr>
        <p:blipFill>
          <a:blip r:embed="rId2"/>
          <a:stretch>
            <a:fillRect/>
          </a:stretch>
        </p:blipFill>
        <p:spPr>
          <a:xfrm>
            <a:off x="5769092" y="1102104"/>
            <a:ext cx="6422908" cy="5105226"/>
          </a:xfrm>
          <a:prstGeom prst="rect">
            <a:avLst/>
          </a:prstGeom>
        </p:spPr>
      </p:pic>
      <p:sp>
        <p:nvSpPr>
          <p:cNvPr id="20" name="6 CuadroTexto"/>
          <p:cNvSpPr txBox="1"/>
          <p:nvPr/>
        </p:nvSpPr>
        <p:spPr>
          <a:xfrm>
            <a:off x="8248110" y="6207330"/>
            <a:ext cx="3676562" cy="369332"/>
          </a:xfrm>
          <a:prstGeom prst="rect">
            <a:avLst/>
          </a:prstGeom>
          <a:noFill/>
        </p:spPr>
        <p:txBody>
          <a:bodyPr wrap="square" rtlCol="0">
            <a:spAutoFit/>
          </a:bodyPr>
          <a:lstStyle/>
          <a:p>
            <a:r>
              <a:rPr lang="es-ES" b="1" i="1" dirty="0" err="1">
                <a:solidFill>
                  <a:schemeClr val="bg1">
                    <a:lumMod val="65000"/>
                  </a:schemeClr>
                </a:solidFill>
              </a:rPr>
              <a:t>Pathak</a:t>
            </a:r>
            <a:r>
              <a:rPr lang="es-ES" b="1" i="1" dirty="0">
                <a:solidFill>
                  <a:schemeClr val="bg1">
                    <a:lumMod val="65000"/>
                  </a:schemeClr>
                </a:solidFill>
              </a:rPr>
              <a:t> S et al. J </a:t>
            </a:r>
            <a:r>
              <a:rPr lang="es-ES" b="1" i="1" dirty="0" err="1">
                <a:solidFill>
                  <a:schemeClr val="bg1">
                    <a:lumMod val="65000"/>
                  </a:schemeClr>
                </a:solidFill>
              </a:rPr>
              <a:t>Clin</a:t>
            </a:r>
            <a:r>
              <a:rPr lang="es-ES" b="1" i="1" dirty="0">
                <a:solidFill>
                  <a:schemeClr val="bg1">
                    <a:lumMod val="65000"/>
                  </a:schemeClr>
                </a:solidFill>
              </a:rPr>
              <a:t> </a:t>
            </a:r>
            <a:r>
              <a:rPr lang="es-ES" b="1" i="1" dirty="0" err="1">
                <a:solidFill>
                  <a:schemeClr val="bg1">
                    <a:lumMod val="65000"/>
                  </a:schemeClr>
                </a:solidFill>
              </a:rPr>
              <a:t>Pathol</a:t>
            </a:r>
            <a:r>
              <a:rPr lang="es-ES" b="1" i="1" dirty="0">
                <a:solidFill>
                  <a:schemeClr val="bg1">
                    <a:lumMod val="65000"/>
                  </a:schemeClr>
                </a:solidFill>
              </a:rPr>
              <a:t>  2017; 70</a:t>
            </a:r>
          </a:p>
        </p:txBody>
      </p:sp>
      <p:cxnSp>
        <p:nvCxnSpPr>
          <p:cNvPr id="4" name="Conector recto de flecha 3"/>
          <p:cNvCxnSpPr/>
          <p:nvPr/>
        </p:nvCxnSpPr>
        <p:spPr>
          <a:xfrm>
            <a:off x="5951984" y="1196752"/>
            <a:ext cx="63853" cy="5089682"/>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pic>
        <p:nvPicPr>
          <p:cNvPr id="22" name="Picture 2" descr="Resultado de imagen de oscurid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34340" y="380008"/>
            <a:ext cx="757033" cy="523220"/>
          </a:xfrm>
          <a:prstGeom prst="rect">
            <a:avLst/>
          </a:prstGeom>
          <a:noFill/>
          <a:extLst>
            <a:ext uri="{909E8E84-426E-40DD-AFC4-6F175D3DCCD1}">
              <a14:hiddenFill xmlns:a14="http://schemas.microsoft.com/office/drawing/2010/main">
                <a:solidFill>
                  <a:srgbClr val="FFFFFF"/>
                </a:solidFill>
              </a14:hiddenFill>
            </a:ext>
          </a:extLst>
        </p:spPr>
      </p:pic>
      <p:sp>
        <p:nvSpPr>
          <p:cNvPr id="21" name="Pentágono 2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3" name="Pentágono 22"/>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4" name="Pentágono 23"/>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5" name="Pentágono 24"/>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6" name="Pentágono 25"/>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7" name="Pentágono 26"/>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spTree>
    <p:extLst>
      <p:ext uri="{BB962C8B-B14F-4D97-AF65-F5344CB8AC3E}">
        <p14:creationId xmlns:p14="http://schemas.microsoft.com/office/powerpoint/2010/main" val="1502769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729" y="4212828"/>
            <a:ext cx="4900500" cy="1256151"/>
          </a:xfrm>
        </p:spPr>
        <p:txBody>
          <a:bodyPr>
            <a:noAutofit/>
          </a:bodyPr>
          <a:lstStyle/>
          <a:p>
            <a:r>
              <a:rPr lang="en-US" sz="60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definición</a:t>
            </a:r>
            <a:endParaRPr lang="en-US" sz="60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Rectangle 9"/>
          <p:cNvSpPr/>
          <p:nvPr/>
        </p:nvSpPr>
        <p:spPr>
          <a:xfrm>
            <a:off x="6645674" y="1"/>
            <a:ext cx="5546326" cy="6858000"/>
          </a:xfrm>
          <a:prstGeom prst="rect">
            <a:avLst/>
          </a:prstGeom>
          <a:solidFill>
            <a:schemeClr val="accent1">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1" y="5594823"/>
            <a:ext cx="12111972" cy="926699"/>
          </a:xfrm>
          <a:prstGeom prst="rightArrow">
            <a:avLst/>
          </a:prstGeom>
          <a:solidFill>
            <a:srgbClr val="00206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12" descr="http://2.bp.blogspot.com/-pT8YCPNNo4A/UOn9xwB322I/AAAAAAAADZg/TfMZJQlVIyA/s1600/exantema+s%C3%BAbito.jpg"/>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9134" y="5406917"/>
            <a:ext cx="1402983"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1" name="Picture 10" descr="http://megamedico.com/wp-content/uploads/2015/11/aij_2.jpg"/>
          <p:cNvPicPr>
            <a:picLocks noChangeAspect="1" noChangeArrowheads="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18267"/>
          <a:stretch/>
        </p:blipFill>
        <p:spPr bwMode="auto">
          <a:xfrm>
            <a:off x="3277197" y="5406930"/>
            <a:ext cx="1524727" cy="1259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5" name="Picture 4" descr="http://www.lavozdemichoacan.com.mx/wp-content/uploads/2015/10/Aftas.jpg"/>
          <p:cNvPicPr>
            <a:picLocks noChangeAspect="1" noChangeArrowheads="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r="32574"/>
          <a:stretch/>
        </p:blipFill>
        <p:spPr bwMode="auto">
          <a:xfrm flipH="1">
            <a:off x="115380" y="5420372"/>
            <a:ext cx="1453849"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6" name="Picture 20" descr="http://thumbs.dreamstime.com/z/ni%C3%B1o-enfermo-1930637.jpg"/>
          <p:cNvPicPr>
            <a:picLocks noChangeAspect="1" noChangeArrowheads="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artisticPhotocopy/>
                    </a14:imgEffect>
                    <a14:imgEffect>
                      <a14:brightnessContrast contrast="40000"/>
                    </a14:imgEffect>
                  </a14:imgLayer>
                </a14:imgProps>
              </a:ext>
              <a:ext uri="{28A0092B-C50C-407E-A947-70E740481C1C}">
                <a14:useLocalDpi xmlns:a14="http://schemas.microsoft.com/office/drawing/2010/main" val="0"/>
              </a:ext>
            </a:extLst>
          </a:blip>
          <a:srcRect l="22706" t="3817" r="17940" b="15555"/>
          <a:stretch/>
        </p:blipFill>
        <p:spPr bwMode="auto">
          <a:xfrm>
            <a:off x="4954116" y="5406917"/>
            <a:ext cx="1285900"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38994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RECUERDO HISTÓRICO</a:t>
            </a: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24" name="Imagen 23"/>
          <p:cNvPicPr>
            <a:picLocks noChangeAspect="1"/>
          </p:cNvPicPr>
          <p:nvPr/>
        </p:nvPicPr>
        <p:blipFill rotWithShape="1">
          <a:blip r:embed="rId3"/>
          <a:srcRect r="36284"/>
          <a:stretch/>
        </p:blipFill>
        <p:spPr>
          <a:xfrm>
            <a:off x="623392" y="1052736"/>
            <a:ext cx="3090967" cy="5210694"/>
          </a:xfrm>
          <a:prstGeom prst="rect">
            <a:avLst/>
          </a:prstGeom>
        </p:spPr>
      </p:pic>
      <p:sp>
        <p:nvSpPr>
          <p:cNvPr id="2" name="CuadroTexto 1"/>
          <p:cNvSpPr txBox="1"/>
          <p:nvPr/>
        </p:nvSpPr>
        <p:spPr>
          <a:xfrm>
            <a:off x="1052751" y="6263430"/>
            <a:ext cx="2232248" cy="369332"/>
          </a:xfrm>
          <a:prstGeom prst="rect">
            <a:avLst/>
          </a:prstGeom>
          <a:noFill/>
        </p:spPr>
        <p:txBody>
          <a:bodyPr wrap="square" rtlCol="0">
            <a:spAutoFit/>
          </a:bodyPr>
          <a:lstStyle/>
          <a:p>
            <a:r>
              <a:rPr lang="es-ES" b="1" i="1" dirty="0">
                <a:solidFill>
                  <a:schemeClr val="bg1">
                    <a:lumMod val="65000"/>
                  </a:schemeClr>
                </a:solidFill>
              </a:rPr>
              <a:t>Thomas </a:t>
            </a:r>
            <a:r>
              <a:rPr lang="es-ES" b="1" i="1" dirty="0" err="1">
                <a:solidFill>
                  <a:schemeClr val="bg1">
                    <a:lumMod val="65000"/>
                  </a:schemeClr>
                </a:solidFill>
              </a:rPr>
              <a:t>Brayne</a:t>
            </a:r>
            <a:r>
              <a:rPr lang="es-ES" b="1" i="1" dirty="0">
                <a:solidFill>
                  <a:schemeClr val="bg1">
                    <a:lumMod val="65000"/>
                  </a:schemeClr>
                </a:solidFill>
              </a:rPr>
              <a:t>, 1835</a:t>
            </a:r>
          </a:p>
        </p:txBody>
      </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8" r="-11"/>
          <a:stretch/>
        </p:blipFill>
        <p:spPr bwMode="auto">
          <a:xfrm>
            <a:off x="3922352" y="1317823"/>
            <a:ext cx="7917233" cy="4775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uadroTexto 2"/>
          <p:cNvSpPr txBox="1"/>
          <p:nvPr/>
        </p:nvSpPr>
        <p:spPr>
          <a:xfrm>
            <a:off x="4799856" y="1306563"/>
            <a:ext cx="2016224" cy="369332"/>
          </a:xfrm>
          <a:prstGeom prst="rect">
            <a:avLst/>
          </a:prstGeom>
          <a:noFill/>
        </p:spPr>
        <p:txBody>
          <a:bodyPr wrap="square" rtlCol="0">
            <a:spAutoFit/>
          </a:bodyPr>
          <a:lstStyle/>
          <a:p>
            <a:r>
              <a:rPr lang="es-ES" b="1" dirty="0"/>
              <a:t>Descripción clínica</a:t>
            </a:r>
          </a:p>
        </p:txBody>
      </p:sp>
      <p:sp>
        <p:nvSpPr>
          <p:cNvPr id="19" name="CuadroTexto 18"/>
          <p:cNvSpPr txBox="1"/>
          <p:nvPr/>
        </p:nvSpPr>
        <p:spPr>
          <a:xfrm>
            <a:off x="8404226" y="5661248"/>
            <a:ext cx="2232248" cy="369332"/>
          </a:xfrm>
          <a:prstGeom prst="rect">
            <a:avLst/>
          </a:prstGeom>
          <a:noFill/>
        </p:spPr>
        <p:txBody>
          <a:bodyPr wrap="square" rtlCol="0">
            <a:spAutoFit/>
          </a:bodyPr>
          <a:lstStyle/>
          <a:p>
            <a:r>
              <a:rPr lang="es-ES" b="1" dirty="0"/>
              <a:t>Descripción genética</a:t>
            </a:r>
          </a:p>
        </p:txBody>
      </p:sp>
      <p:sp>
        <p:nvSpPr>
          <p:cNvPr id="4" name="Rectángulo redondeado 3"/>
          <p:cNvSpPr/>
          <p:nvPr/>
        </p:nvSpPr>
        <p:spPr>
          <a:xfrm>
            <a:off x="6788460" y="2312930"/>
            <a:ext cx="1899828" cy="504056"/>
          </a:xfrm>
          <a:prstGeom prst="roundRect">
            <a:avLst/>
          </a:prstGeom>
          <a:gradFill>
            <a:gsLst>
              <a:gs pos="0">
                <a:schemeClr val="accent2">
                  <a:tint val="100000"/>
                  <a:shade val="100000"/>
                  <a:satMod val="130000"/>
                </a:schemeClr>
              </a:gs>
              <a:gs pos="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400" b="1" dirty="0">
                <a:solidFill>
                  <a:schemeClr val="tx1"/>
                </a:solidFill>
              </a:rPr>
              <a:t>ENFERMEDADES AUTOINFLAMATORIAS</a:t>
            </a:r>
          </a:p>
        </p:txBody>
      </p:sp>
    </p:spTree>
    <p:extLst>
      <p:ext uri="{BB962C8B-B14F-4D97-AF65-F5344CB8AC3E}">
        <p14:creationId xmlns:p14="http://schemas.microsoft.com/office/powerpoint/2010/main" val="943574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DEFINICIÓN</a:t>
            </a:r>
          </a:p>
        </p:txBody>
      </p:sp>
      <p:sp>
        <p:nvSpPr>
          <p:cNvPr id="20" name="2 CuadroTexto"/>
          <p:cNvSpPr txBox="1"/>
          <p:nvPr/>
        </p:nvSpPr>
        <p:spPr>
          <a:xfrm>
            <a:off x="844140" y="2566032"/>
            <a:ext cx="10135096" cy="2308324"/>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s-ES" sz="2400" b="1" dirty="0"/>
              <a:t> </a:t>
            </a:r>
            <a:r>
              <a:rPr lang="es-ES" sz="2400" b="1" dirty="0">
                <a:solidFill>
                  <a:srgbClr val="C00000"/>
                </a:solidFill>
              </a:rPr>
              <a:t>NO evidencia de una etiología infecciosa</a:t>
            </a:r>
            <a:r>
              <a:rPr lang="es-ES" sz="2400" b="1" dirty="0"/>
              <a:t>, neoplásica o autoinmune</a:t>
            </a:r>
          </a:p>
          <a:p>
            <a:pPr marL="457200" indent="-457200">
              <a:lnSpc>
                <a:spcPct val="200000"/>
              </a:lnSpc>
              <a:buFont typeface="Wingdings" panose="05000000000000000000" pitchFamily="2" charset="2"/>
              <a:buChar char="Ø"/>
            </a:pPr>
            <a:r>
              <a:rPr lang="es-ES" sz="2400" b="1" dirty="0"/>
              <a:t> Que pueden producir </a:t>
            </a:r>
            <a:r>
              <a:rPr lang="es-ES" sz="2400" b="1" dirty="0">
                <a:solidFill>
                  <a:srgbClr val="C00000"/>
                </a:solidFill>
              </a:rPr>
              <a:t>daño orgánico</a:t>
            </a:r>
          </a:p>
          <a:p>
            <a:pPr marL="457200" indent="-457200">
              <a:lnSpc>
                <a:spcPct val="200000"/>
              </a:lnSpc>
              <a:buFont typeface="Wingdings" panose="05000000000000000000" pitchFamily="2" charset="2"/>
              <a:buChar char="Ø"/>
            </a:pPr>
            <a:r>
              <a:rPr lang="es-ES" sz="2400" b="1" dirty="0"/>
              <a:t> </a:t>
            </a:r>
            <a:r>
              <a:rPr lang="es-ES" sz="2400" b="1" dirty="0">
                <a:solidFill>
                  <a:srgbClr val="000000"/>
                </a:solidFill>
              </a:rPr>
              <a:t>Causadas por alteraciones de la </a:t>
            </a:r>
            <a:r>
              <a:rPr lang="es-ES" sz="2400" b="1" dirty="0">
                <a:solidFill>
                  <a:srgbClr val="C00000"/>
                </a:solidFill>
              </a:rPr>
              <a:t>inmunidad innata</a:t>
            </a:r>
          </a:p>
        </p:txBody>
      </p:sp>
      <p:sp>
        <p:nvSpPr>
          <p:cNvPr id="21" name="3 CuadroTexto"/>
          <p:cNvSpPr txBox="1"/>
          <p:nvPr/>
        </p:nvSpPr>
        <p:spPr>
          <a:xfrm>
            <a:off x="1631504" y="1530427"/>
            <a:ext cx="8064896" cy="830997"/>
          </a:xfrm>
          <a:prstGeom prst="rect">
            <a:avLst/>
          </a:prstGeom>
          <a:solidFill>
            <a:schemeClr val="tx2"/>
          </a:solidFill>
        </p:spPr>
        <p:txBody>
          <a:bodyPr wrap="square" rtlCol="0">
            <a:spAutoFit/>
          </a:bodyPr>
          <a:lstStyle/>
          <a:p>
            <a:pPr algn="ctr"/>
            <a:r>
              <a:rPr lang="es-ES" sz="2400" b="1" dirty="0">
                <a:solidFill>
                  <a:schemeClr val="bg1"/>
                </a:solidFill>
              </a:rPr>
              <a:t>Episodios espontáneos, recurrentes o persistentes de </a:t>
            </a:r>
          </a:p>
          <a:p>
            <a:pPr algn="ctr"/>
            <a:r>
              <a:rPr lang="es-ES" sz="2400" b="1" dirty="0">
                <a:solidFill>
                  <a:schemeClr val="bg1"/>
                </a:solidFill>
              </a:rPr>
              <a:t>INFLAMACIÓN MULTISISTÉMICA</a:t>
            </a:r>
          </a:p>
        </p:txBody>
      </p:sp>
      <p:pic>
        <p:nvPicPr>
          <p:cNvPr id="3" name="Imagen 2"/>
          <p:cNvPicPr>
            <a:picLocks noChangeAspect="1"/>
          </p:cNvPicPr>
          <p:nvPr/>
        </p:nvPicPr>
        <p:blipFill>
          <a:blip r:embed="rId3"/>
          <a:stretch>
            <a:fillRect/>
          </a:stretch>
        </p:blipFill>
        <p:spPr>
          <a:xfrm>
            <a:off x="10327273" y="2636912"/>
            <a:ext cx="1530229" cy="2871465"/>
          </a:xfrm>
          <a:prstGeom prst="rect">
            <a:avLst/>
          </a:prstGeom>
        </p:spPr>
      </p:pic>
      <p:sp>
        <p:nvSpPr>
          <p:cNvPr id="18" name="Pentágono 17"/>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9" name="Pentágono 18"/>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2" name="Pentágono 21"/>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3" name="Pentágono 22"/>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4" name="Pentágono 23"/>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5" name="Pentágono 2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324874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DEFINICIÓN</a:t>
            </a:r>
          </a:p>
        </p:txBody>
      </p:sp>
      <p:sp>
        <p:nvSpPr>
          <p:cNvPr id="18" name="1 Título"/>
          <p:cNvSpPr txBox="1">
            <a:spLocks/>
          </p:cNvSpPr>
          <p:nvPr/>
        </p:nvSpPr>
        <p:spPr>
          <a:xfrm>
            <a:off x="3391681" y="891622"/>
            <a:ext cx="5472608" cy="655712"/>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s-ES" sz="2800" b="1" i="1" dirty="0" err="1">
                <a:solidFill>
                  <a:srgbClr val="002060"/>
                </a:solidFill>
              </a:rPr>
              <a:t>Autoinflamación</a:t>
            </a:r>
            <a:r>
              <a:rPr lang="es-ES" sz="2800" b="1" i="1" dirty="0">
                <a:solidFill>
                  <a:schemeClr val="accent1">
                    <a:lumMod val="75000"/>
                  </a:schemeClr>
                </a:solidFill>
              </a:rPr>
              <a:t>    vs    </a:t>
            </a:r>
            <a:r>
              <a:rPr lang="es-ES" sz="2800" b="1" i="1" dirty="0">
                <a:solidFill>
                  <a:srgbClr val="C00000"/>
                </a:solidFill>
              </a:rPr>
              <a:t>autoinmunidad</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270" y="1411291"/>
            <a:ext cx="7737834" cy="396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4" name="Multiplicar 23"/>
          <p:cNvSpPr/>
          <p:nvPr/>
        </p:nvSpPr>
        <p:spPr>
          <a:xfrm>
            <a:off x="3755740" y="2055397"/>
            <a:ext cx="1800200" cy="1008112"/>
          </a:xfrm>
          <a:prstGeom prst="mathMultiply">
            <a:avLst>
              <a:gd name="adj1" fmla="val 121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 name="Multiplicar 24"/>
          <p:cNvSpPr/>
          <p:nvPr/>
        </p:nvSpPr>
        <p:spPr>
          <a:xfrm>
            <a:off x="5951087" y="2284845"/>
            <a:ext cx="1800200" cy="1008112"/>
          </a:xfrm>
          <a:prstGeom prst="mathMultiply">
            <a:avLst>
              <a:gd name="adj1" fmla="val 1218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20" name="Picture 27"/>
          <p:cNvPicPr>
            <a:picLocks noChangeAspect="1" noChangeArrowheads="1"/>
          </p:cNvPicPr>
          <p:nvPr/>
        </p:nvPicPr>
        <p:blipFill>
          <a:blip r:embed="rId4"/>
          <a:srcRect/>
          <a:stretch>
            <a:fillRect/>
          </a:stretch>
        </p:blipFill>
        <p:spPr bwMode="auto">
          <a:xfrm>
            <a:off x="3746274" y="5173736"/>
            <a:ext cx="1512168" cy="135857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1" name="Picture 20" descr="ANd9GcTip1o_egfl1n4mC0kNGN0EMnfP_8ZZICgO3is5GUcmXU2W0ogIc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338" y="5186717"/>
            <a:ext cx="1495997" cy="135857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2" descr="Anticuerp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7335" y="5186717"/>
            <a:ext cx="1704472" cy="135857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ángulo redondeado 22"/>
          <p:cNvSpPr/>
          <p:nvPr/>
        </p:nvSpPr>
        <p:spPr>
          <a:xfrm>
            <a:off x="193218" y="1728703"/>
            <a:ext cx="2594162" cy="5852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t>Barreras</a:t>
            </a:r>
          </a:p>
        </p:txBody>
      </p:sp>
      <p:sp>
        <p:nvSpPr>
          <p:cNvPr id="27" name="Rectángulo redondeado 26"/>
          <p:cNvSpPr/>
          <p:nvPr/>
        </p:nvSpPr>
        <p:spPr>
          <a:xfrm>
            <a:off x="193218" y="2636913"/>
            <a:ext cx="2594162" cy="502484"/>
          </a:xfrm>
          <a:prstGeom prst="roundRect">
            <a:avLst/>
          </a:prstGeom>
          <a:solidFill>
            <a:schemeClr val="accent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2000" b="1" i="0" u="none" strike="noStrike" kern="0" cap="none" spc="0" normalizeH="0" baseline="0" noProof="0" dirty="0">
                <a:ln>
                  <a:noFill/>
                </a:ln>
                <a:solidFill>
                  <a:prstClr val="white"/>
                </a:solidFill>
                <a:effectLst/>
                <a:uLnTx/>
                <a:uFillTx/>
                <a:latin typeface="Calibri" panose="020F0502020204030204"/>
                <a:ea typeface="+mn-ea"/>
                <a:cs typeface="+mn-cs"/>
              </a:rPr>
              <a:t>Complemento</a:t>
            </a:r>
          </a:p>
        </p:txBody>
      </p:sp>
      <p:sp>
        <p:nvSpPr>
          <p:cNvPr id="34" name="Rectángulo redondeado 33"/>
          <p:cNvSpPr/>
          <p:nvPr/>
        </p:nvSpPr>
        <p:spPr>
          <a:xfrm>
            <a:off x="193217" y="3462389"/>
            <a:ext cx="2664296" cy="1334763"/>
          </a:xfrm>
          <a:prstGeom prst="roundRect">
            <a:avLst/>
          </a:prstGeom>
          <a:solidFill>
            <a:schemeClr val="accent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1" i="0" u="none" strike="noStrike" kern="0" cap="none" spc="0" normalizeH="0" baseline="0" noProof="0" dirty="0">
                <a:ln>
                  <a:noFill/>
                </a:ln>
                <a:solidFill>
                  <a:prstClr val="white"/>
                </a:solidFill>
                <a:effectLst/>
                <a:uLnTx/>
                <a:uFillTx/>
                <a:latin typeface="Calibri" panose="020F0502020204030204"/>
              </a:rPr>
              <a:t>C</a:t>
            </a:r>
            <a:r>
              <a:rPr kumimoji="0" lang="es-ES" sz="1800" b="1" i="0" u="none" strike="noStrike" kern="0" cap="none" spc="0" normalizeH="0" baseline="0" noProof="0" dirty="0" err="1">
                <a:ln>
                  <a:noFill/>
                </a:ln>
                <a:solidFill>
                  <a:prstClr val="white"/>
                </a:solidFill>
                <a:effectLst/>
                <a:uLnTx/>
                <a:uFillTx/>
                <a:latin typeface="Calibri" panose="020F0502020204030204"/>
              </a:rPr>
              <a:t>élulas</a:t>
            </a:r>
            <a:r>
              <a:rPr kumimoji="0" lang="es-ES" sz="1800" b="1" i="0" u="none" strike="noStrike" kern="0" cap="none" spc="0" normalizeH="0" baseline="0" noProof="0" dirty="0">
                <a:ln>
                  <a:noFill/>
                </a:ln>
                <a:solidFill>
                  <a:prstClr val="white"/>
                </a:solidFill>
                <a:effectLst/>
                <a:uLnTx/>
                <a:uFillTx/>
                <a:latin typeface="Calibri" panose="020F0502020204030204"/>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prstClr val="white"/>
                </a:solidFill>
                <a:latin typeface="Calibri" panose="020F0502020204030204"/>
              </a:rPr>
              <a:t>NF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Calibri" panose="020F0502020204030204"/>
              </a:rPr>
              <a:t>Monocitos/macrófagos</a:t>
            </a:r>
          </a:p>
          <a:p>
            <a:pPr marL="0"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prstClr val="white"/>
                </a:solidFill>
                <a:latin typeface="Calibri" panose="020F0502020204030204"/>
              </a:rPr>
              <a:t>Células NK</a:t>
            </a:r>
            <a:endParaRPr kumimoji="0" lang="es-ES_tradnl" sz="1800" b="1" i="0" u="none" strike="noStrike" kern="0" cap="none" spc="0" normalizeH="0" baseline="0" noProof="0" dirty="0">
              <a:ln>
                <a:noFill/>
              </a:ln>
              <a:solidFill>
                <a:prstClr val="white"/>
              </a:solidFill>
              <a:effectLst/>
              <a:uLnTx/>
              <a:uFillTx/>
              <a:latin typeface="Calibri" panose="020F0502020204030204"/>
            </a:endParaRPr>
          </a:p>
        </p:txBody>
      </p:sp>
      <p:sp>
        <p:nvSpPr>
          <p:cNvPr id="35" name="Rectángulo redondeado 34"/>
          <p:cNvSpPr/>
          <p:nvPr/>
        </p:nvSpPr>
        <p:spPr>
          <a:xfrm>
            <a:off x="8524757" y="2134429"/>
            <a:ext cx="1616513" cy="502484"/>
          </a:xfrm>
          <a:prstGeom prst="roundRect">
            <a:avLst/>
          </a:prstGeom>
          <a:solidFill>
            <a:srgbClr val="C00000">
              <a:alpha val="62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_tradnl" b="1" kern="0" dirty="0">
                <a:solidFill>
                  <a:prstClr val="white"/>
                </a:solidFill>
                <a:latin typeface="Calibri" panose="020F0502020204030204"/>
              </a:rPr>
              <a:t>Linfocitos T</a:t>
            </a:r>
            <a:endParaRPr kumimoji="0" lang="es-ES_tradnl" sz="1800" b="1" i="0" u="none" strike="noStrike" kern="0" cap="none" spc="0" normalizeH="0" baseline="0" noProof="0" dirty="0">
              <a:ln>
                <a:noFill/>
              </a:ln>
              <a:solidFill>
                <a:prstClr val="white"/>
              </a:solidFill>
              <a:effectLst/>
              <a:uLnTx/>
              <a:uFillTx/>
              <a:latin typeface="Calibri" panose="020F0502020204030204"/>
            </a:endParaRPr>
          </a:p>
        </p:txBody>
      </p:sp>
      <p:sp>
        <p:nvSpPr>
          <p:cNvPr id="36" name="Rectángulo redondeado 35"/>
          <p:cNvSpPr/>
          <p:nvPr/>
        </p:nvSpPr>
        <p:spPr>
          <a:xfrm>
            <a:off x="8524757" y="2705806"/>
            <a:ext cx="1616513" cy="502484"/>
          </a:xfrm>
          <a:prstGeom prst="roundRect">
            <a:avLst/>
          </a:prstGeom>
          <a:solidFill>
            <a:srgbClr val="C00000">
              <a:alpha val="62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_tradnl" b="1" kern="0" dirty="0">
                <a:solidFill>
                  <a:prstClr val="white"/>
                </a:solidFill>
                <a:latin typeface="Calibri" panose="020F0502020204030204"/>
              </a:rPr>
              <a:t>Linfocitos B</a:t>
            </a:r>
            <a:endParaRPr kumimoji="0" lang="es-ES_tradnl" sz="1800" b="1" i="0" u="none" strike="noStrike" kern="0" cap="none" spc="0" normalizeH="0" baseline="0" noProof="0" dirty="0">
              <a:ln>
                <a:noFill/>
              </a:ln>
              <a:solidFill>
                <a:prstClr val="white"/>
              </a:solidFill>
              <a:effectLst/>
              <a:uLnTx/>
              <a:uFillTx/>
              <a:latin typeface="Calibri" panose="020F0502020204030204"/>
            </a:endParaRPr>
          </a:p>
        </p:txBody>
      </p:sp>
      <p:sp>
        <p:nvSpPr>
          <p:cNvPr id="26" name="Pentágono 25"/>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8" name="Pentágono 27"/>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9" name="Pentágono 28"/>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30" name="Pentágono 29"/>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31" name="Pentágono 30"/>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2" name="Pentágono 31"/>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91787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3" grpId="0" animBg="1"/>
      <p:bldP spid="27"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DEFINICIÓN</a:t>
            </a:r>
          </a:p>
        </p:txBody>
      </p:sp>
      <p:sp>
        <p:nvSpPr>
          <p:cNvPr id="18" name="4 CuadroTexto"/>
          <p:cNvSpPr txBox="1"/>
          <p:nvPr/>
        </p:nvSpPr>
        <p:spPr>
          <a:xfrm>
            <a:off x="510230" y="1844825"/>
            <a:ext cx="2448272" cy="584775"/>
          </a:xfrm>
          <a:prstGeom prst="rect">
            <a:avLst/>
          </a:prstGeom>
          <a:solidFill>
            <a:schemeClr val="accent2">
              <a:lumMod val="75000"/>
            </a:schemeClr>
          </a:solidFill>
        </p:spPr>
        <p:txBody>
          <a:bodyPr wrap="square" rtlCol="0">
            <a:spAutoFit/>
          </a:bodyPr>
          <a:lstStyle/>
          <a:p>
            <a:pPr algn="ctr"/>
            <a:r>
              <a:rPr lang="es-ES" sz="3200" b="1" dirty="0">
                <a:solidFill>
                  <a:schemeClr val="bg1"/>
                </a:solidFill>
              </a:rPr>
              <a:t>DEFECTOS</a:t>
            </a:r>
          </a:p>
        </p:txBody>
      </p:sp>
      <p:sp>
        <p:nvSpPr>
          <p:cNvPr id="19" name="10 CuadroTexto"/>
          <p:cNvSpPr txBox="1"/>
          <p:nvPr/>
        </p:nvSpPr>
        <p:spPr>
          <a:xfrm>
            <a:off x="4151784" y="1844824"/>
            <a:ext cx="4248472" cy="584775"/>
          </a:xfrm>
          <a:prstGeom prst="rect">
            <a:avLst/>
          </a:prstGeom>
          <a:solidFill>
            <a:schemeClr val="accent2">
              <a:lumMod val="75000"/>
            </a:schemeClr>
          </a:solidFill>
        </p:spPr>
        <p:txBody>
          <a:bodyPr wrap="square" rtlCol="0">
            <a:spAutoFit/>
          </a:bodyPr>
          <a:lstStyle/>
          <a:p>
            <a:pPr algn="ctr"/>
            <a:r>
              <a:rPr lang="es-ES" sz="3200" b="1" dirty="0">
                <a:solidFill>
                  <a:schemeClr val="bg1"/>
                </a:solidFill>
              </a:rPr>
              <a:t>DISREGULACION</a:t>
            </a:r>
          </a:p>
        </p:txBody>
      </p:sp>
      <p:sp>
        <p:nvSpPr>
          <p:cNvPr id="24" name="11 Flecha abajo"/>
          <p:cNvSpPr/>
          <p:nvPr/>
        </p:nvSpPr>
        <p:spPr>
          <a:xfrm>
            <a:off x="1086294" y="2636912"/>
            <a:ext cx="1152128" cy="9361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 name="13 Elipse"/>
          <p:cNvSpPr/>
          <p:nvPr/>
        </p:nvSpPr>
        <p:spPr>
          <a:xfrm>
            <a:off x="3375822" y="3004242"/>
            <a:ext cx="1829657" cy="80562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a:solidFill>
                  <a:schemeClr val="accent5">
                    <a:lumMod val="50000"/>
                  </a:schemeClr>
                </a:solidFill>
              </a:rPr>
              <a:t>Innata</a:t>
            </a:r>
          </a:p>
        </p:txBody>
      </p:sp>
      <p:sp>
        <p:nvSpPr>
          <p:cNvPr id="26" name="14 Elipse"/>
          <p:cNvSpPr/>
          <p:nvPr/>
        </p:nvSpPr>
        <p:spPr>
          <a:xfrm>
            <a:off x="6486894" y="2967868"/>
            <a:ext cx="2473638" cy="841995"/>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a:solidFill>
                  <a:schemeClr val="accent5">
                    <a:lumMod val="50000"/>
                  </a:schemeClr>
                </a:solidFill>
              </a:rPr>
              <a:t>Adaptativa</a:t>
            </a:r>
          </a:p>
        </p:txBody>
      </p:sp>
      <p:sp>
        <p:nvSpPr>
          <p:cNvPr id="27" name="15 Flecha abajo"/>
          <p:cNvSpPr/>
          <p:nvPr/>
        </p:nvSpPr>
        <p:spPr>
          <a:xfrm>
            <a:off x="3840639" y="4019373"/>
            <a:ext cx="813364" cy="74526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 name="16 Flecha abajo"/>
          <p:cNvSpPr/>
          <p:nvPr/>
        </p:nvSpPr>
        <p:spPr>
          <a:xfrm>
            <a:off x="7386724" y="4040694"/>
            <a:ext cx="813364" cy="74526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9" name="17 CuadroTexto"/>
          <p:cNvSpPr txBox="1"/>
          <p:nvPr/>
        </p:nvSpPr>
        <p:spPr>
          <a:xfrm>
            <a:off x="330210" y="3809863"/>
            <a:ext cx="2808312" cy="461665"/>
          </a:xfrm>
          <a:prstGeom prst="rect">
            <a:avLst/>
          </a:prstGeom>
          <a:solidFill>
            <a:srgbClr val="C00000">
              <a:alpha val="42000"/>
            </a:srgbClr>
          </a:solidFill>
        </p:spPr>
        <p:txBody>
          <a:bodyPr wrap="square" rtlCol="0">
            <a:spAutoFit/>
          </a:bodyPr>
          <a:lstStyle/>
          <a:p>
            <a:r>
              <a:rPr lang="es-ES" sz="2400" b="1" dirty="0" err="1">
                <a:solidFill>
                  <a:schemeClr val="bg1"/>
                </a:solidFill>
              </a:rPr>
              <a:t>Immunodeficiencias</a:t>
            </a:r>
            <a:endParaRPr lang="es-ES" sz="2400" b="1" dirty="0">
              <a:solidFill>
                <a:schemeClr val="bg1"/>
              </a:solidFill>
            </a:endParaRPr>
          </a:p>
        </p:txBody>
      </p:sp>
      <p:sp>
        <p:nvSpPr>
          <p:cNvPr id="30" name="18 CuadroTexto"/>
          <p:cNvSpPr txBox="1"/>
          <p:nvPr/>
        </p:nvSpPr>
        <p:spPr>
          <a:xfrm>
            <a:off x="2665545" y="5013177"/>
            <a:ext cx="3189628" cy="830997"/>
          </a:xfrm>
          <a:prstGeom prst="rect">
            <a:avLst/>
          </a:prstGeom>
          <a:solidFill>
            <a:srgbClr val="C00000"/>
          </a:solidFill>
        </p:spPr>
        <p:txBody>
          <a:bodyPr wrap="square" rtlCol="0">
            <a:spAutoFit/>
          </a:bodyPr>
          <a:lstStyle/>
          <a:p>
            <a:pPr algn="ctr"/>
            <a:r>
              <a:rPr lang="es-ES" sz="2400" b="1" dirty="0">
                <a:solidFill>
                  <a:schemeClr val="bg1"/>
                </a:solidFill>
              </a:rPr>
              <a:t>Enfermedades </a:t>
            </a:r>
          </a:p>
          <a:p>
            <a:pPr algn="ctr"/>
            <a:r>
              <a:rPr lang="es-ES" sz="2400" b="1" dirty="0" err="1">
                <a:solidFill>
                  <a:schemeClr val="bg1"/>
                </a:solidFill>
              </a:rPr>
              <a:t>autoinflamatorias</a:t>
            </a:r>
            <a:endParaRPr lang="es-ES" sz="2400" b="1" dirty="0">
              <a:solidFill>
                <a:schemeClr val="bg1"/>
              </a:solidFill>
            </a:endParaRPr>
          </a:p>
        </p:txBody>
      </p:sp>
      <p:sp>
        <p:nvSpPr>
          <p:cNvPr id="31" name="19 CuadroTexto"/>
          <p:cNvSpPr txBox="1"/>
          <p:nvPr/>
        </p:nvSpPr>
        <p:spPr>
          <a:xfrm>
            <a:off x="5939092" y="5013176"/>
            <a:ext cx="3189628" cy="830997"/>
          </a:xfrm>
          <a:prstGeom prst="rect">
            <a:avLst/>
          </a:prstGeom>
          <a:solidFill>
            <a:srgbClr val="C00000">
              <a:alpha val="41000"/>
            </a:srgbClr>
          </a:solidFill>
        </p:spPr>
        <p:txBody>
          <a:bodyPr wrap="square" rtlCol="0">
            <a:spAutoFit/>
          </a:bodyPr>
          <a:lstStyle/>
          <a:p>
            <a:pPr algn="ctr"/>
            <a:r>
              <a:rPr lang="es-ES" sz="2400" b="1" dirty="0">
                <a:solidFill>
                  <a:schemeClr val="bg1"/>
                </a:solidFill>
              </a:rPr>
              <a:t>Autoinmunes</a:t>
            </a:r>
          </a:p>
          <a:p>
            <a:pPr algn="ctr"/>
            <a:r>
              <a:rPr lang="es-ES" sz="2400" b="1" dirty="0">
                <a:solidFill>
                  <a:schemeClr val="bg1"/>
                </a:solidFill>
              </a:rPr>
              <a:t>Alergias</a:t>
            </a:r>
          </a:p>
        </p:txBody>
      </p:sp>
      <p:sp>
        <p:nvSpPr>
          <p:cNvPr id="32" name="20 Cerrar llave"/>
          <p:cNvSpPr/>
          <p:nvPr/>
        </p:nvSpPr>
        <p:spPr>
          <a:xfrm rot="16200000">
            <a:off x="6085134" y="506960"/>
            <a:ext cx="556642" cy="442334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pic>
        <p:nvPicPr>
          <p:cNvPr id="20" name="Imagen 19"/>
          <p:cNvPicPr>
            <a:picLocks noChangeAspect="1"/>
          </p:cNvPicPr>
          <p:nvPr/>
        </p:nvPicPr>
        <p:blipFill rotWithShape="1">
          <a:blip r:embed="rId3"/>
          <a:srcRect r="71367"/>
          <a:stretch/>
        </p:blipFill>
        <p:spPr>
          <a:xfrm>
            <a:off x="9573530" y="978408"/>
            <a:ext cx="2031455" cy="5639264"/>
          </a:xfrm>
          <a:prstGeom prst="rect">
            <a:avLst/>
          </a:prstGeom>
          <a:ln>
            <a:noFill/>
          </a:ln>
          <a:effectLst>
            <a:outerShdw blurRad="292100" dist="139700" dir="2700000" algn="tl" rotWithShape="0">
              <a:srgbClr val="333333">
                <a:alpha val="65000"/>
              </a:srgbClr>
            </a:outerShdw>
          </a:effectLst>
        </p:spPr>
      </p:pic>
      <p:sp>
        <p:nvSpPr>
          <p:cNvPr id="21" name="Pentágono 2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2" name="Pentágono 2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3" name="Pentágono 2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33" name="Pentágono 32"/>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34" name="Pentágono 33"/>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5" name="Pentágono 3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
        <p:nvSpPr>
          <p:cNvPr id="2" name="Flecha izquierda y derecha 1"/>
          <p:cNvSpPr/>
          <p:nvPr/>
        </p:nvSpPr>
        <p:spPr>
          <a:xfrm>
            <a:off x="5508054" y="5099042"/>
            <a:ext cx="978840" cy="65926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Flecha izquierda y derecha 35"/>
          <p:cNvSpPr/>
          <p:nvPr/>
        </p:nvSpPr>
        <p:spPr>
          <a:xfrm rot="2313173">
            <a:off x="878432" y="4658094"/>
            <a:ext cx="1775134" cy="65926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437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DEFINICIÓN ACTUAL</a:t>
            </a:r>
          </a:p>
        </p:txBody>
      </p:sp>
      <p:pic>
        <p:nvPicPr>
          <p:cNvPr id="18" name="Imagen 17"/>
          <p:cNvPicPr>
            <a:picLocks noChangeAspect="1"/>
          </p:cNvPicPr>
          <p:nvPr/>
        </p:nvPicPr>
        <p:blipFill>
          <a:blip r:embed="rId3"/>
          <a:stretch>
            <a:fillRect/>
          </a:stretch>
        </p:blipFill>
        <p:spPr>
          <a:xfrm>
            <a:off x="1701934" y="1268761"/>
            <a:ext cx="8500680" cy="5298430"/>
          </a:xfrm>
          <a:prstGeom prst="rect">
            <a:avLst/>
          </a:prstGeom>
        </p:spPr>
      </p:pic>
      <p:cxnSp>
        <p:nvCxnSpPr>
          <p:cNvPr id="4" name="Conector recto 3"/>
          <p:cNvCxnSpPr/>
          <p:nvPr/>
        </p:nvCxnSpPr>
        <p:spPr>
          <a:xfrm>
            <a:off x="7644172" y="3933056"/>
            <a:ext cx="1512168"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0" name="Pentágono 19"/>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1" name="Pentágono 20"/>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2" name="Pentágono 21"/>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3" name="Pentágono 22"/>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4" name="Pentágono 23"/>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779480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8"/>
          <p:cNvSpPr/>
          <p:nvPr/>
        </p:nvSpPr>
        <p:spPr>
          <a:xfrm>
            <a:off x="3215680" y="1556792"/>
            <a:ext cx="7022618" cy="535551"/>
          </a:xfrm>
          <a:prstGeom prst="roundRect">
            <a:avLst/>
          </a:prstGeom>
          <a:ln w="31750"/>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2000" b="1" dirty="0">
                <a:solidFill>
                  <a:srgbClr val="002060"/>
                </a:solidFill>
              </a:rPr>
              <a:t>JUSTIFICACIÓN: LUCES Y SOMBRAS</a:t>
            </a:r>
          </a:p>
        </p:txBody>
      </p:sp>
      <p:sp>
        <p:nvSpPr>
          <p:cNvPr id="13" name="Rectángulo redondeado 8"/>
          <p:cNvSpPr/>
          <p:nvPr/>
        </p:nvSpPr>
        <p:spPr>
          <a:xfrm>
            <a:off x="3215202" y="2422180"/>
            <a:ext cx="7023200" cy="535551"/>
          </a:xfrm>
          <a:prstGeom prst="roundRect">
            <a:avLst/>
          </a:prstGeom>
          <a:ln w="31750"/>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2000" b="1" dirty="0">
                <a:solidFill>
                  <a:srgbClr val="002060"/>
                </a:solidFill>
              </a:rPr>
              <a:t>DEFINICIÓN  </a:t>
            </a:r>
          </a:p>
        </p:txBody>
      </p:sp>
      <p:sp>
        <p:nvSpPr>
          <p:cNvPr id="15" name="Rectángulo redondeado 14"/>
          <p:cNvSpPr/>
          <p:nvPr/>
        </p:nvSpPr>
        <p:spPr>
          <a:xfrm>
            <a:off x="3215202" y="3273040"/>
            <a:ext cx="7023200" cy="535551"/>
          </a:xfrm>
          <a:prstGeom prst="roundRect">
            <a:avLst/>
          </a:prstGeom>
          <a:ln w="31750"/>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2000" b="1" dirty="0">
                <a:solidFill>
                  <a:srgbClr val="002060"/>
                </a:solidFill>
              </a:rPr>
              <a:t>CLASIFICACIÓN</a:t>
            </a:r>
          </a:p>
        </p:txBody>
      </p:sp>
      <p:sp>
        <p:nvSpPr>
          <p:cNvPr id="16" name="Rectángulo redondeado 8"/>
          <p:cNvSpPr/>
          <p:nvPr/>
        </p:nvSpPr>
        <p:spPr>
          <a:xfrm>
            <a:off x="3215202" y="4107875"/>
            <a:ext cx="7023199" cy="535551"/>
          </a:xfrm>
          <a:prstGeom prst="roundRect">
            <a:avLst/>
          </a:prstGeom>
          <a:ln w="31750"/>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2000" b="1" dirty="0">
                <a:solidFill>
                  <a:srgbClr val="002060"/>
                </a:solidFill>
              </a:rPr>
              <a:t>ENFERMEDADES AUTOINFLAMATORIAS POLIGÉNICAS</a:t>
            </a:r>
          </a:p>
        </p:txBody>
      </p:sp>
      <p:sp>
        <p:nvSpPr>
          <p:cNvPr id="17" name="Rectángulo redondeado 8"/>
          <p:cNvSpPr/>
          <p:nvPr/>
        </p:nvSpPr>
        <p:spPr>
          <a:xfrm>
            <a:off x="3250482" y="4942710"/>
            <a:ext cx="6980208" cy="535551"/>
          </a:xfrm>
          <a:prstGeom prst="roundRect">
            <a:avLst/>
          </a:prstGeom>
          <a:ln w="31750"/>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2000" b="1" dirty="0">
                <a:solidFill>
                  <a:srgbClr val="002060"/>
                </a:solidFill>
              </a:rPr>
              <a:t> PFAPA                AIJ SISTÉMICA/E. STILL DEL ADULTO</a:t>
            </a:r>
          </a:p>
        </p:txBody>
      </p:sp>
      <p:sp>
        <p:nvSpPr>
          <p:cNvPr id="18" name="Rectángulo redondeado 8"/>
          <p:cNvSpPr/>
          <p:nvPr/>
        </p:nvSpPr>
        <p:spPr>
          <a:xfrm>
            <a:off x="3250482" y="5777545"/>
            <a:ext cx="6980208" cy="535551"/>
          </a:xfrm>
          <a:prstGeom prst="roundRect">
            <a:avLst/>
          </a:prstGeom>
          <a:ln w="31750"/>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2000" b="1" dirty="0">
                <a:solidFill>
                  <a:srgbClr val="002060"/>
                </a:solidFill>
              </a:rPr>
              <a:t>CONCLUSIONES</a:t>
            </a:r>
          </a:p>
        </p:txBody>
      </p:sp>
      <p:sp>
        <p:nvSpPr>
          <p:cNvPr id="19" name="Striped Right Arrow 12"/>
          <p:cNvSpPr/>
          <p:nvPr/>
        </p:nvSpPr>
        <p:spPr>
          <a:xfrm rot="16200000" flipH="1">
            <a:off x="-304453" y="3585468"/>
            <a:ext cx="4961973" cy="834859"/>
          </a:xfrm>
          <a:prstGeom prst="stripedRightArrow">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ln w="38100" cmpd="dbl">
                <a:solidFill>
                  <a:prstClr val="black"/>
                </a:solidFill>
              </a:ln>
              <a:solidFill>
                <a:prstClr val="white"/>
              </a:solidFill>
            </a:endParaRPr>
          </a:p>
        </p:txBody>
      </p:sp>
      <p:sp>
        <p:nvSpPr>
          <p:cNvPr id="3" name="CuadroTexto 2"/>
          <p:cNvSpPr txBox="1"/>
          <p:nvPr/>
        </p:nvSpPr>
        <p:spPr>
          <a:xfrm>
            <a:off x="3647728" y="518620"/>
            <a:ext cx="7068270" cy="769441"/>
          </a:xfrm>
          <a:prstGeom prst="rect">
            <a:avLst/>
          </a:prstGeom>
          <a:noFill/>
        </p:spPr>
        <p:txBody>
          <a:bodyPr wrap="square" rtlCol="0">
            <a:spAutoFit/>
          </a:bodyPr>
          <a:lstStyle/>
          <a:p>
            <a:r>
              <a:rPr lang="es-ES" sz="4400" b="1" dirty="0">
                <a:solidFill>
                  <a:schemeClr val="accent1">
                    <a:lumMod val="50000"/>
                  </a:schemeClr>
                </a:solidFill>
                <a:latin typeface="Arial Black" panose="020B0A04020102020204" pitchFamily="34" charset="0"/>
                <a:ea typeface="Arial Unicode MS" panose="020B0604020202020204" pitchFamily="34" charset="-128"/>
                <a:cs typeface="Arial Unicode MS" panose="020B0604020202020204" pitchFamily="34" charset="-128"/>
              </a:rPr>
              <a:t>ESQUEMA GENERAL</a:t>
            </a:r>
          </a:p>
        </p:txBody>
      </p:sp>
    </p:spTree>
    <p:extLst>
      <p:ext uri="{BB962C8B-B14F-4D97-AF65-F5344CB8AC3E}">
        <p14:creationId xmlns:p14="http://schemas.microsoft.com/office/powerpoint/2010/main" val="1684037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DEFINICIÓN</a:t>
            </a:r>
          </a:p>
        </p:txBody>
      </p:sp>
      <p:sp>
        <p:nvSpPr>
          <p:cNvPr id="21" name="6 CuadroTexto"/>
          <p:cNvSpPr txBox="1"/>
          <p:nvPr/>
        </p:nvSpPr>
        <p:spPr>
          <a:xfrm>
            <a:off x="4515922" y="6349002"/>
            <a:ext cx="3901135" cy="400110"/>
          </a:xfrm>
          <a:prstGeom prst="rect">
            <a:avLst/>
          </a:prstGeom>
          <a:noFill/>
        </p:spPr>
        <p:txBody>
          <a:bodyPr wrap="square" rtlCol="0">
            <a:spAutoFit/>
          </a:bodyPr>
          <a:lstStyle/>
          <a:p>
            <a:r>
              <a:rPr lang="es-ES" sz="2000" i="1" dirty="0" err="1"/>
              <a:t>Broderick</a:t>
            </a:r>
            <a:r>
              <a:rPr lang="es-ES" sz="2000" i="1" dirty="0"/>
              <a:t> L et al. Curr </a:t>
            </a:r>
            <a:r>
              <a:rPr lang="es-ES" sz="2000" i="1" dirty="0" err="1"/>
              <a:t>Allergy</a:t>
            </a:r>
            <a:r>
              <a:rPr lang="es-ES" sz="2000" i="1" dirty="0"/>
              <a:t>  2016</a:t>
            </a:r>
          </a:p>
        </p:txBody>
      </p:sp>
      <p:pic>
        <p:nvPicPr>
          <p:cNvPr id="18" name="Imagen 17"/>
          <p:cNvPicPr>
            <a:picLocks noChangeAspect="1"/>
          </p:cNvPicPr>
          <p:nvPr/>
        </p:nvPicPr>
        <p:blipFill rotWithShape="1">
          <a:blip r:embed="rId3"/>
          <a:srcRect l="16169" t="11899" r="50415" b="36542"/>
          <a:stretch/>
        </p:blipFill>
        <p:spPr>
          <a:xfrm>
            <a:off x="2548256" y="926976"/>
            <a:ext cx="6436410" cy="5398278"/>
          </a:xfrm>
          <a:prstGeom prst="rect">
            <a:avLst/>
          </a:prstGeom>
        </p:spPr>
      </p:pic>
      <p:sp>
        <p:nvSpPr>
          <p:cNvPr id="2" name="Elipse 1"/>
          <p:cNvSpPr/>
          <p:nvPr/>
        </p:nvSpPr>
        <p:spPr>
          <a:xfrm>
            <a:off x="4939731" y="2652399"/>
            <a:ext cx="2448272" cy="2232248"/>
          </a:xfrm>
          <a:prstGeom prst="ellipse">
            <a:avLst/>
          </a:prstGeom>
          <a:noFill/>
          <a:ln w="1206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0" name="Pentágono 19"/>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2" name="Pentágono 21"/>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3" name="Pentágono 22"/>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4" name="Pentágono 23"/>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5" name="Pentágono 2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21724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1" y="4207293"/>
            <a:ext cx="6213391" cy="1256151"/>
          </a:xfrm>
        </p:spPr>
        <p:txBody>
          <a:bodyPr>
            <a:noAutofit/>
          </a:bodyPr>
          <a:lstStyle/>
          <a:p>
            <a:r>
              <a:rPr lang="en-US" sz="60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clasificación</a:t>
            </a:r>
            <a:endParaRPr lang="en-US" sz="60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Rectangle 9"/>
          <p:cNvSpPr/>
          <p:nvPr/>
        </p:nvSpPr>
        <p:spPr>
          <a:xfrm>
            <a:off x="6645674" y="1"/>
            <a:ext cx="5546326" cy="6858000"/>
          </a:xfrm>
          <a:prstGeom prst="rect">
            <a:avLst/>
          </a:prstGeom>
          <a:solidFill>
            <a:schemeClr val="accent1">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1" y="5594823"/>
            <a:ext cx="12111972" cy="926699"/>
          </a:xfrm>
          <a:prstGeom prst="rightArrow">
            <a:avLst/>
          </a:prstGeom>
          <a:solidFill>
            <a:srgbClr val="00206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12" descr="http://2.bp.blogspot.com/-pT8YCPNNo4A/UOn9xwB322I/AAAAAAAADZg/TfMZJQlVIyA/s1600/exantema+s%C3%BAbito.jpg"/>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9134" y="5406917"/>
            <a:ext cx="1402983"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1" name="Picture 10" descr="http://megamedico.com/wp-content/uploads/2015/11/aij_2.jpg"/>
          <p:cNvPicPr>
            <a:picLocks noChangeAspect="1" noChangeArrowheads="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18267"/>
          <a:stretch/>
        </p:blipFill>
        <p:spPr bwMode="auto">
          <a:xfrm>
            <a:off x="3277197" y="5406930"/>
            <a:ext cx="1524727" cy="1259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5" name="Picture 4" descr="http://www.lavozdemichoacan.com.mx/wp-content/uploads/2015/10/Aftas.jpg"/>
          <p:cNvPicPr>
            <a:picLocks noChangeAspect="1" noChangeArrowheads="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r="32574"/>
          <a:stretch/>
        </p:blipFill>
        <p:spPr bwMode="auto">
          <a:xfrm flipH="1">
            <a:off x="115380" y="5420372"/>
            <a:ext cx="1453849"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6" name="Picture 20" descr="http://thumbs.dreamstime.com/z/ni%C3%B1o-enfermo-1930637.jpg"/>
          <p:cNvPicPr>
            <a:picLocks noChangeAspect="1" noChangeArrowheads="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artisticPhotocopy/>
                    </a14:imgEffect>
                    <a14:imgEffect>
                      <a14:brightnessContrast contrast="40000"/>
                    </a14:imgEffect>
                  </a14:imgLayer>
                </a14:imgProps>
              </a:ext>
              <a:ext uri="{28A0092B-C50C-407E-A947-70E740481C1C}">
                <a14:useLocalDpi xmlns:a14="http://schemas.microsoft.com/office/drawing/2010/main" val="0"/>
              </a:ext>
            </a:extLst>
          </a:blip>
          <a:srcRect l="22706" t="3817" r="17940" b="15555"/>
          <a:stretch/>
        </p:blipFill>
        <p:spPr bwMode="auto">
          <a:xfrm>
            <a:off x="4954116" y="5406917"/>
            <a:ext cx="1285900"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79439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CLASIFICACIÓN SEGÚN HERENCIA </a:t>
            </a:r>
            <a:endParaRPr lang="es-ES" sz="2800" dirty="0">
              <a:solidFill>
                <a:prstClr val="white"/>
              </a:solidFill>
            </a:endParaRPr>
          </a:p>
        </p:txBody>
      </p:sp>
      <p:pic>
        <p:nvPicPr>
          <p:cNvPr id="22" name="Picture 5" descr="continu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30" y="903228"/>
            <a:ext cx="5692815" cy="5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ángulo 4"/>
          <p:cNvSpPr>
            <a:spLocks noChangeArrowheads="1"/>
          </p:cNvSpPr>
          <p:nvPr/>
        </p:nvSpPr>
        <p:spPr bwMode="auto">
          <a:xfrm>
            <a:off x="3241437" y="6495698"/>
            <a:ext cx="45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s-ES" sz="1600" i="1" u="none" strike="noStrike" kern="0" cap="none" spc="0" normalizeH="0" baseline="0" noProof="0" dirty="0" err="1">
                <a:ln>
                  <a:noFill/>
                </a:ln>
                <a:solidFill>
                  <a:srgbClr val="3B3838"/>
                </a:solidFill>
                <a:effectLst/>
                <a:uLnTx/>
                <a:uFillTx/>
                <a:latin typeface="Calibri" panose="020F0502020204030204" pitchFamily="34" charset="0"/>
                <a:ea typeface="MS PGothic" panose="020B0600070205080204" pitchFamily="34" charset="-128"/>
              </a:rPr>
              <a:t>McGonagle</a:t>
            </a:r>
            <a:r>
              <a:rPr kumimoji="0" lang="en-US" altLang="es-ES" sz="1600" i="1" u="none" strike="noStrike" kern="0" cap="none" spc="0" normalizeH="0" baseline="0" noProof="0" dirty="0">
                <a:ln>
                  <a:noFill/>
                </a:ln>
                <a:solidFill>
                  <a:srgbClr val="3B3838"/>
                </a:solidFill>
                <a:effectLst/>
                <a:uLnTx/>
                <a:uFillTx/>
                <a:latin typeface="Calibri" panose="020F0502020204030204" pitchFamily="34" charset="0"/>
                <a:ea typeface="MS PGothic" panose="020B0600070205080204" pitchFamily="34" charset="-128"/>
              </a:rPr>
              <a:t>, McDermott. </a:t>
            </a:r>
            <a:r>
              <a:rPr kumimoji="0" lang="en-US" altLang="es-ES" sz="1600" i="1" u="none" strike="noStrike" kern="0" cap="none" spc="0" normalizeH="0" baseline="0" noProof="0" dirty="0" err="1">
                <a:ln>
                  <a:noFill/>
                </a:ln>
                <a:solidFill>
                  <a:srgbClr val="3B3838"/>
                </a:solidFill>
                <a:effectLst/>
                <a:uLnTx/>
                <a:uFillTx/>
                <a:latin typeface="Calibri" panose="020F0502020204030204" pitchFamily="34" charset="0"/>
                <a:ea typeface="MS PGothic" panose="020B0600070205080204" pitchFamily="34" charset="-128"/>
              </a:rPr>
              <a:t>PLoS</a:t>
            </a:r>
            <a:r>
              <a:rPr kumimoji="0" lang="en-US" altLang="es-ES" sz="1600" i="1" u="none" strike="noStrike" kern="0" cap="none" spc="0" normalizeH="0" baseline="0" noProof="0" dirty="0">
                <a:ln>
                  <a:noFill/>
                </a:ln>
                <a:solidFill>
                  <a:srgbClr val="3B3838"/>
                </a:solidFill>
                <a:effectLst/>
                <a:uLnTx/>
                <a:uFillTx/>
                <a:latin typeface="Calibri" panose="020F0502020204030204" pitchFamily="34" charset="0"/>
                <a:ea typeface="MS PGothic" panose="020B0600070205080204" pitchFamily="34" charset="-128"/>
              </a:rPr>
              <a:t> Med. 2006</a:t>
            </a:r>
          </a:p>
        </p:txBody>
      </p:sp>
      <p:sp>
        <p:nvSpPr>
          <p:cNvPr id="24" name="Rectángulo redondeado 23"/>
          <p:cNvSpPr/>
          <p:nvPr/>
        </p:nvSpPr>
        <p:spPr>
          <a:xfrm>
            <a:off x="5084172" y="926975"/>
            <a:ext cx="3451658" cy="1180861"/>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200" b="1" dirty="0">
                <a:solidFill>
                  <a:srgbClr val="002060"/>
                </a:solidFill>
              </a:rPr>
              <a:t>FORMAS MONOGÉNICAS</a:t>
            </a:r>
          </a:p>
        </p:txBody>
      </p:sp>
      <p:sp>
        <p:nvSpPr>
          <p:cNvPr id="25" name="Rectángulo redondeado 24"/>
          <p:cNvSpPr/>
          <p:nvPr/>
        </p:nvSpPr>
        <p:spPr>
          <a:xfrm>
            <a:off x="8760296" y="930439"/>
            <a:ext cx="3015437" cy="1180861"/>
          </a:xfrm>
          <a:prstGeom prst="roundRect">
            <a:avLst/>
          </a:prstGeom>
          <a:ln w="317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2400" b="1" dirty="0">
                <a:solidFill>
                  <a:srgbClr val="0070C0"/>
                </a:solidFill>
              </a:rPr>
              <a:t>E. </a:t>
            </a:r>
            <a:r>
              <a:rPr lang="es-ES" sz="2400" b="1" dirty="0" err="1">
                <a:solidFill>
                  <a:srgbClr val="0070C0"/>
                </a:solidFill>
              </a:rPr>
              <a:t>Autoinflamatorias</a:t>
            </a:r>
            <a:r>
              <a:rPr lang="es-ES" sz="2400" b="1" dirty="0">
                <a:solidFill>
                  <a:srgbClr val="0070C0"/>
                </a:solidFill>
              </a:rPr>
              <a:t> hereditarias</a:t>
            </a:r>
          </a:p>
        </p:txBody>
      </p:sp>
      <p:sp>
        <p:nvSpPr>
          <p:cNvPr id="18" name="Pentágono 17"/>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9" name="Pentágono 18"/>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0" name="Pentágono 19"/>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1" name="Pentágono 20"/>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6" name="Pentágono 25"/>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7" name="Pentágono 2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96484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CLASIFICACIÓN FISIOPATOLÓGICA </a:t>
            </a:r>
            <a:endParaRPr lang="es-ES" sz="2800" dirty="0">
              <a:solidFill>
                <a:prstClr val="white"/>
              </a:solidFill>
            </a:endParaRPr>
          </a:p>
        </p:txBody>
      </p:sp>
      <p:sp>
        <p:nvSpPr>
          <p:cNvPr id="22" name="Rectángulo 21"/>
          <p:cNvSpPr/>
          <p:nvPr/>
        </p:nvSpPr>
        <p:spPr>
          <a:xfrm>
            <a:off x="5519935" y="998953"/>
            <a:ext cx="6414159" cy="600350"/>
          </a:xfrm>
          <a:prstGeom prst="rect">
            <a:avLst/>
          </a:prstGeom>
          <a:solidFill>
            <a:schemeClr val="tx2">
              <a:lumMod val="60000"/>
              <a:lumOff val="40000"/>
              <a:alpha val="45000"/>
            </a:schemeClr>
          </a:solidFill>
          <a:ln w="38100">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66725">
              <a:lnSpc>
                <a:spcPct val="90000"/>
              </a:lnSpc>
              <a:spcBef>
                <a:spcPct val="0"/>
              </a:spcBef>
              <a:spcAft>
                <a:spcPct val="35000"/>
              </a:spcAft>
            </a:pPr>
            <a:r>
              <a:rPr lang="es-ES_tradnl" sz="3600" b="1" dirty="0">
                <a:solidFill>
                  <a:srgbClr val="002060"/>
                </a:solidFill>
              </a:rPr>
              <a:t>INFLAMASOMOPATÍAS</a:t>
            </a:r>
          </a:p>
        </p:txBody>
      </p:sp>
      <p:sp>
        <p:nvSpPr>
          <p:cNvPr id="23" name="Rectángulo 22"/>
          <p:cNvSpPr/>
          <p:nvPr/>
        </p:nvSpPr>
        <p:spPr>
          <a:xfrm>
            <a:off x="5540792" y="1666707"/>
            <a:ext cx="2664296" cy="600350"/>
          </a:xfrm>
          <a:prstGeom prst="rect">
            <a:avLst/>
          </a:prstGeom>
          <a:solidFill>
            <a:srgbClr val="002060">
              <a:alpha val="77000"/>
            </a:srgbClr>
          </a:solidFill>
          <a:ln w="38100">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66725">
              <a:lnSpc>
                <a:spcPct val="90000"/>
              </a:lnSpc>
              <a:spcBef>
                <a:spcPct val="0"/>
              </a:spcBef>
              <a:spcAft>
                <a:spcPct val="35000"/>
              </a:spcAft>
            </a:pPr>
            <a:r>
              <a:rPr lang="es-ES_tradnl" sz="3600" b="1" dirty="0">
                <a:solidFill>
                  <a:schemeClr val="bg1"/>
                </a:solidFill>
              </a:rPr>
              <a:t>IL-1</a:t>
            </a:r>
          </a:p>
        </p:txBody>
      </p:sp>
      <p:sp>
        <p:nvSpPr>
          <p:cNvPr id="24" name="Rectángulo 23"/>
          <p:cNvSpPr/>
          <p:nvPr/>
        </p:nvSpPr>
        <p:spPr>
          <a:xfrm>
            <a:off x="9269798" y="1666707"/>
            <a:ext cx="2664296" cy="600350"/>
          </a:xfrm>
          <a:prstGeom prst="rect">
            <a:avLst/>
          </a:prstGeom>
          <a:solidFill>
            <a:srgbClr val="002060">
              <a:alpha val="77000"/>
            </a:srgbClr>
          </a:solidFill>
          <a:ln w="38100">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66725">
              <a:lnSpc>
                <a:spcPct val="90000"/>
              </a:lnSpc>
              <a:spcBef>
                <a:spcPct val="0"/>
              </a:spcBef>
              <a:spcAft>
                <a:spcPct val="35000"/>
              </a:spcAft>
            </a:pPr>
            <a:r>
              <a:rPr lang="es-ES_tradnl" sz="3600" b="1" dirty="0">
                <a:solidFill>
                  <a:schemeClr val="bg1"/>
                </a:solidFill>
              </a:rPr>
              <a:t>IL-18</a:t>
            </a:r>
          </a:p>
        </p:txBody>
      </p:sp>
      <p:pic>
        <p:nvPicPr>
          <p:cNvPr id="3" name="Imagen 2"/>
          <p:cNvPicPr>
            <a:picLocks noChangeAspect="1"/>
          </p:cNvPicPr>
          <p:nvPr/>
        </p:nvPicPr>
        <p:blipFill>
          <a:blip r:embed="rId3"/>
          <a:stretch>
            <a:fillRect/>
          </a:stretch>
        </p:blipFill>
        <p:spPr>
          <a:xfrm>
            <a:off x="6671995" y="2334461"/>
            <a:ext cx="4110037" cy="4437112"/>
          </a:xfrm>
          <a:prstGeom prst="rect">
            <a:avLst/>
          </a:prstGeom>
          <a:ln>
            <a:noFill/>
          </a:ln>
          <a:effectLst>
            <a:outerShdw blurRad="292100" dist="139700" dir="2700000" algn="tl" rotWithShape="0">
              <a:srgbClr val="333333">
                <a:alpha val="65000"/>
              </a:srgbClr>
            </a:outerShdw>
          </a:effectLst>
        </p:spPr>
      </p:pic>
      <p:sp>
        <p:nvSpPr>
          <p:cNvPr id="27" name="9 CuadroTexto"/>
          <p:cNvSpPr txBox="1"/>
          <p:nvPr/>
        </p:nvSpPr>
        <p:spPr>
          <a:xfrm>
            <a:off x="263352" y="6299378"/>
            <a:ext cx="5024266" cy="338554"/>
          </a:xfrm>
          <a:prstGeom prst="rect">
            <a:avLst/>
          </a:prstGeom>
          <a:noFill/>
        </p:spPr>
        <p:txBody>
          <a:bodyPr wrap="square" rtlCol="0">
            <a:spAutoFit/>
          </a:bodyPr>
          <a:lstStyle/>
          <a:p>
            <a:r>
              <a:rPr lang="es-ES" sz="1600" i="1" dirty="0"/>
              <a:t>Martínez- Quiles N et al . Curr </a:t>
            </a:r>
            <a:r>
              <a:rPr lang="es-ES" sz="1600" i="1" dirty="0" err="1"/>
              <a:t>Opin</a:t>
            </a:r>
            <a:r>
              <a:rPr lang="es-ES" sz="1600" i="1" dirty="0"/>
              <a:t> </a:t>
            </a:r>
            <a:r>
              <a:rPr lang="es-ES" sz="1600" i="1" dirty="0" err="1"/>
              <a:t>Immunol</a:t>
            </a:r>
            <a:r>
              <a:rPr lang="es-ES" sz="1600" i="1" dirty="0"/>
              <a:t> 2018; 55:97</a:t>
            </a:r>
          </a:p>
        </p:txBody>
      </p:sp>
      <p:sp>
        <p:nvSpPr>
          <p:cNvPr id="4" name="Elipse 3"/>
          <p:cNvSpPr/>
          <p:nvPr/>
        </p:nvSpPr>
        <p:spPr>
          <a:xfrm>
            <a:off x="4963582" y="998953"/>
            <a:ext cx="648072" cy="648072"/>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t>1</a:t>
            </a:r>
          </a:p>
        </p:txBody>
      </p:sp>
      <p:sp>
        <p:nvSpPr>
          <p:cNvPr id="29" name="Rectángulo redondeado 28"/>
          <p:cNvSpPr/>
          <p:nvPr/>
        </p:nvSpPr>
        <p:spPr>
          <a:xfrm>
            <a:off x="1583925" y="2463904"/>
            <a:ext cx="3451658" cy="1180861"/>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200" b="1" dirty="0">
                <a:solidFill>
                  <a:srgbClr val="002060"/>
                </a:solidFill>
              </a:rPr>
              <a:t>FORMAS MONOGÉNICAS</a:t>
            </a:r>
          </a:p>
        </p:txBody>
      </p:sp>
      <p:pic>
        <p:nvPicPr>
          <p:cNvPr id="30" name="Imagen 29"/>
          <p:cNvPicPr>
            <a:picLocks noChangeAspect="1"/>
          </p:cNvPicPr>
          <p:nvPr/>
        </p:nvPicPr>
        <p:blipFill>
          <a:blip r:embed="rId4"/>
          <a:stretch>
            <a:fillRect/>
          </a:stretch>
        </p:blipFill>
        <p:spPr>
          <a:xfrm>
            <a:off x="68277" y="3789326"/>
            <a:ext cx="1782275" cy="2449991"/>
          </a:xfrm>
          <a:prstGeom prst="rect">
            <a:avLst/>
          </a:prstGeom>
        </p:spPr>
      </p:pic>
      <p:pic>
        <p:nvPicPr>
          <p:cNvPr id="31" name="Imagen 30"/>
          <p:cNvPicPr>
            <a:picLocks noChangeAspect="1"/>
          </p:cNvPicPr>
          <p:nvPr/>
        </p:nvPicPr>
        <p:blipFill rotWithShape="1">
          <a:blip r:embed="rId5"/>
          <a:srcRect t="43622" r="50162" b="14839"/>
          <a:stretch/>
        </p:blipFill>
        <p:spPr>
          <a:xfrm>
            <a:off x="1945750" y="4250354"/>
            <a:ext cx="2134157" cy="1536711"/>
          </a:xfrm>
          <a:prstGeom prst="rect">
            <a:avLst/>
          </a:prstGeom>
        </p:spPr>
      </p:pic>
      <p:pic>
        <p:nvPicPr>
          <p:cNvPr id="32" name="Imagen 31"/>
          <p:cNvPicPr>
            <a:picLocks noChangeAspect="1"/>
          </p:cNvPicPr>
          <p:nvPr/>
        </p:nvPicPr>
        <p:blipFill rotWithShape="1">
          <a:blip r:embed="rId6"/>
          <a:srcRect l="1355" t="6512" r="51022" b="20545"/>
          <a:stretch/>
        </p:blipFill>
        <p:spPr>
          <a:xfrm>
            <a:off x="4119427" y="3789325"/>
            <a:ext cx="2338622" cy="2449991"/>
          </a:xfrm>
          <a:prstGeom prst="rect">
            <a:avLst/>
          </a:prstGeom>
        </p:spPr>
      </p:pic>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0" name="Pentágono 19"/>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1" name="Pentágono 20"/>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5" name="Pentágono 24"/>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6" name="Pentágono 25"/>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8" name="Pentágono 27"/>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021786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CLASIFICACIÓN FISIOPATOLÓGICA </a:t>
            </a:r>
            <a:endParaRPr lang="es-ES" sz="2800" dirty="0">
              <a:solidFill>
                <a:prstClr val="white"/>
              </a:solidFill>
            </a:endParaRPr>
          </a:p>
        </p:txBody>
      </p:sp>
      <p:sp>
        <p:nvSpPr>
          <p:cNvPr id="18" name="Rectángulo redondeado 17"/>
          <p:cNvSpPr/>
          <p:nvPr/>
        </p:nvSpPr>
        <p:spPr>
          <a:xfrm>
            <a:off x="1583925" y="2463904"/>
            <a:ext cx="3451658" cy="1180861"/>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200" b="1" dirty="0">
                <a:solidFill>
                  <a:srgbClr val="002060"/>
                </a:solidFill>
              </a:rPr>
              <a:t>FORMAS MONOGÉNICAS</a:t>
            </a:r>
          </a:p>
        </p:txBody>
      </p:sp>
      <p:sp>
        <p:nvSpPr>
          <p:cNvPr id="22" name="Rectángulo 21"/>
          <p:cNvSpPr/>
          <p:nvPr/>
        </p:nvSpPr>
        <p:spPr>
          <a:xfrm>
            <a:off x="5519935" y="998953"/>
            <a:ext cx="6414159" cy="600350"/>
          </a:xfrm>
          <a:prstGeom prst="rect">
            <a:avLst/>
          </a:prstGeom>
          <a:solidFill>
            <a:schemeClr val="tx2">
              <a:lumMod val="60000"/>
              <a:lumOff val="40000"/>
              <a:alpha val="45000"/>
            </a:schemeClr>
          </a:solidFill>
          <a:ln w="38100">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66725">
              <a:lnSpc>
                <a:spcPct val="90000"/>
              </a:lnSpc>
              <a:spcBef>
                <a:spcPct val="0"/>
              </a:spcBef>
              <a:spcAft>
                <a:spcPct val="35000"/>
              </a:spcAft>
            </a:pPr>
            <a:r>
              <a:rPr lang="es-ES_tradnl" sz="3600" b="1" dirty="0">
                <a:solidFill>
                  <a:srgbClr val="002060"/>
                </a:solidFill>
              </a:rPr>
              <a:t>INTERFERONOPATÍAS</a:t>
            </a:r>
          </a:p>
        </p:txBody>
      </p:sp>
      <p:sp>
        <p:nvSpPr>
          <p:cNvPr id="25" name="9 CuadroTexto"/>
          <p:cNvSpPr txBox="1"/>
          <p:nvPr/>
        </p:nvSpPr>
        <p:spPr>
          <a:xfrm>
            <a:off x="263352" y="6299378"/>
            <a:ext cx="5024266" cy="338554"/>
          </a:xfrm>
          <a:prstGeom prst="rect">
            <a:avLst/>
          </a:prstGeom>
          <a:noFill/>
        </p:spPr>
        <p:txBody>
          <a:bodyPr wrap="square" rtlCol="0">
            <a:spAutoFit/>
          </a:bodyPr>
          <a:lstStyle/>
          <a:p>
            <a:r>
              <a:rPr lang="es-ES" sz="1600" i="1" dirty="0"/>
              <a:t>Martínez- Quiles N et al . Curr </a:t>
            </a:r>
            <a:r>
              <a:rPr lang="es-ES" sz="1600" i="1" dirty="0" err="1"/>
              <a:t>Opin</a:t>
            </a:r>
            <a:r>
              <a:rPr lang="es-ES" sz="1600" i="1" dirty="0"/>
              <a:t> </a:t>
            </a:r>
            <a:r>
              <a:rPr lang="es-ES" sz="1600" i="1" dirty="0" err="1"/>
              <a:t>Immunol</a:t>
            </a:r>
            <a:r>
              <a:rPr lang="es-ES" sz="1600" i="1" dirty="0"/>
              <a:t> 2018; 55:97</a:t>
            </a:r>
          </a:p>
        </p:txBody>
      </p:sp>
      <p:pic>
        <p:nvPicPr>
          <p:cNvPr id="3" name="Imagen 2"/>
          <p:cNvPicPr>
            <a:picLocks noChangeAspect="1"/>
          </p:cNvPicPr>
          <p:nvPr/>
        </p:nvPicPr>
        <p:blipFill>
          <a:blip r:embed="rId3"/>
          <a:stretch>
            <a:fillRect/>
          </a:stretch>
        </p:blipFill>
        <p:spPr>
          <a:xfrm>
            <a:off x="6564666" y="1707837"/>
            <a:ext cx="4840000" cy="5150163"/>
          </a:xfrm>
          <a:prstGeom prst="rect">
            <a:avLst/>
          </a:prstGeom>
        </p:spPr>
      </p:pic>
      <p:sp>
        <p:nvSpPr>
          <p:cNvPr id="19" name="Elipse 18"/>
          <p:cNvSpPr/>
          <p:nvPr/>
        </p:nvSpPr>
        <p:spPr>
          <a:xfrm>
            <a:off x="4963582" y="998953"/>
            <a:ext cx="648072" cy="648072"/>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t>2</a:t>
            </a:r>
          </a:p>
        </p:txBody>
      </p:sp>
      <p:pic>
        <p:nvPicPr>
          <p:cNvPr id="20" name="Imagen 19"/>
          <p:cNvPicPr>
            <a:picLocks noChangeAspect="1"/>
          </p:cNvPicPr>
          <p:nvPr/>
        </p:nvPicPr>
        <p:blipFill rotWithShape="1">
          <a:blip r:embed="rId4"/>
          <a:srcRect l="46462" t="43967" r="21251" b="20165"/>
          <a:stretch/>
        </p:blipFill>
        <p:spPr>
          <a:xfrm>
            <a:off x="85663" y="3959247"/>
            <a:ext cx="2371603" cy="1793163"/>
          </a:xfrm>
          <a:prstGeom prst="rect">
            <a:avLst/>
          </a:prstGeom>
        </p:spPr>
      </p:pic>
      <p:pic>
        <p:nvPicPr>
          <p:cNvPr id="26" name="Imagen 25"/>
          <p:cNvPicPr>
            <a:picLocks noChangeAspect="1"/>
          </p:cNvPicPr>
          <p:nvPr/>
        </p:nvPicPr>
        <p:blipFill>
          <a:blip r:embed="rId5"/>
          <a:stretch>
            <a:fillRect/>
          </a:stretch>
        </p:blipFill>
        <p:spPr>
          <a:xfrm>
            <a:off x="2467724" y="3959246"/>
            <a:ext cx="1684060" cy="1793163"/>
          </a:xfrm>
          <a:prstGeom prst="rect">
            <a:avLst/>
          </a:prstGeom>
        </p:spPr>
      </p:pic>
      <p:pic>
        <p:nvPicPr>
          <p:cNvPr id="27" name="Imagen 26"/>
          <p:cNvPicPr>
            <a:picLocks noChangeAspect="1"/>
          </p:cNvPicPr>
          <p:nvPr/>
        </p:nvPicPr>
        <p:blipFill rotWithShape="1">
          <a:blip r:embed="rId4"/>
          <a:srcRect l="3942" t="2149" r="65346" b="60825"/>
          <a:stretch/>
        </p:blipFill>
        <p:spPr>
          <a:xfrm>
            <a:off x="4151784" y="3967108"/>
            <a:ext cx="2232248" cy="1785301"/>
          </a:xfrm>
          <a:prstGeom prst="rect">
            <a:avLst/>
          </a:prstGeom>
        </p:spPr>
      </p:pic>
      <p:sp>
        <p:nvSpPr>
          <p:cNvPr id="21" name="Pentágono 2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3" name="Pentágono 22"/>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4" name="Pentágono 23"/>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8" name="Pentágono 27"/>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9" name="Pentágono 28"/>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0" name="Pentágono 29"/>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2360892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CLASIFICACIÓN FISIOPATOLÓGICA </a:t>
            </a:r>
            <a:endParaRPr lang="es-ES" sz="2800" dirty="0">
              <a:solidFill>
                <a:prstClr val="white"/>
              </a:solidFill>
            </a:endParaRPr>
          </a:p>
        </p:txBody>
      </p:sp>
      <p:sp>
        <p:nvSpPr>
          <p:cNvPr id="18" name="Rectángulo redondeado 17"/>
          <p:cNvSpPr/>
          <p:nvPr/>
        </p:nvSpPr>
        <p:spPr>
          <a:xfrm>
            <a:off x="983432" y="2344164"/>
            <a:ext cx="3451658" cy="1180861"/>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200" b="1" dirty="0">
                <a:solidFill>
                  <a:srgbClr val="002060"/>
                </a:solidFill>
              </a:rPr>
              <a:t>FORMAS MONOGÉNICAS</a:t>
            </a:r>
          </a:p>
        </p:txBody>
      </p:sp>
      <p:sp>
        <p:nvSpPr>
          <p:cNvPr id="22" name="Rectángulo 21"/>
          <p:cNvSpPr/>
          <p:nvPr/>
        </p:nvSpPr>
        <p:spPr>
          <a:xfrm>
            <a:off x="5519935" y="998953"/>
            <a:ext cx="6414159" cy="600350"/>
          </a:xfrm>
          <a:prstGeom prst="rect">
            <a:avLst/>
          </a:prstGeom>
          <a:solidFill>
            <a:schemeClr val="tx2">
              <a:lumMod val="60000"/>
              <a:lumOff val="40000"/>
              <a:alpha val="45000"/>
            </a:schemeClr>
          </a:solidFill>
          <a:ln w="38100">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66725">
              <a:lnSpc>
                <a:spcPct val="90000"/>
              </a:lnSpc>
              <a:spcBef>
                <a:spcPct val="0"/>
              </a:spcBef>
              <a:spcAft>
                <a:spcPct val="35000"/>
              </a:spcAft>
            </a:pPr>
            <a:r>
              <a:rPr lang="es-ES_tradnl" sz="3600" b="1" dirty="0">
                <a:solidFill>
                  <a:srgbClr val="002060"/>
                </a:solidFill>
              </a:rPr>
              <a:t>DEFECTOS UBIQUITINACIÓN</a:t>
            </a:r>
          </a:p>
        </p:txBody>
      </p:sp>
      <p:sp>
        <p:nvSpPr>
          <p:cNvPr id="25" name="9 CuadroTexto"/>
          <p:cNvSpPr txBox="1"/>
          <p:nvPr/>
        </p:nvSpPr>
        <p:spPr>
          <a:xfrm>
            <a:off x="432221" y="6431728"/>
            <a:ext cx="4854770" cy="338554"/>
          </a:xfrm>
          <a:prstGeom prst="rect">
            <a:avLst/>
          </a:prstGeom>
          <a:noFill/>
        </p:spPr>
        <p:txBody>
          <a:bodyPr wrap="square" rtlCol="0">
            <a:spAutoFit/>
          </a:bodyPr>
          <a:lstStyle/>
          <a:p>
            <a:r>
              <a:rPr lang="es-ES" sz="1600" i="1" dirty="0" err="1"/>
              <a:t>Jamilloux</a:t>
            </a:r>
            <a:r>
              <a:rPr lang="es-ES" sz="1600" i="1" dirty="0"/>
              <a:t> Y et al . </a:t>
            </a:r>
            <a:r>
              <a:rPr lang="es-ES" sz="1600" i="1" dirty="0" err="1"/>
              <a:t>Clin</a:t>
            </a:r>
            <a:r>
              <a:rPr lang="es-ES" sz="1600" i="1" dirty="0"/>
              <a:t> </a:t>
            </a:r>
            <a:r>
              <a:rPr lang="es-ES" sz="1600" i="1" dirty="0" err="1"/>
              <a:t>Rev</a:t>
            </a:r>
            <a:r>
              <a:rPr lang="es-ES" sz="1600" i="1" dirty="0"/>
              <a:t> </a:t>
            </a:r>
            <a:r>
              <a:rPr lang="es-ES" sz="1600" i="1" dirty="0" err="1"/>
              <a:t>Allerg</a:t>
            </a:r>
            <a:r>
              <a:rPr lang="es-ES" sz="1600" i="1" dirty="0"/>
              <a:t> </a:t>
            </a:r>
            <a:r>
              <a:rPr lang="es-ES" sz="1600" i="1" dirty="0" err="1"/>
              <a:t>Immunol</a:t>
            </a:r>
            <a:r>
              <a:rPr lang="es-ES" sz="1600" i="1" dirty="0"/>
              <a:t> 2018; 54:454</a:t>
            </a:r>
          </a:p>
        </p:txBody>
      </p:sp>
      <p:sp>
        <p:nvSpPr>
          <p:cNvPr id="19" name="Elipse 18"/>
          <p:cNvSpPr/>
          <p:nvPr/>
        </p:nvSpPr>
        <p:spPr>
          <a:xfrm>
            <a:off x="4963582" y="998953"/>
            <a:ext cx="648072" cy="648072"/>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t>3</a:t>
            </a:r>
          </a:p>
        </p:txBody>
      </p:sp>
      <p:pic>
        <p:nvPicPr>
          <p:cNvPr id="2" name="Imagen 1"/>
          <p:cNvPicPr>
            <a:picLocks noChangeAspect="1"/>
          </p:cNvPicPr>
          <p:nvPr/>
        </p:nvPicPr>
        <p:blipFill rotWithShape="1">
          <a:blip r:embed="rId3"/>
          <a:srcRect t="3579"/>
          <a:stretch/>
        </p:blipFill>
        <p:spPr>
          <a:xfrm>
            <a:off x="5087888" y="1704356"/>
            <a:ext cx="6953250" cy="5042069"/>
          </a:xfrm>
          <a:prstGeom prst="rect">
            <a:avLst/>
          </a:prstGeom>
        </p:spPr>
      </p:pic>
      <p:pic>
        <p:nvPicPr>
          <p:cNvPr id="20" name="Imagen 19"/>
          <p:cNvPicPr>
            <a:picLocks noChangeAspect="1"/>
          </p:cNvPicPr>
          <p:nvPr/>
        </p:nvPicPr>
        <p:blipFill>
          <a:blip r:embed="rId4"/>
          <a:stretch>
            <a:fillRect/>
          </a:stretch>
        </p:blipFill>
        <p:spPr>
          <a:xfrm>
            <a:off x="1592281" y="3572738"/>
            <a:ext cx="2233960" cy="2786445"/>
          </a:xfrm>
          <a:prstGeom prst="rect">
            <a:avLst/>
          </a:prstGeom>
        </p:spPr>
      </p:pic>
      <p:sp>
        <p:nvSpPr>
          <p:cNvPr id="21" name="Pentágono 2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3" name="Pentágono 22"/>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4" name="Pentágono 23"/>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6" name="Pentágono 25"/>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7" name="Pentágono 26"/>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8" name="Pentágono 27"/>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516836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CLASIFICACIÓN FISIOPATOLÓGICA </a:t>
            </a:r>
            <a:endParaRPr lang="es-ES" sz="2800" dirty="0">
              <a:solidFill>
                <a:prstClr val="white"/>
              </a:solidFill>
            </a:endParaRPr>
          </a:p>
        </p:txBody>
      </p:sp>
      <p:sp>
        <p:nvSpPr>
          <p:cNvPr id="18" name="Rectángulo redondeado 17"/>
          <p:cNvSpPr/>
          <p:nvPr/>
        </p:nvSpPr>
        <p:spPr>
          <a:xfrm>
            <a:off x="983432" y="2344164"/>
            <a:ext cx="3451658" cy="1180861"/>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200" b="1" dirty="0">
                <a:solidFill>
                  <a:srgbClr val="002060"/>
                </a:solidFill>
              </a:rPr>
              <a:t>FORMAS MONOGÉNICAS</a:t>
            </a:r>
          </a:p>
        </p:txBody>
      </p:sp>
      <p:sp>
        <p:nvSpPr>
          <p:cNvPr id="22" name="Rectángulo 21"/>
          <p:cNvSpPr/>
          <p:nvPr/>
        </p:nvSpPr>
        <p:spPr>
          <a:xfrm>
            <a:off x="5519935" y="998953"/>
            <a:ext cx="6414159" cy="600350"/>
          </a:xfrm>
          <a:prstGeom prst="rect">
            <a:avLst/>
          </a:prstGeom>
          <a:solidFill>
            <a:schemeClr val="tx2">
              <a:lumMod val="60000"/>
              <a:lumOff val="40000"/>
              <a:alpha val="45000"/>
            </a:schemeClr>
          </a:solidFill>
          <a:ln w="38100">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66725">
              <a:lnSpc>
                <a:spcPct val="90000"/>
              </a:lnSpc>
              <a:spcBef>
                <a:spcPct val="0"/>
              </a:spcBef>
              <a:spcAft>
                <a:spcPct val="35000"/>
              </a:spcAft>
            </a:pPr>
            <a:r>
              <a:rPr lang="es-ES_tradnl" sz="3600" b="1" dirty="0">
                <a:solidFill>
                  <a:srgbClr val="002060"/>
                </a:solidFill>
              </a:rPr>
              <a:t>ALTERACIONES CITOESQUELETO</a:t>
            </a:r>
          </a:p>
        </p:txBody>
      </p:sp>
      <p:sp>
        <p:nvSpPr>
          <p:cNvPr id="25" name="9 CuadroTexto"/>
          <p:cNvSpPr txBox="1"/>
          <p:nvPr/>
        </p:nvSpPr>
        <p:spPr>
          <a:xfrm>
            <a:off x="432221" y="6431728"/>
            <a:ext cx="4854770" cy="338554"/>
          </a:xfrm>
          <a:prstGeom prst="rect">
            <a:avLst/>
          </a:prstGeom>
          <a:noFill/>
        </p:spPr>
        <p:txBody>
          <a:bodyPr wrap="square" rtlCol="0">
            <a:spAutoFit/>
          </a:bodyPr>
          <a:lstStyle/>
          <a:p>
            <a:r>
              <a:rPr lang="es-ES" sz="1600" i="1" dirty="0" err="1"/>
              <a:t>Jamilloux</a:t>
            </a:r>
            <a:r>
              <a:rPr lang="es-ES" sz="1600" i="1" dirty="0"/>
              <a:t> Y et al . </a:t>
            </a:r>
            <a:r>
              <a:rPr lang="es-ES" sz="1600" i="1" dirty="0" err="1"/>
              <a:t>Clin</a:t>
            </a:r>
            <a:r>
              <a:rPr lang="es-ES" sz="1600" i="1" dirty="0"/>
              <a:t> </a:t>
            </a:r>
            <a:r>
              <a:rPr lang="es-ES" sz="1600" i="1" dirty="0" err="1"/>
              <a:t>Rev</a:t>
            </a:r>
            <a:r>
              <a:rPr lang="es-ES" sz="1600" i="1" dirty="0"/>
              <a:t> </a:t>
            </a:r>
            <a:r>
              <a:rPr lang="es-ES" sz="1600" i="1" dirty="0" err="1"/>
              <a:t>Allerg</a:t>
            </a:r>
            <a:r>
              <a:rPr lang="es-ES" sz="1600" i="1" dirty="0"/>
              <a:t> </a:t>
            </a:r>
            <a:r>
              <a:rPr lang="es-ES" sz="1600" i="1" dirty="0" err="1"/>
              <a:t>Immunol</a:t>
            </a:r>
            <a:r>
              <a:rPr lang="es-ES" sz="1600" i="1" dirty="0"/>
              <a:t> 2018; 54:454</a:t>
            </a:r>
          </a:p>
        </p:txBody>
      </p:sp>
      <p:sp>
        <p:nvSpPr>
          <p:cNvPr id="19" name="Elipse 18"/>
          <p:cNvSpPr/>
          <p:nvPr/>
        </p:nvSpPr>
        <p:spPr>
          <a:xfrm>
            <a:off x="4963582" y="998953"/>
            <a:ext cx="648072" cy="648072"/>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t>4</a:t>
            </a:r>
          </a:p>
        </p:txBody>
      </p:sp>
      <p:pic>
        <p:nvPicPr>
          <p:cNvPr id="3" name="Imagen 2"/>
          <p:cNvPicPr>
            <a:picLocks noChangeAspect="1"/>
          </p:cNvPicPr>
          <p:nvPr/>
        </p:nvPicPr>
        <p:blipFill>
          <a:blip r:embed="rId3"/>
          <a:stretch>
            <a:fillRect/>
          </a:stretch>
        </p:blipFill>
        <p:spPr>
          <a:xfrm>
            <a:off x="271638" y="4078720"/>
            <a:ext cx="2313081" cy="1808672"/>
          </a:xfrm>
          <a:prstGeom prst="rect">
            <a:avLst/>
          </a:prstGeom>
        </p:spPr>
      </p:pic>
      <p:pic>
        <p:nvPicPr>
          <p:cNvPr id="4" name="Imagen 3"/>
          <p:cNvPicPr>
            <a:picLocks noChangeAspect="1"/>
          </p:cNvPicPr>
          <p:nvPr/>
        </p:nvPicPr>
        <p:blipFill>
          <a:blip r:embed="rId4"/>
          <a:stretch>
            <a:fillRect/>
          </a:stretch>
        </p:blipFill>
        <p:spPr>
          <a:xfrm>
            <a:off x="2792489" y="4078719"/>
            <a:ext cx="2494502" cy="1808672"/>
          </a:xfrm>
          <a:prstGeom prst="rect">
            <a:avLst/>
          </a:prstGeom>
        </p:spPr>
      </p:pic>
      <p:pic>
        <p:nvPicPr>
          <p:cNvPr id="5" name="Imagen 4"/>
          <p:cNvPicPr>
            <a:picLocks noChangeAspect="1"/>
          </p:cNvPicPr>
          <p:nvPr/>
        </p:nvPicPr>
        <p:blipFill>
          <a:blip r:embed="rId5"/>
          <a:stretch>
            <a:fillRect/>
          </a:stretch>
        </p:blipFill>
        <p:spPr>
          <a:xfrm>
            <a:off x="5286991" y="3103096"/>
            <a:ext cx="6736455" cy="720080"/>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6"/>
          <a:stretch>
            <a:fillRect/>
          </a:stretch>
        </p:blipFill>
        <p:spPr>
          <a:xfrm>
            <a:off x="5286991" y="4078719"/>
            <a:ext cx="6733286" cy="1029728"/>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5403462" y="1850757"/>
            <a:ext cx="6647103" cy="584775"/>
          </a:xfrm>
          <a:prstGeom prst="rect">
            <a:avLst/>
          </a:prstGeom>
          <a:noFill/>
        </p:spPr>
        <p:txBody>
          <a:bodyPr wrap="square" rtlCol="0">
            <a:spAutoFit/>
          </a:bodyPr>
          <a:lstStyle/>
          <a:p>
            <a:r>
              <a:rPr lang="es-ES" sz="3200" b="1" dirty="0" err="1"/>
              <a:t>Autoinflamación</a:t>
            </a:r>
            <a:r>
              <a:rPr lang="es-ES" sz="3200" b="1" dirty="0"/>
              <a:t> + Inmunodeficiencia</a:t>
            </a:r>
          </a:p>
        </p:txBody>
      </p:sp>
      <p:sp>
        <p:nvSpPr>
          <p:cNvPr id="8" name="Flecha abajo 7"/>
          <p:cNvSpPr/>
          <p:nvPr/>
        </p:nvSpPr>
        <p:spPr>
          <a:xfrm>
            <a:off x="7863632" y="2455501"/>
            <a:ext cx="1580003" cy="39205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Pentágono 1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1" name="Pentágono 20"/>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3" name="Pentágono 2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4" name="Pentágono 2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6" name="Pentágono 25"/>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7" name="Pentágono 2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1301517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CLASIFICACIÓN FISIOPATOLÓGICA </a:t>
            </a:r>
            <a:endParaRPr lang="es-ES" sz="2800" dirty="0">
              <a:solidFill>
                <a:prstClr val="white"/>
              </a:solidFill>
            </a:endParaRPr>
          </a:p>
        </p:txBody>
      </p:sp>
      <p:sp>
        <p:nvSpPr>
          <p:cNvPr id="18" name="Rectángulo redondeado 17"/>
          <p:cNvSpPr/>
          <p:nvPr/>
        </p:nvSpPr>
        <p:spPr>
          <a:xfrm>
            <a:off x="851756" y="1907784"/>
            <a:ext cx="3451658" cy="1180861"/>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200" b="1" dirty="0">
                <a:solidFill>
                  <a:srgbClr val="002060"/>
                </a:solidFill>
              </a:rPr>
              <a:t>FORMAS MONOGÉNICAS</a:t>
            </a:r>
          </a:p>
        </p:txBody>
      </p:sp>
      <p:sp>
        <p:nvSpPr>
          <p:cNvPr id="22" name="Rectángulo 21"/>
          <p:cNvSpPr/>
          <p:nvPr/>
        </p:nvSpPr>
        <p:spPr>
          <a:xfrm>
            <a:off x="5519935" y="998953"/>
            <a:ext cx="6414159" cy="600350"/>
          </a:xfrm>
          <a:prstGeom prst="rect">
            <a:avLst/>
          </a:prstGeom>
          <a:solidFill>
            <a:schemeClr val="tx2">
              <a:lumMod val="60000"/>
              <a:lumOff val="40000"/>
              <a:alpha val="45000"/>
            </a:schemeClr>
          </a:solidFill>
          <a:ln w="38100">
            <a:solidFill>
              <a:srgbClr val="002060"/>
            </a:solidFill>
          </a:ln>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defPPr>
              <a:defRPr lang="es-ES_trad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66725">
              <a:lnSpc>
                <a:spcPct val="90000"/>
              </a:lnSpc>
              <a:spcBef>
                <a:spcPct val="0"/>
              </a:spcBef>
              <a:spcAft>
                <a:spcPct val="35000"/>
              </a:spcAft>
            </a:pPr>
            <a:r>
              <a:rPr lang="es-ES_tradnl" sz="3600" b="1" dirty="0">
                <a:solidFill>
                  <a:srgbClr val="002060"/>
                </a:solidFill>
              </a:rPr>
              <a:t>MECANISMOS DIVERSOS</a:t>
            </a:r>
          </a:p>
        </p:txBody>
      </p:sp>
      <p:sp>
        <p:nvSpPr>
          <p:cNvPr id="19" name="Elipse 18"/>
          <p:cNvSpPr/>
          <p:nvPr/>
        </p:nvSpPr>
        <p:spPr>
          <a:xfrm>
            <a:off x="4963582" y="998953"/>
            <a:ext cx="648072" cy="648072"/>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t>5</a:t>
            </a:r>
          </a:p>
        </p:txBody>
      </p:sp>
      <p:pic>
        <p:nvPicPr>
          <p:cNvPr id="20" name="Imagen 19"/>
          <p:cNvPicPr>
            <a:picLocks noChangeAspect="1"/>
          </p:cNvPicPr>
          <p:nvPr/>
        </p:nvPicPr>
        <p:blipFill>
          <a:blip r:embed="rId3"/>
          <a:stretch>
            <a:fillRect/>
          </a:stretch>
        </p:blipFill>
        <p:spPr>
          <a:xfrm>
            <a:off x="4871864" y="1910460"/>
            <a:ext cx="2345203" cy="1676298"/>
          </a:xfrm>
          <a:prstGeom prst="rect">
            <a:avLst/>
          </a:prstGeom>
        </p:spPr>
      </p:pic>
      <p:pic>
        <p:nvPicPr>
          <p:cNvPr id="21" name="Imagen 20"/>
          <p:cNvPicPr>
            <a:picLocks noChangeAspect="1"/>
          </p:cNvPicPr>
          <p:nvPr/>
        </p:nvPicPr>
        <p:blipFill>
          <a:blip r:embed="rId4"/>
          <a:stretch>
            <a:fillRect/>
          </a:stretch>
        </p:blipFill>
        <p:spPr>
          <a:xfrm>
            <a:off x="7320137" y="1907784"/>
            <a:ext cx="2508434" cy="3249408"/>
          </a:xfrm>
          <a:prstGeom prst="rect">
            <a:avLst/>
          </a:prstGeom>
        </p:spPr>
      </p:pic>
      <p:pic>
        <p:nvPicPr>
          <p:cNvPr id="23" name="Imagen 22"/>
          <p:cNvPicPr>
            <a:picLocks noChangeAspect="1"/>
          </p:cNvPicPr>
          <p:nvPr/>
        </p:nvPicPr>
        <p:blipFill>
          <a:blip r:embed="rId5"/>
          <a:stretch>
            <a:fillRect/>
          </a:stretch>
        </p:blipFill>
        <p:spPr>
          <a:xfrm>
            <a:off x="9992778" y="1884848"/>
            <a:ext cx="1812544" cy="3249408"/>
          </a:xfrm>
          <a:prstGeom prst="rect">
            <a:avLst/>
          </a:prstGeom>
        </p:spPr>
      </p:pic>
      <p:pic>
        <p:nvPicPr>
          <p:cNvPr id="24" name="Imagen 23"/>
          <p:cNvPicPr>
            <a:picLocks noChangeAspect="1"/>
          </p:cNvPicPr>
          <p:nvPr/>
        </p:nvPicPr>
        <p:blipFill rotWithShape="1">
          <a:blip r:embed="rId6">
            <a:extLst>
              <a:ext uri="{28A0092B-C50C-407E-A947-70E740481C1C}">
                <a14:useLocalDpi xmlns:a14="http://schemas.microsoft.com/office/drawing/2010/main" val="0"/>
              </a:ext>
            </a:extLst>
          </a:blip>
          <a:srcRect l="35113" t="62541" r="52787" b="11745"/>
          <a:stretch/>
        </p:blipFill>
        <p:spPr>
          <a:xfrm>
            <a:off x="8999781" y="5194860"/>
            <a:ext cx="825181" cy="1390902"/>
          </a:xfrm>
          <a:prstGeom prst="rect">
            <a:avLst/>
          </a:prstGeom>
        </p:spPr>
      </p:pic>
      <p:pic>
        <p:nvPicPr>
          <p:cNvPr id="26" name="Imagen 25"/>
          <p:cNvPicPr>
            <a:picLocks noChangeAspect="1"/>
          </p:cNvPicPr>
          <p:nvPr/>
        </p:nvPicPr>
        <p:blipFill rotWithShape="1">
          <a:blip r:embed="rId7"/>
          <a:srcRect l="77233" b="14106"/>
          <a:stretch/>
        </p:blipFill>
        <p:spPr>
          <a:xfrm>
            <a:off x="9986000" y="5194860"/>
            <a:ext cx="1174020" cy="1390902"/>
          </a:xfrm>
          <a:prstGeom prst="rect">
            <a:avLst/>
          </a:prstGeom>
        </p:spPr>
      </p:pic>
      <p:sp>
        <p:nvSpPr>
          <p:cNvPr id="2" name="CuadroTexto 1"/>
          <p:cNvSpPr txBox="1"/>
          <p:nvPr/>
        </p:nvSpPr>
        <p:spPr>
          <a:xfrm>
            <a:off x="6490161" y="1862738"/>
            <a:ext cx="809009" cy="369332"/>
          </a:xfrm>
          <a:prstGeom prst="rect">
            <a:avLst/>
          </a:prstGeom>
          <a:noFill/>
        </p:spPr>
        <p:txBody>
          <a:bodyPr wrap="square" rtlCol="0">
            <a:spAutoFit/>
          </a:bodyPr>
          <a:lstStyle/>
          <a:p>
            <a:r>
              <a:rPr lang="es-ES" b="1" dirty="0">
                <a:solidFill>
                  <a:schemeClr val="bg1"/>
                </a:solidFill>
              </a:rPr>
              <a:t>PAPA</a:t>
            </a:r>
          </a:p>
        </p:txBody>
      </p:sp>
      <p:sp>
        <p:nvSpPr>
          <p:cNvPr id="27" name="CuadroTexto 26"/>
          <p:cNvSpPr txBox="1"/>
          <p:nvPr/>
        </p:nvSpPr>
        <p:spPr>
          <a:xfrm>
            <a:off x="8964681" y="1853047"/>
            <a:ext cx="908332" cy="369332"/>
          </a:xfrm>
          <a:prstGeom prst="rect">
            <a:avLst/>
          </a:prstGeom>
          <a:noFill/>
        </p:spPr>
        <p:txBody>
          <a:bodyPr wrap="square" rtlCol="0">
            <a:spAutoFit/>
          </a:bodyPr>
          <a:lstStyle/>
          <a:p>
            <a:r>
              <a:rPr lang="es-ES" b="1" dirty="0"/>
              <a:t>PAAND</a:t>
            </a:r>
          </a:p>
        </p:txBody>
      </p:sp>
      <p:sp>
        <p:nvSpPr>
          <p:cNvPr id="28" name="CuadroTexto 27"/>
          <p:cNvSpPr txBox="1"/>
          <p:nvPr/>
        </p:nvSpPr>
        <p:spPr>
          <a:xfrm>
            <a:off x="9992778" y="1907784"/>
            <a:ext cx="809009" cy="369332"/>
          </a:xfrm>
          <a:prstGeom prst="rect">
            <a:avLst/>
          </a:prstGeom>
          <a:noFill/>
        </p:spPr>
        <p:txBody>
          <a:bodyPr wrap="square" rtlCol="0">
            <a:spAutoFit/>
          </a:bodyPr>
          <a:lstStyle/>
          <a:p>
            <a:r>
              <a:rPr lang="es-ES" b="1" dirty="0"/>
              <a:t>DITRA</a:t>
            </a:r>
          </a:p>
        </p:txBody>
      </p:sp>
      <p:pic>
        <p:nvPicPr>
          <p:cNvPr id="29" name="Imagen 28"/>
          <p:cNvPicPr>
            <a:picLocks noChangeAspect="1"/>
          </p:cNvPicPr>
          <p:nvPr/>
        </p:nvPicPr>
        <p:blipFill rotWithShape="1">
          <a:blip r:embed="rId8"/>
          <a:srcRect l="16741" t="5844" r="12770" b="25496"/>
          <a:stretch/>
        </p:blipFill>
        <p:spPr>
          <a:xfrm>
            <a:off x="6150875" y="5211929"/>
            <a:ext cx="2626553" cy="1543100"/>
          </a:xfrm>
          <a:prstGeom prst="rect">
            <a:avLst/>
          </a:prstGeom>
        </p:spPr>
      </p:pic>
      <p:sp>
        <p:nvSpPr>
          <p:cNvPr id="31" name="CuadroTexto 30"/>
          <p:cNvSpPr txBox="1"/>
          <p:nvPr/>
        </p:nvSpPr>
        <p:spPr>
          <a:xfrm>
            <a:off x="11206780" y="5853040"/>
            <a:ext cx="961352" cy="369332"/>
          </a:xfrm>
          <a:prstGeom prst="rect">
            <a:avLst/>
          </a:prstGeom>
          <a:noFill/>
        </p:spPr>
        <p:txBody>
          <a:bodyPr wrap="square" rtlCol="0">
            <a:spAutoFit/>
          </a:bodyPr>
          <a:lstStyle/>
          <a:p>
            <a:r>
              <a:rPr lang="es-ES" b="1" dirty="0"/>
              <a:t>DADA2</a:t>
            </a:r>
          </a:p>
        </p:txBody>
      </p:sp>
      <p:pic>
        <p:nvPicPr>
          <p:cNvPr id="32" name="Imagen 31"/>
          <p:cNvPicPr>
            <a:picLocks noChangeAspect="1"/>
          </p:cNvPicPr>
          <p:nvPr/>
        </p:nvPicPr>
        <p:blipFill rotWithShape="1">
          <a:blip r:embed="rId9"/>
          <a:srcRect l="11269" t="3979" r="5160" b="2015"/>
          <a:stretch/>
        </p:blipFill>
        <p:spPr>
          <a:xfrm>
            <a:off x="599767" y="3245547"/>
            <a:ext cx="4272097" cy="3216073"/>
          </a:xfrm>
          <a:prstGeom prst="rect">
            <a:avLst/>
          </a:prstGeom>
        </p:spPr>
      </p:pic>
      <p:sp>
        <p:nvSpPr>
          <p:cNvPr id="33" name="Rectángulo 32"/>
          <p:cNvSpPr/>
          <p:nvPr/>
        </p:nvSpPr>
        <p:spPr>
          <a:xfrm>
            <a:off x="983432" y="6526949"/>
            <a:ext cx="4036421" cy="338554"/>
          </a:xfrm>
          <a:prstGeom prst="rect">
            <a:avLst/>
          </a:prstGeom>
        </p:spPr>
        <p:txBody>
          <a:bodyPr wrap="square">
            <a:spAutoFit/>
          </a:bodyPr>
          <a:lstStyle/>
          <a:p>
            <a:r>
              <a:rPr lang="es-ES" sz="1600" i="1" dirty="0" err="1"/>
              <a:t>Jain</a:t>
            </a:r>
            <a:r>
              <a:rPr lang="es-ES" sz="1600" i="1" dirty="0"/>
              <a:t> A et al. </a:t>
            </a:r>
            <a:r>
              <a:rPr lang="es-ES" sz="1600" i="1" dirty="0" err="1"/>
              <a:t>Rheumatol</a:t>
            </a:r>
            <a:r>
              <a:rPr lang="es-ES" sz="1600" i="1" dirty="0"/>
              <a:t> </a:t>
            </a:r>
            <a:r>
              <a:rPr lang="es-ES" sz="1600" i="1" dirty="0" err="1"/>
              <a:t>Int</a:t>
            </a:r>
            <a:r>
              <a:rPr lang="es-ES" sz="1600" i="1" dirty="0"/>
              <a:t> 2018; 38: 13-24</a:t>
            </a:r>
          </a:p>
        </p:txBody>
      </p:sp>
      <p:sp>
        <p:nvSpPr>
          <p:cNvPr id="25" name="Pentágono 24"/>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30" name="Pentágono 29"/>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34" name="Pentágono 33"/>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35" name="Pentágono 34"/>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36" name="Pentágono 35"/>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7" name="Pentágono 3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095510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CLASIFICACIÓN SEGÚN HERENCIA </a:t>
            </a:r>
            <a:endParaRPr lang="es-ES" sz="2800" dirty="0">
              <a:solidFill>
                <a:prstClr val="white"/>
              </a:solidFill>
            </a:endParaRPr>
          </a:p>
        </p:txBody>
      </p:sp>
      <p:pic>
        <p:nvPicPr>
          <p:cNvPr id="22" name="Picture 5" descr="continu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30" y="903228"/>
            <a:ext cx="5692815" cy="5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ángulo 4"/>
          <p:cNvSpPr>
            <a:spLocks noChangeArrowheads="1"/>
          </p:cNvSpPr>
          <p:nvPr/>
        </p:nvSpPr>
        <p:spPr bwMode="auto">
          <a:xfrm>
            <a:off x="7464152" y="6463700"/>
            <a:ext cx="45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s-ES" sz="1600" i="1" u="none" strike="noStrike" kern="0" cap="none" spc="0" normalizeH="0" baseline="0" noProof="0" dirty="0" err="1">
                <a:ln>
                  <a:noFill/>
                </a:ln>
                <a:solidFill>
                  <a:srgbClr val="3B3838"/>
                </a:solidFill>
                <a:effectLst/>
                <a:uLnTx/>
                <a:uFillTx/>
                <a:latin typeface="Calibri" panose="020F0502020204030204" pitchFamily="34" charset="0"/>
                <a:ea typeface="MS PGothic" panose="020B0600070205080204" pitchFamily="34" charset="-128"/>
              </a:rPr>
              <a:t>McGonagle</a:t>
            </a:r>
            <a:r>
              <a:rPr kumimoji="0" lang="en-US" altLang="es-ES" sz="1600" i="1" u="none" strike="noStrike" kern="0" cap="none" spc="0" normalizeH="0" baseline="0" noProof="0" dirty="0">
                <a:ln>
                  <a:noFill/>
                </a:ln>
                <a:solidFill>
                  <a:srgbClr val="3B3838"/>
                </a:solidFill>
                <a:effectLst/>
                <a:uLnTx/>
                <a:uFillTx/>
                <a:latin typeface="Calibri" panose="020F0502020204030204" pitchFamily="34" charset="0"/>
                <a:ea typeface="MS PGothic" panose="020B0600070205080204" pitchFamily="34" charset="-128"/>
              </a:rPr>
              <a:t>, McDermott. </a:t>
            </a:r>
            <a:r>
              <a:rPr kumimoji="0" lang="en-US" altLang="es-ES" sz="1600" i="1" u="none" strike="noStrike" kern="0" cap="none" spc="0" normalizeH="0" baseline="0" noProof="0" dirty="0" err="1">
                <a:ln>
                  <a:noFill/>
                </a:ln>
                <a:solidFill>
                  <a:srgbClr val="3B3838"/>
                </a:solidFill>
                <a:effectLst/>
                <a:uLnTx/>
                <a:uFillTx/>
                <a:latin typeface="Calibri" panose="020F0502020204030204" pitchFamily="34" charset="0"/>
                <a:ea typeface="MS PGothic" panose="020B0600070205080204" pitchFamily="34" charset="-128"/>
              </a:rPr>
              <a:t>PLoS</a:t>
            </a:r>
            <a:r>
              <a:rPr kumimoji="0" lang="en-US" altLang="es-ES" sz="1600" i="1" u="none" strike="noStrike" kern="0" cap="none" spc="0" normalizeH="0" baseline="0" noProof="0" dirty="0">
                <a:ln>
                  <a:noFill/>
                </a:ln>
                <a:solidFill>
                  <a:srgbClr val="3B3838"/>
                </a:solidFill>
                <a:effectLst/>
                <a:uLnTx/>
                <a:uFillTx/>
                <a:latin typeface="Calibri" panose="020F0502020204030204" pitchFamily="34" charset="0"/>
                <a:ea typeface="MS PGothic" panose="020B0600070205080204" pitchFamily="34" charset="-128"/>
              </a:rPr>
              <a:t> Med. 2006</a:t>
            </a:r>
          </a:p>
        </p:txBody>
      </p:sp>
      <p:sp>
        <p:nvSpPr>
          <p:cNvPr id="18" name="Rectángulo redondeado 17"/>
          <p:cNvSpPr/>
          <p:nvPr/>
        </p:nvSpPr>
        <p:spPr>
          <a:xfrm>
            <a:off x="3220406" y="1696334"/>
            <a:ext cx="5179850" cy="1440160"/>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200" b="1" dirty="0">
                <a:solidFill>
                  <a:srgbClr val="002060"/>
                </a:solidFill>
              </a:rPr>
              <a:t>FORMAS NO HEREDITARIAS O POLIGÉNICAS</a:t>
            </a:r>
          </a:p>
        </p:txBody>
      </p:sp>
      <p:sp>
        <p:nvSpPr>
          <p:cNvPr id="19" name="Rectángulo redondeado 18"/>
          <p:cNvSpPr/>
          <p:nvPr/>
        </p:nvSpPr>
        <p:spPr>
          <a:xfrm>
            <a:off x="8519411" y="1430725"/>
            <a:ext cx="3491880" cy="1971378"/>
          </a:xfrm>
          <a:prstGeom prst="roundRect">
            <a:avLst/>
          </a:prstGeom>
          <a:ln w="317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2400" b="1" dirty="0">
                <a:solidFill>
                  <a:srgbClr val="0070C0"/>
                </a:solidFill>
              </a:rPr>
              <a:t>AIJ sistémica/E. </a:t>
            </a:r>
            <a:r>
              <a:rPr lang="es-ES" sz="2400" b="1" dirty="0" err="1">
                <a:solidFill>
                  <a:srgbClr val="0070C0"/>
                </a:solidFill>
              </a:rPr>
              <a:t>Still</a:t>
            </a:r>
            <a:endParaRPr lang="es-ES" sz="2400" b="1" dirty="0">
              <a:solidFill>
                <a:srgbClr val="0070C0"/>
              </a:solidFill>
            </a:endParaRPr>
          </a:p>
          <a:p>
            <a:pPr marL="0" lvl="3" algn="ctr">
              <a:defRPr/>
            </a:pPr>
            <a:r>
              <a:rPr lang="es-ES" sz="2400" b="1" dirty="0">
                <a:solidFill>
                  <a:srgbClr val="0070C0"/>
                </a:solidFill>
              </a:rPr>
              <a:t>PFAPA</a:t>
            </a:r>
          </a:p>
          <a:p>
            <a:pPr marL="0" lvl="3" algn="ctr">
              <a:defRPr/>
            </a:pPr>
            <a:r>
              <a:rPr lang="es-ES" sz="2000" b="1" dirty="0">
                <a:solidFill>
                  <a:srgbClr val="0070C0"/>
                </a:solidFill>
              </a:rPr>
              <a:t>Gota/Artritis </a:t>
            </a:r>
            <a:r>
              <a:rPr lang="es-ES" sz="2000" b="1" dirty="0" err="1">
                <a:solidFill>
                  <a:srgbClr val="0070C0"/>
                </a:solidFill>
              </a:rPr>
              <a:t>microcristales</a:t>
            </a:r>
            <a:endParaRPr lang="es-ES" sz="2000" b="1" dirty="0">
              <a:solidFill>
                <a:srgbClr val="0070C0"/>
              </a:solidFill>
            </a:endParaRPr>
          </a:p>
          <a:p>
            <a:pPr marL="0" lvl="3" algn="ctr">
              <a:defRPr/>
            </a:pPr>
            <a:r>
              <a:rPr lang="es-ES" sz="2400" b="1" dirty="0">
                <a:solidFill>
                  <a:srgbClr val="0070C0"/>
                </a:solidFill>
              </a:rPr>
              <a:t>E. de </a:t>
            </a:r>
            <a:r>
              <a:rPr lang="es-ES" sz="2400" b="1" dirty="0" err="1">
                <a:solidFill>
                  <a:srgbClr val="0070C0"/>
                </a:solidFill>
              </a:rPr>
              <a:t>Behcet</a:t>
            </a:r>
            <a:endParaRPr lang="es-ES" sz="2400" b="1" dirty="0">
              <a:solidFill>
                <a:srgbClr val="0070C0"/>
              </a:solidFill>
            </a:endParaRPr>
          </a:p>
          <a:p>
            <a:pPr marL="0" lvl="3" algn="ctr">
              <a:defRPr/>
            </a:pPr>
            <a:r>
              <a:rPr lang="es-ES" sz="2400" b="1" dirty="0">
                <a:solidFill>
                  <a:srgbClr val="0070C0"/>
                </a:solidFill>
              </a:rPr>
              <a:t>E. Inflamatoria intestinal</a:t>
            </a:r>
          </a:p>
        </p:txBody>
      </p:sp>
      <p:sp>
        <p:nvSpPr>
          <p:cNvPr id="20" name="Pentágono 1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1" name="Pentágono 20"/>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4" name="Pentágono 23"/>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5" name="Pentágono 24"/>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6" name="Pentágono 25"/>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7" name="Pentágono 2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870165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¿CUÁNDO PENSAR EN ELLAS?</a:t>
            </a:r>
          </a:p>
        </p:txBody>
      </p:sp>
      <p:pic>
        <p:nvPicPr>
          <p:cNvPr id="2" name="Imagen 1"/>
          <p:cNvPicPr>
            <a:picLocks noChangeAspect="1"/>
          </p:cNvPicPr>
          <p:nvPr/>
        </p:nvPicPr>
        <p:blipFill>
          <a:blip r:embed="rId3"/>
          <a:stretch>
            <a:fillRect/>
          </a:stretch>
        </p:blipFill>
        <p:spPr>
          <a:xfrm>
            <a:off x="2207568" y="1052736"/>
            <a:ext cx="8065707" cy="4121253"/>
          </a:xfrm>
          <a:prstGeom prst="rect">
            <a:avLst/>
          </a:prstGeom>
        </p:spPr>
      </p:pic>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887"/>
          <a:stretch/>
        </p:blipFill>
        <p:spPr bwMode="auto">
          <a:xfrm>
            <a:off x="2545707" y="5149275"/>
            <a:ext cx="8014789" cy="150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14" name="Pentágono 13"/>
          <p:cNvSpPr/>
          <p:nvPr/>
        </p:nvSpPr>
        <p:spPr>
          <a:xfrm>
            <a:off x="4151784" y="0"/>
            <a:ext cx="3312368" cy="356260"/>
          </a:xfrm>
          <a:prstGeom prst="homePlat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15" name="Pentágono 14"/>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039717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80" y="3994296"/>
            <a:ext cx="6058456" cy="1256151"/>
          </a:xfrm>
        </p:spPr>
        <p:txBody>
          <a:bodyPr>
            <a:noAutofit/>
          </a:bodyPr>
          <a:lstStyle/>
          <a:p>
            <a:r>
              <a:rPr lang="en-US" sz="60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JUSTIFICACIÓN</a:t>
            </a:r>
          </a:p>
        </p:txBody>
      </p:sp>
      <p:sp>
        <p:nvSpPr>
          <p:cNvPr id="10" name="Rectangle 9"/>
          <p:cNvSpPr/>
          <p:nvPr/>
        </p:nvSpPr>
        <p:spPr>
          <a:xfrm>
            <a:off x="6645674" y="1"/>
            <a:ext cx="5546326" cy="6858000"/>
          </a:xfrm>
          <a:prstGeom prst="rect">
            <a:avLst/>
          </a:prstGeom>
          <a:solidFill>
            <a:schemeClr val="accent1">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1" y="5594823"/>
            <a:ext cx="12111972" cy="926699"/>
          </a:xfrm>
          <a:prstGeom prst="rightArrow">
            <a:avLst/>
          </a:prstGeom>
          <a:solidFill>
            <a:srgbClr val="00206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12" descr="http://2.bp.blogspot.com/-pT8YCPNNo4A/UOn9xwB322I/AAAAAAAADZg/TfMZJQlVIyA/s1600/exantema+s%C3%BAbito.jpg"/>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9134" y="5406917"/>
            <a:ext cx="1402983"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1" name="Picture 10" descr="http://megamedico.com/wp-content/uploads/2015/11/aij_2.jpg"/>
          <p:cNvPicPr>
            <a:picLocks noChangeAspect="1" noChangeArrowheads="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18267"/>
          <a:stretch/>
        </p:blipFill>
        <p:spPr bwMode="auto">
          <a:xfrm>
            <a:off x="3277197" y="5406930"/>
            <a:ext cx="1524727" cy="1259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5" name="Picture 4" descr="http://www.lavozdemichoacan.com.mx/wp-content/uploads/2015/10/Aftas.jpg"/>
          <p:cNvPicPr>
            <a:picLocks noChangeAspect="1" noChangeArrowheads="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r="32574"/>
          <a:stretch/>
        </p:blipFill>
        <p:spPr bwMode="auto">
          <a:xfrm flipH="1">
            <a:off x="115380" y="5420372"/>
            <a:ext cx="1453849"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6" name="Picture 20" descr="http://thumbs.dreamstime.com/z/ni%C3%B1o-enfermo-1930637.jpg"/>
          <p:cNvPicPr>
            <a:picLocks noChangeAspect="1" noChangeArrowheads="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artisticPhotocopy/>
                    </a14:imgEffect>
                    <a14:imgEffect>
                      <a14:brightnessContrast contrast="40000"/>
                    </a14:imgEffect>
                  </a14:imgLayer>
                </a14:imgProps>
              </a:ext>
              <a:ext uri="{28A0092B-C50C-407E-A947-70E740481C1C}">
                <a14:useLocalDpi xmlns:a14="http://schemas.microsoft.com/office/drawing/2010/main" val="0"/>
              </a:ext>
            </a:extLst>
          </a:blip>
          <a:srcRect l="22706" t="3817" r="17940" b="15555"/>
          <a:stretch/>
        </p:blipFill>
        <p:spPr bwMode="auto">
          <a:xfrm>
            <a:off x="4954116" y="5406917"/>
            <a:ext cx="1285900"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72173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¿CUÁNDO PENSAR EN ELLAS?</a:t>
            </a:r>
          </a:p>
        </p:txBody>
      </p:sp>
      <p:pic>
        <p:nvPicPr>
          <p:cNvPr id="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091" y="3201573"/>
            <a:ext cx="2088232" cy="153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descr="http://www.misremedioscaseros.es/wp-content/uploads/como-quitar-llagas-en-la-bo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2" y="3201573"/>
            <a:ext cx="2626795" cy="15322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www.nomidalliance.es/images/es/NOMIDrashexampl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1200" y="1124744"/>
            <a:ext cx="3024336" cy="1858721"/>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963863" y="1130033"/>
            <a:ext cx="2478413" cy="1858810"/>
          </a:xfrm>
          <a:prstGeom prst="rect">
            <a:avLst/>
          </a:prstGeom>
        </p:spPr>
      </p:pic>
      <p:pic>
        <p:nvPicPr>
          <p:cNvPr id="30" name="Imagen 29"/>
          <p:cNvPicPr>
            <a:picLocks noChangeAspect="1"/>
          </p:cNvPicPr>
          <p:nvPr/>
        </p:nvPicPr>
        <p:blipFill>
          <a:blip r:embed="rId8"/>
          <a:stretch>
            <a:fillRect/>
          </a:stretch>
        </p:blipFill>
        <p:spPr>
          <a:xfrm>
            <a:off x="5483368" y="3201572"/>
            <a:ext cx="1944216" cy="1532297"/>
          </a:xfrm>
          <a:prstGeom prst="rect">
            <a:avLst/>
          </a:prstGeom>
        </p:spPr>
      </p:pic>
      <p:pic>
        <p:nvPicPr>
          <p:cNvPr id="31" name="Picture 12" descr="https://portal.alemana.cl/wps/wcm/connect/23819c804b00b091ab9afb2df93d014e/not24042012_ppal_int.jpg?MOD=AJPERES&amp;CACHEID=23819c804b00b091ab9afb2df93d014e"/>
          <p:cNvPicPr>
            <a:picLocks noChangeAspect="1" noChangeArrowheads="1"/>
          </p:cNvPicPr>
          <p:nvPr/>
        </p:nvPicPr>
        <p:blipFill rotWithShape="1">
          <a:blip r:embed="rId9">
            <a:extLst>
              <a:ext uri="{28A0092B-C50C-407E-A947-70E740481C1C}">
                <a14:useLocalDpi xmlns:a14="http://schemas.microsoft.com/office/drawing/2010/main" val="0"/>
              </a:ext>
            </a:extLst>
          </a:blip>
          <a:srcRect r="38125"/>
          <a:stretch/>
        </p:blipFill>
        <p:spPr bwMode="auto">
          <a:xfrm>
            <a:off x="998618" y="4857756"/>
            <a:ext cx="1638428" cy="187669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http://www.familiaysalud.es/sites/default/files/styles/article_image/public/dolor_toracico.jpg?itok=Kb6b2Wv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7105" y="4832169"/>
            <a:ext cx="1357767" cy="18766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Object 74"/>
          <p:cNvGraphicFramePr>
            <a:graphicFrameLocks noChangeAspect="1"/>
          </p:cNvGraphicFramePr>
          <p:nvPr>
            <p:extLst>
              <p:ext uri="{D42A27DB-BD31-4B8C-83A1-F6EECF244321}">
                <p14:modId xmlns:p14="http://schemas.microsoft.com/office/powerpoint/2010/main" val="3780549030"/>
              </p:ext>
            </p:extLst>
          </p:nvPr>
        </p:nvGraphicFramePr>
        <p:xfrm>
          <a:off x="4840392" y="5087129"/>
          <a:ext cx="1944216" cy="1417949"/>
        </p:xfrm>
        <a:graphic>
          <a:graphicData uri="http://schemas.openxmlformats.org/presentationml/2006/ole">
            <mc:AlternateContent xmlns:mc="http://schemas.openxmlformats.org/markup-compatibility/2006">
              <mc:Choice xmlns:v="urn:schemas-microsoft-com:vml" Requires="v">
                <p:oleObj spid="_x0000_s33812" name="Bitmap Image" r:id="rId11" imgW="1733333" imgH="1209524" progId="Paint.Picture">
                  <p:embed/>
                </p:oleObj>
              </mc:Choice>
              <mc:Fallback>
                <p:oleObj name="Bitmap Image" r:id="rId11" imgW="1733333" imgH="1209524"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l="20769" t="29764" r="20769" b="11905"/>
                      <a:stretch>
                        <a:fillRect/>
                      </a:stretch>
                    </p:blipFill>
                    <p:spPr bwMode="auto">
                      <a:xfrm>
                        <a:off x="4840392" y="5087129"/>
                        <a:ext cx="1944216" cy="1417949"/>
                      </a:xfrm>
                      <a:prstGeom prst="rect">
                        <a:avLst/>
                      </a:prstGeom>
                      <a:noFill/>
                      <a:ln>
                        <a:noFill/>
                      </a:ln>
                      <a:effectLst/>
                    </p:spPr>
                  </p:pic>
                </p:oleObj>
              </mc:Fallback>
            </mc:AlternateContent>
          </a:graphicData>
        </a:graphic>
      </p:graphicFrame>
      <p:sp>
        <p:nvSpPr>
          <p:cNvPr id="34" name="Elipse 33"/>
          <p:cNvSpPr/>
          <p:nvPr/>
        </p:nvSpPr>
        <p:spPr>
          <a:xfrm>
            <a:off x="1886414" y="2640940"/>
            <a:ext cx="3698910" cy="237531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2400" b="1" dirty="0"/>
              <a:t>Comprobar siempre elevación de RFA en los episodios!!</a:t>
            </a:r>
          </a:p>
        </p:txBody>
      </p:sp>
      <p:graphicFrame>
        <p:nvGraphicFramePr>
          <p:cNvPr id="35" name="5 Diagrama"/>
          <p:cNvGraphicFramePr/>
          <p:nvPr>
            <p:extLst>
              <p:ext uri="{D42A27DB-BD31-4B8C-83A1-F6EECF244321}">
                <p14:modId xmlns:p14="http://schemas.microsoft.com/office/powerpoint/2010/main" val="3471260022"/>
              </p:ext>
            </p:extLst>
          </p:nvPr>
        </p:nvGraphicFramePr>
        <p:xfrm>
          <a:off x="6234000" y="1412776"/>
          <a:ext cx="7206816" cy="48628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0" name="Pentágono 19"/>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1" name="Pentágono 20"/>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2" name="Pentágono 21"/>
          <p:cNvSpPr/>
          <p:nvPr/>
        </p:nvSpPr>
        <p:spPr>
          <a:xfrm>
            <a:off x="4151784" y="0"/>
            <a:ext cx="3312368" cy="356260"/>
          </a:xfrm>
          <a:prstGeom prst="homePlat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3" name="Pentágono 22"/>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4" name="Pentágono 23"/>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187369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Graphic spid="3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15" y="2769049"/>
            <a:ext cx="5898364" cy="2621430"/>
          </a:xfrm>
        </p:spPr>
        <p:txBody>
          <a:bodyPr>
            <a:noAutofit/>
          </a:bodyPr>
          <a:lstStyle/>
          <a:p>
            <a:pPr algn="ctr"/>
            <a:r>
              <a:rPr lang="en-US" sz="48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Enfermedades</a:t>
            </a:r>
            <a:r>
              <a:rPr lang="en-US" sz="48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48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autoinflatorias</a:t>
            </a:r>
            <a:r>
              <a:rPr lang="en-US" sz="48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48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poligénicas</a:t>
            </a:r>
            <a:endParaRPr lang="en-US" sz="48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Rectangle 9"/>
          <p:cNvSpPr/>
          <p:nvPr/>
        </p:nvSpPr>
        <p:spPr>
          <a:xfrm>
            <a:off x="6645674" y="1"/>
            <a:ext cx="5546326" cy="6858000"/>
          </a:xfrm>
          <a:prstGeom prst="rect">
            <a:avLst/>
          </a:prstGeom>
          <a:solidFill>
            <a:schemeClr val="accent1">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1" y="5594823"/>
            <a:ext cx="12111972" cy="926699"/>
          </a:xfrm>
          <a:prstGeom prst="rightArrow">
            <a:avLst/>
          </a:prstGeom>
          <a:solidFill>
            <a:srgbClr val="00206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12" descr="http://2.bp.blogspot.com/-pT8YCPNNo4A/UOn9xwB322I/AAAAAAAADZg/TfMZJQlVIyA/s1600/exantema+s%C3%BAbito.jpg"/>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9134" y="5406917"/>
            <a:ext cx="1402983"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1" name="Picture 10" descr="http://megamedico.com/wp-content/uploads/2015/11/aij_2.jpg"/>
          <p:cNvPicPr>
            <a:picLocks noChangeAspect="1" noChangeArrowheads="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18267"/>
          <a:stretch/>
        </p:blipFill>
        <p:spPr bwMode="auto">
          <a:xfrm>
            <a:off x="3277197" y="5406930"/>
            <a:ext cx="1524727" cy="1259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5" name="Picture 4" descr="http://www.lavozdemichoacan.com.mx/wp-content/uploads/2015/10/Aftas.jpg"/>
          <p:cNvPicPr>
            <a:picLocks noChangeAspect="1" noChangeArrowheads="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r="32574"/>
          <a:stretch/>
        </p:blipFill>
        <p:spPr bwMode="auto">
          <a:xfrm flipH="1">
            <a:off x="115380" y="5420372"/>
            <a:ext cx="1453849"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6" name="Picture 20" descr="http://thumbs.dreamstime.com/z/ni%C3%B1o-enfermo-1930637.jpg"/>
          <p:cNvPicPr>
            <a:picLocks noChangeAspect="1" noChangeArrowheads="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artisticPhotocopy/>
                    </a14:imgEffect>
                    <a14:imgEffect>
                      <a14:brightnessContrast contrast="40000"/>
                    </a14:imgEffect>
                  </a14:imgLayer>
                </a14:imgProps>
              </a:ext>
              <a:ext uri="{28A0092B-C50C-407E-A947-70E740481C1C}">
                <a14:useLocalDpi xmlns:a14="http://schemas.microsoft.com/office/drawing/2010/main" val="0"/>
              </a:ext>
            </a:extLst>
          </a:blip>
          <a:srcRect l="22706" t="3817" r="17940" b="15555"/>
          <a:stretch/>
        </p:blipFill>
        <p:spPr bwMode="auto">
          <a:xfrm>
            <a:off x="4954116" y="5406917"/>
            <a:ext cx="1285900" cy="12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9" name="Rectángulo redondeado 8"/>
          <p:cNvSpPr/>
          <p:nvPr/>
        </p:nvSpPr>
        <p:spPr>
          <a:xfrm>
            <a:off x="6934561" y="2492896"/>
            <a:ext cx="4968552" cy="2318622"/>
          </a:xfrm>
          <a:prstGeom prst="roundRect">
            <a:avLst/>
          </a:prstGeom>
          <a:ln w="31750">
            <a:solidFill>
              <a:srgbClr val="002060"/>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70C0"/>
                </a:solidFill>
              </a:rPr>
              <a:t>S. PFAPA</a:t>
            </a:r>
          </a:p>
          <a:p>
            <a:pPr marL="0" lvl="3" algn="ctr">
              <a:defRPr/>
            </a:pPr>
            <a:r>
              <a:rPr lang="es-ES" sz="3600" b="1" dirty="0">
                <a:solidFill>
                  <a:srgbClr val="0070C0"/>
                </a:solidFill>
              </a:rPr>
              <a:t>AIJ sistémica /E. </a:t>
            </a:r>
            <a:r>
              <a:rPr lang="es-ES" sz="3600" b="1" dirty="0" err="1">
                <a:solidFill>
                  <a:srgbClr val="0070C0"/>
                </a:solidFill>
              </a:rPr>
              <a:t>Still</a:t>
            </a:r>
            <a:r>
              <a:rPr lang="es-ES" sz="3600" b="1" dirty="0">
                <a:solidFill>
                  <a:srgbClr val="0070C0"/>
                </a:solidFill>
              </a:rPr>
              <a:t> del adulto</a:t>
            </a:r>
          </a:p>
        </p:txBody>
      </p:sp>
    </p:spTree>
    <p:extLst>
      <p:ext uri="{BB962C8B-B14F-4D97-AF65-F5344CB8AC3E}">
        <p14:creationId xmlns:p14="http://schemas.microsoft.com/office/powerpoint/2010/main" val="2448390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3861048"/>
            <a:ext cx="5898364" cy="1164007"/>
          </a:xfrm>
        </p:spPr>
        <p:txBody>
          <a:bodyPr>
            <a:noAutofit/>
          </a:bodyPr>
          <a:lstStyle/>
          <a:p>
            <a:pPr algn="ctr"/>
            <a:r>
              <a:rPr lang="en-US" sz="80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s. </a:t>
            </a:r>
            <a:r>
              <a:rPr lang="en-US" sz="8000" b="1"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pfapa</a:t>
            </a:r>
            <a:endParaRPr lang="en-US" sz="80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Rectangle 9"/>
          <p:cNvSpPr/>
          <p:nvPr/>
        </p:nvSpPr>
        <p:spPr>
          <a:xfrm>
            <a:off x="6645674" y="1"/>
            <a:ext cx="5546326" cy="6858000"/>
          </a:xfrm>
          <a:prstGeom prst="rect">
            <a:avLst/>
          </a:prstGeom>
          <a:solidFill>
            <a:schemeClr val="accent1">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1" y="5594823"/>
            <a:ext cx="12111972" cy="926699"/>
          </a:xfrm>
          <a:prstGeom prst="rightArrow">
            <a:avLst/>
          </a:prstGeom>
          <a:solidFill>
            <a:srgbClr val="00206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4" descr="http://www.lavozdemichoacan.com.mx/wp-content/uploads/2015/10/Aftas.jpg"/>
          <p:cNvPicPr>
            <a:picLocks noChangeAspect="1" noChangeArrowheads="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r="32574"/>
          <a:stretch/>
        </p:blipFill>
        <p:spPr bwMode="auto">
          <a:xfrm flipH="1">
            <a:off x="7320135" y="202393"/>
            <a:ext cx="2088233" cy="1789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3" name="Picture 20" descr="http://thumbs.dreamstime.com/z/ni%C3%B1o-enfermo-1930637.jpg"/>
          <p:cNvPicPr>
            <a:picLocks noChangeAspect="1" noChangeArrowheads="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hotocopy/>
                    </a14:imgEffect>
                    <a14:imgEffect>
                      <a14:brightnessContrast contrast="40000"/>
                    </a14:imgEffect>
                  </a14:imgLayer>
                </a14:imgProps>
              </a:ext>
              <a:ext uri="{28A0092B-C50C-407E-A947-70E740481C1C}">
                <a14:useLocalDpi xmlns:a14="http://schemas.microsoft.com/office/drawing/2010/main" val="0"/>
              </a:ext>
            </a:extLst>
          </a:blip>
          <a:srcRect l="22706" t="3817" r="17940" b="15555"/>
          <a:stretch/>
        </p:blipFill>
        <p:spPr bwMode="auto">
          <a:xfrm>
            <a:off x="7320135" y="2130270"/>
            <a:ext cx="2088233" cy="1948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3" name="Imagen 2"/>
          <p:cNvPicPr>
            <a:picLocks noChangeAspect="1"/>
          </p:cNvPicPr>
          <p:nvPr/>
        </p:nvPicPr>
        <p:blipFill>
          <a:blip r:embed="rId6">
            <a:duotone>
              <a:schemeClr val="accent2">
                <a:shade val="45000"/>
                <a:satMod val="135000"/>
              </a:schemeClr>
              <a:prstClr val="white"/>
            </a:duotone>
          </a:blip>
          <a:stretch>
            <a:fillRect/>
          </a:stretch>
        </p:blipFill>
        <p:spPr>
          <a:xfrm>
            <a:off x="7320134" y="4199667"/>
            <a:ext cx="2088233" cy="1965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1469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a:t>
            </a:r>
            <a:r>
              <a:rPr lang="es-ES" sz="2800" b="1" dirty="0">
                <a:solidFill>
                  <a:prstClr val="white"/>
                </a:solidFill>
              </a:rPr>
              <a:t> (</a:t>
            </a:r>
            <a:r>
              <a:rPr lang="es-ES" sz="2800" b="1" dirty="0" err="1">
                <a:solidFill>
                  <a:prstClr val="white"/>
                </a:solidFill>
              </a:rPr>
              <a:t>Periodic</a:t>
            </a:r>
            <a:r>
              <a:rPr lang="es-ES" sz="2800" b="1" dirty="0">
                <a:solidFill>
                  <a:prstClr val="white"/>
                </a:solidFill>
              </a:rPr>
              <a:t> </a:t>
            </a:r>
            <a:r>
              <a:rPr lang="es-ES" sz="2800" b="1" dirty="0" err="1">
                <a:solidFill>
                  <a:prstClr val="white"/>
                </a:solidFill>
              </a:rPr>
              <a:t>Fever</a:t>
            </a:r>
            <a:r>
              <a:rPr lang="es-ES" sz="2800" b="1" dirty="0">
                <a:solidFill>
                  <a:prstClr val="white"/>
                </a:solidFill>
              </a:rPr>
              <a:t> </a:t>
            </a:r>
            <a:r>
              <a:rPr lang="es-ES" sz="2800" b="1" dirty="0" err="1">
                <a:solidFill>
                  <a:prstClr val="white"/>
                </a:solidFill>
              </a:rPr>
              <a:t>Afthous</a:t>
            </a:r>
            <a:r>
              <a:rPr lang="es-ES" sz="2800" b="1" dirty="0">
                <a:solidFill>
                  <a:prstClr val="white"/>
                </a:solidFill>
              </a:rPr>
              <a:t> </a:t>
            </a:r>
            <a:r>
              <a:rPr lang="es-ES" sz="2800" b="1" dirty="0" err="1">
                <a:solidFill>
                  <a:prstClr val="white"/>
                </a:solidFill>
              </a:rPr>
              <a:t>Stomatitis</a:t>
            </a:r>
            <a:r>
              <a:rPr lang="es-ES" sz="2800" b="1" dirty="0">
                <a:solidFill>
                  <a:prstClr val="white"/>
                </a:solidFill>
              </a:rPr>
              <a:t> </a:t>
            </a:r>
            <a:r>
              <a:rPr lang="es-ES" sz="2800" b="1" dirty="0" err="1">
                <a:solidFill>
                  <a:prstClr val="white"/>
                </a:solidFill>
              </a:rPr>
              <a:t>Pharyngitis</a:t>
            </a:r>
            <a:r>
              <a:rPr lang="es-ES" sz="2800" b="1" dirty="0">
                <a:solidFill>
                  <a:prstClr val="white"/>
                </a:solidFill>
              </a:rPr>
              <a:t> </a:t>
            </a:r>
            <a:r>
              <a:rPr lang="es-ES" sz="2800" b="1" dirty="0" err="1">
                <a:solidFill>
                  <a:prstClr val="white"/>
                </a:solidFill>
              </a:rPr>
              <a:t>Adenophaty</a:t>
            </a:r>
            <a:r>
              <a:rPr lang="es-ES" sz="2800" b="1" dirty="0">
                <a:solidFill>
                  <a:prstClr val="white"/>
                </a:solidFill>
              </a:rPr>
              <a:t>)</a:t>
            </a:r>
            <a:endParaRPr lang="es-ES" sz="2800" dirty="0">
              <a:solidFill>
                <a:prstClr val="white"/>
              </a:solidFill>
            </a:endParaRPr>
          </a:p>
        </p:txBody>
      </p:sp>
      <p:graphicFrame>
        <p:nvGraphicFramePr>
          <p:cNvPr id="22" name="1 Tabla"/>
          <p:cNvGraphicFramePr>
            <a:graphicFrameLocks noGrp="1"/>
          </p:cNvGraphicFramePr>
          <p:nvPr>
            <p:extLst>
              <p:ext uri="{D42A27DB-BD31-4B8C-83A1-F6EECF244321}">
                <p14:modId xmlns:p14="http://schemas.microsoft.com/office/powerpoint/2010/main" val="2127173756"/>
              </p:ext>
            </p:extLst>
          </p:nvPr>
        </p:nvGraphicFramePr>
        <p:xfrm>
          <a:off x="5159896" y="1783190"/>
          <a:ext cx="6480720" cy="4602480"/>
        </p:xfrm>
        <a:graphic>
          <a:graphicData uri="http://schemas.openxmlformats.org/drawingml/2006/table">
            <a:tbl>
              <a:tblPr firstRow="1" bandRow="1">
                <a:tableStyleId>{5C22544A-7EE6-4342-B048-85BDC9FD1C3A}</a:tableStyleId>
              </a:tblPr>
              <a:tblGrid>
                <a:gridCol w="6480720">
                  <a:extLst>
                    <a:ext uri="{9D8B030D-6E8A-4147-A177-3AD203B41FA5}">
                      <a16:colId xmlns:a16="http://schemas.microsoft.com/office/drawing/2014/main" val="20000"/>
                    </a:ext>
                  </a:extLst>
                </a:gridCol>
              </a:tblGrid>
              <a:tr h="370840">
                <a:tc>
                  <a:txBody>
                    <a:bodyPr/>
                    <a:lstStyle/>
                    <a:p>
                      <a:pPr algn="ctr"/>
                      <a:r>
                        <a:rPr lang="es-ES" sz="2800" baseline="0" dirty="0"/>
                        <a:t>Fiebre recurrente de forma regular de inicio precoz (&lt; 5 años)</a:t>
                      </a:r>
                      <a:endParaRPr lang="es-ES" sz="2800" b="1" dirty="0"/>
                    </a:p>
                  </a:txBody>
                  <a:tcPr/>
                </a:tc>
                <a:extLst>
                  <a:ext uri="{0D108BD9-81ED-4DB2-BD59-A6C34878D82A}">
                    <a16:rowId xmlns:a16="http://schemas.microsoft.com/office/drawing/2014/main" val="10000"/>
                  </a:ext>
                </a:extLst>
              </a:tr>
              <a:tr h="370840">
                <a:tc>
                  <a:txBody>
                    <a:bodyPr/>
                    <a:lstStyle/>
                    <a:p>
                      <a:r>
                        <a:rPr lang="es-ES" sz="2400" dirty="0"/>
                        <a:t>Síntomas </a:t>
                      </a:r>
                      <a:r>
                        <a:rPr lang="es-ES" sz="2400" u="sng" dirty="0"/>
                        <a:t>en ausencia</a:t>
                      </a:r>
                      <a:r>
                        <a:rPr lang="es-ES" sz="2400" u="sng" baseline="0" dirty="0"/>
                        <a:t> de síntomas de infección de vía aérea superior </a:t>
                      </a:r>
                      <a:r>
                        <a:rPr lang="es-ES" sz="2400" baseline="0" dirty="0"/>
                        <a:t>con al menos uno de los siguientes signos</a:t>
                      </a:r>
                      <a:r>
                        <a:rPr lang="es-ES" sz="2400" dirty="0"/>
                        <a:t>:</a:t>
                      </a:r>
                    </a:p>
                    <a:p>
                      <a:pPr marL="285750" indent="-285750">
                        <a:buFontTx/>
                        <a:buChar char="-"/>
                      </a:pPr>
                      <a:r>
                        <a:rPr lang="es-ES" sz="2400" b="1" dirty="0"/>
                        <a:t> Aftas</a:t>
                      </a:r>
                      <a:r>
                        <a:rPr lang="es-ES" sz="2400" b="1" baseline="0" dirty="0"/>
                        <a:t> bucales</a:t>
                      </a:r>
                      <a:endParaRPr lang="es-ES" sz="2400" b="1" dirty="0"/>
                    </a:p>
                    <a:p>
                      <a:pPr marL="285750" indent="-285750">
                        <a:buFontTx/>
                        <a:buChar char="-"/>
                      </a:pPr>
                      <a:r>
                        <a:rPr lang="es-ES" sz="2400" b="1" dirty="0"/>
                        <a:t> Adenitis cervical</a:t>
                      </a:r>
                    </a:p>
                    <a:p>
                      <a:pPr marL="285750" indent="-285750">
                        <a:buFontTx/>
                        <a:buChar char="-"/>
                      </a:pPr>
                      <a:r>
                        <a:rPr lang="es-ES" sz="2400" b="1" dirty="0"/>
                        <a:t> Faringitis</a:t>
                      </a:r>
                      <a:endParaRPr lang="es-ES" sz="2400" b="1" dirty="0">
                        <a:solidFill>
                          <a:srgbClr val="C00000"/>
                        </a:solidFill>
                      </a:endParaRPr>
                    </a:p>
                  </a:txBody>
                  <a:tcPr/>
                </a:tc>
                <a:extLst>
                  <a:ext uri="{0D108BD9-81ED-4DB2-BD59-A6C34878D82A}">
                    <a16:rowId xmlns:a16="http://schemas.microsoft.com/office/drawing/2014/main" val="10001"/>
                  </a:ext>
                </a:extLst>
              </a:tr>
              <a:tr h="370840">
                <a:tc>
                  <a:txBody>
                    <a:bodyPr/>
                    <a:lstStyle/>
                    <a:p>
                      <a:r>
                        <a:rPr lang="es-ES" sz="2400" dirty="0"/>
                        <a:t>Exclusión</a:t>
                      </a:r>
                      <a:r>
                        <a:rPr lang="es-ES" sz="2400" baseline="0" dirty="0"/>
                        <a:t> de </a:t>
                      </a:r>
                      <a:r>
                        <a:rPr lang="es-ES" sz="2400" dirty="0"/>
                        <a:t>neutropenia cíclica</a:t>
                      </a:r>
                      <a:endParaRPr lang="es-ES" sz="2400" b="1" dirty="0"/>
                    </a:p>
                  </a:txBody>
                  <a:tcPr/>
                </a:tc>
                <a:extLst>
                  <a:ext uri="{0D108BD9-81ED-4DB2-BD59-A6C34878D82A}">
                    <a16:rowId xmlns:a16="http://schemas.microsoft.com/office/drawing/2014/main" val="10002"/>
                  </a:ext>
                </a:extLst>
              </a:tr>
              <a:tr h="370840">
                <a:tc>
                  <a:txBody>
                    <a:bodyPr/>
                    <a:lstStyle/>
                    <a:p>
                      <a:r>
                        <a:rPr lang="es-ES" sz="2400" b="1" dirty="0"/>
                        <a:t>Completamente</a:t>
                      </a:r>
                      <a:r>
                        <a:rPr lang="es-ES" sz="2400" b="1" baseline="0" dirty="0"/>
                        <a:t> asintomático entre episodios</a:t>
                      </a:r>
                      <a:endParaRPr lang="es-ES" sz="2400" b="1" dirty="0"/>
                    </a:p>
                  </a:txBody>
                  <a:tcPr/>
                </a:tc>
                <a:extLst>
                  <a:ext uri="{0D108BD9-81ED-4DB2-BD59-A6C34878D82A}">
                    <a16:rowId xmlns:a16="http://schemas.microsoft.com/office/drawing/2014/main" val="10003"/>
                  </a:ext>
                </a:extLst>
              </a:tr>
              <a:tr h="370840">
                <a:tc>
                  <a:txBody>
                    <a:bodyPr/>
                    <a:lstStyle/>
                    <a:p>
                      <a:r>
                        <a:rPr lang="es-ES" sz="2400" b="1" dirty="0"/>
                        <a:t>Crecimiento</a:t>
                      </a:r>
                      <a:r>
                        <a:rPr lang="es-ES" sz="2400" b="1" baseline="0" dirty="0"/>
                        <a:t> y desarrollo normal</a:t>
                      </a:r>
                      <a:endParaRPr lang="es-ES" sz="2400" b="1" dirty="0"/>
                    </a:p>
                  </a:txBody>
                  <a:tcPr/>
                </a:tc>
                <a:extLst>
                  <a:ext uri="{0D108BD9-81ED-4DB2-BD59-A6C34878D82A}">
                    <a16:rowId xmlns:a16="http://schemas.microsoft.com/office/drawing/2014/main" val="10004"/>
                  </a:ext>
                </a:extLst>
              </a:tr>
            </a:tbl>
          </a:graphicData>
        </a:graphic>
      </p:graphicFrame>
      <p:sp>
        <p:nvSpPr>
          <p:cNvPr id="23" name="1 Título"/>
          <p:cNvSpPr txBox="1">
            <a:spLocks/>
          </p:cNvSpPr>
          <p:nvPr/>
        </p:nvSpPr>
        <p:spPr>
          <a:xfrm>
            <a:off x="3656125" y="1097547"/>
            <a:ext cx="8568952" cy="655712"/>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s-ES" sz="3200" b="1" i="1" dirty="0">
                <a:solidFill>
                  <a:schemeClr val="accent1">
                    <a:lumMod val="75000"/>
                  </a:schemeClr>
                </a:solidFill>
              </a:rPr>
              <a:t>Criterios diagnósticos (Marshall 1989-&gt; Thomas 1999)</a:t>
            </a:r>
          </a:p>
        </p:txBody>
      </p:sp>
      <p:sp>
        <p:nvSpPr>
          <p:cNvPr id="18" name="Pentágono 17"/>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9" name="Pentágono 18"/>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0" name="Pentágono 19"/>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1" name="Pentágono 20"/>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4" name="Pentágono 2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5" name="Pentágono 2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
        <p:nvSpPr>
          <p:cNvPr id="2" name="Elipse 1"/>
          <p:cNvSpPr/>
          <p:nvPr/>
        </p:nvSpPr>
        <p:spPr>
          <a:xfrm>
            <a:off x="1055440" y="2132856"/>
            <a:ext cx="2736304" cy="1440160"/>
          </a:xfrm>
          <a:prstGeom prst="ellipse">
            <a:avLst/>
          </a:prstGeom>
          <a:gradFill>
            <a:gsLst>
              <a:gs pos="0">
                <a:schemeClr val="accent2">
                  <a:tint val="100000"/>
                  <a:shade val="100000"/>
                  <a:satMod val="130000"/>
                </a:schemeClr>
              </a:gs>
              <a:gs pos="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3200" b="1" dirty="0">
                <a:solidFill>
                  <a:srgbClr val="002060"/>
                </a:solidFill>
              </a:rPr>
              <a:t>La + frecuente</a:t>
            </a:r>
          </a:p>
        </p:txBody>
      </p:sp>
      <p:sp>
        <p:nvSpPr>
          <p:cNvPr id="3" name="Llamada de flecha hacia arriba 2"/>
          <p:cNvSpPr/>
          <p:nvPr/>
        </p:nvSpPr>
        <p:spPr>
          <a:xfrm>
            <a:off x="479376" y="3998578"/>
            <a:ext cx="4176464" cy="2304256"/>
          </a:xfrm>
          <a:prstGeom prst="upArrowCallout">
            <a:avLst/>
          </a:prstGeom>
          <a:gradFill>
            <a:gsLst>
              <a:gs pos="0">
                <a:schemeClr val="accent1">
                  <a:tint val="100000"/>
                  <a:shade val="100000"/>
                  <a:satMod val="130000"/>
                </a:schemeClr>
              </a:gs>
              <a:gs pos="0">
                <a:schemeClr val="accent1">
                  <a:tint val="50000"/>
                  <a:shade val="100000"/>
                  <a:satMod val="350000"/>
                  <a:alpha val="17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a:solidFill>
                  <a:srgbClr val="002060"/>
                </a:solidFill>
              </a:rPr>
              <a:t>Italia: 0,4/1.000 niños/año</a:t>
            </a:r>
          </a:p>
          <a:p>
            <a:pPr algn="ctr"/>
            <a:r>
              <a:rPr lang="es-ES" sz="2400" b="1" dirty="0">
                <a:solidFill>
                  <a:srgbClr val="002060"/>
                </a:solidFill>
              </a:rPr>
              <a:t>Noruega: 2,3/10.000 &lt; 5 años</a:t>
            </a:r>
          </a:p>
        </p:txBody>
      </p:sp>
    </p:spTree>
    <p:extLst>
      <p:ext uri="{BB962C8B-B14F-4D97-AF65-F5344CB8AC3E}">
        <p14:creationId xmlns:p14="http://schemas.microsoft.com/office/powerpoint/2010/main" val="3072173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a:t>
            </a:r>
            <a:r>
              <a:rPr lang="es-ES" sz="2800" b="1" dirty="0">
                <a:solidFill>
                  <a:prstClr val="white"/>
                </a:solidFill>
              </a:rPr>
              <a:t> (</a:t>
            </a:r>
            <a:r>
              <a:rPr lang="es-ES" sz="2800" b="1" dirty="0" err="1">
                <a:solidFill>
                  <a:prstClr val="white"/>
                </a:solidFill>
              </a:rPr>
              <a:t>Periodic</a:t>
            </a:r>
            <a:r>
              <a:rPr lang="es-ES" sz="2800" b="1" dirty="0">
                <a:solidFill>
                  <a:prstClr val="white"/>
                </a:solidFill>
              </a:rPr>
              <a:t> </a:t>
            </a:r>
            <a:r>
              <a:rPr lang="es-ES" sz="2800" b="1" dirty="0" err="1">
                <a:solidFill>
                  <a:prstClr val="white"/>
                </a:solidFill>
              </a:rPr>
              <a:t>Fever</a:t>
            </a:r>
            <a:r>
              <a:rPr lang="es-ES" sz="2800" b="1" dirty="0">
                <a:solidFill>
                  <a:prstClr val="white"/>
                </a:solidFill>
              </a:rPr>
              <a:t> </a:t>
            </a:r>
            <a:r>
              <a:rPr lang="es-ES" sz="2800" b="1" dirty="0" err="1">
                <a:solidFill>
                  <a:prstClr val="white"/>
                </a:solidFill>
              </a:rPr>
              <a:t>Afthous</a:t>
            </a:r>
            <a:r>
              <a:rPr lang="es-ES" sz="2800" b="1" dirty="0">
                <a:solidFill>
                  <a:prstClr val="white"/>
                </a:solidFill>
              </a:rPr>
              <a:t> </a:t>
            </a:r>
            <a:r>
              <a:rPr lang="es-ES" sz="2800" b="1" dirty="0" err="1">
                <a:solidFill>
                  <a:prstClr val="white"/>
                </a:solidFill>
              </a:rPr>
              <a:t>Stomatitis</a:t>
            </a:r>
            <a:r>
              <a:rPr lang="es-ES" sz="2800" b="1" dirty="0">
                <a:solidFill>
                  <a:prstClr val="white"/>
                </a:solidFill>
              </a:rPr>
              <a:t> </a:t>
            </a:r>
            <a:r>
              <a:rPr lang="es-ES" sz="2800" b="1" dirty="0" err="1">
                <a:solidFill>
                  <a:prstClr val="white"/>
                </a:solidFill>
              </a:rPr>
              <a:t>Pharyngitis</a:t>
            </a:r>
            <a:r>
              <a:rPr lang="es-ES" sz="2800" b="1" dirty="0">
                <a:solidFill>
                  <a:prstClr val="white"/>
                </a:solidFill>
              </a:rPr>
              <a:t> </a:t>
            </a:r>
            <a:r>
              <a:rPr lang="es-ES" sz="2800" b="1" dirty="0" err="1">
                <a:solidFill>
                  <a:prstClr val="white"/>
                </a:solidFill>
              </a:rPr>
              <a:t>Adenophaty</a:t>
            </a:r>
            <a:r>
              <a:rPr lang="es-ES" sz="2800" b="1" dirty="0">
                <a:solidFill>
                  <a:prstClr val="white"/>
                </a:solidFill>
              </a:rPr>
              <a:t>)</a:t>
            </a:r>
            <a:endParaRPr lang="es-ES" sz="2800" dirty="0">
              <a:solidFill>
                <a:prstClr val="white"/>
              </a:solidFill>
            </a:endParaRPr>
          </a:p>
        </p:txBody>
      </p:sp>
      <p:sp>
        <p:nvSpPr>
          <p:cNvPr id="23" name="1 Título"/>
          <p:cNvSpPr txBox="1">
            <a:spLocks/>
          </p:cNvSpPr>
          <p:nvPr/>
        </p:nvSpPr>
        <p:spPr>
          <a:xfrm>
            <a:off x="119336" y="1116307"/>
            <a:ext cx="4922204" cy="655712"/>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s-ES" sz="3200" b="1" i="1" dirty="0">
                <a:solidFill>
                  <a:schemeClr val="accent1">
                    <a:lumMod val="75000"/>
                  </a:schemeClr>
                </a:solidFill>
              </a:rPr>
              <a:t>Nuevos criterios diagnósticos?</a:t>
            </a:r>
          </a:p>
        </p:txBody>
      </p:sp>
      <p:pic>
        <p:nvPicPr>
          <p:cNvPr id="2" name="Imagen 1"/>
          <p:cNvPicPr>
            <a:picLocks noChangeAspect="1"/>
          </p:cNvPicPr>
          <p:nvPr/>
        </p:nvPicPr>
        <p:blipFill>
          <a:blip r:embed="rId3"/>
          <a:stretch>
            <a:fillRect/>
          </a:stretch>
        </p:blipFill>
        <p:spPr>
          <a:xfrm>
            <a:off x="1224318" y="1722858"/>
            <a:ext cx="10487025" cy="4791075"/>
          </a:xfrm>
          <a:prstGeom prst="rect">
            <a:avLst/>
          </a:prstGeom>
          <a:ln>
            <a:noFill/>
          </a:ln>
          <a:effectLst>
            <a:outerShdw blurRad="292100" dist="139700" dir="2700000" algn="tl" rotWithShape="0">
              <a:srgbClr val="333333">
                <a:alpha val="65000"/>
              </a:srgbClr>
            </a:outerShdw>
          </a:effectLst>
        </p:spPr>
      </p:pic>
      <p:sp>
        <p:nvSpPr>
          <p:cNvPr id="18" name="Rectángulo 17"/>
          <p:cNvSpPr/>
          <p:nvPr/>
        </p:nvSpPr>
        <p:spPr>
          <a:xfrm>
            <a:off x="6600056" y="6535700"/>
            <a:ext cx="4695670" cy="338554"/>
          </a:xfrm>
          <a:prstGeom prst="rect">
            <a:avLst/>
          </a:prstGeom>
        </p:spPr>
        <p:txBody>
          <a:bodyPr wrap="square">
            <a:spAutoFit/>
          </a:bodyPr>
          <a:lstStyle/>
          <a:p>
            <a:r>
              <a:rPr lang="es-ES" sz="1600" i="1" dirty="0" err="1"/>
              <a:t>Vanoni</a:t>
            </a:r>
            <a:r>
              <a:rPr lang="es-ES" sz="1600" i="1" dirty="0"/>
              <a:t> et al. </a:t>
            </a:r>
            <a:r>
              <a:rPr lang="es-ES" sz="1600" i="1" dirty="0" err="1"/>
              <a:t>Pediatric</a:t>
            </a:r>
            <a:r>
              <a:rPr lang="es-ES" sz="1600" i="1" dirty="0"/>
              <a:t> </a:t>
            </a:r>
            <a:r>
              <a:rPr lang="es-ES" sz="1600" i="1" dirty="0" err="1"/>
              <a:t>Rheumatology</a:t>
            </a:r>
            <a:r>
              <a:rPr lang="es-ES" sz="1600" i="1" dirty="0"/>
              <a:t> 2018; 16: 60</a:t>
            </a:r>
          </a:p>
        </p:txBody>
      </p:sp>
      <p:pic>
        <p:nvPicPr>
          <p:cNvPr id="3" name="Imagen 2"/>
          <p:cNvPicPr>
            <a:picLocks noChangeAspect="1"/>
          </p:cNvPicPr>
          <p:nvPr/>
        </p:nvPicPr>
        <p:blipFill>
          <a:blip r:embed="rId4"/>
          <a:stretch>
            <a:fillRect/>
          </a:stretch>
        </p:blipFill>
        <p:spPr>
          <a:xfrm>
            <a:off x="6165992" y="1092610"/>
            <a:ext cx="4468527" cy="583470"/>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5807968" y="3284984"/>
            <a:ext cx="6192688" cy="144016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400" b="1" dirty="0"/>
              <a:t>Muy restrictivos!!</a:t>
            </a:r>
          </a:p>
        </p:txBody>
      </p:sp>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0" name="Pentágono 19"/>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1" name="Pentágono 20"/>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2" name="Pentágono 21"/>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4" name="Pentágono 2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5" name="Pentágono 2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
        <p:nvSpPr>
          <p:cNvPr id="14" name="9 Rectángulo">
            <a:extLst>
              <a:ext uri="{FF2B5EF4-FFF2-40B4-BE49-F238E27FC236}">
                <a16:creationId xmlns:a16="http://schemas.microsoft.com/office/drawing/2014/main" id="{043AD025-516F-7B4C-AAD1-4AD618EAF800}"/>
              </a:ext>
            </a:extLst>
          </p:cNvPr>
          <p:cNvSpPr/>
          <p:nvPr/>
        </p:nvSpPr>
        <p:spPr>
          <a:xfrm>
            <a:off x="1199456" y="1988840"/>
            <a:ext cx="4104456" cy="1080120"/>
          </a:xfrm>
          <a:prstGeom prst="rect">
            <a:avLst/>
          </a:prstGeom>
          <a:noFill/>
          <a:ln w="635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entury Schoolbook"/>
              <a:ea typeface="+mn-ea"/>
              <a:cs typeface="+mn-cs"/>
            </a:endParaRPr>
          </a:p>
        </p:txBody>
      </p:sp>
    </p:spTree>
    <p:extLst>
      <p:ext uri="{BB962C8B-B14F-4D97-AF65-F5344CB8AC3E}">
        <p14:creationId xmlns:p14="http://schemas.microsoft.com/office/powerpoint/2010/main" val="69122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Otros síntomas asociados</a:t>
            </a:r>
            <a:endParaRPr lang="es-ES" sz="2800" dirty="0">
              <a:solidFill>
                <a:prstClr val="white"/>
              </a:solidFill>
            </a:endParaRPr>
          </a:p>
        </p:txBody>
      </p:sp>
      <p:graphicFrame>
        <p:nvGraphicFramePr>
          <p:cNvPr id="18" name="3 Tabla"/>
          <p:cNvGraphicFramePr>
            <a:graphicFrameLocks noGrp="1"/>
          </p:cNvGraphicFramePr>
          <p:nvPr>
            <p:extLst>
              <p:ext uri="{D42A27DB-BD31-4B8C-83A1-F6EECF244321}">
                <p14:modId xmlns:p14="http://schemas.microsoft.com/office/powerpoint/2010/main" val="839642745"/>
              </p:ext>
            </p:extLst>
          </p:nvPr>
        </p:nvGraphicFramePr>
        <p:xfrm>
          <a:off x="2576080" y="1340768"/>
          <a:ext cx="7416698" cy="4937760"/>
        </p:xfrm>
        <a:graphic>
          <a:graphicData uri="http://schemas.openxmlformats.org/drawingml/2006/table">
            <a:tbl>
              <a:tblPr firstRow="1" bandRow="1">
                <a:tableStyleId>{5FD0F851-EC5A-4D38-B0AD-8093EC10F338}</a:tableStyleId>
              </a:tblPr>
              <a:tblGrid>
                <a:gridCol w="2084507">
                  <a:extLst>
                    <a:ext uri="{9D8B030D-6E8A-4147-A177-3AD203B41FA5}">
                      <a16:colId xmlns:a16="http://schemas.microsoft.com/office/drawing/2014/main" val="20000"/>
                    </a:ext>
                  </a:extLst>
                </a:gridCol>
                <a:gridCol w="1414032">
                  <a:extLst>
                    <a:ext uri="{9D8B030D-6E8A-4147-A177-3AD203B41FA5}">
                      <a16:colId xmlns:a16="http://schemas.microsoft.com/office/drawing/2014/main" val="20001"/>
                    </a:ext>
                  </a:extLst>
                </a:gridCol>
                <a:gridCol w="1291073">
                  <a:extLst>
                    <a:ext uri="{9D8B030D-6E8A-4147-A177-3AD203B41FA5}">
                      <a16:colId xmlns:a16="http://schemas.microsoft.com/office/drawing/2014/main" val="20002"/>
                    </a:ext>
                  </a:extLst>
                </a:gridCol>
                <a:gridCol w="1291073">
                  <a:extLst>
                    <a:ext uri="{9D8B030D-6E8A-4147-A177-3AD203B41FA5}">
                      <a16:colId xmlns:a16="http://schemas.microsoft.com/office/drawing/2014/main" val="20003"/>
                    </a:ext>
                  </a:extLst>
                </a:gridCol>
                <a:gridCol w="1336013">
                  <a:extLst>
                    <a:ext uri="{9D8B030D-6E8A-4147-A177-3AD203B41FA5}">
                      <a16:colId xmlns:a16="http://schemas.microsoft.com/office/drawing/2014/main" val="20004"/>
                    </a:ext>
                  </a:extLst>
                </a:gridCol>
              </a:tblGrid>
              <a:tr h="370840">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endParaRPr lang="es-ES" sz="2000" dirty="0">
                        <a:latin typeface="+mn-lt"/>
                      </a:endParaRPr>
                    </a:p>
                  </a:txBody>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400" dirty="0" err="1">
                          <a:solidFill>
                            <a:schemeClr val="tx1"/>
                          </a:solidFill>
                          <a:latin typeface="+mn-lt"/>
                        </a:rPr>
                        <a:t>Gattorno</a:t>
                      </a:r>
                      <a:endParaRPr lang="es-ES" sz="2400" dirty="0">
                        <a:solidFill>
                          <a:schemeClr val="tx1"/>
                        </a:solidFill>
                        <a:latin typeface="+mn-lt"/>
                      </a:endParaRPr>
                    </a:p>
                    <a:p>
                      <a:pPr algn="ctr"/>
                      <a:r>
                        <a:rPr lang="es-ES" sz="2400" dirty="0">
                          <a:solidFill>
                            <a:schemeClr val="tx1"/>
                          </a:solidFill>
                          <a:latin typeface="+mn-lt"/>
                        </a:rPr>
                        <a:t>(n:130)</a:t>
                      </a:r>
                      <a:endParaRPr lang="es-ES" sz="2400" b="1" dirty="0">
                        <a:solidFill>
                          <a:schemeClr val="tx1"/>
                        </a:solidFill>
                        <a:latin typeface="+mn-lt"/>
                      </a:endParaRPr>
                    </a:p>
                  </a:txBody>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400" dirty="0" err="1">
                          <a:solidFill>
                            <a:schemeClr val="tx1"/>
                          </a:solidFill>
                          <a:latin typeface="+mn-lt"/>
                        </a:rPr>
                        <a:t>Feder</a:t>
                      </a:r>
                      <a:endParaRPr lang="es-ES" sz="2400" dirty="0">
                        <a:solidFill>
                          <a:schemeClr val="tx1"/>
                        </a:solidFill>
                        <a:latin typeface="+mn-lt"/>
                      </a:endParaRPr>
                    </a:p>
                    <a:p>
                      <a:pPr algn="ctr"/>
                      <a:r>
                        <a:rPr lang="es-ES" sz="2400" dirty="0">
                          <a:solidFill>
                            <a:schemeClr val="tx1"/>
                          </a:solidFill>
                          <a:latin typeface="+mn-lt"/>
                        </a:rPr>
                        <a:t>(n: 105)</a:t>
                      </a:r>
                      <a:endParaRPr lang="es-ES" sz="2400" b="1" dirty="0">
                        <a:solidFill>
                          <a:schemeClr val="tx1"/>
                        </a:solidFill>
                        <a:latin typeface="+mn-lt"/>
                      </a:endParaRPr>
                    </a:p>
                  </a:txBody>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400" dirty="0">
                          <a:solidFill>
                            <a:schemeClr val="tx1"/>
                          </a:solidFill>
                          <a:latin typeface="+mn-lt"/>
                        </a:rPr>
                        <a:t>Thomas</a:t>
                      </a:r>
                    </a:p>
                    <a:p>
                      <a:pPr algn="ctr"/>
                      <a:r>
                        <a:rPr lang="es-ES" sz="2400" dirty="0">
                          <a:solidFill>
                            <a:schemeClr val="tx1"/>
                          </a:solidFill>
                          <a:latin typeface="+mn-lt"/>
                        </a:rPr>
                        <a:t>(n:66)</a:t>
                      </a:r>
                      <a:endParaRPr lang="es-ES" sz="2400" b="1" dirty="0">
                        <a:solidFill>
                          <a:schemeClr val="tx1"/>
                        </a:solidFill>
                        <a:latin typeface="+mn-lt"/>
                      </a:endParaRPr>
                    </a:p>
                  </a:txBody>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400" dirty="0" err="1">
                          <a:solidFill>
                            <a:schemeClr val="tx1"/>
                          </a:solidFill>
                          <a:latin typeface="+mn-lt"/>
                        </a:rPr>
                        <a:t>Wurster</a:t>
                      </a:r>
                      <a:endParaRPr lang="es-ES" sz="2400" dirty="0">
                        <a:solidFill>
                          <a:schemeClr val="tx1"/>
                        </a:solidFill>
                        <a:latin typeface="+mn-lt"/>
                      </a:endParaRPr>
                    </a:p>
                    <a:p>
                      <a:pPr algn="ctr"/>
                      <a:r>
                        <a:rPr lang="es-ES" sz="2400" dirty="0">
                          <a:solidFill>
                            <a:schemeClr val="tx1"/>
                          </a:solidFill>
                          <a:latin typeface="+mn-lt"/>
                        </a:rPr>
                        <a:t>(n:59)</a:t>
                      </a:r>
                      <a:endParaRPr lang="es-ES" sz="2400" b="1" dirty="0">
                        <a:solidFill>
                          <a:schemeClr val="tx1"/>
                        </a:solidFill>
                        <a:latin typeface="+mn-lt"/>
                      </a:endParaRPr>
                    </a:p>
                  </a:txBody>
                  <a:tcPr/>
                </a:tc>
                <a:extLst>
                  <a:ext uri="{0D108BD9-81ED-4DB2-BD59-A6C34878D82A}">
                    <a16:rowId xmlns:a16="http://schemas.microsoft.com/office/drawing/2014/main" val="10000"/>
                  </a:ext>
                </a:extLst>
              </a:tr>
              <a:tr h="370840">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r>
                        <a:rPr lang="es-ES" sz="2000" b="1" dirty="0">
                          <a:latin typeface="+mn-lt"/>
                        </a:rPr>
                        <a:t>Faringitis</a:t>
                      </a: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83.8</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85</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65</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75</a:t>
                      </a:r>
                      <a:endParaRPr lang="es-ES" sz="2400" b="1" dirty="0">
                        <a:latin typeface="+mn-lt"/>
                      </a:endParaRPr>
                    </a:p>
                  </a:txBody>
                  <a:tcPr/>
                </a:tc>
                <a:extLst>
                  <a:ext uri="{0D108BD9-81ED-4DB2-BD59-A6C34878D82A}">
                    <a16:rowId xmlns:a16="http://schemas.microsoft.com/office/drawing/2014/main" val="10001"/>
                  </a:ext>
                </a:extLst>
              </a:tr>
              <a:tr h="370840">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r>
                        <a:rPr lang="es-ES" sz="2000" b="1" dirty="0">
                          <a:latin typeface="+mn-lt"/>
                        </a:rPr>
                        <a:t>Adenitis</a:t>
                      </a:r>
                      <a:r>
                        <a:rPr lang="es-ES" sz="2000" b="1" baseline="0" dirty="0">
                          <a:latin typeface="+mn-lt"/>
                        </a:rPr>
                        <a:t> c</a:t>
                      </a:r>
                      <a:r>
                        <a:rPr lang="es-ES" sz="2000" b="1" dirty="0">
                          <a:latin typeface="+mn-lt"/>
                        </a:rPr>
                        <a:t>ervical </a:t>
                      </a: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83.8</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62</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77</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88.3</a:t>
                      </a:r>
                      <a:endParaRPr lang="es-ES" sz="2400" b="1" dirty="0">
                        <a:latin typeface="+mn-lt"/>
                      </a:endParaRPr>
                    </a:p>
                  </a:txBody>
                  <a:tcPr/>
                </a:tc>
                <a:extLst>
                  <a:ext uri="{0D108BD9-81ED-4DB2-BD59-A6C34878D82A}">
                    <a16:rowId xmlns:a16="http://schemas.microsoft.com/office/drawing/2014/main" val="10002"/>
                  </a:ext>
                </a:extLst>
              </a:tr>
              <a:tr h="370840">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r>
                        <a:rPr lang="es-ES" sz="2000" b="1" dirty="0">
                          <a:latin typeface="+mn-lt"/>
                        </a:rPr>
                        <a:t>Estomatitis</a:t>
                      </a:r>
                      <a:r>
                        <a:rPr lang="es-ES" sz="2000" b="1" baseline="0" dirty="0">
                          <a:latin typeface="+mn-lt"/>
                        </a:rPr>
                        <a:t> aftosa</a:t>
                      </a:r>
                      <a:endParaRPr lang="es-ES" sz="20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58.5</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38</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67</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71.7</a:t>
                      </a:r>
                      <a:endParaRPr lang="es-ES" sz="2400" b="1" dirty="0">
                        <a:latin typeface="+mn-lt"/>
                      </a:endParaRPr>
                    </a:p>
                  </a:txBody>
                  <a:tcPr/>
                </a:tc>
                <a:extLst>
                  <a:ext uri="{0D108BD9-81ED-4DB2-BD59-A6C34878D82A}">
                    <a16:rowId xmlns:a16="http://schemas.microsoft.com/office/drawing/2014/main" val="10003"/>
                  </a:ext>
                </a:extLst>
              </a:tr>
              <a:tr h="370840">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r>
                        <a:rPr lang="es-ES" sz="2000" b="1" dirty="0">
                          <a:latin typeface="+mn-lt"/>
                        </a:rPr>
                        <a:t>Cefalea</a:t>
                      </a: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40.8</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44</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65</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70</a:t>
                      </a:r>
                      <a:endParaRPr lang="es-ES" sz="2400" b="1" dirty="0">
                        <a:latin typeface="+mn-lt"/>
                      </a:endParaRPr>
                    </a:p>
                  </a:txBody>
                  <a:tcPr/>
                </a:tc>
                <a:extLst>
                  <a:ext uri="{0D108BD9-81ED-4DB2-BD59-A6C34878D82A}">
                    <a16:rowId xmlns:a16="http://schemas.microsoft.com/office/drawing/2014/main" val="10004"/>
                  </a:ext>
                </a:extLst>
              </a:tr>
              <a:tr h="370840">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r>
                        <a:rPr lang="es-ES" sz="2000" b="1" dirty="0">
                          <a:latin typeface="+mn-lt"/>
                        </a:rPr>
                        <a:t>Dolor</a:t>
                      </a:r>
                      <a:r>
                        <a:rPr lang="es-ES" sz="2000" b="1" baseline="0" dirty="0">
                          <a:latin typeface="+mn-lt"/>
                        </a:rPr>
                        <a:t> abdominal</a:t>
                      </a:r>
                      <a:endParaRPr lang="es-ES" sz="20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53.1</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41</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45</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33.3</a:t>
                      </a:r>
                      <a:endParaRPr lang="es-ES" sz="2400" b="1" dirty="0">
                        <a:latin typeface="+mn-lt"/>
                      </a:endParaRPr>
                    </a:p>
                  </a:txBody>
                  <a:tcPr/>
                </a:tc>
                <a:extLst>
                  <a:ext uri="{0D108BD9-81ED-4DB2-BD59-A6C34878D82A}">
                    <a16:rowId xmlns:a16="http://schemas.microsoft.com/office/drawing/2014/main" val="10005"/>
                  </a:ext>
                </a:extLst>
              </a:tr>
              <a:tr h="370840">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r>
                        <a:rPr lang="es-ES" sz="2000" b="1" dirty="0">
                          <a:latin typeface="+mn-lt"/>
                        </a:rPr>
                        <a:t>Diarrea</a:t>
                      </a: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29.2</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400" b="1">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30</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400" b="1" dirty="0">
                        <a:latin typeface="+mn-lt"/>
                      </a:endParaRPr>
                    </a:p>
                  </a:txBody>
                  <a:tcPr/>
                </a:tc>
                <a:extLst>
                  <a:ext uri="{0D108BD9-81ED-4DB2-BD59-A6C34878D82A}">
                    <a16:rowId xmlns:a16="http://schemas.microsoft.com/office/drawing/2014/main" val="10006"/>
                  </a:ext>
                </a:extLst>
              </a:tr>
              <a:tr h="370840">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r>
                        <a:rPr lang="es-ES" sz="2000" b="1" dirty="0">
                          <a:latin typeface="+mn-lt"/>
                        </a:rPr>
                        <a:t>Artralgia</a:t>
                      </a: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43.8</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26.7</a:t>
                      </a:r>
                      <a:endParaRPr lang="es-ES" sz="2400" b="1" dirty="0">
                        <a:latin typeface="+mn-lt"/>
                      </a:endParaRPr>
                    </a:p>
                  </a:txBody>
                  <a:tcPr/>
                </a:tc>
                <a:extLst>
                  <a:ext uri="{0D108BD9-81ED-4DB2-BD59-A6C34878D82A}">
                    <a16:rowId xmlns:a16="http://schemas.microsoft.com/office/drawing/2014/main" val="10007"/>
                  </a:ext>
                </a:extLst>
              </a:tr>
              <a:tr h="370840">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r>
                        <a:rPr lang="es-ES" sz="2000" b="1" dirty="0">
                          <a:latin typeface="+mn-lt"/>
                        </a:rPr>
                        <a:t>Escalofríos</a:t>
                      </a: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80</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83.3</a:t>
                      </a:r>
                      <a:endParaRPr lang="es-ES" sz="2400" b="1" dirty="0">
                        <a:latin typeface="+mn-lt"/>
                      </a:endParaRPr>
                    </a:p>
                  </a:txBody>
                  <a:tcPr/>
                </a:tc>
                <a:extLst>
                  <a:ext uri="{0D108BD9-81ED-4DB2-BD59-A6C34878D82A}">
                    <a16:rowId xmlns:a16="http://schemas.microsoft.com/office/drawing/2014/main" val="10008"/>
                  </a:ext>
                </a:extLst>
              </a:tr>
              <a:tr h="370840">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r>
                        <a:rPr lang="es-ES" sz="2000" b="1" dirty="0">
                          <a:latin typeface="+mn-lt"/>
                        </a:rPr>
                        <a:t>Exantema</a:t>
                      </a: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22.3</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400" dirty="0">
                          <a:latin typeface="+mn-lt"/>
                        </a:rPr>
                        <a:t>15</a:t>
                      </a:r>
                      <a:endParaRPr lang="es-ES" sz="2400" b="1" dirty="0">
                        <a:latin typeface="+mn-lt"/>
                      </a:endParaRPr>
                    </a:p>
                  </a:txBody>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400" b="1" dirty="0">
                        <a:latin typeface="+mn-lt"/>
                      </a:endParaRPr>
                    </a:p>
                  </a:txBody>
                  <a:tcPr/>
                </a:tc>
                <a:extLst>
                  <a:ext uri="{0D108BD9-81ED-4DB2-BD59-A6C34878D82A}">
                    <a16:rowId xmlns:a16="http://schemas.microsoft.com/office/drawing/2014/main" val="10009"/>
                  </a:ext>
                </a:extLst>
              </a:tr>
            </a:tbl>
          </a:graphicData>
        </a:graphic>
      </p:graphicFrame>
      <p:sp>
        <p:nvSpPr>
          <p:cNvPr id="19" name="8 CuadroTexto"/>
          <p:cNvSpPr txBox="1"/>
          <p:nvPr/>
        </p:nvSpPr>
        <p:spPr>
          <a:xfrm>
            <a:off x="5488168" y="6407629"/>
            <a:ext cx="4678530" cy="338554"/>
          </a:xfrm>
          <a:prstGeom prst="rect">
            <a:avLst/>
          </a:prstGeom>
          <a:noFill/>
        </p:spPr>
        <p:txBody>
          <a:bodyPr wrap="square" rtlCol="0">
            <a:spAutoFit/>
          </a:bodyPr>
          <a:lstStyle/>
          <a:p>
            <a:r>
              <a:rPr lang="es-ES" sz="1600" i="1" dirty="0"/>
              <a:t>Vigo G et al . </a:t>
            </a:r>
            <a:r>
              <a:rPr lang="es-ES" sz="1600" i="1" dirty="0" err="1"/>
              <a:t>Autoinmmunity</a:t>
            </a:r>
            <a:r>
              <a:rPr lang="es-ES" sz="1600" i="1" dirty="0"/>
              <a:t> </a:t>
            </a:r>
            <a:r>
              <a:rPr lang="es-ES" sz="1600" i="1" dirty="0" err="1"/>
              <a:t>Reviews</a:t>
            </a:r>
            <a:r>
              <a:rPr lang="es-ES" sz="1600" i="1" dirty="0"/>
              <a:t> 2013; 12; 52-55</a:t>
            </a:r>
          </a:p>
        </p:txBody>
      </p:sp>
      <p:sp>
        <p:nvSpPr>
          <p:cNvPr id="20" name="9 Rectángulo"/>
          <p:cNvSpPr/>
          <p:nvPr/>
        </p:nvSpPr>
        <p:spPr>
          <a:xfrm>
            <a:off x="2553740" y="3530598"/>
            <a:ext cx="7439038" cy="2736304"/>
          </a:xfrm>
          <a:prstGeom prst="rect">
            <a:avLst/>
          </a:prstGeom>
          <a:noFill/>
          <a:ln w="635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entury Schoolbook"/>
              <a:ea typeface="+mn-ea"/>
              <a:cs typeface="+mn-cs"/>
            </a:endParaRPr>
          </a:p>
        </p:txBody>
      </p:sp>
      <p:sp>
        <p:nvSpPr>
          <p:cNvPr id="21" name="Pentágono 2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2" name="Pentágono 2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4" name="Pentágono 23"/>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5" name="Pentágono 24"/>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6" name="Pentágono 25"/>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7" name="Pentágono 2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06470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Diagnóstico diferencial</a:t>
            </a:r>
            <a:endParaRPr lang="es-ES" sz="2800" b="1" dirty="0">
              <a:solidFill>
                <a:prstClr val="white"/>
              </a:solidFill>
            </a:endParaRPr>
          </a:p>
        </p:txBody>
      </p:sp>
      <p:grpSp>
        <p:nvGrpSpPr>
          <p:cNvPr id="20" name="Grupo 19"/>
          <p:cNvGrpSpPr/>
          <p:nvPr/>
        </p:nvGrpSpPr>
        <p:grpSpPr>
          <a:xfrm>
            <a:off x="6277436" y="4219027"/>
            <a:ext cx="6274417" cy="955476"/>
            <a:chOff x="1718470" y="3057524"/>
            <a:chExt cx="6274417" cy="955476"/>
          </a:xfrm>
        </p:grpSpPr>
        <p:sp>
          <p:nvSpPr>
            <p:cNvPr id="21" name="Rectángulo 20"/>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Rectángulo 21"/>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solidFill>
                  <a:prstClr val="black">
                    <a:hueOff val="0"/>
                    <a:satOff val="0"/>
                    <a:lumOff val="0"/>
                    <a:alphaOff val="0"/>
                  </a:prstClr>
                </a:solidFill>
              </a:endParaRPr>
            </a:p>
          </p:txBody>
        </p:sp>
      </p:grpSp>
      <p:grpSp>
        <p:nvGrpSpPr>
          <p:cNvPr id="23" name="Grupo 22"/>
          <p:cNvGrpSpPr/>
          <p:nvPr/>
        </p:nvGrpSpPr>
        <p:grpSpPr>
          <a:xfrm>
            <a:off x="5916680" y="4268102"/>
            <a:ext cx="6274417" cy="955476"/>
            <a:chOff x="1718470" y="3057524"/>
            <a:chExt cx="6274417" cy="955476"/>
          </a:xfrm>
        </p:grpSpPr>
        <p:sp>
          <p:nvSpPr>
            <p:cNvPr id="24" name="Rectángulo 23"/>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solidFill>
                  <a:prstClr val="black">
                    <a:hueOff val="0"/>
                    <a:satOff val="0"/>
                    <a:lumOff val="0"/>
                    <a:alphaOff val="0"/>
                  </a:prstClr>
                </a:solidFill>
              </a:endParaRPr>
            </a:p>
          </p:txBody>
        </p:sp>
      </p:grpSp>
      <p:pic>
        <p:nvPicPr>
          <p:cNvPr id="2" name="Imagen 1"/>
          <p:cNvPicPr>
            <a:picLocks noChangeAspect="1"/>
          </p:cNvPicPr>
          <p:nvPr/>
        </p:nvPicPr>
        <p:blipFill rotWithShape="1">
          <a:blip r:embed="rId3"/>
          <a:srcRect l="5833" t="3041" r="5981" b="3009"/>
          <a:stretch/>
        </p:blipFill>
        <p:spPr>
          <a:xfrm>
            <a:off x="435540" y="1111642"/>
            <a:ext cx="10962279" cy="5631309"/>
          </a:xfrm>
          <a:prstGeom prst="rect">
            <a:avLst/>
          </a:prstGeom>
        </p:spPr>
      </p:pic>
      <p:sp>
        <p:nvSpPr>
          <p:cNvPr id="31" name="3 CuadroTexto"/>
          <p:cNvSpPr txBox="1"/>
          <p:nvPr/>
        </p:nvSpPr>
        <p:spPr>
          <a:xfrm>
            <a:off x="261621" y="6483389"/>
            <a:ext cx="5687293" cy="338554"/>
          </a:xfrm>
          <a:prstGeom prst="rect">
            <a:avLst/>
          </a:prstGeom>
          <a:noFill/>
          <a:ln w="28575">
            <a:noFill/>
          </a:ln>
        </p:spPr>
        <p:txBody>
          <a:bodyPr wrap="square">
            <a:spAutoFit/>
          </a:bodyPr>
          <a:lstStyle/>
          <a:p>
            <a:pPr algn="ctr">
              <a:defRPr/>
            </a:pPr>
            <a:r>
              <a:rPr lang="en-US" sz="1600" i="1" dirty="0" err="1">
                <a:latin typeface="Calibri" pitchFamily="34" charset="0"/>
              </a:rPr>
              <a:t>Adrovic</a:t>
            </a:r>
            <a:r>
              <a:rPr lang="en-US" sz="1600" i="1" dirty="0">
                <a:latin typeface="Calibri" pitchFamily="34" charset="0"/>
              </a:rPr>
              <a:t> A et al. </a:t>
            </a:r>
            <a:r>
              <a:rPr lang="en-US" sz="1600" i="1" dirty="0" err="1">
                <a:latin typeface="Calibri" pitchFamily="34" charset="0"/>
              </a:rPr>
              <a:t>Rheumatol</a:t>
            </a:r>
            <a:r>
              <a:rPr lang="en-US" sz="1600" i="1" dirty="0">
                <a:latin typeface="Calibri" pitchFamily="34" charset="0"/>
              </a:rPr>
              <a:t> </a:t>
            </a:r>
            <a:r>
              <a:rPr lang="en-US" sz="1600" i="1" dirty="0" err="1">
                <a:latin typeface="Calibri" pitchFamily="34" charset="0"/>
              </a:rPr>
              <a:t>Int</a:t>
            </a:r>
            <a:r>
              <a:rPr lang="en-US" sz="1600" i="1" dirty="0">
                <a:latin typeface="Calibri" pitchFamily="34" charset="0"/>
              </a:rPr>
              <a:t> 2018</a:t>
            </a:r>
            <a:endParaRPr lang="es-ES" b="1" i="1" dirty="0">
              <a:solidFill>
                <a:schemeClr val="bg1">
                  <a:lumMod val="65000"/>
                </a:schemeClr>
              </a:solidFill>
              <a:latin typeface="Calibri" pitchFamily="34" charset="0"/>
            </a:endParaRPr>
          </a:p>
        </p:txBody>
      </p:sp>
      <p:sp>
        <p:nvSpPr>
          <p:cNvPr id="42" name="Pentágono 41"/>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43" name="Pentágono 42"/>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44" name="Pentágono 43"/>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45" name="Pentágono 44"/>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46" name="Pentágono 45"/>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47" name="Pentágono 4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239000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lvl="0" algn="ctr"/>
            <a:r>
              <a:rPr lang="es-ES" sz="4000" b="1">
                <a:solidFill>
                  <a:prstClr val="white"/>
                </a:solidFill>
              </a:rPr>
              <a:t>PFAPA- Diagnóstico diferencial</a:t>
            </a:r>
            <a:endParaRPr lang="es-ES" sz="2800" b="1" dirty="0">
              <a:solidFill>
                <a:prstClr val="white"/>
              </a:solidFill>
            </a:endParaRPr>
          </a:p>
        </p:txBody>
      </p:sp>
      <p:graphicFrame>
        <p:nvGraphicFramePr>
          <p:cNvPr id="18" name="6 Tabla"/>
          <p:cNvGraphicFramePr>
            <a:graphicFrameLocks noGrp="1"/>
          </p:cNvGraphicFramePr>
          <p:nvPr>
            <p:extLst>
              <p:ext uri="{D42A27DB-BD31-4B8C-83A1-F6EECF244321}">
                <p14:modId xmlns:p14="http://schemas.microsoft.com/office/powerpoint/2010/main" val="4168285363"/>
              </p:ext>
            </p:extLst>
          </p:nvPr>
        </p:nvGraphicFramePr>
        <p:xfrm>
          <a:off x="1388476" y="1484784"/>
          <a:ext cx="9136861" cy="4907280"/>
        </p:xfrm>
        <a:graphic>
          <a:graphicData uri="http://schemas.openxmlformats.org/drawingml/2006/table">
            <a:tbl>
              <a:tblPr firstRow="1" bandRow="1"/>
              <a:tblGrid>
                <a:gridCol w="2304256">
                  <a:extLst>
                    <a:ext uri="{9D8B030D-6E8A-4147-A177-3AD203B41FA5}">
                      <a16:colId xmlns:a16="http://schemas.microsoft.com/office/drawing/2014/main" val="20000"/>
                    </a:ext>
                  </a:extLst>
                </a:gridCol>
                <a:gridCol w="1250171">
                  <a:extLst>
                    <a:ext uri="{9D8B030D-6E8A-4147-A177-3AD203B41FA5}">
                      <a16:colId xmlns:a16="http://schemas.microsoft.com/office/drawing/2014/main" val="20001"/>
                    </a:ext>
                  </a:extLst>
                </a:gridCol>
                <a:gridCol w="1650695">
                  <a:extLst>
                    <a:ext uri="{9D8B030D-6E8A-4147-A177-3AD203B41FA5}">
                      <a16:colId xmlns:a16="http://schemas.microsoft.com/office/drawing/2014/main" val="20002"/>
                    </a:ext>
                  </a:extLst>
                </a:gridCol>
                <a:gridCol w="1771499">
                  <a:extLst>
                    <a:ext uri="{9D8B030D-6E8A-4147-A177-3AD203B41FA5}">
                      <a16:colId xmlns:a16="http://schemas.microsoft.com/office/drawing/2014/main" val="20003"/>
                    </a:ext>
                  </a:extLst>
                </a:gridCol>
                <a:gridCol w="2160240">
                  <a:extLst>
                    <a:ext uri="{9D8B030D-6E8A-4147-A177-3AD203B41FA5}">
                      <a16:colId xmlns:a16="http://schemas.microsoft.com/office/drawing/2014/main" val="20004"/>
                    </a:ext>
                  </a:extLst>
                </a:gridCol>
              </a:tblGrid>
              <a:tr h="330370">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endParaRPr lang="es-ES" sz="2000" dirty="0">
                        <a:latin typeface="+mn-lt"/>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000" dirty="0">
                          <a:latin typeface="+mn-lt"/>
                        </a:rPr>
                        <a:t>PFAPA</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000" dirty="0">
                          <a:latin typeface="+mn-lt"/>
                        </a:rPr>
                        <a:t>FMF</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000" dirty="0">
                          <a:latin typeface="+mn-lt"/>
                        </a:rPr>
                        <a:t>HIDS</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000" dirty="0">
                          <a:latin typeface="+mn-lt"/>
                        </a:rPr>
                        <a:t>AIJ</a:t>
                      </a:r>
                      <a:r>
                        <a:rPr lang="es-ES" sz="2000" baseline="0" dirty="0">
                          <a:latin typeface="+mn-lt"/>
                        </a:rPr>
                        <a:t> sistémica</a:t>
                      </a:r>
                      <a:endParaRPr lang="es-ES" sz="2000" dirty="0">
                        <a:latin typeface="+mn-lt"/>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extLst>
                  <a:ext uri="{0D108BD9-81ED-4DB2-BD59-A6C34878D82A}">
                    <a16:rowId xmlns:a16="http://schemas.microsoft.com/office/drawing/2014/main" val="10000"/>
                  </a:ext>
                </a:extLst>
              </a:tr>
              <a:tr h="188403">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Debut &lt;5 años</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Frecuente</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Infrecuente</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2000" dirty="0">
                          <a:latin typeface="+mn-lt"/>
                        </a:rPr>
                        <a:t>Frecuente</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2000" dirty="0">
                          <a:latin typeface="+mn-lt"/>
                        </a:rPr>
                        <a:t>Frecuente</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578148">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Duración</a:t>
                      </a:r>
                      <a:r>
                        <a:rPr lang="es-ES" sz="2000" b="1" baseline="0" dirty="0">
                          <a:latin typeface="+mn-lt"/>
                        </a:rPr>
                        <a:t> del episodio febril</a:t>
                      </a:r>
                      <a:endParaRPr lang="es-ES" sz="2000" b="1"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4 días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2 días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4 días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&gt; 15</a:t>
                      </a:r>
                      <a:r>
                        <a:rPr lang="es-ES" sz="2000" baseline="0" dirty="0">
                          <a:latin typeface="+mn-lt"/>
                        </a:rPr>
                        <a:t> días</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78148">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Intervalo</a:t>
                      </a:r>
                      <a:r>
                        <a:rPr lang="es-ES" sz="2000" b="1" baseline="0" dirty="0">
                          <a:latin typeface="+mn-lt"/>
                        </a:rPr>
                        <a:t> entre episodios</a:t>
                      </a:r>
                      <a:endParaRPr lang="es-ES" sz="2000" b="1"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2-8 </a:t>
                      </a:r>
                      <a:r>
                        <a:rPr lang="es-ES" sz="2000" dirty="0" err="1">
                          <a:latin typeface="+mn-lt"/>
                        </a:rPr>
                        <a:t>sem</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No</a:t>
                      </a:r>
                      <a:r>
                        <a:rPr lang="es-ES" sz="2000" baseline="0" dirty="0">
                          <a:latin typeface="+mn-lt"/>
                        </a:rPr>
                        <a:t> periódica</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a:latin typeface="+mn-lt"/>
                        </a:rPr>
                        <a:t>No</a:t>
                      </a:r>
                      <a:r>
                        <a:rPr lang="es-ES" sz="2000" baseline="0" dirty="0">
                          <a:latin typeface="+mn-lt"/>
                        </a:rPr>
                        <a:t> periódica</a:t>
                      </a:r>
                      <a:endParaRPr lang="es-ES" sz="2000" dirty="0">
                        <a:latin typeface="+mn-lt"/>
                      </a:endParaRPr>
                    </a:p>
                    <a:p>
                      <a:pPr algn="ct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En</a:t>
                      </a:r>
                      <a:r>
                        <a:rPr lang="es-ES" sz="2000" baseline="0" dirty="0">
                          <a:latin typeface="+mn-lt"/>
                        </a:rPr>
                        <a:t> picos, vespertina</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1569259">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Síntomas</a:t>
                      </a:r>
                      <a:r>
                        <a:rPr lang="es-ES" sz="2000" b="1" baseline="0" dirty="0">
                          <a:latin typeface="+mn-lt"/>
                        </a:rPr>
                        <a:t> asociados</a:t>
                      </a:r>
                      <a:endParaRPr lang="es-ES" sz="2000" b="1"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Aftas,</a:t>
                      </a:r>
                      <a:r>
                        <a:rPr lang="es-ES" sz="2000" baseline="0" dirty="0">
                          <a:latin typeface="+mn-lt"/>
                        </a:rPr>
                        <a:t> faringitis y adenitis</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Dolor</a:t>
                      </a:r>
                      <a:r>
                        <a:rPr lang="es-ES" sz="2000" baseline="0" dirty="0">
                          <a:latin typeface="+mn-lt"/>
                        </a:rPr>
                        <a:t> torácico y abdominal</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Artralgias,</a:t>
                      </a:r>
                      <a:r>
                        <a:rPr lang="es-ES" sz="2000" baseline="0" dirty="0">
                          <a:latin typeface="+mn-lt"/>
                        </a:rPr>
                        <a:t> diarrea, dolor abdominal, esplenomegalia y exantema</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Exantema,</a:t>
                      </a:r>
                      <a:r>
                        <a:rPr lang="es-ES" sz="2000" baseline="0" dirty="0">
                          <a:latin typeface="+mn-lt"/>
                        </a:rPr>
                        <a:t> adenopatías, HEM y artritis</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34959">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Etnia</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Mediterráneo</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Alemania</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334959">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Secuelas</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000" dirty="0">
                        <a:latin typeface="+mn-lt"/>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err="1">
                          <a:latin typeface="+mn-lt"/>
                        </a:rPr>
                        <a:t>Amiloidosis</a:t>
                      </a:r>
                      <a:endParaRPr lang="es-ES" sz="2000" dirty="0">
                        <a:latin typeface="+mn-lt"/>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000" dirty="0">
                        <a:latin typeface="+mn-lt"/>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err="1">
                          <a:latin typeface="+mn-lt"/>
                        </a:rPr>
                        <a:t>Poliartritis</a:t>
                      </a:r>
                      <a:r>
                        <a:rPr lang="es-ES" sz="2000" baseline="0" dirty="0">
                          <a:latin typeface="+mn-lt"/>
                        </a:rPr>
                        <a:t> simétrica</a:t>
                      </a:r>
                      <a:endParaRPr lang="es-ES" sz="2000" dirty="0">
                        <a:latin typeface="+mn-lt"/>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6"/>
                  </a:ext>
                </a:extLst>
              </a:tr>
            </a:tbl>
          </a:graphicData>
        </a:graphic>
      </p:graphicFrame>
      <p:sp>
        <p:nvSpPr>
          <p:cNvPr id="20" name="Pentágono 1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1" name="Pentágono 20"/>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2" name="Pentágono 21"/>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3" name="Pentágono 22"/>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4" name="Pentágono 2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5" name="Pentágono 2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
        <p:nvSpPr>
          <p:cNvPr id="26" name="Rectángulo 25"/>
          <p:cNvSpPr/>
          <p:nvPr/>
        </p:nvSpPr>
        <p:spPr>
          <a:xfrm>
            <a:off x="4943872" y="1513960"/>
            <a:ext cx="1656184" cy="4878104"/>
          </a:xfrm>
          <a:prstGeom prst="rect">
            <a:avLst/>
          </a:prstGeom>
          <a:noFill/>
          <a:ln w="920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8049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a:t>
            </a:r>
            <a:endParaRPr lang="es-ES" sz="2800" b="1" dirty="0">
              <a:solidFill>
                <a:prstClr val="white"/>
              </a:solidFill>
            </a:endParaRPr>
          </a:p>
        </p:txBody>
      </p:sp>
      <p:sp>
        <p:nvSpPr>
          <p:cNvPr id="19" name="1 Título"/>
          <p:cNvSpPr txBox="1">
            <a:spLocks/>
          </p:cNvSpPr>
          <p:nvPr/>
        </p:nvSpPr>
        <p:spPr>
          <a:xfrm>
            <a:off x="848222" y="1104816"/>
            <a:ext cx="5544616" cy="655712"/>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s-ES" sz="3200" b="1" i="1" dirty="0">
                <a:solidFill>
                  <a:schemeClr val="accent1">
                    <a:lumMod val="75000"/>
                  </a:schemeClr>
                </a:solidFill>
              </a:rPr>
              <a:t>Diagnóstico diferencial</a:t>
            </a:r>
          </a:p>
        </p:txBody>
      </p:sp>
      <p:grpSp>
        <p:nvGrpSpPr>
          <p:cNvPr id="20" name="Grupo 19"/>
          <p:cNvGrpSpPr/>
          <p:nvPr/>
        </p:nvGrpSpPr>
        <p:grpSpPr>
          <a:xfrm>
            <a:off x="6277436" y="4219027"/>
            <a:ext cx="6274417" cy="955476"/>
            <a:chOff x="1718470" y="3057524"/>
            <a:chExt cx="6274417" cy="955476"/>
          </a:xfrm>
        </p:grpSpPr>
        <p:sp>
          <p:nvSpPr>
            <p:cNvPr id="21" name="Rectángulo 20"/>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Rectángulo 21"/>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p>
          </p:txBody>
        </p:sp>
      </p:grpSp>
      <p:grpSp>
        <p:nvGrpSpPr>
          <p:cNvPr id="23" name="Grupo 22"/>
          <p:cNvGrpSpPr/>
          <p:nvPr/>
        </p:nvGrpSpPr>
        <p:grpSpPr>
          <a:xfrm>
            <a:off x="6133420" y="4003003"/>
            <a:ext cx="6274417" cy="955476"/>
            <a:chOff x="1718470" y="3057524"/>
            <a:chExt cx="6274417" cy="955476"/>
          </a:xfrm>
        </p:grpSpPr>
        <p:sp>
          <p:nvSpPr>
            <p:cNvPr id="24" name="Rectángulo 23"/>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p>
          </p:txBody>
        </p:sp>
      </p:grpSp>
      <p:pic>
        <p:nvPicPr>
          <p:cNvPr id="26" name="Imagen 25"/>
          <p:cNvPicPr>
            <a:picLocks noChangeAspect="1"/>
          </p:cNvPicPr>
          <p:nvPr/>
        </p:nvPicPr>
        <p:blipFill rotWithShape="1">
          <a:blip r:embed="rId3"/>
          <a:srcRect l="13808" t="1754" r="2193"/>
          <a:stretch/>
        </p:blipFill>
        <p:spPr>
          <a:xfrm>
            <a:off x="5375920" y="1087894"/>
            <a:ext cx="6637287" cy="5357021"/>
          </a:xfrm>
          <a:prstGeom prst="rect">
            <a:avLst/>
          </a:prstGeom>
        </p:spPr>
      </p:pic>
      <p:sp>
        <p:nvSpPr>
          <p:cNvPr id="27" name="Rectángulo 26"/>
          <p:cNvSpPr/>
          <p:nvPr/>
        </p:nvSpPr>
        <p:spPr>
          <a:xfrm>
            <a:off x="7245530" y="6535700"/>
            <a:ext cx="4050196" cy="338554"/>
          </a:xfrm>
          <a:prstGeom prst="rect">
            <a:avLst/>
          </a:prstGeom>
        </p:spPr>
        <p:txBody>
          <a:bodyPr wrap="square">
            <a:spAutoFit/>
          </a:bodyPr>
          <a:lstStyle/>
          <a:p>
            <a:r>
              <a:rPr lang="es-ES" sz="1600" i="1" dirty="0" err="1"/>
              <a:t>Sag</a:t>
            </a:r>
            <a:r>
              <a:rPr lang="es-ES" sz="1600" i="1" dirty="0"/>
              <a:t> E et al. Curr </a:t>
            </a:r>
            <a:r>
              <a:rPr lang="es-ES" sz="1600" i="1" dirty="0" err="1"/>
              <a:t>Rheumatol</a:t>
            </a:r>
            <a:r>
              <a:rPr lang="es-ES" sz="1600" i="1" dirty="0"/>
              <a:t> </a:t>
            </a:r>
            <a:r>
              <a:rPr lang="es-ES" sz="1600" i="1" dirty="0" err="1"/>
              <a:t>Rep</a:t>
            </a:r>
            <a:r>
              <a:rPr lang="es-ES" sz="1600" i="1" dirty="0"/>
              <a:t> 2017; 19: 41</a:t>
            </a:r>
          </a:p>
        </p:txBody>
      </p:sp>
      <p:sp>
        <p:nvSpPr>
          <p:cNvPr id="28" name="Rectángulo 27"/>
          <p:cNvSpPr/>
          <p:nvPr/>
        </p:nvSpPr>
        <p:spPr>
          <a:xfrm>
            <a:off x="10200456" y="3372812"/>
            <a:ext cx="720080" cy="336292"/>
          </a:xfrm>
          <a:prstGeom prst="rect">
            <a:avLst/>
          </a:prstGeom>
          <a:noFill/>
          <a:ln w="920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1" name="Rectángulo 30"/>
          <p:cNvSpPr/>
          <p:nvPr/>
        </p:nvSpPr>
        <p:spPr>
          <a:xfrm>
            <a:off x="7064204" y="4442898"/>
            <a:ext cx="2344163" cy="336292"/>
          </a:xfrm>
          <a:prstGeom prst="rect">
            <a:avLst/>
          </a:prstGeom>
          <a:noFill/>
          <a:ln w="920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9" name="Pentágono 2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30" name="Pentágono 29"/>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32" name="Pentágono 31"/>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33" name="Pentágono 32"/>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4" name="Pentágono 3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5" name="Pentágono 3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2963000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vs FMF</a:t>
            </a:r>
            <a:endParaRPr lang="es-ES" sz="2800" b="1" dirty="0">
              <a:solidFill>
                <a:prstClr val="white"/>
              </a:solidFill>
            </a:endParaRPr>
          </a:p>
        </p:txBody>
      </p:sp>
      <p:grpSp>
        <p:nvGrpSpPr>
          <p:cNvPr id="20" name="Grupo 19"/>
          <p:cNvGrpSpPr/>
          <p:nvPr/>
        </p:nvGrpSpPr>
        <p:grpSpPr>
          <a:xfrm>
            <a:off x="6277436" y="4219027"/>
            <a:ext cx="6274417" cy="955476"/>
            <a:chOff x="1718470" y="3057524"/>
            <a:chExt cx="6274417" cy="955476"/>
          </a:xfrm>
        </p:grpSpPr>
        <p:sp>
          <p:nvSpPr>
            <p:cNvPr id="21" name="Rectángulo 20"/>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Rectángulo 21"/>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solidFill>
                  <a:prstClr val="black">
                    <a:hueOff val="0"/>
                    <a:satOff val="0"/>
                    <a:lumOff val="0"/>
                    <a:alphaOff val="0"/>
                  </a:prstClr>
                </a:solidFill>
              </a:endParaRPr>
            </a:p>
          </p:txBody>
        </p:sp>
      </p:grpSp>
      <p:grpSp>
        <p:nvGrpSpPr>
          <p:cNvPr id="23" name="Grupo 22"/>
          <p:cNvGrpSpPr/>
          <p:nvPr/>
        </p:nvGrpSpPr>
        <p:grpSpPr>
          <a:xfrm>
            <a:off x="5916680" y="4268102"/>
            <a:ext cx="6274417" cy="955476"/>
            <a:chOff x="1718470" y="3057524"/>
            <a:chExt cx="6274417" cy="955476"/>
          </a:xfrm>
        </p:grpSpPr>
        <p:sp>
          <p:nvSpPr>
            <p:cNvPr id="24" name="Rectángulo 23"/>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solidFill>
                  <a:prstClr val="black">
                    <a:hueOff val="0"/>
                    <a:satOff val="0"/>
                    <a:lumOff val="0"/>
                    <a:alphaOff val="0"/>
                  </a:prstClr>
                </a:solidFill>
              </a:endParaRPr>
            </a:p>
          </p:txBody>
        </p:sp>
      </p:grpSp>
      <p:pic>
        <p:nvPicPr>
          <p:cNvPr id="3" name="Imagen 2"/>
          <p:cNvPicPr>
            <a:picLocks noChangeAspect="1"/>
          </p:cNvPicPr>
          <p:nvPr/>
        </p:nvPicPr>
        <p:blipFill>
          <a:blip r:embed="rId3"/>
          <a:stretch>
            <a:fillRect/>
          </a:stretch>
        </p:blipFill>
        <p:spPr>
          <a:xfrm>
            <a:off x="518881" y="1484784"/>
            <a:ext cx="5578177" cy="4806492"/>
          </a:xfrm>
          <a:prstGeom prst="rect">
            <a:avLst/>
          </a:prstGeom>
        </p:spPr>
      </p:pic>
      <p:sp>
        <p:nvSpPr>
          <p:cNvPr id="18" name="3 CuadroTexto"/>
          <p:cNvSpPr txBox="1"/>
          <p:nvPr/>
        </p:nvSpPr>
        <p:spPr>
          <a:xfrm>
            <a:off x="229387" y="6348282"/>
            <a:ext cx="5687293" cy="338554"/>
          </a:xfrm>
          <a:prstGeom prst="rect">
            <a:avLst/>
          </a:prstGeom>
          <a:noFill/>
          <a:ln w="28575">
            <a:noFill/>
          </a:ln>
        </p:spPr>
        <p:txBody>
          <a:bodyPr wrap="square">
            <a:spAutoFit/>
          </a:bodyPr>
          <a:lstStyle/>
          <a:p>
            <a:pPr algn="ctr">
              <a:defRPr/>
            </a:pPr>
            <a:r>
              <a:rPr lang="en-US" sz="1600" i="1" dirty="0" err="1">
                <a:latin typeface="Calibri" pitchFamily="34" charset="0"/>
              </a:rPr>
              <a:t>Adrovic</a:t>
            </a:r>
            <a:r>
              <a:rPr lang="en-US" sz="1600" i="1" dirty="0">
                <a:latin typeface="Calibri" pitchFamily="34" charset="0"/>
              </a:rPr>
              <a:t> A et al. </a:t>
            </a:r>
            <a:r>
              <a:rPr lang="en-US" sz="1600" i="1" dirty="0" err="1">
                <a:latin typeface="Calibri" pitchFamily="34" charset="0"/>
              </a:rPr>
              <a:t>Rheumatol</a:t>
            </a:r>
            <a:r>
              <a:rPr lang="en-US" sz="1600" i="1" dirty="0">
                <a:latin typeface="Calibri" pitchFamily="34" charset="0"/>
              </a:rPr>
              <a:t> </a:t>
            </a:r>
            <a:r>
              <a:rPr lang="en-US" sz="1600" i="1" dirty="0" err="1">
                <a:latin typeface="Calibri" pitchFamily="34" charset="0"/>
              </a:rPr>
              <a:t>Int</a:t>
            </a:r>
            <a:r>
              <a:rPr lang="en-US" sz="1600" i="1" dirty="0">
                <a:latin typeface="Calibri" pitchFamily="34" charset="0"/>
              </a:rPr>
              <a:t> 2018</a:t>
            </a:r>
            <a:endParaRPr lang="es-ES" b="1" i="1" dirty="0">
              <a:solidFill>
                <a:schemeClr val="bg1">
                  <a:lumMod val="65000"/>
                </a:schemeClr>
              </a:solidFill>
              <a:latin typeface="Calibri" pitchFamily="34" charset="0"/>
            </a:endParaRPr>
          </a:p>
        </p:txBody>
      </p:sp>
      <p:sp>
        <p:nvSpPr>
          <p:cNvPr id="4" name="Llamada de flecha a la izquierda 3"/>
          <p:cNvSpPr/>
          <p:nvPr/>
        </p:nvSpPr>
        <p:spPr>
          <a:xfrm>
            <a:off x="6248162" y="1697381"/>
            <a:ext cx="4896544" cy="4680520"/>
          </a:xfrm>
          <a:prstGeom prst="leftArrowCallout">
            <a:avLst/>
          </a:prstGeom>
          <a:solidFill>
            <a:schemeClr val="bg1"/>
          </a:solidFill>
          <a:ln w="79375"/>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a:solidFill>
                  <a:schemeClr val="tx1"/>
                </a:solidFill>
              </a:rPr>
              <a:t>Brotes con intervalo irregular</a:t>
            </a:r>
          </a:p>
          <a:p>
            <a:pPr algn="ctr"/>
            <a:endParaRPr lang="es-ES" sz="2400" b="1" dirty="0">
              <a:solidFill>
                <a:schemeClr val="tx1"/>
              </a:solidFill>
            </a:endParaRPr>
          </a:p>
          <a:p>
            <a:pPr algn="ctr"/>
            <a:r>
              <a:rPr lang="es-ES" sz="2400" b="1" dirty="0">
                <a:solidFill>
                  <a:schemeClr val="tx1"/>
                </a:solidFill>
              </a:rPr>
              <a:t>No afecta a cabeza ni cuello</a:t>
            </a:r>
          </a:p>
          <a:p>
            <a:pPr algn="ctr"/>
            <a:endParaRPr lang="es-ES" sz="2400" b="1" dirty="0">
              <a:solidFill>
                <a:schemeClr val="tx1"/>
              </a:solidFill>
            </a:endParaRPr>
          </a:p>
          <a:p>
            <a:pPr algn="ctr"/>
            <a:r>
              <a:rPr lang="es-ES" sz="2400" b="1" dirty="0">
                <a:solidFill>
                  <a:schemeClr val="tx1"/>
                </a:solidFill>
              </a:rPr>
              <a:t>El dolor abdominal es más intenso</a:t>
            </a:r>
          </a:p>
          <a:p>
            <a:pPr algn="ctr"/>
            <a:endParaRPr lang="es-ES" sz="2400" b="1" dirty="0">
              <a:solidFill>
                <a:schemeClr val="tx1"/>
              </a:solidFill>
            </a:endParaRPr>
          </a:p>
          <a:p>
            <a:pPr algn="ctr"/>
            <a:r>
              <a:rPr lang="es-ES" sz="2400" b="1" dirty="0">
                <a:solidFill>
                  <a:schemeClr val="tx1"/>
                </a:solidFill>
              </a:rPr>
              <a:t>Puede presentar artritis</a:t>
            </a:r>
          </a:p>
        </p:txBody>
      </p:sp>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6" name="Pentágono 25"/>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7" name="Pentágono 26"/>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8" name="Pentágono 27"/>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9" name="Pentágono 28"/>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0" name="Pentágono 29"/>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
        <p:nvSpPr>
          <p:cNvPr id="31" name="CuadroTexto 30"/>
          <p:cNvSpPr txBox="1"/>
          <p:nvPr/>
        </p:nvSpPr>
        <p:spPr>
          <a:xfrm>
            <a:off x="6184699" y="1100250"/>
            <a:ext cx="6316522" cy="584775"/>
          </a:xfrm>
          <a:prstGeom prst="rect">
            <a:avLst/>
          </a:prstGeom>
          <a:noFill/>
        </p:spPr>
        <p:txBody>
          <a:bodyPr wrap="square" rtlCol="0">
            <a:spAutoFit/>
          </a:bodyPr>
          <a:lstStyle/>
          <a:p>
            <a:pPr algn="ctr"/>
            <a:r>
              <a:rPr lang="es-ES" sz="3200" b="1" dirty="0"/>
              <a:t>Fiebre mediterránea familiar</a:t>
            </a:r>
          </a:p>
        </p:txBody>
      </p:sp>
    </p:spTree>
    <p:extLst>
      <p:ext uri="{BB962C8B-B14F-4D97-AF65-F5344CB8AC3E}">
        <p14:creationId xmlns:p14="http://schemas.microsoft.com/office/powerpoint/2010/main" val="128600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LUCES de las enfermedades </a:t>
            </a:r>
            <a:r>
              <a:rPr lang="es-ES" sz="2800" b="1" dirty="0" err="1">
                <a:solidFill>
                  <a:prstClr val="white"/>
                </a:solidFill>
              </a:rPr>
              <a:t>autoinflamatorias</a:t>
            </a:r>
            <a:endParaRPr lang="es-ES" sz="2800" b="1" dirty="0">
              <a:solidFill>
                <a:prstClr val="white"/>
              </a:solidFill>
            </a:endParaRPr>
          </a:p>
        </p:txBody>
      </p:sp>
      <p:sp>
        <p:nvSpPr>
          <p:cNvPr id="18" name="Rectángulo redondeado 17"/>
          <p:cNvSpPr/>
          <p:nvPr/>
        </p:nvSpPr>
        <p:spPr>
          <a:xfrm>
            <a:off x="335360" y="2780928"/>
            <a:ext cx="4176464" cy="2232248"/>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“No se diagnostica lo que no se conoce”</a:t>
            </a:r>
          </a:p>
        </p:txBody>
      </p:sp>
      <p:pic>
        <p:nvPicPr>
          <p:cNvPr id="22" name="Imagen 21"/>
          <p:cNvPicPr>
            <a:picLocks noChangeAspect="1"/>
          </p:cNvPicPr>
          <p:nvPr/>
        </p:nvPicPr>
        <p:blipFill>
          <a:blip r:embed="rId2"/>
          <a:stretch>
            <a:fillRect/>
          </a:stretch>
        </p:blipFill>
        <p:spPr>
          <a:xfrm>
            <a:off x="5447928" y="926976"/>
            <a:ext cx="4258124" cy="5400600"/>
          </a:xfrm>
          <a:prstGeom prst="rect">
            <a:avLst/>
          </a:prstGeom>
        </p:spPr>
      </p:pic>
      <p:sp>
        <p:nvSpPr>
          <p:cNvPr id="23" name="CuadroTexto 22"/>
          <p:cNvSpPr txBox="1"/>
          <p:nvPr/>
        </p:nvSpPr>
        <p:spPr>
          <a:xfrm>
            <a:off x="5879976" y="6327576"/>
            <a:ext cx="3600400" cy="523220"/>
          </a:xfrm>
          <a:prstGeom prst="rect">
            <a:avLst/>
          </a:prstGeom>
          <a:noFill/>
        </p:spPr>
        <p:txBody>
          <a:bodyPr wrap="square" rtlCol="0">
            <a:spAutoFit/>
          </a:bodyPr>
          <a:lstStyle/>
          <a:p>
            <a:r>
              <a:rPr lang="es-ES" sz="2800" b="1" dirty="0" err="1"/>
              <a:t>Haploinsuficiencia</a:t>
            </a:r>
            <a:r>
              <a:rPr lang="es-ES" sz="2800" b="1" dirty="0"/>
              <a:t> A20</a:t>
            </a:r>
          </a:p>
        </p:txBody>
      </p:sp>
      <p:pic>
        <p:nvPicPr>
          <p:cNvPr id="10242" name="Picture 2" descr="Resultado de imagen de Lu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151" y="373831"/>
            <a:ext cx="692441" cy="476329"/>
          </a:xfrm>
          <a:prstGeom prst="rect">
            <a:avLst/>
          </a:prstGeom>
          <a:noFill/>
          <a:extLst>
            <a:ext uri="{909E8E84-426E-40DD-AFC4-6F175D3DCCD1}">
              <a14:hiddenFill xmlns:a14="http://schemas.microsoft.com/office/drawing/2010/main">
                <a:solidFill>
                  <a:srgbClr val="FFFFFF"/>
                </a:solidFill>
              </a14:hiddenFill>
            </a:ext>
          </a:extLst>
        </p:spPr>
      </p:pic>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0" name="Pentágono 19"/>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1" name="Pentágono 20"/>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4" name="Pentágono 2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5" name="Pentágono 24"/>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6" name="Pentágono 25"/>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spTree>
    <p:extLst>
      <p:ext uri="{BB962C8B-B14F-4D97-AF65-F5344CB8AC3E}">
        <p14:creationId xmlns:p14="http://schemas.microsoft.com/office/powerpoint/2010/main" val="3191307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vs FMF</a:t>
            </a:r>
            <a:endParaRPr lang="es-ES" sz="2800" b="1" dirty="0">
              <a:solidFill>
                <a:prstClr val="white"/>
              </a:solidFill>
            </a:endParaRPr>
          </a:p>
        </p:txBody>
      </p:sp>
      <p:grpSp>
        <p:nvGrpSpPr>
          <p:cNvPr id="23" name="Grupo 22"/>
          <p:cNvGrpSpPr/>
          <p:nvPr/>
        </p:nvGrpSpPr>
        <p:grpSpPr>
          <a:xfrm>
            <a:off x="5916680" y="4268102"/>
            <a:ext cx="6274417" cy="955476"/>
            <a:chOff x="1718470" y="3057524"/>
            <a:chExt cx="6274417" cy="955476"/>
          </a:xfrm>
        </p:grpSpPr>
        <p:sp>
          <p:nvSpPr>
            <p:cNvPr id="24" name="Rectángulo 23"/>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ángulo 24"/>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solidFill>
                  <a:prstClr val="black">
                    <a:hueOff val="0"/>
                    <a:satOff val="0"/>
                    <a:lumOff val="0"/>
                    <a:alphaOff val="0"/>
                  </a:prstClr>
                </a:solidFill>
              </a:endParaRPr>
            </a:p>
          </p:txBody>
        </p:sp>
      </p:grpSp>
      <p:pic>
        <p:nvPicPr>
          <p:cNvPr id="3" name="Imagen 2"/>
          <p:cNvPicPr>
            <a:picLocks noChangeAspect="1"/>
          </p:cNvPicPr>
          <p:nvPr/>
        </p:nvPicPr>
        <p:blipFill>
          <a:blip r:embed="rId3"/>
          <a:stretch>
            <a:fillRect/>
          </a:stretch>
        </p:blipFill>
        <p:spPr>
          <a:xfrm>
            <a:off x="518881" y="1484784"/>
            <a:ext cx="5578177" cy="4806492"/>
          </a:xfrm>
          <a:prstGeom prst="rect">
            <a:avLst/>
          </a:prstGeom>
        </p:spPr>
      </p:pic>
      <p:sp>
        <p:nvSpPr>
          <p:cNvPr id="18" name="3 CuadroTexto"/>
          <p:cNvSpPr txBox="1"/>
          <p:nvPr/>
        </p:nvSpPr>
        <p:spPr>
          <a:xfrm>
            <a:off x="229387" y="6348282"/>
            <a:ext cx="5687293" cy="338554"/>
          </a:xfrm>
          <a:prstGeom prst="rect">
            <a:avLst/>
          </a:prstGeom>
          <a:noFill/>
          <a:ln w="28575">
            <a:noFill/>
          </a:ln>
        </p:spPr>
        <p:txBody>
          <a:bodyPr wrap="square">
            <a:spAutoFit/>
          </a:bodyPr>
          <a:lstStyle/>
          <a:p>
            <a:pPr algn="ctr">
              <a:defRPr/>
            </a:pPr>
            <a:r>
              <a:rPr lang="en-US" sz="1600" i="1" dirty="0" err="1">
                <a:solidFill>
                  <a:prstClr val="black"/>
                </a:solidFill>
              </a:rPr>
              <a:t>Adrovic</a:t>
            </a:r>
            <a:r>
              <a:rPr lang="en-US" sz="1600" i="1" dirty="0">
                <a:solidFill>
                  <a:prstClr val="black"/>
                </a:solidFill>
              </a:rPr>
              <a:t> A et al. </a:t>
            </a:r>
            <a:r>
              <a:rPr lang="en-US" sz="1600" i="1" dirty="0" err="1">
                <a:solidFill>
                  <a:prstClr val="black"/>
                </a:solidFill>
              </a:rPr>
              <a:t>Rheumatol</a:t>
            </a:r>
            <a:r>
              <a:rPr lang="en-US" sz="1600" i="1" dirty="0">
                <a:solidFill>
                  <a:prstClr val="black"/>
                </a:solidFill>
              </a:rPr>
              <a:t> </a:t>
            </a:r>
            <a:r>
              <a:rPr lang="en-US" sz="1600" i="1" dirty="0" err="1">
                <a:solidFill>
                  <a:prstClr val="black"/>
                </a:solidFill>
              </a:rPr>
              <a:t>Int</a:t>
            </a:r>
            <a:r>
              <a:rPr lang="en-US" sz="1600" i="1" dirty="0">
                <a:solidFill>
                  <a:prstClr val="black"/>
                </a:solidFill>
              </a:rPr>
              <a:t> 2018</a:t>
            </a:r>
            <a:endParaRPr lang="es-ES" b="1" i="1" dirty="0">
              <a:solidFill>
                <a:prstClr val="white">
                  <a:lumMod val="65000"/>
                </a:prstClr>
              </a:solidFill>
            </a:endParaRP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34496" t="20849" r="38926" b="16476"/>
          <a:stretch/>
        </p:blipFill>
        <p:spPr>
          <a:xfrm>
            <a:off x="6292279" y="4086073"/>
            <a:ext cx="1080120" cy="1935215"/>
          </a:xfrm>
          <a:prstGeom prst="rect">
            <a:avLst/>
          </a:prstGeom>
        </p:spPr>
      </p:pic>
      <p:sp>
        <p:nvSpPr>
          <p:cNvPr id="19" name="9 Rectángulo"/>
          <p:cNvSpPr/>
          <p:nvPr/>
        </p:nvSpPr>
        <p:spPr>
          <a:xfrm>
            <a:off x="328426" y="5630610"/>
            <a:ext cx="5983598" cy="390678"/>
          </a:xfrm>
          <a:prstGeom prst="rect">
            <a:avLst/>
          </a:prstGeom>
          <a:noFill/>
          <a:ln w="635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entury Schoolbook"/>
              <a:ea typeface="+mn-ea"/>
              <a:cs typeface="+mn-cs"/>
            </a:endParaRPr>
          </a:p>
        </p:txBody>
      </p:sp>
      <p:sp>
        <p:nvSpPr>
          <p:cNvPr id="26" name="Rectángulo redondeado 25"/>
          <p:cNvSpPr/>
          <p:nvPr/>
        </p:nvSpPr>
        <p:spPr>
          <a:xfrm>
            <a:off x="7537877" y="3071271"/>
            <a:ext cx="3384376" cy="175102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2000" b="1" dirty="0"/>
              <a:t>Mutaciones en </a:t>
            </a:r>
            <a:r>
              <a:rPr lang="es-ES" sz="2000" b="1" dirty="0" err="1"/>
              <a:t>heterocigosis</a:t>
            </a:r>
            <a:r>
              <a:rPr lang="es-ES" sz="2000" b="1" dirty="0"/>
              <a:t>/variantes menores en el gen MEFV y NLRP3 en pacientes con PFAPA</a:t>
            </a:r>
          </a:p>
        </p:txBody>
      </p:sp>
      <p:sp>
        <p:nvSpPr>
          <p:cNvPr id="5" name="Llamada de flecha hacia arriba 4"/>
          <p:cNvSpPr/>
          <p:nvPr/>
        </p:nvSpPr>
        <p:spPr>
          <a:xfrm>
            <a:off x="7464373" y="4948121"/>
            <a:ext cx="3665434" cy="1377928"/>
          </a:xfrm>
          <a:prstGeom prst="upArrowCallout">
            <a:avLst/>
          </a:prstGeom>
          <a:gradFill>
            <a:gsLst>
              <a:gs pos="0">
                <a:schemeClr val="accent1">
                  <a:tint val="100000"/>
                  <a:shade val="100000"/>
                  <a:satMod val="130000"/>
                </a:schemeClr>
              </a:gs>
              <a:gs pos="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a:solidFill>
                  <a:srgbClr val="002060"/>
                </a:solidFill>
              </a:rPr>
              <a:t>Respuesta a </a:t>
            </a:r>
            <a:r>
              <a:rPr lang="es-ES" sz="2800" b="1" dirty="0" err="1">
                <a:solidFill>
                  <a:srgbClr val="002060"/>
                </a:solidFill>
              </a:rPr>
              <a:t>Colchicina</a:t>
            </a:r>
            <a:endParaRPr lang="es-ES" sz="2800" b="1" dirty="0">
              <a:solidFill>
                <a:srgbClr val="002060"/>
              </a:solidFill>
            </a:endParaRPr>
          </a:p>
        </p:txBody>
      </p:sp>
      <p:sp>
        <p:nvSpPr>
          <p:cNvPr id="27" name="Pentágono 26"/>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8" name="Pentágono 27"/>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9" name="Pentágono 28"/>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30" name="Pentágono 29"/>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1" name="Pentágono 30"/>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2" name="Pentágono 31"/>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3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1781" y="4409693"/>
            <a:ext cx="792089" cy="203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077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a:solidFill>
                  <a:prstClr val="white"/>
                </a:solidFill>
              </a:rPr>
              <a:t>PFAPA- Diagnóstico diferencial</a:t>
            </a:r>
            <a:endParaRPr lang="es-ES" sz="2800" b="1" dirty="0">
              <a:solidFill>
                <a:prstClr val="white"/>
              </a:solidFill>
            </a:endParaRPr>
          </a:p>
        </p:txBody>
      </p:sp>
      <p:graphicFrame>
        <p:nvGraphicFramePr>
          <p:cNvPr id="18" name="6 Tabla"/>
          <p:cNvGraphicFramePr>
            <a:graphicFrameLocks noGrp="1"/>
          </p:cNvGraphicFramePr>
          <p:nvPr>
            <p:extLst/>
          </p:nvPr>
        </p:nvGraphicFramePr>
        <p:xfrm>
          <a:off x="1388476" y="1484784"/>
          <a:ext cx="9136861" cy="4907280"/>
        </p:xfrm>
        <a:graphic>
          <a:graphicData uri="http://schemas.openxmlformats.org/drawingml/2006/table">
            <a:tbl>
              <a:tblPr firstRow="1" bandRow="1"/>
              <a:tblGrid>
                <a:gridCol w="2304256">
                  <a:extLst>
                    <a:ext uri="{9D8B030D-6E8A-4147-A177-3AD203B41FA5}">
                      <a16:colId xmlns:a16="http://schemas.microsoft.com/office/drawing/2014/main" val="20000"/>
                    </a:ext>
                  </a:extLst>
                </a:gridCol>
                <a:gridCol w="1250171">
                  <a:extLst>
                    <a:ext uri="{9D8B030D-6E8A-4147-A177-3AD203B41FA5}">
                      <a16:colId xmlns:a16="http://schemas.microsoft.com/office/drawing/2014/main" val="20001"/>
                    </a:ext>
                  </a:extLst>
                </a:gridCol>
                <a:gridCol w="1650695">
                  <a:extLst>
                    <a:ext uri="{9D8B030D-6E8A-4147-A177-3AD203B41FA5}">
                      <a16:colId xmlns:a16="http://schemas.microsoft.com/office/drawing/2014/main" val="20002"/>
                    </a:ext>
                  </a:extLst>
                </a:gridCol>
                <a:gridCol w="1771499">
                  <a:extLst>
                    <a:ext uri="{9D8B030D-6E8A-4147-A177-3AD203B41FA5}">
                      <a16:colId xmlns:a16="http://schemas.microsoft.com/office/drawing/2014/main" val="20003"/>
                    </a:ext>
                  </a:extLst>
                </a:gridCol>
                <a:gridCol w="2160240">
                  <a:extLst>
                    <a:ext uri="{9D8B030D-6E8A-4147-A177-3AD203B41FA5}">
                      <a16:colId xmlns:a16="http://schemas.microsoft.com/office/drawing/2014/main" val="20004"/>
                    </a:ext>
                  </a:extLst>
                </a:gridCol>
              </a:tblGrid>
              <a:tr h="330370">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endParaRPr lang="es-ES" sz="2000" dirty="0">
                        <a:latin typeface="+mn-lt"/>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000" dirty="0">
                          <a:latin typeface="+mn-lt"/>
                        </a:rPr>
                        <a:t>PFAPA</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000" dirty="0">
                          <a:latin typeface="+mn-lt"/>
                        </a:rPr>
                        <a:t>FMF</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000" dirty="0">
                          <a:latin typeface="+mn-lt"/>
                        </a:rPr>
                        <a:t>HIDS</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tc>
                  <a:txBody>
                    <a:bodyPr/>
                    <a:lstStyle>
                      <a:lvl1pPr marL="0" algn="l" defTabSz="457200" rtl="0" eaLnBrk="1" latinLnBrk="0" hangingPunct="1">
                        <a:defRPr sz="1800" b="1" kern="1200">
                          <a:solidFill>
                            <a:schemeClr val="lt1"/>
                          </a:solidFill>
                          <a:latin typeface="Century Schoolbook"/>
                        </a:defRPr>
                      </a:lvl1pPr>
                      <a:lvl2pPr marL="457200" algn="l" defTabSz="457200" rtl="0" eaLnBrk="1" latinLnBrk="0" hangingPunct="1">
                        <a:defRPr sz="1800" b="1" kern="1200">
                          <a:solidFill>
                            <a:schemeClr val="lt1"/>
                          </a:solidFill>
                          <a:latin typeface="Century Schoolbook"/>
                        </a:defRPr>
                      </a:lvl2pPr>
                      <a:lvl3pPr marL="914400" algn="l" defTabSz="457200" rtl="0" eaLnBrk="1" latinLnBrk="0" hangingPunct="1">
                        <a:defRPr sz="1800" b="1" kern="1200">
                          <a:solidFill>
                            <a:schemeClr val="lt1"/>
                          </a:solidFill>
                          <a:latin typeface="Century Schoolbook"/>
                        </a:defRPr>
                      </a:lvl3pPr>
                      <a:lvl4pPr marL="1371600" algn="l" defTabSz="457200" rtl="0" eaLnBrk="1" latinLnBrk="0" hangingPunct="1">
                        <a:defRPr sz="1800" b="1" kern="1200">
                          <a:solidFill>
                            <a:schemeClr val="lt1"/>
                          </a:solidFill>
                          <a:latin typeface="Century Schoolbook"/>
                        </a:defRPr>
                      </a:lvl4pPr>
                      <a:lvl5pPr marL="1828800" algn="l" defTabSz="457200" rtl="0" eaLnBrk="1" latinLnBrk="0" hangingPunct="1">
                        <a:defRPr sz="1800" b="1" kern="1200">
                          <a:solidFill>
                            <a:schemeClr val="lt1"/>
                          </a:solidFill>
                          <a:latin typeface="Century Schoolbook"/>
                        </a:defRPr>
                      </a:lvl5pPr>
                      <a:lvl6pPr marL="2286000" algn="l" defTabSz="457200" rtl="0" eaLnBrk="1" latinLnBrk="0" hangingPunct="1">
                        <a:defRPr sz="1800" b="1" kern="1200">
                          <a:solidFill>
                            <a:schemeClr val="lt1"/>
                          </a:solidFill>
                          <a:latin typeface="Century Schoolbook"/>
                        </a:defRPr>
                      </a:lvl6pPr>
                      <a:lvl7pPr marL="2743200" algn="l" defTabSz="457200" rtl="0" eaLnBrk="1" latinLnBrk="0" hangingPunct="1">
                        <a:defRPr sz="1800" b="1" kern="1200">
                          <a:solidFill>
                            <a:schemeClr val="lt1"/>
                          </a:solidFill>
                          <a:latin typeface="Century Schoolbook"/>
                        </a:defRPr>
                      </a:lvl7pPr>
                      <a:lvl8pPr marL="3200400" algn="l" defTabSz="457200" rtl="0" eaLnBrk="1" latinLnBrk="0" hangingPunct="1">
                        <a:defRPr sz="1800" b="1" kern="1200">
                          <a:solidFill>
                            <a:schemeClr val="lt1"/>
                          </a:solidFill>
                          <a:latin typeface="Century Schoolbook"/>
                        </a:defRPr>
                      </a:lvl8pPr>
                      <a:lvl9pPr marL="3657600" algn="l" defTabSz="457200" rtl="0" eaLnBrk="1" latinLnBrk="0" hangingPunct="1">
                        <a:defRPr sz="1800" b="1" kern="1200">
                          <a:solidFill>
                            <a:schemeClr val="lt1"/>
                          </a:solidFill>
                          <a:latin typeface="Century Schoolbook"/>
                        </a:defRPr>
                      </a:lvl9pPr>
                    </a:lstStyle>
                    <a:p>
                      <a:pPr algn="ctr"/>
                      <a:r>
                        <a:rPr lang="es-ES" sz="2000" dirty="0">
                          <a:latin typeface="+mn-lt"/>
                        </a:rPr>
                        <a:t>AIJ</a:t>
                      </a:r>
                      <a:r>
                        <a:rPr lang="es-ES" sz="2000" baseline="0" dirty="0">
                          <a:latin typeface="+mn-lt"/>
                        </a:rPr>
                        <a:t> sistémica</a:t>
                      </a:r>
                      <a:endParaRPr lang="es-ES" sz="2000" dirty="0">
                        <a:latin typeface="+mn-lt"/>
                      </a:endParaRP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7598D9"/>
                    </a:solidFill>
                  </a:tcPr>
                </a:tc>
                <a:extLst>
                  <a:ext uri="{0D108BD9-81ED-4DB2-BD59-A6C34878D82A}">
                    <a16:rowId xmlns:a16="http://schemas.microsoft.com/office/drawing/2014/main" val="10000"/>
                  </a:ext>
                </a:extLst>
              </a:tr>
              <a:tr h="188403">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Debut &lt;5 años</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Frecuente</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Infrecuente</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2000" dirty="0">
                          <a:latin typeface="+mn-lt"/>
                        </a:rPr>
                        <a:t>Frecuente</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2000" dirty="0">
                          <a:latin typeface="+mn-lt"/>
                        </a:rPr>
                        <a:t>Frecuente</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578148">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Duración</a:t>
                      </a:r>
                      <a:r>
                        <a:rPr lang="es-ES" sz="2000" b="1" baseline="0" dirty="0">
                          <a:latin typeface="+mn-lt"/>
                        </a:rPr>
                        <a:t> del episodio febril</a:t>
                      </a:r>
                      <a:endParaRPr lang="es-ES" sz="2000" b="1"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4 días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2 días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4 días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&gt; 15</a:t>
                      </a:r>
                      <a:r>
                        <a:rPr lang="es-ES" sz="2000" baseline="0" dirty="0">
                          <a:latin typeface="+mn-lt"/>
                        </a:rPr>
                        <a:t> días</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578148">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Intervalo</a:t>
                      </a:r>
                      <a:r>
                        <a:rPr lang="es-ES" sz="2000" b="1" baseline="0" dirty="0">
                          <a:latin typeface="+mn-lt"/>
                        </a:rPr>
                        <a:t> entre episodios</a:t>
                      </a:r>
                      <a:endParaRPr lang="es-ES" sz="2000" b="1"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2-8 </a:t>
                      </a:r>
                      <a:r>
                        <a:rPr lang="es-ES" sz="2000" dirty="0" err="1">
                          <a:latin typeface="+mn-lt"/>
                        </a:rPr>
                        <a:t>sem</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No</a:t>
                      </a:r>
                      <a:r>
                        <a:rPr lang="es-ES" sz="2000" baseline="0" dirty="0">
                          <a:latin typeface="+mn-lt"/>
                        </a:rPr>
                        <a:t> periódica</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a:latin typeface="+mn-lt"/>
                        </a:rPr>
                        <a:t>No</a:t>
                      </a:r>
                      <a:r>
                        <a:rPr lang="es-ES" sz="2000" baseline="0" dirty="0">
                          <a:latin typeface="+mn-lt"/>
                        </a:rPr>
                        <a:t> periódica</a:t>
                      </a:r>
                      <a:endParaRPr lang="es-ES" sz="2000" dirty="0">
                        <a:latin typeface="+mn-lt"/>
                      </a:endParaRPr>
                    </a:p>
                    <a:p>
                      <a:pPr algn="ct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En</a:t>
                      </a:r>
                      <a:r>
                        <a:rPr lang="es-ES" sz="2000" baseline="0" dirty="0">
                          <a:latin typeface="+mn-lt"/>
                        </a:rPr>
                        <a:t> picos, vespertina</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1569259">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Síntomas</a:t>
                      </a:r>
                      <a:r>
                        <a:rPr lang="es-ES" sz="2000" b="1" baseline="0" dirty="0">
                          <a:latin typeface="+mn-lt"/>
                        </a:rPr>
                        <a:t> asociados</a:t>
                      </a:r>
                      <a:endParaRPr lang="es-ES" sz="2000" b="1"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Aftas,</a:t>
                      </a:r>
                      <a:r>
                        <a:rPr lang="es-ES" sz="2000" baseline="0" dirty="0">
                          <a:latin typeface="+mn-lt"/>
                        </a:rPr>
                        <a:t> faringitis y adenitis</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Dolor</a:t>
                      </a:r>
                      <a:r>
                        <a:rPr lang="es-ES" sz="2000" baseline="0" dirty="0">
                          <a:latin typeface="+mn-lt"/>
                        </a:rPr>
                        <a:t> torácico y abdominal</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Artralgias,</a:t>
                      </a:r>
                      <a:r>
                        <a:rPr lang="es-ES" sz="2000" baseline="0" dirty="0">
                          <a:latin typeface="+mn-lt"/>
                        </a:rPr>
                        <a:t> diarrea, dolor abdominal, esplenomegalia y exantema</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Exantema,</a:t>
                      </a:r>
                      <a:r>
                        <a:rPr lang="es-ES" sz="2000" baseline="0" dirty="0">
                          <a:latin typeface="+mn-lt"/>
                        </a:rPr>
                        <a:t> adenopatías, HEM y artritis</a:t>
                      </a:r>
                      <a:endParaRPr lang="es-ES" sz="2000" dirty="0">
                        <a:latin typeface="+mn-lt"/>
                      </a:endParaRP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34959">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Etnia</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Mediterráneo</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Alemania</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a:latin typeface="+mn-lt"/>
                        </a:rPr>
                        <a:t>-</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334959">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b="1" dirty="0">
                          <a:latin typeface="+mn-lt"/>
                        </a:rPr>
                        <a:t>Secuelas</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000" dirty="0">
                        <a:latin typeface="+mn-lt"/>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err="1">
                          <a:latin typeface="+mn-lt"/>
                        </a:rPr>
                        <a:t>Amiloidosis</a:t>
                      </a:r>
                      <a:endParaRPr lang="es-ES" sz="2000" dirty="0">
                        <a:latin typeface="+mn-lt"/>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endParaRPr lang="es-ES" sz="2000" dirty="0">
                        <a:latin typeface="+mn-lt"/>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457200" rtl="0" eaLnBrk="1" latinLnBrk="0" hangingPunct="1">
                        <a:defRPr sz="1800" kern="1200">
                          <a:solidFill>
                            <a:schemeClr val="dk1"/>
                          </a:solidFill>
                          <a:latin typeface="Century Schoolbook"/>
                        </a:defRPr>
                      </a:lvl1pPr>
                      <a:lvl2pPr marL="457200" algn="l" defTabSz="457200" rtl="0" eaLnBrk="1" latinLnBrk="0" hangingPunct="1">
                        <a:defRPr sz="1800" kern="1200">
                          <a:solidFill>
                            <a:schemeClr val="dk1"/>
                          </a:solidFill>
                          <a:latin typeface="Century Schoolbook"/>
                        </a:defRPr>
                      </a:lvl2pPr>
                      <a:lvl3pPr marL="914400" algn="l" defTabSz="457200" rtl="0" eaLnBrk="1" latinLnBrk="0" hangingPunct="1">
                        <a:defRPr sz="1800" kern="1200">
                          <a:solidFill>
                            <a:schemeClr val="dk1"/>
                          </a:solidFill>
                          <a:latin typeface="Century Schoolbook"/>
                        </a:defRPr>
                      </a:lvl3pPr>
                      <a:lvl4pPr marL="1371600" algn="l" defTabSz="457200" rtl="0" eaLnBrk="1" latinLnBrk="0" hangingPunct="1">
                        <a:defRPr sz="1800" kern="1200">
                          <a:solidFill>
                            <a:schemeClr val="dk1"/>
                          </a:solidFill>
                          <a:latin typeface="Century Schoolbook"/>
                        </a:defRPr>
                      </a:lvl4pPr>
                      <a:lvl5pPr marL="1828800" algn="l" defTabSz="457200" rtl="0" eaLnBrk="1" latinLnBrk="0" hangingPunct="1">
                        <a:defRPr sz="1800" kern="1200">
                          <a:solidFill>
                            <a:schemeClr val="dk1"/>
                          </a:solidFill>
                          <a:latin typeface="Century Schoolbook"/>
                        </a:defRPr>
                      </a:lvl5pPr>
                      <a:lvl6pPr marL="2286000" algn="l" defTabSz="457200" rtl="0" eaLnBrk="1" latinLnBrk="0" hangingPunct="1">
                        <a:defRPr sz="1800" kern="1200">
                          <a:solidFill>
                            <a:schemeClr val="dk1"/>
                          </a:solidFill>
                          <a:latin typeface="Century Schoolbook"/>
                        </a:defRPr>
                      </a:lvl6pPr>
                      <a:lvl7pPr marL="2743200" algn="l" defTabSz="457200" rtl="0" eaLnBrk="1" latinLnBrk="0" hangingPunct="1">
                        <a:defRPr sz="1800" kern="1200">
                          <a:solidFill>
                            <a:schemeClr val="dk1"/>
                          </a:solidFill>
                          <a:latin typeface="Century Schoolbook"/>
                        </a:defRPr>
                      </a:lvl7pPr>
                      <a:lvl8pPr marL="3200400" algn="l" defTabSz="457200" rtl="0" eaLnBrk="1" latinLnBrk="0" hangingPunct="1">
                        <a:defRPr sz="1800" kern="1200">
                          <a:solidFill>
                            <a:schemeClr val="dk1"/>
                          </a:solidFill>
                          <a:latin typeface="Century Schoolbook"/>
                        </a:defRPr>
                      </a:lvl8pPr>
                      <a:lvl9pPr marL="3657600" algn="l" defTabSz="457200" rtl="0" eaLnBrk="1" latinLnBrk="0" hangingPunct="1">
                        <a:defRPr sz="1800" kern="1200">
                          <a:solidFill>
                            <a:schemeClr val="dk1"/>
                          </a:solidFill>
                          <a:latin typeface="Century Schoolbook"/>
                        </a:defRPr>
                      </a:lvl9pPr>
                    </a:lstStyle>
                    <a:p>
                      <a:pPr algn="ctr"/>
                      <a:r>
                        <a:rPr lang="es-ES" sz="2000" dirty="0" err="1">
                          <a:latin typeface="+mn-lt"/>
                        </a:rPr>
                        <a:t>Poliartritis</a:t>
                      </a:r>
                      <a:r>
                        <a:rPr lang="es-ES" sz="2000" baseline="0" dirty="0">
                          <a:latin typeface="+mn-lt"/>
                        </a:rPr>
                        <a:t> simétrica</a:t>
                      </a:r>
                      <a:endParaRPr lang="es-ES" sz="2000" dirty="0">
                        <a:latin typeface="+mn-lt"/>
                      </a:endParaRP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6"/>
                  </a:ext>
                </a:extLst>
              </a:tr>
            </a:tbl>
          </a:graphicData>
        </a:graphic>
      </p:graphicFrame>
      <p:sp>
        <p:nvSpPr>
          <p:cNvPr id="20" name="Pentágono 1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1" name="Pentágono 20"/>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2" name="Pentágono 21"/>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3" name="Pentágono 22"/>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4" name="Pentágono 2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5" name="Pentágono 2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
        <p:nvSpPr>
          <p:cNvPr id="26" name="Rectángulo 25"/>
          <p:cNvSpPr/>
          <p:nvPr/>
        </p:nvSpPr>
        <p:spPr>
          <a:xfrm>
            <a:off x="6636060" y="1484784"/>
            <a:ext cx="1764196" cy="4878104"/>
          </a:xfrm>
          <a:prstGeom prst="rect">
            <a:avLst/>
          </a:prstGeom>
          <a:noFill/>
          <a:ln w="920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89575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a:solidFill>
                  <a:prstClr val="white"/>
                </a:solidFill>
              </a:rPr>
              <a:t>PFAPA- Diagnóstico diferencial</a:t>
            </a:r>
            <a:endParaRPr lang="es-ES" sz="2800" b="1" dirty="0">
              <a:solidFill>
                <a:prstClr val="white"/>
              </a:solidFill>
            </a:endParaRPr>
          </a:p>
        </p:txBody>
      </p:sp>
      <p:sp>
        <p:nvSpPr>
          <p:cNvPr id="20" name="Pentágono 1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1" name="Pentágono 20"/>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2" name="Pentágono 21"/>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3" name="Pentágono 22"/>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4" name="Pentágono 2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5" name="Pentágono 2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graphicFrame>
        <p:nvGraphicFramePr>
          <p:cNvPr id="11" name="Tabla 10"/>
          <p:cNvGraphicFramePr>
            <a:graphicFrameLocks noGrp="1"/>
          </p:cNvGraphicFramePr>
          <p:nvPr>
            <p:extLst>
              <p:ext uri="{D42A27DB-BD31-4B8C-83A1-F6EECF244321}">
                <p14:modId xmlns:p14="http://schemas.microsoft.com/office/powerpoint/2010/main" val="621406375"/>
              </p:ext>
            </p:extLst>
          </p:nvPr>
        </p:nvGraphicFramePr>
        <p:xfrm>
          <a:off x="6087845" y="2564904"/>
          <a:ext cx="5521617" cy="2987040"/>
        </p:xfrm>
        <a:graphic>
          <a:graphicData uri="http://schemas.openxmlformats.org/drawingml/2006/table">
            <a:tbl>
              <a:tblPr firstRow="1" bandRow="1"/>
              <a:tblGrid>
                <a:gridCol w="5521617">
                  <a:extLst>
                    <a:ext uri="{9D8B030D-6E8A-4147-A177-3AD203B41FA5}">
                      <a16:colId xmlns:a16="http://schemas.microsoft.com/office/drawing/2014/main" val="20000"/>
                    </a:ext>
                  </a:extLst>
                </a:gridCol>
              </a:tblGrid>
              <a:tr h="370840">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s-ES" sz="2000" dirty="0"/>
                        <a:t>Aumento </a:t>
                      </a:r>
                      <a:r>
                        <a:rPr lang="es-ES" sz="2000" dirty="0" err="1"/>
                        <a:t>Ig</a:t>
                      </a:r>
                      <a:r>
                        <a:rPr lang="es-ES" sz="2000" dirty="0"/>
                        <a:t> D (&gt; 100 UI/L)</a:t>
                      </a:r>
                      <a:r>
                        <a:rPr lang="es-ES" sz="2000" baseline="0" dirty="0"/>
                        <a:t> -&gt; No patognomónico</a:t>
                      </a:r>
                      <a:endParaRPr lang="es-ES" sz="20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s-ES" sz="2000" dirty="0"/>
                        <a:t>Debut en el primer año</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s-ES" sz="2000" dirty="0"/>
                        <a:t>Brotes desencadenados</a:t>
                      </a:r>
                      <a:r>
                        <a:rPr lang="es-ES" sz="2000" baseline="0" dirty="0"/>
                        <a:t> por vacunación</a:t>
                      </a:r>
                      <a:endParaRPr lang="es-ES" sz="2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s-ES" sz="2000" b="1" dirty="0"/>
                        <a:t>98% con adenopatías cervicales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s-ES" sz="2000" b="1" dirty="0"/>
                        <a:t>85% </a:t>
                      </a:r>
                      <a:r>
                        <a:rPr lang="es-ES" sz="2000" b="1" dirty="0" err="1"/>
                        <a:t>rash</a:t>
                      </a:r>
                      <a:r>
                        <a:rPr lang="es-ES" sz="2000" b="1" dirty="0"/>
                        <a:t> maculo-</a:t>
                      </a:r>
                      <a:r>
                        <a:rPr lang="es-ES" sz="2000" b="1" dirty="0" err="1"/>
                        <a:t>papular</a:t>
                      </a:r>
                      <a:endParaRPr lang="es-ES" sz="20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12303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s-ES" sz="2000" b="1" dirty="0"/>
                        <a:t>85% - dolor abdominal, vómitos y diarrea</a:t>
                      </a:r>
                    </a:p>
                    <a:p>
                      <a:r>
                        <a:rPr lang="es-ES" sz="2000" b="1" dirty="0"/>
                        <a:t>         - artralgias</a:t>
                      </a:r>
                      <a:r>
                        <a:rPr lang="es-ES" sz="2000" b="1" baseline="0" dirty="0"/>
                        <a:t> y artritis</a:t>
                      </a:r>
                    </a:p>
                    <a:p>
                      <a:r>
                        <a:rPr lang="es-ES" sz="2000" b="1" baseline="0" dirty="0"/>
                        <a:t>         - aftas orales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bl>
          </a:graphicData>
        </a:graphic>
      </p:graphicFrame>
      <p:sp>
        <p:nvSpPr>
          <p:cNvPr id="12" name="CuadroTexto 11"/>
          <p:cNvSpPr txBox="1"/>
          <p:nvPr/>
        </p:nvSpPr>
        <p:spPr>
          <a:xfrm>
            <a:off x="6698504" y="1700808"/>
            <a:ext cx="4300298" cy="584775"/>
          </a:xfrm>
          <a:prstGeom prst="rect">
            <a:avLst/>
          </a:prstGeom>
          <a:noFill/>
        </p:spPr>
        <p:txBody>
          <a:bodyPr wrap="square" rtlCol="0">
            <a:spAutoFit/>
          </a:bodyPr>
          <a:lstStyle/>
          <a:p>
            <a:pPr algn="ctr"/>
            <a:r>
              <a:rPr lang="es-ES" sz="3200" b="1" dirty="0"/>
              <a:t>Síndrome </a:t>
            </a:r>
            <a:r>
              <a:rPr lang="es-ES" sz="3200" b="1" dirty="0" err="1"/>
              <a:t>Hiper</a:t>
            </a:r>
            <a:r>
              <a:rPr lang="es-ES" sz="3200" b="1" dirty="0"/>
              <a:t> </a:t>
            </a:r>
            <a:r>
              <a:rPr lang="es-ES" sz="3200" b="1" dirty="0" err="1"/>
              <a:t>IgD</a:t>
            </a:r>
            <a:endParaRPr lang="es-ES" sz="3200" b="1" dirty="0"/>
          </a:p>
        </p:txBody>
      </p:sp>
      <p:pic>
        <p:nvPicPr>
          <p:cNvPr id="13" name="Imagen 12"/>
          <p:cNvPicPr>
            <a:picLocks noChangeAspect="1"/>
          </p:cNvPicPr>
          <p:nvPr/>
        </p:nvPicPr>
        <p:blipFill rotWithShape="1">
          <a:blip r:embed="rId3"/>
          <a:srcRect b="14839"/>
          <a:stretch/>
        </p:blipFill>
        <p:spPr>
          <a:xfrm>
            <a:off x="658492" y="1916832"/>
            <a:ext cx="5149476" cy="3788548"/>
          </a:xfrm>
          <a:prstGeom prst="rect">
            <a:avLst/>
          </a:prstGeom>
        </p:spPr>
      </p:pic>
      <p:sp>
        <p:nvSpPr>
          <p:cNvPr id="14" name="Rectángulo 13"/>
          <p:cNvSpPr/>
          <p:nvPr/>
        </p:nvSpPr>
        <p:spPr>
          <a:xfrm>
            <a:off x="6087845" y="4149080"/>
            <a:ext cx="5521617" cy="43204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5" name="Rectángulo 14"/>
          <p:cNvSpPr/>
          <p:nvPr/>
        </p:nvSpPr>
        <p:spPr>
          <a:xfrm>
            <a:off x="6087844" y="4581128"/>
            <a:ext cx="5521617" cy="296743"/>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281349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¿Cuándo pido estudio genético?</a:t>
            </a:r>
            <a:endParaRPr lang="es-ES" sz="2800" b="1" dirty="0">
              <a:solidFill>
                <a:prstClr val="white"/>
              </a:solidFill>
            </a:endParaRPr>
          </a:p>
        </p:txBody>
      </p:sp>
      <p:grpSp>
        <p:nvGrpSpPr>
          <p:cNvPr id="20" name="Grupo 19"/>
          <p:cNvGrpSpPr/>
          <p:nvPr/>
        </p:nvGrpSpPr>
        <p:grpSpPr>
          <a:xfrm>
            <a:off x="6277436" y="4219027"/>
            <a:ext cx="6274417" cy="955476"/>
            <a:chOff x="1718470" y="3057524"/>
            <a:chExt cx="6274417" cy="955476"/>
          </a:xfrm>
        </p:grpSpPr>
        <p:sp>
          <p:nvSpPr>
            <p:cNvPr id="21" name="Rectángulo 20"/>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Rectángulo 21"/>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solidFill>
                  <a:prstClr val="black">
                    <a:hueOff val="0"/>
                    <a:satOff val="0"/>
                    <a:lumOff val="0"/>
                    <a:alphaOff val="0"/>
                  </a:prstClr>
                </a:solidFill>
              </a:endParaRPr>
            </a:p>
          </p:txBody>
        </p:sp>
      </p:grpSp>
      <p:grpSp>
        <p:nvGrpSpPr>
          <p:cNvPr id="29" name="Grupo 28"/>
          <p:cNvGrpSpPr/>
          <p:nvPr/>
        </p:nvGrpSpPr>
        <p:grpSpPr>
          <a:xfrm>
            <a:off x="4501431" y="5104829"/>
            <a:ext cx="6274417" cy="955476"/>
            <a:chOff x="1718470" y="3057524"/>
            <a:chExt cx="6274417" cy="955476"/>
          </a:xfrm>
        </p:grpSpPr>
        <p:sp>
          <p:nvSpPr>
            <p:cNvPr id="30" name="Rectángulo 29"/>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ángulo 31"/>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p>
          </p:txBody>
        </p:sp>
      </p:grpSp>
      <p:grpSp>
        <p:nvGrpSpPr>
          <p:cNvPr id="33" name="Grupo 32"/>
          <p:cNvGrpSpPr/>
          <p:nvPr/>
        </p:nvGrpSpPr>
        <p:grpSpPr>
          <a:xfrm>
            <a:off x="4357415" y="4888805"/>
            <a:ext cx="6274417" cy="955476"/>
            <a:chOff x="1718470" y="3057524"/>
            <a:chExt cx="6274417" cy="955476"/>
          </a:xfrm>
        </p:grpSpPr>
        <p:sp>
          <p:nvSpPr>
            <p:cNvPr id="34" name="Rectángulo 33"/>
            <p:cNvSpPr/>
            <p:nvPr/>
          </p:nvSpPr>
          <p:spPr>
            <a:xfrm>
              <a:off x="1718470" y="3057524"/>
              <a:ext cx="6274417" cy="9554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ángulo 34"/>
            <p:cNvSpPr/>
            <p:nvPr/>
          </p:nvSpPr>
          <p:spPr>
            <a:xfrm>
              <a:off x="1718470" y="3057524"/>
              <a:ext cx="6274417" cy="9554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0490" tIns="110490" rIns="110490" bIns="110490" numCol="1" spcCol="1270" anchor="t" anchorCtr="0">
              <a:noAutofit/>
            </a:bodyPr>
            <a:lstStyle/>
            <a:p>
              <a:pPr defTabSz="1289050">
                <a:lnSpc>
                  <a:spcPct val="90000"/>
                </a:lnSpc>
                <a:spcBef>
                  <a:spcPct val="0"/>
                </a:spcBef>
                <a:spcAft>
                  <a:spcPct val="35000"/>
                </a:spcAft>
              </a:pPr>
              <a:endParaRPr lang="es-ES" sz="2900" dirty="0"/>
            </a:p>
          </p:txBody>
        </p:sp>
      </p:grpSp>
      <p:sp>
        <p:nvSpPr>
          <p:cNvPr id="28" name="3 CuadroTexto"/>
          <p:cNvSpPr txBox="1"/>
          <p:nvPr/>
        </p:nvSpPr>
        <p:spPr>
          <a:xfrm>
            <a:off x="7149131" y="6585811"/>
            <a:ext cx="5687293" cy="369332"/>
          </a:xfrm>
          <a:prstGeom prst="rect">
            <a:avLst/>
          </a:prstGeom>
          <a:noFill/>
          <a:ln w="28575">
            <a:noFill/>
          </a:ln>
        </p:spPr>
        <p:txBody>
          <a:bodyPr wrap="square">
            <a:spAutoFit/>
          </a:bodyPr>
          <a:lstStyle/>
          <a:p>
            <a:pPr algn="ctr">
              <a:defRPr/>
            </a:pPr>
            <a:r>
              <a:rPr lang="en-US" sz="1600" i="1" dirty="0" err="1">
                <a:latin typeface="Calibri" pitchFamily="34" charset="0"/>
              </a:rPr>
              <a:t>Gattorno</a:t>
            </a:r>
            <a:r>
              <a:rPr lang="en-US" sz="1600" i="1" dirty="0">
                <a:latin typeface="Calibri" pitchFamily="34" charset="0"/>
              </a:rPr>
              <a:t> M et al. Arthritis Rheum 2009;124:e721-8</a:t>
            </a:r>
            <a:r>
              <a:rPr lang="en-US" b="1" i="1" dirty="0">
                <a:solidFill>
                  <a:schemeClr val="bg1">
                    <a:lumMod val="65000"/>
                  </a:schemeClr>
                </a:solidFill>
                <a:latin typeface="Calibri" pitchFamily="34" charset="0"/>
              </a:rPr>
              <a:t>.</a:t>
            </a:r>
            <a:endParaRPr lang="es-ES" b="1" i="1" dirty="0">
              <a:solidFill>
                <a:schemeClr val="bg1">
                  <a:lumMod val="65000"/>
                </a:schemeClr>
              </a:solidFill>
              <a:latin typeface="Calibri" pitchFamily="34" charset="0"/>
            </a:endParaRPr>
          </a:p>
        </p:txBody>
      </p:sp>
      <p:pic>
        <p:nvPicPr>
          <p:cNvPr id="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800" y="1111642"/>
            <a:ext cx="7790022" cy="540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Elipse 26"/>
          <p:cNvSpPr/>
          <p:nvPr/>
        </p:nvSpPr>
        <p:spPr>
          <a:xfrm>
            <a:off x="6093146" y="2245160"/>
            <a:ext cx="1510829" cy="43204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Elipse 35"/>
          <p:cNvSpPr/>
          <p:nvPr/>
        </p:nvSpPr>
        <p:spPr>
          <a:xfrm>
            <a:off x="9265019" y="2206302"/>
            <a:ext cx="1510829" cy="43204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TextBox 5"/>
          <p:cNvSpPr txBox="1"/>
          <p:nvPr/>
        </p:nvSpPr>
        <p:spPr>
          <a:xfrm>
            <a:off x="30072" y="6396335"/>
            <a:ext cx="3869556" cy="461665"/>
          </a:xfrm>
          <a:prstGeom prst="rect">
            <a:avLst/>
          </a:prstGeom>
          <a:noFill/>
        </p:spPr>
        <p:txBody>
          <a:bodyPr wrap="square" rtlCol="0">
            <a:spAutoFit/>
          </a:bodyPr>
          <a:lstStyle/>
          <a:p>
            <a:r>
              <a:rPr lang="en-US" sz="2400" b="1" dirty="0"/>
              <a:t>www.printo.it/periodicfever</a:t>
            </a:r>
            <a:endParaRPr lang="en-US" sz="3200" b="1" dirty="0"/>
          </a:p>
        </p:txBody>
      </p:sp>
      <p:graphicFrame>
        <p:nvGraphicFramePr>
          <p:cNvPr id="2" name="Tabla 1"/>
          <p:cNvGraphicFramePr>
            <a:graphicFrameLocks noGrp="1"/>
          </p:cNvGraphicFramePr>
          <p:nvPr>
            <p:extLst>
              <p:ext uri="{D42A27DB-BD31-4B8C-83A1-F6EECF244321}">
                <p14:modId xmlns:p14="http://schemas.microsoft.com/office/powerpoint/2010/main" val="423391761"/>
              </p:ext>
            </p:extLst>
          </p:nvPr>
        </p:nvGraphicFramePr>
        <p:xfrm>
          <a:off x="217934" y="3106507"/>
          <a:ext cx="3717356" cy="2225040"/>
        </p:xfrm>
        <a:graphic>
          <a:graphicData uri="http://schemas.openxmlformats.org/drawingml/2006/table">
            <a:tbl>
              <a:tblPr firstRow="1" bandRow="1">
                <a:tableStyleId>{69CF1AB2-1976-4502-BF36-3FF5EA218861}</a:tableStyleId>
              </a:tblPr>
              <a:tblGrid>
                <a:gridCol w="3717356">
                  <a:extLst>
                    <a:ext uri="{9D8B030D-6E8A-4147-A177-3AD203B41FA5}">
                      <a16:colId xmlns:a16="http://schemas.microsoft.com/office/drawing/2014/main" val="20000"/>
                    </a:ext>
                  </a:extLst>
                </a:gridCol>
              </a:tblGrid>
              <a:tr h="370840">
                <a:tc>
                  <a:txBody>
                    <a:bodyPr/>
                    <a:lstStyle/>
                    <a:p>
                      <a:r>
                        <a:rPr lang="en-US" dirty="0" err="1"/>
                        <a:t>Nunca</a:t>
                      </a:r>
                      <a:r>
                        <a:rPr lang="en-US" dirty="0"/>
                        <a:t>/ A </a:t>
                      </a:r>
                      <a:r>
                        <a:rPr lang="en-US" dirty="0" err="1"/>
                        <a:t>veces</a:t>
                      </a:r>
                      <a:r>
                        <a:rPr lang="en-US" dirty="0"/>
                        <a:t>/A menudo/</a:t>
                      </a:r>
                      <a:r>
                        <a:rPr lang="en-US" dirty="0" err="1"/>
                        <a:t>Siempre</a:t>
                      </a:r>
                      <a:endParaRPr lang="en-US" dirty="0"/>
                    </a:p>
                  </a:txBody>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DOLOR</a:t>
                      </a:r>
                      <a:r>
                        <a:rPr lang="en-US" b="1" baseline="0" dirty="0">
                          <a:solidFill>
                            <a:schemeClr val="bg1"/>
                          </a:solidFill>
                        </a:rPr>
                        <a:t> ABDOMINAL</a:t>
                      </a:r>
                      <a:endParaRPr lang="en-US" b="1" dirty="0">
                        <a:solidFill>
                          <a:schemeClr val="bg1"/>
                        </a:solidFill>
                      </a:endParaRPr>
                    </a:p>
                  </a:txBody>
                  <a:tcPr>
                    <a:solidFill>
                      <a:schemeClr val="tx2"/>
                    </a:solidFill>
                  </a:tcPr>
                </a:tc>
                <a:extLst>
                  <a:ext uri="{0D108BD9-81ED-4DB2-BD59-A6C34878D82A}">
                    <a16:rowId xmlns:a16="http://schemas.microsoft.com/office/drawing/2014/main" val="10001"/>
                  </a:ext>
                </a:extLst>
              </a:tr>
              <a:tr h="370840">
                <a:tc>
                  <a:txBody>
                    <a:bodyPr/>
                    <a:lstStyle/>
                    <a:p>
                      <a:pPr algn="ctr"/>
                      <a:r>
                        <a:rPr lang="en-US" b="1" dirty="0">
                          <a:solidFill>
                            <a:schemeClr val="bg1"/>
                          </a:solidFill>
                        </a:rPr>
                        <a:t>AFTOSIS</a:t>
                      </a:r>
                    </a:p>
                  </a:txBody>
                  <a:tcPr>
                    <a:solidFill>
                      <a:schemeClr val="tx2"/>
                    </a:solidFill>
                  </a:tcPr>
                </a:tc>
                <a:extLst>
                  <a:ext uri="{0D108BD9-81ED-4DB2-BD59-A6C34878D82A}">
                    <a16:rowId xmlns:a16="http://schemas.microsoft.com/office/drawing/2014/main" val="10002"/>
                  </a:ext>
                </a:extLst>
              </a:tr>
              <a:tr h="370840">
                <a:tc>
                  <a:txBody>
                    <a:bodyPr/>
                    <a:lstStyle/>
                    <a:p>
                      <a:pPr algn="ctr"/>
                      <a:r>
                        <a:rPr lang="en-US" b="1" dirty="0">
                          <a:solidFill>
                            <a:schemeClr val="bg1"/>
                          </a:solidFill>
                        </a:rPr>
                        <a:t>DOLOR TORÁCICO</a:t>
                      </a:r>
                    </a:p>
                  </a:txBody>
                  <a:tcPr>
                    <a:solidFill>
                      <a:schemeClr val="tx2"/>
                    </a:solidFill>
                  </a:tcPr>
                </a:tc>
                <a:extLst>
                  <a:ext uri="{0D108BD9-81ED-4DB2-BD59-A6C34878D82A}">
                    <a16:rowId xmlns:a16="http://schemas.microsoft.com/office/drawing/2014/main" val="10003"/>
                  </a:ext>
                </a:extLst>
              </a:tr>
              <a:tr h="370840">
                <a:tc>
                  <a:txBody>
                    <a:bodyPr/>
                    <a:lstStyle/>
                    <a:p>
                      <a:pPr algn="ctr"/>
                      <a:r>
                        <a:rPr lang="en-US" b="1" dirty="0">
                          <a:solidFill>
                            <a:schemeClr val="bg1"/>
                          </a:solidFill>
                        </a:rPr>
                        <a:t>DIARREA</a:t>
                      </a:r>
                    </a:p>
                  </a:txBody>
                  <a:tcPr>
                    <a:solidFill>
                      <a:schemeClr val="tx2"/>
                    </a:solidFill>
                  </a:tcPr>
                </a:tc>
                <a:extLst>
                  <a:ext uri="{0D108BD9-81ED-4DB2-BD59-A6C34878D82A}">
                    <a16:rowId xmlns:a16="http://schemas.microsoft.com/office/drawing/2014/main" val="10004"/>
                  </a:ext>
                </a:extLst>
              </a:tr>
              <a:tr h="370840">
                <a:tc>
                  <a:txBody>
                    <a:bodyPr/>
                    <a:lstStyle/>
                    <a:p>
                      <a:pPr algn="ctr"/>
                      <a:r>
                        <a:rPr lang="en-US" b="1" dirty="0">
                          <a:solidFill>
                            <a:schemeClr val="bg1"/>
                          </a:solidFill>
                        </a:rPr>
                        <a:t>HISTORIA FAMILIAR</a:t>
                      </a:r>
                    </a:p>
                  </a:txBody>
                  <a:tcPr>
                    <a:solidFill>
                      <a:schemeClr val="tx2"/>
                    </a:solidFill>
                  </a:tcPr>
                </a:tc>
                <a:extLst>
                  <a:ext uri="{0D108BD9-81ED-4DB2-BD59-A6C34878D82A}">
                    <a16:rowId xmlns:a16="http://schemas.microsoft.com/office/drawing/2014/main" val="10005"/>
                  </a:ext>
                </a:extLst>
              </a:tr>
            </a:tbl>
          </a:graphicData>
        </a:graphic>
      </p:graphicFrame>
      <p:sp>
        <p:nvSpPr>
          <p:cNvPr id="25" name="Pentágono 24"/>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31" name="Pentágono 30"/>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37" name="Pentágono 36"/>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38" name="Pentágono 37"/>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9" name="Pentágono 38"/>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40" name="Pentágono 39"/>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4220882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a:t>
            </a:r>
            <a:endParaRPr lang="es-ES" sz="2800" b="1" dirty="0">
              <a:solidFill>
                <a:prstClr val="white"/>
              </a:solidFill>
            </a:endParaRPr>
          </a:p>
        </p:txBody>
      </p:sp>
      <p:sp>
        <p:nvSpPr>
          <p:cNvPr id="19" name="1 Título"/>
          <p:cNvSpPr txBox="1">
            <a:spLocks/>
          </p:cNvSpPr>
          <p:nvPr/>
        </p:nvSpPr>
        <p:spPr>
          <a:xfrm>
            <a:off x="4331804" y="1040836"/>
            <a:ext cx="5544616" cy="655712"/>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s-ES" sz="3200" b="1" i="1" dirty="0">
                <a:solidFill>
                  <a:schemeClr val="accent1">
                    <a:lumMod val="75000"/>
                  </a:schemeClr>
                </a:solidFill>
              </a:rPr>
              <a:t>Edad de los pacientes</a:t>
            </a:r>
          </a:p>
        </p:txBody>
      </p:sp>
      <p:sp>
        <p:nvSpPr>
          <p:cNvPr id="20" name="CuadroTexto 19"/>
          <p:cNvSpPr txBox="1"/>
          <p:nvPr/>
        </p:nvSpPr>
        <p:spPr>
          <a:xfrm>
            <a:off x="604445" y="2346454"/>
            <a:ext cx="446814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2400" b="1" i="0" u="none" strike="noStrike" kern="0" cap="none" spc="0" normalizeH="0" baseline="0" noProof="0">
                <a:ln>
                  <a:noFill/>
                </a:ln>
                <a:solidFill>
                  <a:prstClr val="black"/>
                </a:solidFill>
                <a:effectLst/>
                <a:uLnTx/>
                <a:uFillTx/>
              </a:rPr>
              <a:t>EDAD DE COMIENZO </a:t>
            </a:r>
            <a:r>
              <a:rPr kumimoji="0" lang="es-ES_tradnl" sz="2400" b="1" i="0" u="none" strike="noStrike" kern="0" cap="none" spc="0" normalizeH="0" baseline="0" noProof="0">
                <a:ln>
                  <a:noFill/>
                </a:ln>
                <a:solidFill>
                  <a:prstClr val="black"/>
                </a:solidFill>
                <a:effectLst/>
                <a:uLnTx/>
                <a:uFillTx/>
                <a:sym typeface="Wingdings"/>
              </a:rPr>
              <a:t> 1 -5 años</a:t>
            </a:r>
            <a:endParaRPr kumimoji="0" lang="es-ES_tradnl" sz="2400" b="1" i="0" u="none" strike="noStrike" kern="0" cap="none" spc="0" normalizeH="0" baseline="0" noProof="0" dirty="0">
              <a:ln>
                <a:noFill/>
              </a:ln>
              <a:solidFill>
                <a:prstClr val="black"/>
              </a:solidFill>
              <a:effectLst/>
              <a:uLnTx/>
              <a:uFillTx/>
            </a:endParaRPr>
          </a:p>
        </p:txBody>
      </p:sp>
      <p:pic>
        <p:nvPicPr>
          <p:cNvPr id="21" name="Imagen 20"/>
          <p:cNvPicPr>
            <a:picLocks noChangeAspect="1"/>
          </p:cNvPicPr>
          <p:nvPr/>
        </p:nvPicPr>
        <p:blipFill rotWithShape="1">
          <a:blip r:embed="rId3"/>
          <a:srcRect b="9488"/>
          <a:stretch/>
        </p:blipFill>
        <p:spPr>
          <a:xfrm>
            <a:off x="1487488" y="2808119"/>
            <a:ext cx="2161895" cy="1956792"/>
          </a:xfrm>
          <a:prstGeom prst="rect">
            <a:avLst/>
          </a:prstGeom>
        </p:spPr>
      </p:pic>
      <p:cxnSp>
        <p:nvCxnSpPr>
          <p:cNvPr id="22" name="Conector recto de flecha 21"/>
          <p:cNvCxnSpPr/>
          <p:nvPr/>
        </p:nvCxnSpPr>
        <p:spPr>
          <a:xfrm flipV="1">
            <a:off x="4548232" y="3794031"/>
            <a:ext cx="3329364" cy="6671"/>
          </a:xfrm>
          <a:prstGeom prst="straightConnector1">
            <a:avLst/>
          </a:prstGeom>
          <a:noFill/>
          <a:ln w="146050" cap="sq" cmpd="dbl" algn="ctr">
            <a:solidFill>
              <a:srgbClr val="4472C4">
                <a:lumMod val="50000"/>
              </a:srgbClr>
            </a:solidFill>
            <a:prstDash val="sysDot"/>
            <a:miter lim="800000"/>
            <a:headEnd type="none"/>
            <a:tailEnd type="stealth"/>
          </a:ln>
          <a:effectLst/>
        </p:spPr>
      </p:cxnSp>
      <p:sp>
        <p:nvSpPr>
          <p:cNvPr id="23" name="CuadroTexto 22"/>
          <p:cNvSpPr txBox="1"/>
          <p:nvPr/>
        </p:nvSpPr>
        <p:spPr>
          <a:xfrm>
            <a:off x="6583343" y="2346453"/>
            <a:ext cx="5264739" cy="461665"/>
          </a:xfrm>
          <a:prstGeom prst="rect">
            <a:avLst/>
          </a:prstGeom>
          <a:noFill/>
        </p:spPr>
        <p:txBody>
          <a:bodyPr wrap="square" rtlCol="0">
            <a:spAutoFit/>
          </a:bodyPr>
          <a:lstStyle/>
          <a:p>
            <a:r>
              <a:rPr lang="es-ES_tradnl" sz="2400" b="1" dirty="0"/>
              <a:t>EVOLUCI</a:t>
            </a:r>
            <a:r>
              <a:rPr lang="es-ES" sz="2400" b="1" dirty="0"/>
              <a:t>ÓN </a:t>
            </a:r>
            <a:r>
              <a:rPr lang="es-ES" sz="2400" b="1" dirty="0">
                <a:sym typeface="Wingdings"/>
              </a:rPr>
              <a:t> Desaparición progresiva</a:t>
            </a:r>
            <a:endParaRPr lang="es-ES_tradnl" sz="2400" b="1" dirty="0"/>
          </a:p>
        </p:txBody>
      </p:sp>
      <p:pic>
        <p:nvPicPr>
          <p:cNvPr id="24" name="Imagen 23"/>
          <p:cNvPicPr>
            <a:picLocks noChangeAspect="1"/>
          </p:cNvPicPr>
          <p:nvPr/>
        </p:nvPicPr>
        <p:blipFill rotWithShape="1">
          <a:blip r:embed="rId4"/>
          <a:srcRect l="2521" t="15388" r="53947" b="5729"/>
          <a:stretch/>
        </p:blipFill>
        <p:spPr>
          <a:xfrm>
            <a:off x="8017201" y="2808118"/>
            <a:ext cx="2097360" cy="2315401"/>
          </a:xfrm>
          <a:prstGeom prst="rect">
            <a:avLst/>
          </a:prstGeom>
        </p:spPr>
      </p:pic>
      <p:sp>
        <p:nvSpPr>
          <p:cNvPr id="25" name="CuadroTexto 24"/>
          <p:cNvSpPr txBox="1"/>
          <p:nvPr/>
        </p:nvSpPr>
        <p:spPr>
          <a:xfrm>
            <a:off x="9821469" y="2852439"/>
            <a:ext cx="2676524" cy="400110"/>
          </a:xfrm>
          <a:prstGeom prst="rect">
            <a:avLst/>
          </a:prstGeom>
          <a:noFill/>
        </p:spPr>
        <p:txBody>
          <a:bodyPr wrap="square" rtlCol="0">
            <a:spAutoFit/>
          </a:bodyPr>
          <a:lstStyle/>
          <a:p>
            <a:pPr algn="ctr"/>
            <a:r>
              <a:rPr lang="es-ES_tradnl" sz="2000" b="1" dirty="0"/>
              <a:t>4- 8 años</a:t>
            </a:r>
          </a:p>
        </p:txBody>
      </p:sp>
      <p:sp>
        <p:nvSpPr>
          <p:cNvPr id="26" name="CuadroTexto 25"/>
          <p:cNvSpPr txBox="1"/>
          <p:nvPr/>
        </p:nvSpPr>
        <p:spPr>
          <a:xfrm>
            <a:off x="2855640" y="4946510"/>
            <a:ext cx="636007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4000" b="1" i="0" u="none" strike="noStrike" kern="0" cap="none" spc="0" normalizeH="0" baseline="0" noProof="0" dirty="0">
                <a:ln>
                  <a:noFill/>
                </a:ln>
                <a:solidFill>
                  <a:prstClr val="black"/>
                </a:solidFill>
                <a:effectLst/>
                <a:uLnTx/>
                <a:uFillTx/>
              </a:rPr>
              <a:t>¿Adultos j</a:t>
            </a:r>
            <a:r>
              <a:rPr kumimoji="0" lang="es-ES" sz="4000" b="1" i="0" u="none" strike="noStrike" kern="0" cap="none" spc="0" normalizeH="0" baseline="0" noProof="0" dirty="0" err="1">
                <a:ln>
                  <a:noFill/>
                </a:ln>
                <a:solidFill>
                  <a:prstClr val="black"/>
                </a:solidFill>
                <a:effectLst/>
                <a:uLnTx/>
                <a:uFillTx/>
              </a:rPr>
              <a:t>óvenes</a:t>
            </a:r>
            <a:r>
              <a:rPr kumimoji="0" lang="es-ES" sz="4000" b="1" i="0" u="none" strike="noStrike" kern="0" cap="none" spc="0" normalizeH="0" baseline="0" noProof="0" dirty="0">
                <a:ln>
                  <a:noFill/>
                </a:ln>
                <a:solidFill>
                  <a:prstClr val="black"/>
                </a:solidFill>
                <a:effectLst/>
                <a:uLnTx/>
                <a:uFillTx/>
              </a:rPr>
              <a:t>?</a:t>
            </a:r>
            <a:endParaRPr kumimoji="0" lang="es-ES_tradnl" sz="4000" b="1" i="0" u="none" strike="noStrike" kern="0" cap="none" spc="0" normalizeH="0" baseline="0" noProof="0" dirty="0">
              <a:ln>
                <a:noFill/>
              </a:ln>
              <a:solidFill>
                <a:prstClr val="black"/>
              </a:solidFill>
              <a:effectLst/>
              <a:uLnTx/>
              <a:uFillTx/>
            </a:endParaRPr>
          </a:p>
        </p:txBody>
      </p:sp>
      <p:sp>
        <p:nvSpPr>
          <p:cNvPr id="18" name="Pentágono 17"/>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7" name="Pentágono 26"/>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8" name="Pentágono 27"/>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9" name="Pentágono 28"/>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0" name="Pentágono 29"/>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1" name="Pentágono 30"/>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27164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17644 0.00209 L 4.79167E-6 -3.7037E-6 " pathEditMode="relative" rAng="0" ptsTypes="AA">
                                      <p:cBhvr>
                                        <p:cTn id="6" dur="2000" fill="hold"/>
                                        <p:tgtEl>
                                          <p:spTgt spid="22"/>
                                        </p:tgtEl>
                                        <p:attrNameLst>
                                          <p:attrName>ppt_x</p:attrName>
                                          <p:attrName>ppt_y</p:attrName>
                                        </p:attrNameLst>
                                      </p:cBhvr>
                                      <p:rCtr x="8815" y="-11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646331"/>
          </a:xfrm>
          <a:prstGeom prst="rect">
            <a:avLst/>
          </a:prstGeom>
          <a:solidFill>
            <a:schemeClr val="accent1">
              <a:lumMod val="50000"/>
            </a:schemeClr>
          </a:solidFill>
        </p:spPr>
        <p:txBody>
          <a:bodyPr wrap="square" rtlCol="0">
            <a:spAutoFit/>
          </a:bodyPr>
          <a:lstStyle/>
          <a:p>
            <a:pPr algn="ctr"/>
            <a:r>
              <a:rPr lang="es-ES" sz="3600" b="1" dirty="0">
                <a:solidFill>
                  <a:prstClr val="white"/>
                </a:solidFill>
              </a:rPr>
              <a:t>PFAPA (Adultos vs Niños)</a:t>
            </a:r>
            <a:endParaRPr lang="es-ES" sz="3600" dirty="0">
              <a:solidFill>
                <a:prstClr val="white"/>
              </a:solidFill>
            </a:endParaRPr>
          </a:p>
        </p:txBody>
      </p:sp>
      <p:pic>
        <p:nvPicPr>
          <p:cNvPr id="2" name="Imagen 1"/>
          <p:cNvPicPr>
            <a:picLocks noChangeAspect="1"/>
          </p:cNvPicPr>
          <p:nvPr/>
        </p:nvPicPr>
        <p:blipFill rotWithShape="1">
          <a:blip r:embed="rId3"/>
          <a:srcRect t="11267" b="2817"/>
          <a:stretch/>
        </p:blipFill>
        <p:spPr>
          <a:xfrm>
            <a:off x="1487488" y="1268760"/>
            <a:ext cx="10176701" cy="5040560"/>
          </a:xfrm>
          <a:prstGeom prst="rect">
            <a:avLst/>
          </a:prstGeom>
          <a:ln>
            <a:noFill/>
          </a:ln>
          <a:effectLst>
            <a:outerShdw blurRad="292100" dist="139700" dir="2700000" algn="tl" rotWithShape="0">
              <a:srgbClr val="333333">
                <a:alpha val="65000"/>
              </a:srgbClr>
            </a:outerShdw>
          </a:effectLst>
        </p:spPr>
      </p:pic>
      <p:sp>
        <p:nvSpPr>
          <p:cNvPr id="10" name="3 CuadroTexto"/>
          <p:cNvSpPr txBox="1"/>
          <p:nvPr/>
        </p:nvSpPr>
        <p:spPr>
          <a:xfrm>
            <a:off x="3893620" y="6455369"/>
            <a:ext cx="4388450" cy="338554"/>
          </a:xfrm>
          <a:prstGeom prst="rect">
            <a:avLst/>
          </a:prstGeom>
          <a:noFill/>
          <a:ln w="28575">
            <a:noFill/>
          </a:ln>
        </p:spPr>
        <p:txBody>
          <a:bodyPr wrap="square">
            <a:spAutoFit/>
          </a:bodyPr>
          <a:lstStyle/>
          <a:p>
            <a:pPr algn="ctr">
              <a:defRPr/>
            </a:pPr>
            <a:r>
              <a:rPr lang="en-US" sz="1600" i="1" dirty="0" err="1">
                <a:latin typeface="Calibri" pitchFamily="34" charset="0"/>
              </a:rPr>
              <a:t>Cattalini</a:t>
            </a:r>
            <a:r>
              <a:rPr lang="en-US" sz="1600" i="1" dirty="0">
                <a:latin typeface="Calibri" pitchFamily="34" charset="0"/>
              </a:rPr>
              <a:t> M et al. Mediators </a:t>
            </a:r>
            <a:r>
              <a:rPr lang="en-US" sz="1600" i="1" dirty="0" err="1">
                <a:latin typeface="Calibri" pitchFamily="34" charset="0"/>
              </a:rPr>
              <a:t>Inflamm</a:t>
            </a:r>
            <a:r>
              <a:rPr lang="en-US" sz="1600" i="1" dirty="0">
                <a:latin typeface="Calibri" pitchFamily="34" charset="0"/>
              </a:rPr>
              <a:t> 2015; 2015</a:t>
            </a:r>
            <a:endParaRPr lang="es-ES" b="1" i="1" dirty="0">
              <a:solidFill>
                <a:schemeClr val="bg1">
                  <a:lumMod val="65000"/>
                </a:schemeClr>
              </a:solidFill>
              <a:latin typeface="Calibri" pitchFamily="34" charset="0"/>
            </a:endParaRPr>
          </a:p>
        </p:txBody>
      </p:sp>
      <p:sp>
        <p:nvSpPr>
          <p:cNvPr id="3" name="CuadroTexto 2"/>
          <p:cNvSpPr txBox="1"/>
          <p:nvPr/>
        </p:nvSpPr>
        <p:spPr>
          <a:xfrm>
            <a:off x="5231904" y="5157192"/>
            <a:ext cx="338437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t>Peor respuesta a </a:t>
            </a:r>
            <a:r>
              <a:rPr lang="es-ES" b="1" dirty="0" err="1"/>
              <a:t>amigdalectomía</a:t>
            </a:r>
            <a:r>
              <a:rPr lang="es-ES" b="1" dirty="0"/>
              <a:t> (completa en 1/16)</a:t>
            </a:r>
          </a:p>
        </p:txBody>
      </p:sp>
      <p:sp>
        <p:nvSpPr>
          <p:cNvPr id="18" name="15 Rectángulo"/>
          <p:cNvSpPr/>
          <p:nvPr/>
        </p:nvSpPr>
        <p:spPr>
          <a:xfrm>
            <a:off x="1487488" y="2348880"/>
            <a:ext cx="10176701"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Igual que 3"/>
          <p:cNvSpPr/>
          <p:nvPr/>
        </p:nvSpPr>
        <p:spPr>
          <a:xfrm>
            <a:off x="623392" y="4365104"/>
            <a:ext cx="648073" cy="792088"/>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5" name="Flecha abajo 4"/>
          <p:cNvSpPr/>
          <p:nvPr/>
        </p:nvSpPr>
        <p:spPr>
          <a:xfrm>
            <a:off x="642069" y="5264333"/>
            <a:ext cx="635732" cy="4320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0" name="Pentágono 19"/>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1" name="Pentágono 20"/>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2" name="Pentágono 21"/>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3" name="Pentágono 22"/>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4" name="Pentágono 23"/>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2288508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646331"/>
          </a:xfrm>
          <a:prstGeom prst="rect">
            <a:avLst/>
          </a:prstGeom>
          <a:solidFill>
            <a:schemeClr val="accent1">
              <a:lumMod val="50000"/>
            </a:schemeClr>
          </a:solidFill>
        </p:spPr>
        <p:txBody>
          <a:bodyPr wrap="square" rtlCol="0">
            <a:spAutoFit/>
          </a:bodyPr>
          <a:lstStyle/>
          <a:p>
            <a:pPr algn="ctr"/>
            <a:r>
              <a:rPr lang="es-ES" sz="3600" b="1" dirty="0">
                <a:solidFill>
                  <a:prstClr val="white"/>
                </a:solidFill>
              </a:rPr>
              <a:t>PFAPA (Adultos vs Niños)</a:t>
            </a:r>
            <a:endParaRPr lang="es-ES" sz="3600" dirty="0">
              <a:solidFill>
                <a:prstClr val="white"/>
              </a:solidFill>
            </a:endParaRPr>
          </a:p>
        </p:txBody>
      </p:sp>
      <p:sp>
        <p:nvSpPr>
          <p:cNvPr id="10" name="3 CuadroTexto"/>
          <p:cNvSpPr txBox="1"/>
          <p:nvPr/>
        </p:nvSpPr>
        <p:spPr>
          <a:xfrm>
            <a:off x="3893620" y="6468246"/>
            <a:ext cx="4388450" cy="338554"/>
          </a:xfrm>
          <a:prstGeom prst="rect">
            <a:avLst/>
          </a:prstGeom>
          <a:noFill/>
          <a:ln w="28575">
            <a:noFill/>
          </a:ln>
        </p:spPr>
        <p:txBody>
          <a:bodyPr wrap="square">
            <a:spAutoFit/>
          </a:bodyPr>
          <a:lstStyle/>
          <a:p>
            <a:pPr algn="ctr">
              <a:defRPr/>
            </a:pPr>
            <a:r>
              <a:rPr lang="en-US" sz="1600" i="1" dirty="0" err="1">
                <a:latin typeface="Calibri" pitchFamily="34" charset="0"/>
              </a:rPr>
              <a:t>Cantarini</a:t>
            </a:r>
            <a:r>
              <a:rPr lang="en-US" sz="1600" i="1" dirty="0">
                <a:latin typeface="Calibri" pitchFamily="34" charset="0"/>
              </a:rPr>
              <a:t> L et al. Front </a:t>
            </a:r>
            <a:r>
              <a:rPr lang="en-US" sz="1600" i="1" dirty="0" err="1">
                <a:latin typeface="Calibri" pitchFamily="34" charset="0"/>
              </a:rPr>
              <a:t>Immunol</a:t>
            </a:r>
            <a:r>
              <a:rPr lang="en-US" sz="1600" i="1" dirty="0">
                <a:latin typeface="Calibri" pitchFamily="34" charset="0"/>
              </a:rPr>
              <a:t> 2017; 8: 1018</a:t>
            </a:r>
            <a:endParaRPr lang="es-ES" b="1" i="1" dirty="0">
              <a:solidFill>
                <a:schemeClr val="bg1">
                  <a:lumMod val="65000"/>
                </a:schemeClr>
              </a:solidFill>
              <a:latin typeface="Calibri" pitchFamily="34" charset="0"/>
            </a:endParaRPr>
          </a:p>
        </p:txBody>
      </p:sp>
      <p:pic>
        <p:nvPicPr>
          <p:cNvPr id="6" name="Imagen 5"/>
          <p:cNvPicPr>
            <a:picLocks noChangeAspect="1"/>
          </p:cNvPicPr>
          <p:nvPr/>
        </p:nvPicPr>
        <p:blipFill>
          <a:blip r:embed="rId3"/>
          <a:stretch>
            <a:fillRect/>
          </a:stretch>
        </p:blipFill>
        <p:spPr>
          <a:xfrm>
            <a:off x="407368" y="3004656"/>
            <a:ext cx="6047654"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a:blip r:embed="rId4"/>
          <a:stretch>
            <a:fillRect/>
          </a:stretch>
        </p:blipFill>
        <p:spPr>
          <a:xfrm>
            <a:off x="2926890" y="1050087"/>
            <a:ext cx="6738143" cy="1758720"/>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5"/>
          <a:stretch>
            <a:fillRect/>
          </a:stretch>
        </p:blipFill>
        <p:spPr>
          <a:xfrm>
            <a:off x="8259109" y="2934113"/>
            <a:ext cx="3507175" cy="3255270"/>
          </a:xfrm>
          <a:prstGeom prst="rect">
            <a:avLst/>
          </a:prstGeom>
          <a:ln>
            <a:noFill/>
          </a:ln>
          <a:effectLst>
            <a:outerShdw blurRad="292100" dist="139700" dir="2700000" algn="tl" rotWithShape="0">
              <a:srgbClr val="333333">
                <a:alpha val="65000"/>
              </a:srgbClr>
            </a:outerShdw>
          </a:effectLst>
        </p:spPr>
      </p:pic>
      <p:sp>
        <p:nvSpPr>
          <p:cNvPr id="19" name="CuadroTexto 18"/>
          <p:cNvSpPr txBox="1"/>
          <p:nvPr/>
        </p:nvSpPr>
        <p:spPr>
          <a:xfrm>
            <a:off x="6384032" y="4125404"/>
            <a:ext cx="2016224" cy="1323439"/>
          </a:xfrm>
          <a:prstGeom prst="rect">
            <a:avLst/>
          </a:prstGeom>
          <a:solidFill>
            <a:srgbClr val="FFCC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4000" b="1" dirty="0"/>
              <a:t>S: 93,4%</a:t>
            </a:r>
          </a:p>
          <a:p>
            <a:pPr algn="ctr"/>
            <a:r>
              <a:rPr lang="es-ES" sz="4000" b="1" dirty="0"/>
              <a:t>E: 91,7%</a:t>
            </a:r>
          </a:p>
        </p:txBody>
      </p:sp>
      <p:sp>
        <p:nvSpPr>
          <p:cNvPr id="20" name="Pentágono 1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1" name="Pentágono 20"/>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2" name="Pentágono 21"/>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3" name="Pentágono 22"/>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4" name="Pentágono 2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5" name="Pentágono 2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556482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a:t>
            </a:r>
            <a:r>
              <a:rPr lang="es-ES" sz="2800" b="1" dirty="0">
                <a:solidFill>
                  <a:prstClr val="white"/>
                </a:solidFill>
              </a:rPr>
              <a:t> </a:t>
            </a:r>
            <a:endParaRPr lang="es-ES" sz="2800" dirty="0">
              <a:solidFill>
                <a:prstClr val="white"/>
              </a:solidFill>
            </a:endParaRPr>
          </a:p>
        </p:txBody>
      </p:sp>
      <p:sp>
        <p:nvSpPr>
          <p:cNvPr id="23" name="1 Título"/>
          <p:cNvSpPr txBox="1">
            <a:spLocks/>
          </p:cNvSpPr>
          <p:nvPr/>
        </p:nvSpPr>
        <p:spPr>
          <a:xfrm>
            <a:off x="3478052" y="1176866"/>
            <a:ext cx="5544616" cy="655712"/>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s-ES" sz="3200" b="1" i="1" dirty="0">
                <a:solidFill>
                  <a:schemeClr val="accent1">
                    <a:lumMod val="75000"/>
                  </a:schemeClr>
                </a:solidFill>
              </a:rPr>
              <a:t>RFA durante los episodios febriles</a:t>
            </a:r>
          </a:p>
        </p:txBody>
      </p:sp>
      <p:grpSp>
        <p:nvGrpSpPr>
          <p:cNvPr id="18" name="2 Grupo"/>
          <p:cNvGrpSpPr/>
          <p:nvPr/>
        </p:nvGrpSpPr>
        <p:grpSpPr>
          <a:xfrm>
            <a:off x="2927648" y="1628800"/>
            <a:ext cx="8622705" cy="4176464"/>
            <a:chOff x="-180529" y="2276871"/>
            <a:chExt cx="9073011" cy="4320481"/>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9" y="2276872"/>
              <a:ext cx="4755713" cy="43204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910" y="2276871"/>
              <a:ext cx="4470572" cy="43204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1" name="8 CuadroTexto"/>
          <p:cNvSpPr txBox="1"/>
          <p:nvPr/>
        </p:nvSpPr>
        <p:spPr>
          <a:xfrm>
            <a:off x="7356366" y="6250763"/>
            <a:ext cx="4392488" cy="369332"/>
          </a:xfrm>
          <a:prstGeom prst="rect">
            <a:avLst/>
          </a:prstGeom>
          <a:noFill/>
        </p:spPr>
        <p:txBody>
          <a:bodyPr wrap="square" rtlCol="0">
            <a:spAutoFit/>
          </a:bodyPr>
          <a:lstStyle/>
          <a:p>
            <a:r>
              <a:rPr lang="es-ES" i="1" dirty="0"/>
              <a:t>Yazgan H et al . </a:t>
            </a:r>
            <a:r>
              <a:rPr lang="es-ES" i="1" dirty="0" err="1"/>
              <a:t>Int</a:t>
            </a:r>
            <a:r>
              <a:rPr lang="es-ES" i="1" dirty="0"/>
              <a:t> J </a:t>
            </a:r>
            <a:r>
              <a:rPr lang="es-ES" i="1" dirty="0" err="1"/>
              <a:t>Pediatr</a:t>
            </a:r>
            <a:r>
              <a:rPr lang="es-ES" i="1" dirty="0"/>
              <a:t>  </a:t>
            </a:r>
            <a:r>
              <a:rPr lang="es-ES" i="1" dirty="0" err="1"/>
              <a:t>Otorh</a:t>
            </a:r>
            <a:r>
              <a:rPr lang="es-ES" i="1" dirty="0"/>
              <a:t> 2012; 76</a:t>
            </a:r>
          </a:p>
        </p:txBody>
      </p:sp>
      <p:sp>
        <p:nvSpPr>
          <p:cNvPr id="24" name="3 Elipse"/>
          <p:cNvSpPr/>
          <p:nvPr/>
        </p:nvSpPr>
        <p:spPr>
          <a:xfrm>
            <a:off x="4974995" y="1924473"/>
            <a:ext cx="1224136" cy="7200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a:t>PCT</a:t>
            </a:r>
          </a:p>
        </p:txBody>
      </p:sp>
      <p:sp>
        <p:nvSpPr>
          <p:cNvPr id="25" name="17 Elipse"/>
          <p:cNvSpPr/>
          <p:nvPr/>
        </p:nvSpPr>
        <p:spPr>
          <a:xfrm>
            <a:off x="9169464" y="1857574"/>
            <a:ext cx="1224136" cy="7200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a:t>CRP</a:t>
            </a:r>
          </a:p>
        </p:txBody>
      </p:sp>
      <p:grpSp>
        <p:nvGrpSpPr>
          <p:cNvPr id="22" name="Agrupar 17"/>
          <p:cNvGrpSpPr/>
          <p:nvPr/>
        </p:nvGrpSpPr>
        <p:grpSpPr>
          <a:xfrm>
            <a:off x="231225" y="2319197"/>
            <a:ext cx="2592288" cy="2795670"/>
            <a:chOff x="1139952" y="1754776"/>
            <a:chExt cx="3310128" cy="2603864"/>
          </a:xfrm>
        </p:grpSpPr>
        <p:sp>
          <p:nvSpPr>
            <p:cNvPr id="28" name="CuadroTexto 27"/>
            <p:cNvSpPr txBox="1"/>
            <p:nvPr/>
          </p:nvSpPr>
          <p:spPr>
            <a:xfrm>
              <a:off x="1308881" y="1755110"/>
              <a:ext cx="2682240" cy="5079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2400" b="1" i="0" u="sng" strike="noStrike" kern="0" cap="none" spc="0" normalizeH="0" baseline="0" noProof="0" dirty="0">
                  <a:ln>
                    <a:noFill/>
                  </a:ln>
                  <a:solidFill>
                    <a:prstClr val="black"/>
                  </a:solidFill>
                  <a:effectLst/>
                  <a:uLnTx/>
                  <a:uFillTx/>
                </a:rPr>
                <a:t>HEMOGRAMA</a:t>
              </a:r>
            </a:p>
          </p:txBody>
        </p:sp>
        <p:sp>
          <p:nvSpPr>
            <p:cNvPr id="29" name="CuadroTexto 28"/>
            <p:cNvSpPr txBox="1"/>
            <p:nvPr/>
          </p:nvSpPr>
          <p:spPr>
            <a:xfrm>
              <a:off x="1308881" y="2153727"/>
              <a:ext cx="2954215" cy="214995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s-ES_tradnl" sz="2400" b="0" i="0" u="none" strike="noStrike" kern="0" cap="none" spc="0" normalizeH="0" baseline="0" noProof="0" dirty="0" err="1">
                  <a:ln>
                    <a:noFill/>
                  </a:ln>
                  <a:solidFill>
                    <a:prstClr val="black"/>
                  </a:solidFill>
                  <a:effectLst/>
                  <a:uLnTx/>
                  <a:uFillTx/>
                </a:rPr>
                <a:t>Neutrofilia</a:t>
              </a:r>
              <a:endParaRPr kumimoji="0" lang="es-ES_tradnl"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s-ES_tradnl" sz="2400" b="0" i="0" u="none" strike="noStrike" kern="0" cap="none" spc="0" normalizeH="0" baseline="0" noProof="0" dirty="0" err="1">
                  <a:ln>
                    <a:noFill/>
                  </a:ln>
                  <a:solidFill>
                    <a:prstClr val="black"/>
                  </a:solidFill>
                  <a:effectLst/>
                  <a:uLnTx/>
                  <a:uFillTx/>
                </a:rPr>
                <a:t>Monocitosis</a:t>
              </a:r>
              <a:endParaRPr kumimoji="0" lang="es-ES_tradnl"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s-ES_tradnl" sz="2400" b="0" i="0" u="none" strike="noStrike" kern="0" cap="none" spc="0" normalizeH="0" baseline="0" noProof="0" dirty="0" err="1">
                  <a:ln>
                    <a:noFill/>
                  </a:ln>
                  <a:solidFill>
                    <a:prstClr val="black"/>
                  </a:solidFill>
                  <a:effectLst/>
                  <a:uLnTx/>
                  <a:uFillTx/>
                </a:rPr>
                <a:t>Linfopenia</a:t>
              </a:r>
              <a:endParaRPr kumimoji="0" lang="es-ES_tradnl" sz="24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s-ES_tradnl" sz="2400" b="0" i="0" u="none" strike="noStrike" kern="0" cap="none" spc="0" normalizeH="0" baseline="0" noProof="0" dirty="0" err="1">
                  <a:ln>
                    <a:noFill/>
                  </a:ln>
                  <a:solidFill>
                    <a:prstClr val="black"/>
                  </a:solidFill>
                  <a:effectLst/>
                  <a:uLnTx/>
                  <a:uFillTx/>
                </a:rPr>
                <a:t>Eosinopenia</a:t>
              </a:r>
              <a:endParaRPr kumimoji="0" lang="es-ES_tradnl" sz="2400" b="0" i="0" u="none" strike="noStrike" kern="0" cap="none" spc="0" normalizeH="0" baseline="0" noProof="0" dirty="0">
                <a:ln>
                  <a:noFill/>
                </a:ln>
                <a:solidFill>
                  <a:prstClr val="black"/>
                </a:solidFill>
                <a:effectLst/>
                <a:uLnTx/>
                <a:uFillTx/>
              </a:endParaRPr>
            </a:p>
            <a:p>
              <a:pPr marR="0" lvl="0" defTabSz="914400" eaLnBrk="1" fontAlgn="auto" latinLnBrk="0" hangingPunct="1">
                <a:lnSpc>
                  <a:spcPct val="100000"/>
                </a:lnSpc>
                <a:spcBef>
                  <a:spcPts val="0"/>
                </a:spcBef>
                <a:spcAft>
                  <a:spcPts val="0"/>
                </a:spcAft>
                <a:buClrTx/>
                <a:buSzTx/>
                <a:tabLst/>
                <a:defRPr/>
              </a:pPr>
              <a:endParaRPr kumimoji="0" lang="es-ES_tradnl" sz="2400" b="0" i="0" u="none" strike="noStrike" kern="0" cap="none" spc="0" normalizeH="0" baseline="0" noProof="0" dirty="0">
                <a:ln>
                  <a:noFill/>
                </a:ln>
                <a:solidFill>
                  <a:prstClr val="black"/>
                </a:solidFill>
                <a:effectLst/>
                <a:uLnTx/>
                <a:uFillTx/>
              </a:endParaRPr>
            </a:p>
            <a:p>
              <a:pPr marR="0" lvl="0" defTabSz="914400" eaLnBrk="1" fontAlgn="auto" latinLnBrk="0" hangingPunct="1">
                <a:lnSpc>
                  <a:spcPct val="100000"/>
                </a:lnSpc>
                <a:spcBef>
                  <a:spcPts val="0"/>
                </a:spcBef>
                <a:spcAft>
                  <a:spcPts val="0"/>
                </a:spcAft>
                <a:buClrTx/>
                <a:buSzTx/>
                <a:tabLst/>
                <a:defRPr/>
              </a:pPr>
              <a:r>
                <a:rPr kumimoji="0" lang="es-ES_tradnl" sz="2400" b="0" i="0" u="none" strike="noStrike" kern="0" cap="none" spc="0" normalizeH="0" baseline="0" noProof="0" dirty="0">
                  <a:ln>
                    <a:noFill/>
                  </a:ln>
                  <a:solidFill>
                    <a:prstClr val="black"/>
                  </a:solidFill>
                  <a:effectLst/>
                  <a:uLnTx/>
                  <a:uFillTx/>
                </a:rPr>
                <a:t>↑PCR, VSG, </a:t>
              </a:r>
              <a:r>
                <a:rPr kumimoji="0" lang="es-ES_tradnl" sz="2400" b="0" i="0" u="none" strike="noStrike" kern="0" cap="none" spc="0" normalizeH="0" baseline="0" noProof="0" dirty="0" err="1">
                  <a:ln>
                    <a:noFill/>
                  </a:ln>
                  <a:solidFill>
                    <a:prstClr val="black"/>
                  </a:solidFill>
                  <a:effectLst/>
                  <a:uLnTx/>
                  <a:uFillTx/>
                </a:rPr>
                <a:t>IgD</a:t>
              </a:r>
              <a:endParaRPr kumimoji="0" lang="es-ES_tradnl" sz="2400" b="0" i="0" u="none" strike="noStrike" kern="0" cap="none" spc="0" normalizeH="0" baseline="0" noProof="0" dirty="0">
                <a:ln>
                  <a:noFill/>
                </a:ln>
                <a:solidFill>
                  <a:prstClr val="black"/>
                </a:solidFill>
                <a:effectLst/>
                <a:uLnTx/>
                <a:uFillTx/>
              </a:endParaRPr>
            </a:p>
          </p:txBody>
        </p:sp>
        <p:sp>
          <p:nvSpPr>
            <p:cNvPr id="30" name="Rectángulo 29"/>
            <p:cNvSpPr/>
            <p:nvPr/>
          </p:nvSpPr>
          <p:spPr>
            <a:xfrm>
              <a:off x="1139952" y="1754776"/>
              <a:ext cx="3310128" cy="2603864"/>
            </a:xfrm>
            <a:prstGeom prst="rect">
              <a:avLst/>
            </a:prstGeom>
            <a:noFill/>
            <a:ln w="381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1" name="Pentágono 3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32" name="Pentágono 3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33" name="Pentágono 32"/>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34" name="Pentágono 33"/>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5" name="Pentágono 34"/>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6" name="Pentágono 35"/>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cxnSp>
        <p:nvCxnSpPr>
          <p:cNvPr id="3" name="Conector recto 2"/>
          <p:cNvCxnSpPr/>
          <p:nvPr/>
        </p:nvCxnSpPr>
        <p:spPr>
          <a:xfrm>
            <a:off x="4007768" y="1921550"/>
            <a:ext cx="0" cy="2083514"/>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Conector recto 36"/>
          <p:cNvCxnSpPr/>
          <p:nvPr/>
        </p:nvCxnSpPr>
        <p:spPr>
          <a:xfrm>
            <a:off x="7027227" y="4473149"/>
            <a:ext cx="8384" cy="584448"/>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Conector recto 37"/>
          <p:cNvCxnSpPr/>
          <p:nvPr/>
        </p:nvCxnSpPr>
        <p:spPr>
          <a:xfrm>
            <a:off x="8184232" y="2592249"/>
            <a:ext cx="0" cy="1309449"/>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Conector recto 38"/>
          <p:cNvCxnSpPr/>
          <p:nvPr/>
        </p:nvCxnSpPr>
        <p:spPr>
          <a:xfrm>
            <a:off x="11234542" y="2389635"/>
            <a:ext cx="22088" cy="2666225"/>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26" name="1 Tabla"/>
          <p:cNvGraphicFramePr>
            <a:graphicFrameLocks noGrp="1"/>
          </p:cNvGraphicFramePr>
          <p:nvPr>
            <p:extLst>
              <p:ext uri="{D42A27DB-BD31-4B8C-83A1-F6EECF244321}">
                <p14:modId xmlns:p14="http://schemas.microsoft.com/office/powerpoint/2010/main" val="333062915"/>
              </p:ext>
            </p:extLst>
          </p:nvPr>
        </p:nvGraphicFramePr>
        <p:xfrm>
          <a:off x="3360621" y="2765628"/>
          <a:ext cx="8520609" cy="2103120"/>
        </p:xfrm>
        <a:graphic>
          <a:graphicData uri="http://schemas.openxmlformats.org/drawingml/2006/table">
            <a:tbl>
              <a:tblPr firstRow="1" bandRow="1">
                <a:tableStyleId>{85BE263C-DBD7-4A20-BB59-AAB30ACAA65A}</a:tableStyleId>
              </a:tblPr>
              <a:tblGrid>
                <a:gridCol w="2973661">
                  <a:extLst>
                    <a:ext uri="{9D8B030D-6E8A-4147-A177-3AD203B41FA5}">
                      <a16:colId xmlns:a16="http://schemas.microsoft.com/office/drawing/2014/main" val="20000"/>
                    </a:ext>
                  </a:extLst>
                </a:gridCol>
                <a:gridCol w="2738636">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370840">
                <a:tc>
                  <a:txBody>
                    <a:bodyPr/>
                    <a:lstStyle/>
                    <a:p>
                      <a:endParaRPr lang="es-ES" dirty="0"/>
                    </a:p>
                  </a:txBody>
                  <a:tcPr/>
                </a:tc>
                <a:tc>
                  <a:txBody>
                    <a:bodyPr/>
                    <a:lstStyle/>
                    <a:p>
                      <a:pPr algn="ctr"/>
                      <a:r>
                        <a:rPr lang="es-ES" sz="2400" dirty="0"/>
                        <a:t>PCR (</a:t>
                      </a:r>
                      <a:r>
                        <a:rPr lang="es-ES" sz="2400" dirty="0" err="1"/>
                        <a:t>mgr</a:t>
                      </a:r>
                      <a:r>
                        <a:rPr lang="es-ES" sz="2400" dirty="0"/>
                        <a:t>/l)</a:t>
                      </a:r>
                    </a:p>
                  </a:txBody>
                  <a:tcPr/>
                </a:tc>
                <a:tc>
                  <a:txBody>
                    <a:bodyPr/>
                    <a:lstStyle/>
                    <a:p>
                      <a:pPr algn="ctr"/>
                      <a:r>
                        <a:rPr lang="es-ES" sz="2400" dirty="0"/>
                        <a:t>PCT (</a:t>
                      </a:r>
                      <a:r>
                        <a:rPr lang="es-ES" sz="2400" dirty="0" err="1"/>
                        <a:t>ng</a:t>
                      </a:r>
                      <a:r>
                        <a:rPr lang="es-ES" sz="2400" dirty="0"/>
                        <a:t>/ml)</a:t>
                      </a:r>
                    </a:p>
                  </a:txBody>
                  <a:tcPr/>
                </a:tc>
                <a:extLst>
                  <a:ext uri="{0D108BD9-81ED-4DB2-BD59-A6C34878D82A}">
                    <a16:rowId xmlns:a16="http://schemas.microsoft.com/office/drawing/2014/main" val="10000"/>
                  </a:ext>
                </a:extLst>
              </a:tr>
              <a:tr h="370840">
                <a:tc>
                  <a:txBody>
                    <a:bodyPr/>
                    <a:lstStyle/>
                    <a:p>
                      <a:r>
                        <a:rPr lang="es-ES" sz="2400" b="1" dirty="0"/>
                        <a:t>PFAPA </a:t>
                      </a:r>
                    </a:p>
                    <a:p>
                      <a:r>
                        <a:rPr lang="es-ES" sz="2400" dirty="0"/>
                        <a:t>(n:23)</a:t>
                      </a:r>
                    </a:p>
                  </a:txBody>
                  <a:tcPr/>
                </a:tc>
                <a:tc>
                  <a:txBody>
                    <a:bodyPr/>
                    <a:lstStyle/>
                    <a:p>
                      <a:r>
                        <a:rPr lang="es-ES" sz="2800" dirty="0"/>
                        <a:t>94,8 +/- 71,6</a:t>
                      </a:r>
                      <a:endParaRPr lang="es-ES" sz="2800" b="0" dirty="0"/>
                    </a:p>
                  </a:txBody>
                  <a:tcPr/>
                </a:tc>
                <a:tc>
                  <a:txBody>
                    <a:bodyPr/>
                    <a:lstStyle/>
                    <a:p>
                      <a:r>
                        <a:rPr lang="es-ES" sz="2800" dirty="0"/>
                        <a:t>0,29 +/- 0,14</a:t>
                      </a:r>
                      <a:endParaRPr lang="es-ES" sz="2800" b="0" dirty="0"/>
                    </a:p>
                  </a:txBody>
                  <a:tcPr/>
                </a:tc>
                <a:extLst>
                  <a:ext uri="{0D108BD9-81ED-4DB2-BD59-A6C34878D82A}">
                    <a16:rowId xmlns:a16="http://schemas.microsoft.com/office/drawing/2014/main" val="10001"/>
                  </a:ext>
                </a:extLst>
              </a:tr>
              <a:tr h="370840">
                <a:tc>
                  <a:txBody>
                    <a:bodyPr/>
                    <a:lstStyle/>
                    <a:p>
                      <a:r>
                        <a:rPr lang="es-ES" sz="2400" b="1" dirty="0"/>
                        <a:t>CONTROL</a:t>
                      </a:r>
                    </a:p>
                    <a:p>
                      <a:r>
                        <a:rPr lang="es-ES" sz="2400" baseline="0" dirty="0"/>
                        <a:t>(neumonía n: 20)</a:t>
                      </a:r>
                      <a:endParaRPr lang="es-ES" sz="2400" dirty="0"/>
                    </a:p>
                  </a:txBody>
                  <a:tcPr/>
                </a:tc>
                <a:tc>
                  <a:txBody>
                    <a:bodyPr/>
                    <a:lstStyle/>
                    <a:p>
                      <a:r>
                        <a:rPr lang="es-ES" sz="2800" dirty="0"/>
                        <a:t>153 +/- 26</a:t>
                      </a:r>
                      <a:endParaRPr lang="es-ES" sz="2800" b="0" dirty="0"/>
                    </a:p>
                  </a:txBody>
                  <a:tcPr/>
                </a:tc>
                <a:tc>
                  <a:txBody>
                    <a:bodyPr/>
                    <a:lstStyle/>
                    <a:p>
                      <a:r>
                        <a:rPr lang="es-ES" sz="2800" dirty="0"/>
                        <a:t>1,59 +/- 0,53</a:t>
                      </a:r>
                      <a:endParaRPr lang="es-ES" sz="2800" b="0" dirty="0"/>
                    </a:p>
                  </a:txBody>
                  <a:tcPr/>
                </a:tc>
                <a:extLst>
                  <a:ext uri="{0D108BD9-81ED-4DB2-BD59-A6C34878D82A}">
                    <a16:rowId xmlns:a16="http://schemas.microsoft.com/office/drawing/2014/main" val="10002"/>
                  </a:ext>
                </a:extLst>
              </a:tr>
            </a:tbl>
          </a:graphicData>
        </a:graphic>
      </p:graphicFrame>
      <p:sp>
        <p:nvSpPr>
          <p:cNvPr id="27" name="15 Rectángulo"/>
          <p:cNvSpPr/>
          <p:nvPr/>
        </p:nvSpPr>
        <p:spPr>
          <a:xfrm>
            <a:off x="8794648" y="3239589"/>
            <a:ext cx="2593721" cy="72008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0807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Tratamiento</a:t>
            </a:r>
            <a:r>
              <a:rPr lang="es-ES" sz="2800" b="1" dirty="0">
                <a:solidFill>
                  <a:prstClr val="white"/>
                </a:solidFill>
              </a:rPr>
              <a:t> </a:t>
            </a:r>
            <a:endParaRPr lang="es-ES" sz="2800" dirty="0">
              <a:solidFill>
                <a:prstClr val="white"/>
              </a:solidFill>
            </a:endParaRPr>
          </a:p>
        </p:txBody>
      </p:sp>
      <p:graphicFrame>
        <p:nvGraphicFramePr>
          <p:cNvPr id="33" name="Diagrama 32"/>
          <p:cNvGraphicFramePr/>
          <p:nvPr>
            <p:extLst>
              <p:ext uri="{D42A27DB-BD31-4B8C-83A1-F6EECF244321}">
                <p14:modId xmlns:p14="http://schemas.microsoft.com/office/powerpoint/2010/main" val="160830601"/>
              </p:ext>
            </p:extLst>
          </p:nvPr>
        </p:nvGraphicFramePr>
        <p:xfrm>
          <a:off x="1672256" y="1381129"/>
          <a:ext cx="9248280" cy="5331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Pentágono 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8" name="Pentágono 17"/>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19" name="Pentágono 18"/>
          <p:cNvSpPr/>
          <p:nvPr/>
        </p:nvSpPr>
        <p:spPr>
          <a:xfrm>
            <a:off x="7104112" y="-2"/>
            <a:ext cx="1880554"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     PFAPA</a:t>
            </a:r>
          </a:p>
        </p:txBody>
      </p:sp>
      <p:sp>
        <p:nvSpPr>
          <p:cNvPr id="20" name="Pentágono 19"/>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1" name="Pentágono 20"/>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2" name="Pentágono 21"/>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16031214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Tratamiento- Corticoides</a:t>
            </a:r>
            <a:r>
              <a:rPr lang="es-ES" sz="2800" b="1" dirty="0">
                <a:solidFill>
                  <a:prstClr val="white"/>
                </a:solidFill>
              </a:rPr>
              <a:t> </a:t>
            </a:r>
            <a:endParaRPr lang="es-ES" sz="28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
        <p:nvSpPr>
          <p:cNvPr id="19" name="Text Box 5"/>
          <p:cNvSpPr txBox="1">
            <a:spLocks noChangeArrowheads="1"/>
          </p:cNvSpPr>
          <p:nvPr/>
        </p:nvSpPr>
        <p:spPr bwMode="auto">
          <a:xfrm>
            <a:off x="3935624" y="1556792"/>
            <a:ext cx="3455987" cy="525401"/>
          </a:xfrm>
          <a:prstGeom prst="rect">
            <a:avLst/>
          </a:prstGeom>
          <a:solidFill>
            <a:srgbClr val="0070C0"/>
          </a:solidFill>
          <a:ln w="28575">
            <a:solidFill>
              <a:srgbClr val="000000"/>
            </a:solidFill>
            <a:miter lim="800000"/>
            <a:headEnd type="none" w="sm" len="sm"/>
            <a:tailEnd type="none" w="sm" len="sm"/>
          </a:ln>
          <a:effectLst/>
        </p:spPr>
        <p:txBody>
          <a:bodyPr lIns="90000" tIns="46800" rIns="90000" bIns="46800">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s-ES" sz="2800" b="1" kern="0" dirty="0">
                <a:solidFill>
                  <a:srgbClr val="FFFFFF"/>
                </a:solidFill>
              </a:rPr>
              <a:t>PREDNISONA</a:t>
            </a:r>
            <a:endParaRPr kumimoji="0" lang="en-US" sz="2800" b="1" i="0" u="none" strike="noStrike" kern="0" cap="none" spc="0" normalizeH="0" baseline="0" noProof="0" dirty="0">
              <a:ln>
                <a:noFill/>
              </a:ln>
              <a:solidFill>
                <a:srgbClr val="FFFFFF"/>
              </a:solidFill>
              <a:effectLst/>
              <a:uLnTx/>
              <a:uFillTx/>
              <a:cs typeface="Arial" charset="0"/>
            </a:endParaRPr>
          </a:p>
        </p:txBody>
      </p:sp>
      <p:sp>
        <p:nvSpPr>
          <p:cNvPr id="22" name="CuadroTexto 21"/>
          <p:cNvSpPr txBox="1"/>
          <p:nvPr/>
        </p:nvSpPr>
        <p:spPr>
          <a:xfrm>
            <a:off x="1127448" y="2276872"/>
            <a:ext cx="10421856" cy="3323987"/>
          </a:xfrm>
          <a:prstGeom prst="rect">
            <a:avLst/>
          </a:prstGeom>
          <a:noFill/>
          <a:ln>
            <a:solidFill>
              <a:schemeClr val="accent1">
                <a:lumMod val="50000"/>
              </a:schemeClr>
            </a:solidFill>
          </a:ln>
        </p:spPr>
        <p:txBody>
          <a:bodyPr wrap="square" rtlCol="0">
            <a:spAutoFit/>
          </a:bodyPr>
          <a:lstStyle/>
          <a:p>
            <a:pPr marL="285750" indent="-285750">
              <a:lnSpc>
                <a:spcPct val="150000"/>
              </a:lnSpc>
              <a:buFont typeface="Arial" charset="0"/>
              <a:buChar char="•"/>
            </a:pPr>
            <a:r>
              <a:rPr lang="es-ES_tradnl" sz="2800" dirty="0" err="1"/>
              <a:t>Prednisona</a:t>
            </a:r>
            <a:r>
              <a:rPr lang="es-ES_tradnl" sz="2800" dirty="0"/>
              <a:t>: 0,5-2 mg/kg/dosis (no diferencias)</a:t>
            </a:r>
          </a:p>
          <a:p>
            <a:pPr marL="285750" indent="-285750">
              <a:lnSpc>
                <a:spcPct val="150000"/>
              </a:lnSpc>
              <a:buFont typeface="Arial" charset="0"/>
              <a:buChar char="•"/>
            </a:pPr>
            <a:r>
              <a:rPr lang="es-ES_tradnl" sz="2800" dirty="0"/>
              <a:t>1 </a:t>
            </a:r>
            <a:r>
              <a:rPr lang="es-ES" sz="2800" dirty="0" err="1"/>
              <a:t>ó</a:t>
            </a:r>
            <a:r>
              <a:rPr lang="es-ES" sz="2800" dirty="0"/>
              <a:t> 2 dosis (se podría repetir a las 24h)</a:t>
            </a:r>
          </a:p>
          <a:p>
            <a:pPr marL="285750" indent="-285750">
              <a:lnSpc>
                <a:spcPct val="150000"/>
              </a:lnSpc>
              <a:buFont typeface="Arial" charset="0"/>
              <a:buChar char="•"/>
            </a:pPr>
            <a:r>
              <a:rPr lang="es-ES" sz="2800" dirty="0"/>
              <a:t>63-90% desaparición de fiebre en 24 horas</a:t>
            </a:r>
          </a:p>
          <a:p>
            <a:pPr marL="285750" indent="-285750">
              <a:lnSpc>
                <a:spcPct val="150000"/>
              </a:lnSpc>
              <a:buFont typeface="Arial" charset="0"/>
              <a:buChar char="•"/>
            </a:pPr>
            <a:r>
              <a:rPr lang="es-ES" sz="2800" dirty="0"/>
              <a:t>No previene nuevos episodios</a:t>
            </a:r>
          </a:p>
          <a:p>
            <a:pPr marL="285750" indent="-285750">
              <a:lnSpc>
                <a:spcPct val="150000"/>
              </a:lnSpc>
              <a:buFont typeface="Arial" charset="0"/>
              <a:buChar char="•"/>
            </a:pPr>
            <a:r>
              <a:rPr lang="es-ES" sz="2800" dirty="0"/>
              <a:t>Podría acortar el intervalo entre episodios en el 25-30% de los casos</a:t>
            </a:r>
          </a:p>
        </p:txBody>
      </p:sp>
    </p:spTree>
    <p:extLst>
      <p:ext uri="{BB962C8B-B14F-4D97-AF65-F5344CB8AC3E}">
        <p14:creationId xmlns:p14="http://schemas.microsoft.com/office/powerpoint/2010/main" val="3436229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LUCES de las enfermedades </a:t>
            </a:r>
            <a:r>
              <a:rPr lang="es-ES" sz="2800" b="1" dirty="0" err="1">
                <a:solidFill>
                  <a:prstClr val="white"/>
                </a:solidFill>
              </a:rPr>
              <a:t>autoinflamatorias</a:t>
            </a:r>
            <a:endParaRPr lang="es-ES" sz="2800" b="1" dirty="0">
              <a:solidFill>
                <a:prstClr val="white"/>
              </a:solidFill>
            </a:endParaRPr>
          </a:p>
        </p:txBody>
      </p:sp>
      <p:sp>
        <p:nvSpPr>
          <p:cNvPr id="19" name="Rectángulo redondeado 18"/>
          <p:cNvSpPr/>
          <p:nvPr/>
        </p:nvSpPr>
        <p:spPr>
          <a:xfrm>
            <a:off x="119336" y="2924944"/>
            <a:ext cx="4176464" cy="1973991"/>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“Están de moda”</a:t>
            </a:r>
          </a:p>
          <a:p>
            <a:pPr marL="0" lvl="3" algn="ctr">
              <a:defRPr/>
            </a:pPr>
            <a:r>
              <a:rPr lang="es-ES" sz="3600" b="1" dirty="0">
                <a:solidFill>
                  <a:srgbClr val="002060"/>
                </a:solidFill>
              </a:rPr>
              <a:t>Cada año se describen varias </a:t>
            </a:r>
          </a:p>
        </p:txBody>
      </p:sp>
      <p:pic>
        <p:nvPicPr>
          <p:cNvPr id="20" name="Imagen 19"/>
          <p:cNvPicPr>
            <a:picLocks noChangeAspect="1"/>
          </p:cNvPicPr>
          <p:nvPr/>
        </p:nvPicPr>
        <p:blipFill>
          <a:blip r:embed="rId2"/>
          <a:stretch>
            <a:fillRect/>
          </a:stretch>
        </p:blipFill>
        <p:spPr>
          <a:xfrm>
            <a:off x="4439816" y="1556792"/>
            <a:ext cx="7395787" cy="4145792"/>
          </a:xfrm>
          <a:prstGeom prst="rect">
            <a:avLst/>
          </a:prstGeom>
        </p:spPr>
      </p:pic>
      <p:sp>
        <p:nvSpPr>
          <p:cNvPr id="2" name="CuadroTexto 1"/>
          <p:cNvSpPr txBox="1"/>
          <p:nvPr/>
        </p:nvSpPr>
        <p:spPr>
          <a:xfrm>
            <a:off x="5519936" y="5949280"/>
            <a:ext cx="5735960" cy="646331"/>
          </a:xfrm>
          <a:prstGeom prst="rect">
            <a:avLst/>
          </a:prstGeom>
          <a:noFill/>
        </p:spPr>
        <p:txBody>
          <a:bodyPr wrap="square" rtlCol="0">
            <a:spAutoFit/>
          </a:bodyPr>
          <a:lstStyle/>
          <a:p>
            <a:r>
              <a:rPr lang="es-ES" sz="3600" b="1" dirty="0"/>
              <a:t>¡¡Ya vamos por más de 40!!</a:t>
            </a:r>
          </a:p>
        </p:txBody>
      </p:sp>
      <p:pic>
        <p:nvPicPr>
          <p:cNvPr id="18" name="Picture 2" descr="Resultado de imagen de Lu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151" y="373831"/>
            <a:ext cx="692441" cy="476329"/>
          </a:xfrm>
          <a:prstGeom prst="rect">
            <a:avLst/>
          </a:prstGeom>
          <a:noFill/>
          <a:extLst>
            <a:ext uri="{909E8E84-426E-40DD-AFC4-6F175D3DCCD1}">
              <a14:hiddenFill xmlns:a14="http://schemas.microsoft.com/office/drawing/2010/main">
                <a:solidFill>
                  <a:srgbClr val="FFFFFF"/>
                </a:solidFill>
              </a14:hiddenFill>
            </a:ext>
          </a:extLst>
        </p:spPr>
      </p:pic>
      <p:sp>
        <p:nvSpPr>
          <p:cNvPr id="21" name="Pentágono 2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2" name="Pentágono 2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3" name="Pentágono 2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4" name="Pentágono 2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5" name="Pentágono 24"/>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6" name="Pentágono 25"/>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spTree>
    <p:extLst>
      <p:ext uri="{BB962C8B-B14F-4D97-AF65-F5344CB8AC3E}">
        <p14:creationId xmlns:p14="http://schemas.microsoft.com/office/powerpoint/2010/main" val="1706080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Tratamiento- </a:t>
            </a:r>
            <a:r>
              <a:rPr lang="es-ES" sz="4000" b="1" dirty="0" err="1">
                <a:solidFill>
                  <a:prstClr val="white"/>
                </a:solidFill>
              </a:rPr>
              <a:t>Colchicina</a:t>
            </a:r>
            <a:r>
              <a:rPr lang="es-ES" sz="2800" b="1" dirty="0">
                <a:solidFill>
                  <a:prstClr val="white"/>
                </a:solidFill>
              </a:rPr>
              <a:t> </a:t>
            </a:r>
            <a:endParaRPr lang="es-ES" sz="28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2" name="Imagen 1"/>
          <p:cNvPicPr>
            <a:picLocks noChangeAspect="1"/>
          </p:cNvPicPr>
          <p:nvPr/>
        </p:nvPicPr>
        <p:blipFill>
          <a:blip r:embed="rId3"/>
          <a:stretch>
            <a:fillRect/>
          </a:stretch>
        </p:blipFill>
        <p:spPr>
          <a:xfrm>
            <a:off x="8832304" y="1111642"/>
            <a:ext cx="3688113" cy="2185638"/>
          </a:xfrm>
          <a:prstGeom prst="rect">
            <a:avLst/>
          </a:prstGeom>
        </p:spPr>
      </p:pic>
      <p:sp>
        <p:nvSpPr>
          <p:cNvPr id="3" name="Rectángulo redondeado 2"/>
          <p:cNvSpPr/>
          <p:nvPr/>
        </p:nvSpPr>
        <p:spPr>
          <a:xfrm>
            <a:off x="10992544" y="1553094"/>
            <a:ext cx="720080" cy="363738"/>
          </a:xfrm>
          <a:prstGeom prst="round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76" y="1844824"/>
            <a:ext cx="159774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ángulo 19"/>
          <p:cNvSpPr/>
          <p:nvPr/>
        </p:nvSpPr>
        <p:spPr>
          <a:xfrm>
            <a:off x="3477699" y="6367656"/>
            <a:ext cx="3744416" cy="338554"/>
          </a:xfrm>
          <a:prstGeom prst="rect">
            <a:avLst/>
          </a:prstGeom>
        </p:spPr>
        <p:txBody>
          <a:bodyPr wrap="square">
            <a:spAutoFit/>
          </a:bodyPr>
          <a:lstStyle/>
          <a:p>
            <a:r>
              <a:rPr lang="es-ES" sz="1600" i="1" dirty="0" err="1"/>
              <a:t>Ozen</a:t>
            </a:r>
            <a:r>
              <a:rPr lang="es-ES" sz="1600" i="1" dirty="0"/>
              <a:t> S et al. Ann </a:t>
            </a:r>
            <a:r>
              <a:rPr lang="es-ES" sz="1600" i="1" dirty="0" err="1"/>
              <a:t>Rheum</a:t>
            </a:r>
            <a:r>
              <a:rPr lang="es-ES" sz="1600" i="1" dirty="0"/>
              <a:t> </a:t>
            </a:r>
            <a:r>
              <a:rPr lang="es-ES" sz="1600" i="1" dirty="0" err="1"/>
              <a:t>Dis</a:t>
            </a:r>
            <a:r>
              <a:rPr lang="es-ES" sz="1600" i="1" dirty="0"/>
              <a:t> 2016; 0: 1-8</a:t>
            </a:r>
          </a:p>
        </p:txBody>
      </p:sp>
      <p:pic>
        <p:nvPicPr>
          <p:cNvPr id="21" name="Imagen 20"/>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Lst>
          </a:blip>
          <a:srcRect t="4038" r="4516" b="6872"/>
          <a:stretch/>
        </p:blipFill>
        <p:spPr>
          <a:xfrm>
            <a:off x="2135560" y="1844824"/>
            <a:ext cx="6428694" cy="4104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7343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Tratamiento- </a:t>
            </a:r>
            <a:r>
              <a:rPr lang="es-ES" sz="4000" b="1" dirty="0" err="1">
                <a:solidFill>
                  <a:prstClr val="white"/>
                </a:solidFill>
              </a:rPr>
              <a:t>Colchicina</a:t>
            </a:r>
            <a:r>
              <a:rPr lang="es-ES" sz="4000" b="1" dirty="0">
                <a:solidFill>
                  <a:prstClr val="white"/>
                </a:solidFill>
              </a:rPr>
              <a:t> </a:t>
            </a:r>
            <a:r>
              <a:rPr lang="es-ES" sz="2800" b="1" dirty="0">
                <a:solidFill>
                  <a:prstClr val="white"/>
                </a:solidFill>
              </a:rPr>
              <a:t> </a:t>
            </a:r>
            <a:endParaRPr lang="es-ES" sz="28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35" name="Imagen 34"/>
          <p:cNvPicPr>
            <a:picLocks noChangeAspect="1"/>
          </p:cNvPicPr>
          <p:nvPr/>
        </p:nvPicPr>
        <p:blipFill rotWithShape="1">
          <a:blip r:embed="rId3">
            <a:extLst>
              <a:ext uri="{28A0092B-C50C-407E-A947-70E740481C1C}">
                <a14:useLocalDpi xmlns:a14="http://schemas.microsoft.com/office/drawing/2010/main" val="0"/>
              </a:ext>
            </a:extLst>
          </a:blip>
          <a:srcRect l="4868" t="49743" r="29585" b="35013"/>
          <a:stretch/>
        </p:blipFill>
        <p:spPr>
          <a:xfrm>
            <a:off x="560231" y="1111642"/>
            <a:ext cx="6592903" cy="924704"/>
          </a:xfrm>
          <a:prstGeom prst="rect">
            <a:avLst/>
          </a:prstGeom>
          <a:ln>
            <a:noFill/>
          </a:ln>
          <a:effectLst>
            <a:outerShdw blurRad="292100" dist="139700" dir="2700000" algn="tl" rotWithShape="0">
              <a:srgbClr val="333333">
                <a:alpha val="65000"/>
              </a:srgbClr>
            </a:outerShdw>
          </a:effectLst>
        </p:spPr>
      </p:pic>
      <p:sp>
        <p:nvSpPr>
          <p:cNvPr id="37" name="3 CuadroTexto"/>
          <p:cNvSpPr txBox="1"/>
          <p:nvPr/>
        </p:nvSpPr>
        <p:spPr>
          <a:xfrm>
            <a:off x="7243074" y="6254885"/>
            <a:ext cx="4474603" cy="369332"/>
          </a:xfrm>
          <a:prstGeom prst="rect">
            <a:avLst/>
          </a:prstGeom>
          <a:noFill/>
          <a:ln w="28575">
            <a:noFill/>
          </a:ln>
        </p:spPr>
        <p:txBody>
          <a:bodyPr wrap="square">
            <a:spAutoFit/>
          </a:bodyPr>
          <a:lstStyle/>
          <a:p>
            <a:pPr algn="ctr">
              <a:defRPr/>
            </a:pPr>
            <a:r>
              <a:rPr lang="en-US" sz="1600" i="1" dirty="0" err="1">
                <a:latin typeface="Calibri" pitchFamily="34" charset="0"/>
              </a:rPr>
              <a:t>Dusser</a:t>
            </a:r>
            <a:r>
              <a:rPr lang="en-US" sz="1600" i="1" dirty="0">
                <a:latin typeface="Calibri" pitchFamily="34" charset="0"/>
              </a:rPr>
              <a:t> P et al. Joint Bone Spine 2016;83:406-11</a:t>
            </a:r>
            <a:r>
              <a:rPr lang="en-US" b="1" i="1" dirty="0">
                <a:solidFill>
                  <a:schemeClr val="bg1">
                    <a:lumMod val="65000"/>
                  </a:schemeClr>
                </a:solidFill>
                <a:latin typeface="Calibri" pitchFamily="34" charset="0"/>
              </a:rPr>
              <a:t>.</a:t>
            </a:r>
            <a:endParaRPr lang="es-ES" b="1" i="1" dirty="0">
              <a:solidFill>
                <a:schemeClr val="bg1">
                  <a:lumMod val="65000"/>
                </a:schemeClr>
              </a:solidFill>
              <a:latin typeface="Calibri" pitchFamily="34" charset="0"/>
            </a:endParaRPr>
          </a:p>
        </p:txBody>
      </p:sp>
      <p:pic>
        <p:nvPicPr>
          <p:cNvPr id="5" name="Imagen 4"/>
          <p:cNvPicPr>
            <a:picLocks noChangeAspect="1"/>
          </p:cNvPicPr>
          <p:nvPr/>
        </p:nvPicPr>
        <p:blipFill rotWithShape="1">
          <a:blip r:embed="rId4"/>
          <a:srcRect t="3436"/>
          <a:stretch/>
        </p:blipFill>
        <p:spPr>
          <a:xfrm>
            <a:off x="983432" y="2200852"/>
            <a:ext cx="4896544" cy="4611372"/>
          </a:xfrm>
          <a:prstGeom prst="rect">
            <a:avLst/>
          </a:prstGeom>
        </p:spPr>
      </p:pic>
    </p:spTree>
    <p:extLst>
      <p:ext uri="{BB962C8B-B14F-4D97-AF65-F5344CB8AC3E}">
        <p14:creationId xmlns:p14="http://schemas.microsoft.com/office/powerpoint/2010/main" val="842285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Tratamiento- </a:t>
            </a:r>
            <a:r>
              <a:rPr lang="es-ES" sz="4000" b="1" dirty="0" err="1">
                <a:solidFill>
                  <a:prstClr val="white"/>
                </a:solidFill>
              </a:rPr>
              <a:t>Colchicina</a:t>
            </a:r>
            <a:r>
              <a:rPr lang="es-ES" sz="4000" b="1" dirty="0">
                <a:solidFill>
                  <a:prstClr val="white"/>
                </a:solidFill>
              </a:rPr>
              <a:t> </a:t>
            </a:r>
            <a:r>
              <a:rPr lang="es-ES" sz="2800" b="1" dirty="0">
                <a:solidFill>
                  <a:prstClr val="white"/>
                </a:solidFill>
              </a:rPr>
              <a:t> </a:t>
            </a:r>
            <a:endParaRPr lang="es-ES" sz="28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2" name="Imagen 1"/>
          <p:cNvPicPr>
            <a:picLocks noChangeAspect="1"/>
          </p:cNvPicPr>
          <p:nvPr/>
        </p:nvPicPr>
        <p:blipFill>
          <a:blip r:embed="rId3"/>
          <a:stretch>
            <a:fillRect/>
          </a:stretch>
        </p:blipFill>
        <p:spPr>
          <a:xfrm>
            <a:off x="8832304" y="1111642"/>
            <a:ext cx="3688113" cy="2185638"/>
          </a:xfrm>
          <a:prstGeom prst="rect">
            <a:avLst/>
          </a:prstGeom>
        </p:spPr>
      </p:pic>
      <p:sp>
        <p:nvSpPr>
          <p:cNvPr id="3" name="Rectángulo redondeado 2"/>
          <p:cNvSpPr/>
          <p:nvPr/>
        </p:nvSpPr>
        <p:spPr>
          <a:xfrm>
            <a:off x="10992544" y="1553094"/>
            <a:ext cx="720080" cy="363738"/>
          </a:xfrm>
          <a:prstGeom prst="round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2" name="Imagen 21"/>
          <p:cNvPicPr>
            <a:picLocks noChangeAspect="1"/>
          </p:cNvPicPr>
          <p:nvPr/>
        </p:nvPicPr>
        <p:blipFill rotWithShape="1">
          <a:blip r:embed="rId4">
            <a:extLst>
              <a:ext uri="{28A0092B-C50C-407E-A947-70E740481C1C}">
                <a14:useLocalDpi xmlns:a14="http://schemas.microsoft.com/office/drawing/2010/main" val="0"/>
              </a:ext>
            </a:extLst>
          </a:blip>
          <a:srcRect l="24485" t="23273" r="21879" b="10109"/>
          <a:stretch/>
        </p:blipFill>
        <p:spPr>
          <a:xfrm>
            <a:off x="7264893" y="2817456"/>
            <a:ext cx="4919183" cy="3818620"/>
          </a:xfrm>
          <a:prstGeom prst="rect">
            <a:avLst/>
          </a:prstGeom>
          <a:ln>
            <a:noFill/>
          </a:ln>
          <a:effectLst>
            <a:outerShdw blurRad="292100" dist="139700" dir="2700000" algn="tl" rotWithShape="0">
              <a:srgbClr val="333333">
                <a:alpha val="65000"/>
              </a:srgbClr>
            </a:outerShdw>
          </a:effectLst>
        </p:spPr>
      </p:pic>
      <p:sp>
        <p:nvSpPr>
          <p:cNvPr id="23" name="CuadroTexto 22"/>
          <p:cNvSpPr txBox="1"/>
          <p:nvPr/>
        </p:nvSpPr>
        <p:spPr>
          <a:xfrm>
            <a:off x="1499609" y="5089117"/>
            <a:ext cx="3785616" cy="1200329"/>
          </a:xfrm>
          <a:prstGeom prst="rect">
            <a:avLst/>
          </a:prstGeom>
          <a:no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2400" b="0" i="0" u="none" strike="noStrike" kern="0" cap="none" spc="0" normalizeH="0" baseline="0" noProof="0" dirty="0">
                <a:ln>
                  <a:noFill/>
                </a:ln>
                <a:solidFill>
                  <a:prstClr val="black"/>
                </a:solidFill>
                <a:effectLst/>
                <a:uLnTx/>
                <a:uFillTx/>
              </a:rPr>
              <a:t>&lt; 5 años </a:t>
            </a:r>
            <a:r>
              <a:rPr kumimoji="0" lang="es-ES_tradnl" sz="2400" b="0" i="0" u="none" strike="noStrike" kern="0" cap="none" spc="0" normalizeH="0" baseline="0" noProof="0" dirty="0">
                <a:ln>
                  <a:noFill/>
                </a:ln>
                <a:solidFill>
                  <a:prstClr val="black"/>
                </a:solidFill>
                <a:effectLst/>
                <a:uLnTx/>
                <a:uFillTx/>
                <a:sym typeface="Wingdings"/>
              </a:rPr>
              <a:t> 0,5 mg/d</a:t>
            </a:r>
            <a:r>
              <a:rPr kumimoji="0" lang="es-ES" sz="2400" b="0" i="0" u="none" strike="noStrike" kern="0" cap="none" spc="0" normalizeH="0" baseline="0" noProof="0" dirty="0" err="1">
                <a:ln>
                  <a:noFill/>
                </a:ln>
                <a:solidFill>
                  <a:prstClr val="black"/>
                </a:solidFill>
                <a:effectLst/>
                <a:uLnTx/>
                <a:uFillTx/>
                <a:sym typeface="Wingdings"/>
              </a:rPr>
              <a:t>ía</a:t>
            </a:r>
            <a:endParaRPr kumimoji="0" lang="es-ES" sz="2400" b="0" i="0" u="none" strike="noStrike" kern="0" cap="none" spc="0" normalizeH="0" baseline="0" noProof="0" dirty="0">
              <a:ln>
                <a:noFill/>
              </a:ln>
              <a:solidFill>
                <a:prstClr val="black"/>
              </a:solidFill>
              <a:effectLst/>
              <a:uLnTx/>
              <a:uFillTx/>
              <a:sym typeface="Wingding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black"/>
                </a:solidFill>
                <a:effectLst/>
                <a:uLnTx/>
                <a:uFillTx/>
                <a:sym typeface="Wingdings"/>
              </a:rPr>
              <a:t>5-10 años  1 mg/día</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black"/>
                </a:solidFill>
                <a:effectLst/>
                <a:uLnTx/>
                <a:uFillTx/>
                <a:sym typeface="Wingdings"/>
              </a:rPr>
              <a:t>&gt; 10 años  1,5 mg/día</a:t>
            </a:r>
            <a:endParaRPr kumimoji="0" lang="es-ES_tradnl" sz="2400" b="0" i="0" u="none" strike="noStrike" kern="0" cap="none" spc="0" normalizeH="0" baseline="0" noProof="0" dirty="0">
              <a:ln>
                <a:noFill/>
              </a:ln>
              <a:solidFill>
                <a:prstClr val="black"/>
              </a:solidFill>
              <a:effectLst/>
              <a:uLnTx/>
              <a:uFillTx/>
            </a:endParaRPr>
          </a:p>
        </p:txBody>
      </p:sp>
      <p:grpSp>
        <p:nvGrpSpPr>
          <p:cNvPr id="24" name="Agrupar 16"/>
          <p:cNvGrpSpPr/>
          <p:nvPr/>
        </p:nvGrpSpPr>
        <p:grpSpPr>
          <a:xfrm>
            <a:off x="233172" y="2817456"/>
            <a:ext cx="5925312" cy="1763964"/>
            <a:chOff x="128016" y="4437392"/>
            <a:chExt cx="5925312" cy="1763964"/>
          </a:xfrm>
        </p:grpSpPr>
        <p:sp>
          <p:nvSpPr>
            <p:cNvPr id="25" name="Flecha derecha 24"/>
            <p:cNvSpPr/>
            <p:nvPr/>
          </p:nvSpPr>
          <p:spPr>
            <a:xfrm>
              <a:off x="347472" y="4809245"/>
              <a:ext cx="5705856" cy="704364"/>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ángulo 25"/>
            <p:cNvSpPr/>
            <p:nvPr/>
          </p:nvSpPr>
          <p:spPr>
            <a:xfrm>
              <a:off x="3054096" y="4517626"/>
              <a:ext cx="146304" cy="1234164"/>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uadroTexto 26"/>
            <p:cNvSpPr txBox="1"/>
            <p:nvPr/>
          </p:nvSpPr>
          <p:spPr>
            <a:xfrm>
              <a:off x="2679192" y="5832024"/>
              <a:ext cx="104241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black"/>
                  </a:solidFill>
                  <a:effectLst/>
                  <a:uLnTx/>
                  <a:uFillTx/>
                </a:rPr>
                <a:t>3 meses</a:t>
              </a:r>
            </a:p>
          </p:txBody>
        </p:sp>
        <p:sp>
          <p:nvSpPr>
            <p:cNvPr id="28" name="CuadroTexto 27"/>
            <p:cNvSpPr txBox="1"/>
            <p:nvPr/>
          </p:nvSpPr>
          <p:spPr>
            <a:xfrm>
              <a:off x="128016" y="4437392"/>
              <a:ext cx="122529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a:ln>
                    <a:noFill/>
                  </a:ln>
                  <a:solidFill>
                    <a:prstClr val="black"/>
                  </a:solidFill>
                  <a:effectLst/>
                  <a:uLnTx/>
                  <a:uFillTx/>
                </a:rPr>
                <a:t>Grupo 1</a:t>
              </a:r>
            </a:p>
          </p:txBody>
        </p:sp>
        <p:sp>
          <p:nvSpPr>
            <p:cNvPr id="29" name="CuadroTexto 28"/>
            <p:cNvSpPr txBox="1"/>
            <p:nvPr/>
          </p:nvSpPr>
          <p:spPr>
            <a:xfrm>
              <a:off x="137160" y="5487380"/>
              <a:ext cx="122529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prstClr val="black"/>
                  </a:solidFill>
                  <a:effectLst/>
                  <a:uLnTx/>
                  <a:uFillTx/>
                </a:rPr>
                <a:t>Grupo 2</a:t>
              </a:r>
            </a:p>
          </p:txBody>
        </p:sp>
        <p:sp>
          <p:nvSpPr>
            <p:cNvPr id="30" name="CuadroTexto 29"/>
            <p:cNvSpPr txBox="1"/>
            <p:nvPr/>
          </p:nvSpPr>
          <p:spPr>
            <a:xfrm>
              <a:off x="1353312" y="4476612"/>
              <a:ext cx="16184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a:ln>
                    <a:noFill/>
                  </a:ln>
                  <a:solidFill>
                    <a:prstClr val="black"/>
                  </a:solidFill>
                  <a:effectLst/>
                  <a:uLnTx/>
                  <a:uFillTx/>
                </a:rPr>
                <a:t>Seguimiento</a:t>
              </a:r>
            </a:p>
          </p:txBody>
        </p:sp>
        <p:sp>
          <p:nvSpPr>
            <p:cNvPr id="31" name="CuadroTexto 30"/>
            <p:cNvSpPr txBox="1"/>
            <p:nvPr/>
          </p:nvSpPr>
          <p:spPr>
            <a:xfrm>
              <a:off x="3721608" y="4513310"/>
              <a:ext cx="16184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a:ln>
                    <a:noFill/>
                  </a:ln>
                  <a:solidFill>
                    <a:prstClr val="black"/>
                  </a:solidFill>
                  <a:effectLst/>
                  <a:uLnTx/>
                  <a:uFillTx/>
                </a:rPr>
                <a:t>Seguimiento</a:t>
              </a:r>
            </a:p>
          </p:txBody>
        </p:sp>
        <p:sp>
          <p:nvSpPr>
            <p:cNvPr id="32" name="CuadroTexto 31"/>
            <p:cNvSpPr txBox="1"/>
            <p:nvPr/>
          </p:nvSpPr>
          <p:spPr>
            <a:xfrm>
              <a:off x="3888486" y="5435896"/>
              <a:ext cx="128473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a:ln>
                    <a:noFill/>
                  </a:ln>
                  <a:solidFill>
                    <a:prstClr val="black"/>
                  </a:solidFill>
                  <a:effectLst/>
                  <a:uLnTx/>
                  <a:uFillTx/>
                </a:rPr>
                <a:t>Colchicina</a:t>
              </a:r>
              <a:endParaRPr kumimoji="0" lang="es-ES_tradnl" sz="1800" b="0" i="0" u="none" strike="noStrike" kern="0" cap="none" spc="0" normalizeH="0" baseline="0" noProof="0" dirty="0">
                <a:ln>
                  <a:noFill/>
                </a:ln>
                <a:solidFill>
                  <a:prstClr val="black"/>
                </a:solidFill>
                <a:effectLst/>
                <a:uLnTx/>
                <a:uFillTx/>
              </a:endParaRPr>
            </a:p>
          </p:txBody>
        </p:sp>
        <p:sp>
          <p:nvSpPr>
            <p:cNvPr id="33" name="CuadroTexto 32"/>
            <p:cNvSpPr txBox="1"/>
            <p:nvPr/>
          </p:nvSpPr>
          <p:spPr>
            <a:xfrm>
              <a:off x="1362456" y="5435896"/>
              <a:ext cx="16184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a:ln>
                    <a:noFill/>
                  </a:ln>
                  <a:solidFill>
                    <a:prstClr val="black"/>
                  </a:solidFill>
                  <a:effectLst/>
                  <a:uLnTx/>
                  <a:uFillTx/>
                </a:rPr>
                <a:t>Seguimiento</a:t>
              </a:r>
            </a:p>
          </p:txBody>
        </p:sp>
      </p:grpSp>
      <p:pic>
        <p:nvPicPr>
          <p:cNvPr id="34" name="Imagen 33"/>
          <p:cNvPicPr>
            <a:picLocks noChangeAspect="1"/>
          </p:cNvPicPr>
          <p:nvPr/>
        </p:nvPicPr>
        <p:blipFill rotWithShape="1">
          <a:blip r:embed="rId5">
            <a:extLst>
              <a:ext uri="{28A0092B-C50C-407E-A947-70E740481C1C}">
                <a14:useLocalDpi xmlns:a14="http://schemas.microsoft.com/office/drawing/2010/main" val="0"/>
              </a:ext>
            </a:extLst>
          </a:blip>
          <a:srcRect l="10055" t="50648" r="26946" b="34660"/>
          <a:stretch/>
        </p:blipFill>
        <p:spPr>
          <a:xfrm>
            <a:off x="1011610" y="1247127"/>
            <a:ext cx="7388646" cy="1039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05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Tratamiento- Anti- IL1</a:t>
            </a:r>
            <a:r>
              <a:rPr lang="es-ES" sz="2800" b="1" dirty="0">
                <a:solidFill>
                  <a:prstClr val="white"/>
                </a:solidFill>
              </a:rPr>
              <a:t> </a:t>
            </a:r>
            <a:endParaRPr lang="es-ES" sz="28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22" name="Imagen 21"/>
          <p:cNvPicPr>
            <a:picLocks noChangeAspect="1"/>
          </p:cNvPicPr>
          <p:nvPr/>
        </p:nvPicPr>
        <p:blipFill rotWithShape="1">
          <a:blip r:embed="rId3">
            <a:extLst>
              <a:ext uri="{28A0092B-C50C-407E-A947-70E740481C1C}">
                <a14:useLocalDpi xmlns:a14="http://schemas.microsoft.com/office/drawing/2010/main" val="0"/>
              </a:ext>
            </a:extLst>
          </a:blip>
          <a:srcRect l="22666" t="20363" r="5152" b="58726"/>
          <a:stretch/>
        </p:blipFill>
        <p:spPr>
          <a:xfrm>
            <a:off x="2452120" y="1420694"/>
            <a:ext cx="6711696" cy="1215223"/>
          </a:xfrm>
          <a:prstGeom prst="rect">
            <a:avLst/>
          </a:prstGeom>
          <a:ln>
            <a:noFill/>
          </a:ln>
          <a:effectLst>
            <a:outerShdw blurRad="292100" dist="139700" dir="2700000" algn="tl" rotWithShape="0">
              <a:srgbClr val="333333">
                <a:alpha val="65000"/>
              </a:srgbClr>
            </a:outerShdw>
          </a:effectLst>
        </p:spPr>
      </p:pic>
      <p:pic>
        <p:nvPicPr>
          <p:cNvPr id="23" name="Imagen 22"/>
          <p:cNvPicPr>
            <a:picLocks noChangeAspect="1"/>
          </p:cNvPicPr>
          <p:nvPr/>
        </p:nvPicPr>
        <p:blipFill rotWithShape="1">
          <a:blip r:embed="rId4">
            <a:extLst>
              <a:ext uri="{28A0092B-C50C-407E-A947-70E740481C1C}">
                <a14:useLocalDpi xmlns:a14="http://schemas.microsoft.com/office/drawing/2010/main" val="0"/>
              </a:ext>
            </a:extLst>
          </a:blip>
          <a:srcRect l="17212" t="24727" r="21515" b="63054"/>
          <a:stretch/>
        </p:blipFill>
        <p:spPr>
          <a:xfrm>
            <a:off x="172682" y="5269745"/>
            <a:ext cx="11739154" cy="1463040"/>
          </a:xfrm>
          <a:prstGeom prst="rect">
            <a:avLst/>
          </a:prstGeom>
        </p:spPr>
      </p:pic>
      <p:pic>
        <p:nvPicPr>
          <p:cNvPr id="4" name="Imagen 3"/>
          <p:cNvPicPr>
            <a:picLocks noChangeAspect="1"/>
          </p:cNvPicPr>
          <p:nvPr/>
        </p:nvPicPr>
        <p:blipFill>
          <a:blip r:embed="rId5"/>
          <a:stretch>
            <a:fillRect/>
          </a:stretch>
        </p:blipFill>
        <p:spPr>
          <a:xfrm>
            <a:off x="82148" y="3097513"/>
            <a:ext cx="12011394" cy="1971715"/>
          </a:xfrm>
          <a:prstGeom prst="rect">
            <a:avLst/>
          </a:prstGeom>
        </p:spPr>
      </p:pic>
      <p:pic>
        <p:nvPicPr>
          <p:cNvPr id="5" name="Imagen 4"/>
          <p:cNvPicPr>
            <a:picLocks noChangeAspect="1"/>
          </p:cNvPicPr>
          <p:nvPr/>
        </p:nvPicPr>
        <p:blipFill>
          <a:blip r:embed="rId6"/>
          <a:stretch>
            <a:fillRect/>
          </a:stretch>
        </p:blipFill>
        <p:spPr>
          <a:xfrm>
            <a:off x="9809291" y="1131079"/>
            <a:ext cx="2102545" cy="1765917"/>
          </a:xfrm>
          <a:prstGeom prst="rect">
            <a:avLst/>
          </a:prstGeom>
        </p:spPr>
      </p:pic>
    </p:spTree>
    <p:extLst>
      <p:ext uri="{BB962C8B-B14F-4D97-AF65-F5344CB8AC3E}">
        <p14:creationId xmlns:p14="http://schemas.microsoft.com/office/powerpoint/2010/main" val="130378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PFAPA- Tratamiento</a:t>
            </a:r>
            <a:r>
              <a:rPr lang="es-ES" sz="2800" b="1" dirty="0">
                <a:solidFill>
                  <a:prstClr val="white"/>
                </a:solidFill>
              </a:rPr>
              <a:t> </a:t>
            </a:r>
            <a:endParaRPr lang="es-ES" sz="28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2" name="Imagen 1"/>
          <p:cNvPicPr>
            <a:picLocks noChangeAspect="1"/>
          </p:cNvPicPr>
          <p:nvPr/>
        </p:nvPicPr>
        <p:blipFill>
          <a:blip r:embed="rId3"/>
          <a:stretch>
            <a:fillRect/>
          </a:stretch>
        </p:blipFill>
        <p:spPr>
          <a:xfrm>
            <a:off x="8832304" y="1188140"/>
            <a:ext cx="3688113" cy="2185638"/>
          </a:xfrm>
          <a:prstGeom prst="rect">
            <a:avLst/>
          </a:prstGeom>
        </p:spPr>
      </p:pic>
      <p:sp>
        <p:nvSpPr>
          <p:cNvPr id="18" name="Rectángulo redondeado 17"/>
          <p:cNvSpPr/>
          <p:nvPr/>
        </p:nvSpPr>
        <p:spPr>
          <a:xfrm>
            <a:off x="10200456" y="2882142"/>
            <a:ext cx="756084" cy="415138"/>
          </a:xfrm>
          <a:prstGeom prst="round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45" y="1247968"/>
            <a:ext cx="7513425" cy="526593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9 CuadroTexto"/>
          <p:cNvSpPr txBox="1"/>
          <p:nvPr/>
        </p:nvSpPr>
        <p:spPr>
          <a:xfrm>
            <a:off x="8194321" y="6275353"/>
            <a:ext cx="435648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solidFill>
                  <a:prstClr val="black"/>
                </a:solidFill>
                <a:effectLst/>
                <a:uLnTx/>
                <a:uFillTx/>
              </a:rPr>
              <a:t>Garavello</a:t>
            </a:r>
            <a:r>
              <a:rPr kumimoji="0" lang="es-ES" sz="1600" b="0" i="1" u="none" strike="noStrike" kern="0" cap="none" spc="0" normalizeH="0" baseline="0" noProof="0" dirty="0">
                <a:ln>
                  <a:noFill/>
                </a:ln>
                <a:solidFill>
                  <a:prstClr val="black"/>
                </a:solidFill>
                <a:effectLst/>
                <a:uLnTx/>
                <a:uFillTx/>
              </a:rPr>
              <a:t> W et al . J </a:t>
            </a:r>
            <a:r>
              <a:rPr kumimoji="0" lang="es-ES" sz="1600" b="0" i="1" u="none" strike="noStrike" kern="0" cap="none" spc="0" normalizeH="0" baseline="0" noProof="0" dirty="0" err="1">
                <a:ln>
                  <a:noFill/>
                </a:ln>
                <a:solidFill>
                  <a:prstClr val="black"/>
                </a:solidFill>
                <a:effectLst/>
                <a:uLnTx/>
                <a:uFillTx/>
              </a:rPr>
              <a:t>Pediatr</a:t>
            </a:r>
            <a:r>
              <a:rPr kumimoji="0" lang="es-ES" sz="1600" b="0" i="1" u="none" strike="noStrike" kern="0" cap="none" spc="0" normalizeH="0" baseline="0" noProof="0" dirty="0">
                <a:ln>
                  <a:noFill/>
                </a:ln>
                <a:solidFill>
                  <a:prstClr val="black"/>
                </a:solidFill>
                <a:effectLst/>
                <a:uLnTx/>
                <a:uFillTx/>
              </a:rPr>
              <a:t> 2011; 159</a:t>
            </a:r>
          </a:p>
        </p:txBody>
      </p:sp>
      <p:sp>
        <p:nvSpPr>
          <p:cNvPr id="21" name="10 CuadroTexto"/>
          <p:cNvSpPr txBox="1"/>
          <p:nvPr/>
        </p:nvSpPr>
        <p:spPr>
          <a:xfrm>
            <a:off x="371364" y="1558703"/>
            <a:ext cx="6048672" cy="1323439"/>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4000" b="0" i="0" u="none" strike="noStrike" kern="0" cap="none" spc="0" normalizeH="0" baseline="0" noProof="0" dirty="0">
                <a:ln>
                  <a:noFill/>
                </a:ln>
                <a:solidFill>
                  <a:prstClr val="white"/>
                </a:solidFill>
                <a:effectLst/>
                <a:uLnTx/>
                <a:uFillTx/>
              </a:rPr>
              <a:t> 15 estudios; 149 tratados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4000" b="0" i="0" u="none" strike="noStrike" kern="0" cap="none" spc="0" normalizeH="0" baseline="0" noProof="0" dirty="0">
                <a:ln>
                  <a:noFill/>
                </a:ln>
                <a:solidFill>
                  <a:srgbClr val="E7E6E6"/>
                </a:solidFill>
                <a:effectLst/>
                <a:uLnTx/>
                <a:uFillTx/>
              </a:rPr>
              <a:t>83% resolución completa</a:t>
            </a:r>
          </a:p>
        </p:txBody>
      </p:sp>
      <p:pic>
        <p:nvPicPr>
          <p:cNvPr id="4" name="Imagen 3"/>
          <p:cNvPicPr>
            <a:picLocks noChangeAspect="1"/>
          </p:cNvPicPr>
          <p:nvPr/>
        </p:nvPicPr>
        <p:blipFill>
          <a:blip r:embed="rId5"/>
          <a:stretch>
            <a:fillRect/>
          </a:stretch>
        </p:blipFill>
        <p:spPr>
          <a:xfrm>
            <a:off x="8400256" y="3645024"/>
            <a:ext cx="3713720" cy="1772161"/>
          </a:xfrm>
          <a:prstGeom prst="rect">
            <a:avLst/>
          </a:prstGeom>
        </p:spPr>
      </p:pic>
      <p:sp>
        <p:nvSpPr>
          <p:cNvPr id="5" name="CuadroTexto 4"/>
          <p:cNvSpPr txBox="1"/>
          <p:nvPr/>
        </p:nvSpPr>
        <p:spPr>
          <a:xfrm>
            <a:off x="8834958" y="5638520"/>
            <a:ext cx="2844316" cy="584775"/>
          </a:xfrm>
          <a:prstGeom prst="rect">
            <a:avLst/>
          </a:prstGeom>
          <a:noFill/>
        </p:spPr>
        <p:txBody>
          <a:bodyPr wrap="square" rtlCol="0">
            <a:spAutoFit/>
          </a:bodyPr>
          <a:lstStyle/>
          <a:p>
            <a:r>
              <a:rPr lang="es-ES" sz="3200" b="1" dirty="0"/>
              <a:t>Falta evidencia!</a:t>
            </a:r>
          </a:p>
        </p:txBody>
      </p:sp>
      <p:sp>
        <p:nvSpPr>
          <p:cNvPr id="22" name="Text Box 7"/>
          <p:cNvSpPr txBox="1">
            <a:spLocks noChangeArrowheads="1"/>
          </p:cNvSpPr>
          <p:nvPr/>
        </p:nvSpPr>
        <p:spPr bwMode="auto">
          <a:xfrm>
            <a:off x="1629512" y="2882142"/>
            <a:ext cx="4106448" cy="1387176"/>
          </a:xfrm>
          <a:prstGeom prst="rect">
            <a:avLst/>
          </a:prstGeom>
          <a:solidFill>
            <a:schemeClr val="bg1"/>
          </a:solidFill>
          <a:ln w="28575">
            <a:solidFill>
              <a:srgbClr val="000000"/>
            </a:solidFill>
            <a:miter lim="800000"/>
            <a:headEnd type="none" w="sm" len="sm"/>
            <a:tailEnd type="none" w="sm" len="sm"/>
          </a:ln>
          <a:effectLst/>
        </p:spPr>
        <p:txBody>
          <a:bodyPr wrap="square" lIns="90000" tIns="46800" rIns="90000" bIns="46800">
            <a:spAutoFit/>
          </a:bodyPr>
          <a:lstStyle/>
          <a:p>
            <a:pPr marL="0" marR="0" lvl="0" indent="0" defTabSz="914400" eaLnBrk="1" fontAlgn="auto" latinLnBrk="0" hangingPunct="1">
              <a:lnSpc>
                <a:spcPct val="100000"/>
              </a:lnSpc>
              <a:spcBef>
                <a:spcPct val="50000"/>
              </a:spcBef>
              <a:spcAft>
                <a:spcPts val="0"/>
              </a:spcAft>
              <a:buClrTx/>
              <a:buSzTx/>
              <a:buFont typeface="Wingdings" pitchFamily="2" charset="2"/>
              <a:buChar char="§"/>
              <a:tabLst/>
              <a:defRPr/>
            </a:pPr>
            <a:r>
              <a:rPr kumimoji="0" lang="es-ES" sz="2400" b="1" i="0" u="none" strike="noStrike" kern="0" cap="none" spc="0" normalizeH="0" baseline="0" noProof="0" dirty="0">
                <a:ln>
                  <a:noFill/>
                </a:ln>
                <a:solidFill>
                  <a:srgbClr val="002060"/>
                </a:solidFill>
                <a:effectLst/>
                <a:uLnTx/>
                <a:uFillTx/>
              </a:rPr>
              <a:t> Fallo del tratamiento médico</a:t>
            </a:r>
            <a:endParaRPr lang="es-ES" sz="2400" b="1" kern="0" noProof="0" dirty="0">
              <a:solidFill>
                <a:srgbClr val="002060"/>
              </a:solidFill>
            </a:endParaRPr>
          </a:p>
          <a:p>
            <a:pPr marL="0" marR="0" lvl="0" indent="0" defTabSz="914400" eaLnBrk="1" fontAlgn="auto" latinLnBrk="0" hangingPunct="1">
              <a:lnSpc>
                <a:spcPct val="100000"/>
              </a:lnSpc>
              <a:spcBef>
                <a:spcPct val="50000"/>
              </a:spcBef>
              <a:spcAft>
                <a:spcPts val="0"/>
              </a:spcAft>
              <a:buClrTx/>
              <a:buSzTx/>
              <a:buFont typeface="Wingdings" pitchFamily="2" charset="2"/>
              <a:buChar char="§"/>
              <a:tabLst/>
              <a:defRPr/>
            </a:pPr>
            <a:r>
              <a:rPr lang="es-ES" sz="2400" b="1" kern="0" noProof="0" dirty="0">
                <a:solidFill>
                  <a:srgbClr val="002060"/>
                </a:solidFill>
              </a:rPr>
              <a:t> Los síntomas interfieren la calidad de vida del paciente</a:t>
            </a:r>
            <a:endParaRPr kumimoji="0" lang="es-ES" sz="2400" b="1" i="0" u="none" strike="noStrike" kern="0" cap="none" spc="0" normalizeH="0" baseline="0" noProof="0" dirty="0">
              <a:ln>
                <a:noFill/>
              </a:ln>
              <a:solidFill>
                <a:srgbClr val="002060"/>
              </a:solidFill>
              <a:effectLst/>
              <a:uLnTx/>
              <a:uFillTx/>
            </a:endParaRPr>
          </a:p>
        </p:txBody>
      </p:sp>
      <p:pic>
        <p:nvPicPr>
          <p:cNvPr id="23" name="Picture 2" descr="http://t0.gstatic.com/images?q=tbn:ANd9GcQmZjY_7XxOlyUDq9Hyv6yfJZTP0hdMNYxxPfA3C3eWI8qqbKGL2g"/>
          <p:cNvPicPr>
            <a:picLocks noChangeAspect="1" noChangeArrowheads="1"/>
          </p:cNvPicPr>
          <p:nvPr/>
        </p:nvPicPr>
        <p:blipFill>
          <a:blip r:embed="rId6" cstate="print"/>
          <a:srcRect/>
          <a:stretch>
            <a:fillRect/>
          </a:stretch>
        </p:blipFill>
        <p:spPr bwMode="auto">
          <a:xfrm>
            <a:off x="7884789" y="1188138"/>
            <a:ext cx="1279301" cy="1347884"/>
          </a:xfrm>
          <a:prstGeom prst="rect">
            <a:avLst/>
          </a:prstGeom>
          <a:noFill/>
        </p:spPr>
      </p:pic>
    </p:spTree>
    <p:extLst>
      <p:ext uri="{BB962C8B-B14F-4D97-AF65-F5344CB8AC3E}">
        <p14:creationId xmlns:p14="http://schemas.microsoft.com/office/powerpoint/2010/main" val="277397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59" y="2130270"/>
            <a:ext cx="6480720" cy="2666882"/>
          </a:xfrm>
        </p:spPr>
        <p:txBody>
          <a:bodyPr>
            <a:noAutofit/>
          </a:bodyPr>
          <a:lstStyle/>
          <a:p>
            <a:pPr algn="ctr"/>
            <a:r>
              <a:rPr lang="en-US" sz="80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Aij</a:t>
            </a:r>
            <a:r>
              <a:rPr lang="en-US" sz="80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8000" cap="none"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sistémica</a:t>
            </a:r>
            <a:br>
              <a:rPr lang="en-US" sz="8000" cap="none"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sz="8000" cap="none"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 de Still</a:t>
            </a:r>
            <a:endParaRPr lang="en-US" sz="8000" b="1" cap="none"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Rectangle 9"/>
          <p:cNvSpPr/>
          <p:nvPr/>
        </p:nvSpPr>
        <p:spPr>
          <a:xfrm>
            <a:off x="6645674" y="1"/>
            <a:ext cx="5546326" cy="6858000"/>
          </a:xfrm>
          <a:prstGeom prst="rect">
            <a:avLst/>
          </a:prstGeom>
          <a:solidFill>
            <a:schemeClr val="accent1">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1" y="5594823"/>
            <a:ext cx="12111972" cy="926699"/>
          </a:xfrm>
          <a:prstGeom prst="rightArrow">
            <a:avLst/>
          </a:prstGeom>
          <a:solidFill>
            <a:srgbClr val="00206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20" descr="http://thumbs.dreamstime.com/z/ni%C3%B1o-enfermo-1930637.jpg"/>
          <p:cNvPicPr>
            <a:picLocks noChangeAspect="1" noChangeArrowheads="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hotocopy/>
                    </a14:imgEffect>
                    <a14:imgEffect>
                      <a14:brightnessContrast contrast="40000"/>
                    </a14:imgEffect>
                  </a14:imgLayer>
                </a14:imgProps>
              </a:ext>
              <a:ext uri="{28A0092B-C50C-407E-A947-70E740481C1C}">
                <a14:useLocalDpi xmlns:a14="http://schemas.microsoft.com/office/drawing/2010/main" val="0"/>
              </a:ext>
            </a:extLst>
          </a:blip>
          <a:srcRect l="22706" t="3817" r="17940" b="15555"/>
          <a:stretch/>
        </p:blipFill>
        <p:spPr bwMode="auto">
          <a:xfrm>
            <a:off x="7320135" y="2130270"/>
            <a:ext cx="2088233" cy="1948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7" name="Imagen 6"/>
          <p:cNvPicPr>
            <a:picLocks noChangeAspect="1"/>
          </p:cNvPicPr>
          <p:nvPr/>
        </p:nvPicPr>
        <p:blipFill>
          <a:blip r:embed="rId4"/>
          <a:stretch>
            <a:fillRect/>
          </a:stretch>
        </p:blipFill>
        <p:spPr>
          <a:xfrm>
            <a:off x="7320135" y="213682"/>
            <a:ext cx="2088233" cy="1722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5"/>
          <a:stretch>
            <a:fillRect/>
          </a:stretch>
        </p:blipFill>
        <p:spPr>
          <a:xfrm>
            <a:off x="7320135" y="4272882"/>
            <a:ext cx="2088233" cy="1676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9817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err="1">
                <a:solidFill>
                  <a:prstClr val="white"/>
                </a:solidFill>
              </a:rPr>
              <a:t>AIJs</a:t>
            </a:r>
            <a:r>
              <a:rPr lang="es-ES" sz="2800" b="1" dirty="0">
                <a:solidFill>
                  <a:prstClr val="white"/>
                </a:solidFill>
              </a:rPr>
              <a:t> (Artritis idiopática juvenil de inicio sistémico)</a:t>
            </a:r>
            <a:endParaRPr lang="es-ES" sz="2800" dirty="0">
              <a:solidFill>
                <a:prstClr val="white"/>
              </a:solidFill>
            </a:endParaRPr>
          </a:p>
        </p:txBody>
      </p:sp>
      <p:sp>
        <p:nvSpPr>
          <p:cNvPr id="9" name="AutoShape 1"/>
          <p:cNvSpPr>
            <a:spLocks noChangeArrowheads="1"/>
          </p:cNvSpPr>
          <p:nvPr/>
        </p:nvSpPr>
        <p:spPr bwMode="auto">
          <a:xfrm>
            <a:off x="851756" y="1629820"/>
            <a:ext cx="4608512" cy="3250268"/>
          </a:xfrm>
          <a:prstGeom prst="roundRect">
            <a:avLst>
              <a:gd name="adj" fmla="val 23"/>
            </a:avLst>
          </a:prstGeom>
          <a:solidFill>
            <a:sysClr val="window" lastClr="FFFFFF"/>
          </a:solidFill>
          <a:ln w="9360" cap="sq">
            <a:solidFill>
              <a:srgbClr val="808080"/>
            </a:solidFill>
            <a:miter lim="800000"/>
            <a:headEnd/>
            <a:tailEnd/>
          </a:ln>
          <a:effectLst>
            <a:outerShdw dist="101823" dir="2700000" algn="ctr" rotWithShape="0">
              <a:srgbClr val="808080"/>
            </a:outerShdw>
          </a:effec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Microsoft YaHei" charset="-122"/>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s-ES" altLang="es-ES" sz="2000" b="0" i="0" u="none" strike="noStrike" kern="0" cap="none" spc="0" normalizeH="0" baseline="0" noProof="0" dirty="0">
              <a:ln>
                <a:noFill/>
              </a:ln>
              <a:solidFill>
                <a:srgbClr val="000000"/>
              </a:solidFill>
              <a:effectLst/>
              <a:uLnTx/>
              <a:uFillTx/>
              <a:latin typeface="Calibri Light"/>
              <a:ea typeface="Microsoft YaHei" charset="-122"/>
            </a:endParaRPr>
          </a:p>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ES" altLang="es-ES" sz="2000" b="1" i="0" u="none" strike="noStrike" kern="0" cap="none" spc="0" normalizeH="0" baseline="0" noProof="0" dirty="0">
                <a:ln>
                  <a:noFill/>
                </a:ln>
                <a:solidFill>
                  <a:srgbClr val="C00000"/>
                </a:solidFill>
                <a:effectLst/>
                <a:uLnTx/>
                <a:uFillTx/>
                <a:latin typeface="Calibri"/>
                <a:ea typeface="Microsoft YaHei" charset="-122"/>
              </a:rPr>
              <a:t>ARTRITIS</a:t>
            </a:r>
            <a:r>
              <a:rPr kumimoji="0" lang="es-ES" altLang="es-ES" sz="2000" b="1" i="0" u="none" strike="noStrike" kern="0" cap="none" spc="0" normalizeH="0" baseline="0" noProof="0" dirty="0">
                <a:ln>
                  <a:noFill/>
                </a:ln>
                <a:solidFill>
                  <a:prstClr val="black"/>
                </a:solidFill>
                <a:effectLst/>
                <a:uLnTx/>
                <a:uFillTx/>
                <a:latin typeface="Calibri"/>
                <a:ea typeface="Microsoft YaHei" charset="-122"/>
              </a:rPr>
              <a:t> de una o más articulaciones, </a:t>
            </a:r>
            <a:r>
              <a:rPr kumimoji="0" lang="es-ES" altLang="es-ES" sz="2000" b="0" i="0" u="none" strike="noStrike" kern="0" cap="none" spc="0" normalizeH="0" baseline="0" noProof="0" dirty="0">
                <a:ln>
                  <a:noFill/>
                </a:ln>
                <a:solidFill>
                  <a:prstClr val="black"/>
                </a:solidFill>
                <a:effectLst/>
                <a:uLnTx/>
                <a:uFillTx/>
                <a:latin typeface="Calibri"/>
                <a:ea typeface="Microsoft YaHei" charset="-122"/>
              </a:rPr>
              <a:t>con o precedida de </a:t>
            </a:r>
            <a:r>
              <a:rPr kumimoji="0" lang="es-ES" altLang="es-ES" sz="2000" b="1" i="0" u="none" strike="noStrike" kern="0" cap="none" spc="0" normalizeH="0" baseline="0" noProof="0" dirty="0">
                <a:ln>
                  <a:noFill/>
                </a:ln>
                <a:solidFill>
                  <a:srgbClr val="C00000"/>
                </a:solidFill>
                <a:effectLst/>
                <a:uLnTx/>
                <a:uFillTx/>
                <a:latin typeface="Calibri"/>
                <a:ea typeface="Microsoft YaHei" charset="-122"/>
              </a:rPr>
              <a:t>FIEBRE</a:t>
            </a:r>
            <a:r>
              <a:rPr kumimoji="0" lang="es-ES" altLang="es-ES" sz="2000" b="1" i="0" u="none" strike="noStrike" kern="0" cap="none" spc="0" normalizeH="0" baseline="0" noProof="0" dirty="0">
                <a:ln>
                  <a:noFill/>
                </a:ln>
                <a:solidFill>
                  <a:prstClr val="black"/>
                </a:solidFill>
                <a:effectLst/>
                <a:uLnTx/>
                <a:uFillTx/>
                <a:latin typeface="Calibri"/>
                <a:ea typeface="Microsoft YaHei" charset="-122"/>
              </a:rPr>
              <a:t> diaria </a:t>
            </a:r>
            <a:r>
              <a:rPr kumimoji="0" lang="es-ES" altLang="es-ES" sz="2000" b="0" i="0" u="none" strike="noStrike" kern="0" cap="none" spc="0" normalizeH="0" baseline="0" noProof="0" dirty="0">
                <a:ln>
                  <a:noFill/>
                </a:ln>
                <a:solidFill>
                  <a:prstClr val="black"/>
                </a:solidFill>
                <a:effectLst/>
                <a:uLnTx/>
                <a:uFillTx/>
                <a:latin typeface="Calibri"/>
                <a:ea typeface="Microsoft YaHei" charset="-122"/>
              </a:rPr>
              <a:t>de al menos</a:t>
            </a:r>
            <a:r>
              <a:rPr kumimoji="0" lang="es-ES" altLang="es-ES" sz="2000" b="1" i="0" u="none" strike="noStrike" kern="0" cap="none" spc="0" normalizeH="0" baseline="0" noProof="0" dirty="0">
                <a:ln>
                  <a:noFill/>
                </a:ln>
                <a:solidFill>
                  <a:prstClr val="black"/>
                </a:solidFill>
                <a:effectLst/>
                <a:uLnTx/>
                <a:uFillTx/>
                <a:latin typeface="Calibri"/>
                <a:ea typeface="Microsoft YaHei" charset="-122"/>
              </a:rPr>
              <a:t> 2 semanas </a:t>
            </a:r>
            <a:r>
              <a:rPr kumimoji="0" lang="es-ES" altLang="es-ES" sz="2000" b="0" i="0" u="none" strike="noStrike" kern="0" cap="none" spc="0" normalizeH="0" baseline="0" noProof="0" dirty="0">
                <a:ln>
                  <a:noFill/>
                </a:ln>
                <a:solidFill>
                  <a:prstClr val="black"/>
                </a:solidFill>
                <a:effectLst/>
                <a:uLnTx/>
                <a:uFillTx/>
                <a:latin typeface="Calibri"/>
                <a:ea typeface="Microsoft YaHei" charset="-122"/>
              </a:rPr>
              <a:t>de duración, documentada al menos durante 3 días y acompañada de </a:t>
            </a:r>
            <a:r>
              <a:rPr kumimoji="0" lang="es-ES" altLang="es-ES" sz="2000" b="1" i="0" u="none" strike="noStrike" kern="0" cap="none" spc="0" normalizeH="0" baseline="0" noProof="0" dirty="0">
                <a:ln>
                  <a:noFill/>
                </a:ln>
                <a:solidFill>
                  <a:srgbClr val="C00000"/>
                </a:solidFill>
                <a:effectLst/>
                <a:uLnTx/>
                <a:uFillTx/>
                <a:latin typeface="Calibri"/>
                <a:ea typeface="Microsoft YaHei" charset="-122"/>
              </a:rPr>
              <a:t>ALGUNO DE LOS SIGUIENTES: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ES" altLang="es-ES" sz="2000" b="1" i="0" u="none" strike="noStrike" kern="0" cap="none" spc="0" normalizeH="0" baseline="0" noProof="0" dirty="0">
                <a:ln>
                  <a:noFill/>
                </a:ln>
                <a:solidFill>
                  <a:prstClr val="black"/>
                </a:solidFill>
                <a:effectLst/>
                <a:uLnTx/>
                <a:uFillTx/>
                <a:latin typeface="Calibri"/>
                <a:ea typeface="Microsoft YaHei" charset="-122"/>
              </a:rPr>
              <a:t>Exantema evanescente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ES" altLang="es-ES" sz="2000" b="1" i="0" u="none" strike="noStrike" kern="0" cap="none" spc="0" normalizeH="0" baseline="0" noProof="0" dirty="0">
                <a:ln>
                  <a:noFill/>
                </a:ln>
                <a:solidFill>
                  <a:prstClr val="black"/>
                </a:solidFill>
                <a:effectLst/>
                <a:uLnTx/>
                <a:uFillTx/>
                <a:latin typeface="Calibri"/>
                <a:ea typeface="Microsoft YaHei" charset="-122"/>
              </a:rPr>
              <a:t>Adenopatías generalizadas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ES" altLang="es-ES" sz="2000" b="1" i="0" u="none" strike="noStrike" kern="0" cap="none" spc="0" normalizeH="0" baseline="0" noProof="0" dirty="0" err="1">
                <a:ln>
                  <a:noFill/>
                </a:ln>
                <a:solidFill>
                  <a:prstClr val="black"/>
                </a:solidFill>
                <a:effectLst/>
                <a:uLnTx/>
                <a:uFillTx/>
                <a:latin typeface="Calibri"/>
                <a:ea typeface="Microsoft YaHei" charset="-122"/>
              </a:rPr>
              <a:t>Hepato</a:t>
            </a:r>
            <a:r>
              <a:rPr kumimoji="0" lang="es-ES" altLang="es-ES" sz="2000" b="1" i="0" u="none" strike="noStrike" kern="0" cap="none" spc="0" normalizeH="0" baseline="0" noProof="0" dirty="0">
                <a:ln>
                  <a:noFill/>
                </a:ln>
                <a:solidFill>
                  <a:prstClr val="black"/>
                </a:solidFill>
                <a:effectLst/>
                <a:uLnTx/>
                <a:uFillTx/>
                <a:latin typeface="Calibri"/>
                <a:ea typeface="Microsoft YaHei" charset="-122"/>
              </a:rPr>
              <a:t> o esplenomegalia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s-ES" altLang="es-ES" sz="2000" b="1" i="0" u="none" strike="noStrike" kern="0" cap="none" spc="0" normalizeH="0" baseline="0" noProof="0" dirty="0" err="1">
                <a:ln>
                  <a:noFill/>
                </a:ln>
                <a:solidFill>
                  <a:prstClr val="black"/>
                </a:solidFill>
                <a:effectLst/>
                <a:uLnTx/>
                <a:uFillTx/>
                <a:latin typeface="Calibri"/>
                <a:ea typeface="Microsoft YaHei" charset="-122"/>
              </a:rPr>
              <a:t>Serositis</a:t>
            </a:r>
            <a:endParaRPr kumimoji="0" lang="es-ES" altLang="es-ES" sz="2000" b="0" i="0" u="none" strike="noStrike" kern="0" cap="none" spc="0" normalizeH="0" baseline="0" noProof="0" dirty="0">
              <a:ln>
                <a:noFill/>
              </a:ln>
              <a:solidFill>
                <a:prstClr val="black"/>
              </a:solidFill>
              <a:effectLst/>
              <a:uLnTx/>
              <a:uFillTx/>
              <a:ea typeface="Microsoft YaHei" charset="-122"/>
            </a:endParaRPr>
          </a:p>
          <a:p>
            <a:pPr marL="0" marR="0" lvl="0" indent="0" algn="just"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s-ES" altLang="es-ES" sz="1800" b="0" i="0" u="none" strike="noStrike" kern="0" cap="none" spc="0" normalizeH="0" baseline="0" noProof="0" dirty="0">
              <a:ln>
                <a:noFill/>
              </a:ln>
              <a:solidFill>
                <a:srgbClr val="000000"/>
              </a:solidFill>
              <a:effectLst/>
              <a:uLnTx/>
              <a:uFillTx/>
              <a:latin typeface="Arial" charset="0"/>
              <a:ea typeface="Microsoft YaHei" charset="-122"/>
            </a:endParaRPr>
          </a:p>
        </p:txBody>
      </p:sp>
      <p:graphicFrame>
        <p:nvGraphicFramePr>
          <p:cNvPr id="10" name="2 Tabla"/>
          <p:cNvGraphicFramePr>
            <a:graphicFrameLocks noGrp="1"/>
          </p:cNvGraphicFramePr>
          <p:nvPr>
            <p:extLst>
              <p:ext uri="{D42A27DB-BD31-4B8C-83A1-F6EECF244321}">
                <p14:modId xmlns:p14="http://schemas.microsoft.com/office/powerpoint/2010/main" val="510307962"/>
              </p:ext>
            </p:extLst>
          </p:nvPr>
        </p:nvGraphicFramePr>
        <p:xfrm>
          <a:off x="6672064" y="1848597"/>
          <a:ext cx="4794324" cy="4274374"/>
        </p:xfrm>
        <a:graphic>
          <a:graphicData uri="http://schemas.openxmlformats.org/drawingml/2006/table">
            <a:tbl>
              <a:tblPr firstRow="1" bandRow="1"/>
              <a:tblGrid>
                <a:gridCol w="4794324">
                  <a:extLst>
                    <a:ext uri="{9D8B030D-6E8A-4147-A177-3AD203B41FA5}">
                      <a16:colId xmlns:a16="http://schemas.microsoft.com/office/drawing/2014/main" val="20000"/>
                    </a:ext>
                  </a:extLst>
                </a:gridCol>
              </a:tblGrid>
              <a:tr h="134829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a:t>FOD</a:t>
                      </a:r>
                      <a:r>
                        <a:rPr lang="es-ES" sz="2000" b="1" baseline="0" dirty="0"/>
                        <a:t> de al menos 2 semanas (documentada al menos 3 días) y acompañada de:</a:t>
                      </a:r>
                    </a:p>
                    <a:p>
                      <a:pPr marL="971533" lvl="2" indent="-285750" algn="l">
                        <a:buFontTx/>
                        <a:buChar char="-"/>
                      </a:pPr>
                      <a:r>
                        <a:rPr lang="es-ES" sz="2000" b="1" baseline="0" dirty="0"/>
                        <a:t>2 criterios mayores</a:t>
                      </a:r>
                    </a:p>
                    <a:p>
                      <a:pPr marL="971533" lvl="2" indent="-285750" algn="l">
                        <a:buFontTx/>
                        <a:buChar char="-"/>
                      </a:pPr>
                      <a:r>
                        <a:rPr lang="es-ES" sz="2000" b="1" baseline="0" dirty="0"/>
                        <a:t>1 criterio mayor + 2 menores</a:t>
                      </a:r>
                      <a:endParaRPr lang="es-ES" sz="2000" b="1"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lumMod val="75000"/>
                      </a:srgbClr>
                    </a:solidFill>
                  </a:tcPr>
                </a:tc>
                <a:extLst>
                  <a:ext uri="{0D108BD9-81ED-4DB2-BD59-A6C34878D82A}">
                    <a16:rowId xmlns:a16="http://schemas.microsoft.com/office/drawing/2014/main" val="10000"/>
                  </a:ext>
                </a:extLst>
              </a:tr>
              <a:tr h="91929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ES" sz="2000" b="1" dirty="0">
                          <a:solidFill>
                            <a:srgbClr val="C00000"/>
                          </a:solidFill>
                        </a:rPr>
                        <a:t>CRITERIOS</a:t>
                      </a:r>
                      <a:r>
                        <a:rPr lang="es-ES" sz="2000" b="1" baseline="0" dirty="0">
                          <a:solidFill>
                            <a:srgbClr val="C00000"/>
                          </a:solidFill>
                        </a:rPr>
                        <a:t> MAYORES</a:t>
                      </a:r>
                    </a:p>
                    <a:p>
                      <a:pPr marL="285750" indent="-285750">
                        <a:buFontTx/>
                        <a:buChar char="-"/>
                      </a:pPr>
                      <a:r>
                        <a:rPr lang="es-ES" sz="2000" b="1" baseline="0" dirty="0">
                          <a:solidFill>
                            <a:schemeClr val="tx1"/>
                          </a:solidFill>
                        </a:rPr>
                        <a:t>Exantema evanescente</a:t>
                      </a:r>
                    </a:p>
                    <a:p>
                      <a:pPr marL="285750" indent="-285750">
                        <a:buFontTx/>
                        <a:buChar char="-"/>
                      </a:pPr>
                      <a:r>
                        <a:rPr lang="es-ES" sz="2000" b="1" baseline="0" dirty="0">
                          <a:solidFill>
                            <a:schemeClr val="tx1"/>
                          </a:solidFill>
                        </a:rPr>
                        <a:t>Artritis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74665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ES" sz="2000" b="1" dirty="0">
                          <a:solidFill>
                            <a:srgbClr val="C00000"/>
                          </a:solidFill>
                        </a:rPr>
                        <a:t>CRITERIOS</a:t>
                      </a:r>
                      <a:r>
                        <a:rPr lang="es-ES" sz="2000" b="1" baseline="0" dirty="0">
                          <a:solidFill>
                            <a:srgbClr val="C00000"/>
                          </a:solidFill>
                        </a:rPr>
                        <a:t> MENORES</a:t>
                      </a:r>
                    </a:p>
                    <a:p>
                      <a:pPr marL="285750" indent="-285750">
                        <a:buFontTx/>
                        <a:buChar char="-"/>
                      </a:pPr>
                      <a:r>
                        <a:rPr lang="es-ES" sz="2000" b="1" baseline="0" dirty="0"/>
                        <a:t>Adenopatías generalizadas y/o hepatomegalia y/o esplenomegalia</a:t>
                      </a:r>
                    </a:p>
                    <a:p>
                      <a:pPr marL="285750" indent="-285750">
                        <a:buFontTx/>
                        <a:buChar char="-"/>
                      </a:pPr>
                      <a:r>
                        <a:rPr lang="es-ES" sz="2000" b="1" baseline="0" dirty="0" err="1"/>
                        <a:t>Serositis</a:t>
                      </a:r>
                      <a:endParaRPr lang="es-ES" sz="2000" b="1" baseline="0" dirty="0"/>
                    </a:p>
                    <a:p>
                      <a:pPr marL="285750" indent="-285750">
                        <a:buFontTx/>
                        <a:buChar char="-"/>
                      </a:pPr>
                      <a:r>
                        <a:rPr lang="es-ES" sz="2000" b="1" u="sng" baseline="0" dirty="0"/>
                        <a:t>Artralgias durante ≥ 2 semanas</a:t>
                      </a:r>
                    </a:p>
                    <a:p>
                      <a:pPr marL="285750" indent="-285750">
                        <a:buFontTx/>
                        <a:buChar char="-"/>
                      </a:pPr>
                      <a:r>
                        <a:rPr lang="es-ES" sz="2000" b="1" u="sng" baseline="0" dirty="0"/>
                        <a:t>Leucocitos ≥ 15.000 con </a:t>
                      </a:r>
                      <a:r>
                        <a:rPr lang="es-ES" sz="2000" b="1" u="sng" baseline="0" dirty="0" err="1"/>
                        <a:t>neutrofilia</a:t>
                      </a:r>
                      <a:endParaRPr lang="es-ES" sz="2000" b="1" u="sng"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
        <p:nvSpPr>
          <p:cNvPr id="18" name="Flecha curvada hacia arriba 17"/>
          <p:cNvSpPr/>
          <p:nvPr/>
        </p:nvSpPr>
        <p:spPr>
          <a:xfrm>
            <a:off x="2423592" y="6009304"/>
            <a:ext cx="4092306" cy="764008"/>
          </a:xfrm>
          <a:prstGeom prst="curvedUpArrow">
            <a:avLst>
              <a:gd name="adj1" fmla="val 25000"/>
              <a:gd name="adj2" fmla="val 89203"/>
              <a:gd name="adj3" fmla="val 32370"/>
            </a:avLst>
          </a:prstGeom>
          <a:solidFill>
            <a:srgbClr val="5B9BD5"/>
          </a:solid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endParaRPr>
          </a:p>
        </p:txBody>
      </p:sp>
      <p:pic>
        <p:nvPicPr>
          <p:cNvPr id="19" name="Picture 3"/>
          <p:cNvPicPr>
            <a:picLocks noChangeAspect="1" noChangeArrowheads="1"/>
          </p:cNvPicPr>
          <p:nvPr/>
        </p:nvPicPr>
        <p:blipFill>
          <a:blip r:embed="rId3" cstate="print"/>
          <a:srcRect/>
          <a:stretch>
            <a:fillRect/>
          </a:stretch>
        </p:blipFill>
        <p:spPr bwMode="auto">
          <a:xfrm>
            <a:off x="10260727" y="3310332"/>
            <a:ext cx="837239" cy="1090769"/>
          </a:xfrm>
          <a:prstGeom prst="rect">
            <a:avLst/>
          </a:prstGeom>
          <a:noFill/>
          <a:ln w="9525">
            <a:noFill/>
            <a:miter lim="800000"/>
            <a:headEnd/>
            <a:tailEnd/>
          </a:ln>
        </p:spPr>
      </p:pic>
      <p:sp>
        <p:nvSpPr>
          <p:cNvPr id="2" name="CuadroTexto 1"/>
          <p:cNvSpPr txBox="1"/>
          <p:nvPr/>
        </p:nvSpPr>
        <p:spPr>
          <a:xfrm>
            <a:off x="1703512" y="1260488"/>
            <a:ext cx="2880319" cy="369332"/>
          </a:xfrm>
          <a:prstGeom prst="rect">
            <a:avLst/>
          </a:prstGeom>
          <a:noFill/>
        </p:spPr>
        <p:txBody>
          <a:bodyPr wrap="square" rtlCol="0">
            <a:spAutoFit/>
          </a:bodyPr>
          <a:lstStyle/>
          <a:p>
            <a:r>
              <a:rPr lang="es-ES" b="1" dirty="0"/>
              <a:t>Criterios de Edmonton 2001</a:t>
            </a:r>
          </a:p>
        </p:txBody>
      </p:sp>
      <p:sp>
        <p:nvSpPr>
          <p:cNvPr id="20" name="CuadroTexto 19"/>
          <p:cNvSpPr txBox="1"/>
          <p:nvPr/>
        </p:nvSpPr>
        <p:spPr>
          <a:xfrm>
            <a:off x="7680176" y="1294599"/>
            <a:ext cx="3600400" cy="369332"/>
          </a:xfrm>
          <a:prstGeom prst="rect">
            <a:avLst/>
          </a:prstGeom>
          <a:noFill/>
        </p:spPr>
        <p:txBody>
          <a:bodyPr wrap="square" rtlCol="0">
            <a:spAutoFit/>
          </a:bodyPr>
          <a:lstStyle/>
          <a:p>
            <a:r>
              <a:rPr lang="es-ES" b="1" dirty="0"/>
              <a:t>Nueva propuesta (</a:t>
            </a:r>
            <a:r>
              <a:rPr lang="es-ES" b="1" dirty="0" err="1"/>
              <a:t>pte</a:t>
            </a:r>
            <a:r>
              <a:rPr lang="es-ES" b="1" dirty="0"/>
              <a:t> validación)</a:t>
            </a:r>
          </a:p>
        </p:txBody>
      </p:sp>
      <p:sp>
        <p:nvSpPr>
          <p:cNvPr id="21" name="CuadroTexto 20"/>
          <p:cNvSpPr txBox="1"/>
          <p:nvPr/>
        </p:nvSpPr>
        <p:spPr>
          <a:xfrm>
            <a:off x="7430578" y="6391308"/>
            <a:ext cx="310817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600" i="1" kern="0" dirty="0"/>
              <a:t>Martini A</a:t>
            </a:r>
            <a:r>
              <a:rPr kumimoji="0" lang="es-ES" sz="1600" b="0" i="1" u="none" strike="noStrike" kern="0" cap="none" spc="0" normalizeH="0" baseline="0" noProof="0" dirty="0">
                <a:ln>
                  <a:noFill/>
                </a:ln>
                <a:effectLst/>
                <a:uLnTx/>
                <a:uFillTx/>
              </a:rPr>
              <a:t> et al. J </a:t>
            </a:r>
            <a:r>
              <a:rPr lang="es-ES" sz="1600" i="1" kern="0" dirty="0" err="1"/>
              <a:t>Rheumatol</a:t>
            </a:r>
            <a:r>
              <a:rPr kumimoji="0" lang="es-ES" sz="1600" b="0" i="1" u="none" strike="noStrike" kern="0" cap="none" spc="0" normalizeH="0" baseline="0" noProof="0" dirty="0">
                <a:ln>
                  <a:noFill/>
                </a:ln>
                <a:effectLst/>
                <a:uLnTx/>
                <a:uFillTx/>
              </a:rPr>
              <a:t> 2018</a:t>
            </a:r>
          </a:p>
        </p:txBody>
      </p:sp>
      <p:sp>
        <p:nvSpPr>
          <p:cNvPr id="22" name="Rectángulo 21"/>
          <p:cNvSpPr/>
          <p:nvPr/>
        </p:nvSpPr>
        <p:spPr>
          <a:xfrm>
            <a:off x="892819" y="5042704"/>
            <a:ext cx="4567449" cy="966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50% NO DESARROLLARON ARTRITIS </a:t>
            </a:r>
            <a:r>
              <a:rPr lang="es-ES" dirty="0"/>
              <a:t>PERO SE TRATARON COMO AIJ SISTÉMICA</a:t>
            </a:r>
          </a:p>
        </p:txBody>
      </p:sp>
      <p:sp>
        <p:nvSpPr>
          <p:cNvPr id="23" name="Pentágono 22"/>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4" name="Pentágono 23"/>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5" name="Pentágono 24"/>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6" name="Pentágono 25"/>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7" name="Pentágono 26"/>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8" name="Pentágono 27"/>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17940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a:solidFill>
                  <a:prstClr val="white"/>
                </a:solidFill>
              </a:rPr>
              <a:t>Enfermedad de </a:t>
            </a:r>
            <a:r>
              <a:rPr lang="es-ES" sz="4000" b="1" dirty="0" err="1">
                <a:solidFill>
                  <a:prstClr val="white"/>
                </a:solidFill>
              </a:rPr>
              <a:t>Still</a:t>
            </a:r>
            <a:r>
              <a:rPr lang="es-ES" sz="4000" b="1" dirty="0">
                <a:solidFill>
                  <a:prstClr val="white"/>
                </a:solidFill>
              </a:rPr>
              <a:t> del adulto</a:t>
            </a:r>
            <a:r>
              <a:rPr lang="es-ES" sz="2800" b="1" dirty="0">
                <a:solidFill>
                  <a:prstClr val="white"/>
                </a:solidFill>
              </a:rPr>
              <a:t> (Criterios de </a:t>
            </a:r>
            <a:r>
              <a:rPr lang="es-ES" sz="2800" b="1" dirty="0" err="1">
                <a:solidFill>
                  <a:prstClr val="white"/>
                </a:solidFill>
              </a:rPr>
              <a:t>Fautrel</a:t>
            </a:r>
            <a:r>
              <a:rPr lang="es-ES" sz="2800" b="1" dirty="0">
                <a:solidFill>
                  <a:prstClr val="white"/>
                </a:solidFill>
              </a:rPr>
              <a:t>)</a:t>
            </a:r>
            <a:endParaRPr lang="es-ES" sz="2800" dirty="0">
              <a:solidFill>
                <a:prstClr val="white"/>
              </a:solidFill>
            </a:endParaRPr>
          </a:p>
        </p:txBody>
      </p:sp>
      <p:pic>
        <p:nvPicPr>
          <p:cNvPr id="2" name="Imagen 1"/>
          <p:cNvPicPr>
            <a:picLocks noChangeAspect="1"/>
          </p:cNvPicPr>
          <p:nvPr/>
        </p:nvPicPr>
        <p:blipFill rotWithShape="1">
          <a:blip r:embed="rId3"/>
          <a:srcRect r="55334"/>
          <a:stretch/>
        </p:blipFill>
        <p:spPr>
          <a:xfrm>
            <a:off x="983432" y="1681162"/>
            <a:ext cx="4104456" cy="3939791"/>
          </a:xfrm>
          <a:prstGeom prst="rect">
            <a:avLst/>
          </a:prstGeom>
        </p:spPr>
      </p:pic>
      <p:sp>
        <p:nvSpPr>
          <p:cNvPr id="18" name="9 CuadroTexto"/>
          <p:cNvSpPr txBox="1"/>
          <p:nvPr/>
        </p:nvSpPr>
        <p:spPr>
          <a:xfrm>
            <a:off x="4439816" y="6214221"/>
            <a:ext cx="435648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600" i="1" kern="0" dirty="0" err="1">
                <a:solidFill>
                  <a:prstClr val="black"/>
                </a:solidFill>
              </a:rPr>
              <a:t>Fautrel</a:t>
            </a:r>
            <a:r>
              <a:rPr lang="es-ES" sz="1600" i="1" kern="0" dirty="0">
                <a:solidFill>
                  <a:prstClr val="black"/>
                </a:solidFill>
              </a:rPr>
              <a:t> B</a:t>
            </a:r>
            <a:r>
              <a:rPr kumimoji="0" lang="es-ES" sz="1600" b="0" i="1" u="none" strike="noStrike" kern="0" cap="none" spc="0" normalizeH="0" baseline="0" noProof="0" dirty="0">
                <a:ln>
                  <a:noFill/>
                </a:ln>
                <a:solidFill>
                  <a:prstClr val="black"/>
                </a:solidFill>
                <a:effectLst/>
                <a:uLnTx/>
                <a:uFillTx/>
              </a:rPr>
              <a:t> et al . </a:t>
            </a:r>
            <a:r>
              <a:rPr lang="es-ES" sz="1600" i="1" kern="0" dirty="0">
                <a:solidFill>
                  <a:prstClr val="black"/>
                </a:solidFill>
              </a:rPr>
              <a:t>Medicine</a:t>
            </a:r>
            <a:r>
              <a:rPr kumimoji="0" lang="es-ES" sz="1600" b="0" i="1" u="none" strike="noStrike" kern="0" cap="none" spc="0" normalizeH="0" baseline="0" noProof="0" dirty="0">
                <a:ln>
                  <a:noFill/>
                </a:ln>
                <a:solidFill>
                  <a:prstClr val="black"/>
                </a:solidFill>
                <a:effectLst/>
                <a:uLnTx/>
                <a:uFillTx/>
              </a:rPr>
              <a:t> 2002; 81:</a:t>
            </a:r>
            <a:r>
              <a:rPr kumimoji="0" lang="es-ES" sz="1600" b="0" i="1" u="none" strike="noStrike" kern="0" cap="none" spc="0" normalizeH="0" noProof="0" dirty="0">
                <a:ln>
                  <a:noFill/>
                </a:ln>
                <a:solidFill>
                  <a:prstClr val="black"/>
                </a:solidFill>
                <a:effectLst/>
                <a:uLnTx/>
                <a:uFillTx/>
              </a:rPr>
              <a:t> 194-200</a:t>
            </a:r>
            <a:endParaRPr kumimoji="0" lang="es-ES" sz="1600" b="0" i="1" u="none" strike="noStrike" kern="0" cap="none" spc="0" normalizeH="0" baseline="0" noProof="0" dirty="0">
              <a:ln>
                <a:noFill/>
              </a:ln>
              <a:solidFill>
                <a:prstClr val="black"/>
              </a:solidFill>
              <a:effectLst/>
              <a:uLnTx/>
              <a:uFillTx/>
            </a:endParaRPr>
          </a:p>
        </p:txBody>
      </p:sp>
      <p:sp>
        <p:nvSpPr>
          <p:cNvPr id="19" name="10 CuadroTexto"/>
          <p:cNvSpPr txBox="1"/>
          <p:nvPr/>
        </p:nvSpPr>
        <p:spPr>
          <a:xfrm>
            <a:off x="551384" y="1484784"/>
            <a:ext cx="4284476" cy="584775"/>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3200" kern="0" dirty="0">
                <a:solidFill>
                  <a:prstClr val="white"/>
                </a:solidFill>
              </a:rPr>
              <a:t>CRITERIOS MAYORES</a:t>
            </a:r>
            <a:endParaRPr kumimoji="0" lang="es-ES" sz="3200" b="0" i="0" u="none" strike="noStrike" kern="0" cap="none" spc="0" normalizeH="0" baseline="0" noProof="0" dirty="0">
              <a:ln>
                <a:noFill/>
              </a:ln>
              <a:solidFill>
                <a:srgbClr val="E7E6E6"/>
              </a:solidFill>
              <a:effectLst/>
              <a:uLnTx/>
              <a:uFillTx/>
            </a:endParaRPr>
          </a:p>
        </p:txBody>
      </p:sp>
      <p:sp>
        <p:nvSpPr>
          <p:cNvPr id="20" name="10 CuadroTexto"/>
          <p:cNvSpPr txBox="1"/>
          <p:nvPr/>
        </p:nvSpPr>
        <p:spPr>
          <a:xfrm>
            <a:off x="551384" y="4221088"/>
            <a:ext cx="4284476" cy="584775"/>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3200" kern="0" dirty="0">
                <a:solidFill>
                  <a:prstClr val="white"/>
                </a:solidFill>
              </a:rPr>
              <a:t>CRITERIOS MENORES</a:t>
            </a:r>
            <a:endParaRPr kumimoji="0" lang="es-ES" sz="3200" b="0" i="0" u="none" strike="noStrike" kern="0" cap="none" spc="0" normalizeH="0" baseline="0" noProof="0" dirty="0">
              <a:ln>
                <a:noFill/>
              </a:ln>
              <a:solidFill>
                <a:srgbClr val="E7E6E6"/>
              </a:solidFill>
              <a:effectLst/>
              <a:uLnTx/>
              <a:uFillTx/>
            </a:endParaRPr>
          </a:p>
        </p:txBody>
      </p:sp>
      <p:sp>
        <p:nvSpPr>
          <p:cNvPr id="4" name="Rectángulo redondeado 3"/>
          <p:cNvSpPr/>
          <p:nvPr/>
        </p:nvSpPr>
        <p:spPr>
          <a:xfrm>
            <a:off x="6420499" y="4077707"/>
            <a:ext cx="3096344" cy="9361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2400" b="1" dirty="0"/>
              <a:t>Sensibilidad 80,6%</a:t>
            </a:r>
          </a:p>
          <a:p>
            <a:pPr algn="ctr"/>
            <a:r>
              <a:rPr lang="es-ES" sz="2400" b="1" dirty="0">
                <a:solidFill>
                  <a:srgbClr val="C00000"/>
                </a:solidFill>
              </a:rPr>
              <a:t>Especificidad 98,5%</a:t>
            </a:r>
          </a:p>
        </p:txBody>
      </p:sp>
      <p:sp>
        <p:nvSpPr>
          <p:cNvPr id="22" name="Rectángulo redondeado 21"/>
          <p:cNvSpPr/>
          <p:nvPr/>
        </p:nvSpPr>
        <p:spPr>
          <a:xfrm>
            <a:off x="5786420" y="2108519"/>
            <a:ext cx="4364503" cy="170488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2800" b="1" dirty="0"/>
              <a:t>4 criterios mayores</a:t>
            </a:r>
          </a:p>
          <a:p>
            <a:pPr algn="ctr"/>
            <a:r>
              <a:rPr lang="es-ES" sz="2800" b="1" dirty="0"/>
              <a:t>o</a:t>
            </a:r>
          </a:p>
          <a:p>
            <a:pPr algn="ctr"/>
            <a:r>
              <a:rPr lang="es-ES" sz="2800" b="1" dirty="0"/>
              <a:t>3 criterios mayores + 2 menores</a:t>
            </a:r>
          </a:p>
        </p:txBody>
      </p:sp>
      <p:sp>
        <p:nvSpPr>
          <p:cNvPr id="21" name="Pentágono 2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3" name="Pentágono 22"/>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4" name="Pentágono 23"/>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5" name="Pentágono 24"/>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6" name="Pentágono 25"/>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7" name="Pentágono 2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2966732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707886"/>
          </a:xfrm>
          <a:prstGeom prst="rect">
            <a:avLst/>
          </a:prstGeom>
          <a:solidFill>
            <a:schemeClr val="accent1">
              <a:lumMod val="50000"/>
            </a:schemeClr>
          </a:solidFill>
        </p:spPr>
        <p:txBody>
          <a:bodyPr wrap="square" rtlCol="0">
            <a:spAutoFit/>
          </a:bodyPr>
          <a:lstStyle/>
          <a:p>
            <a:pPr algn="ctr"/>
            <a:r>
              <a:rPr lang="es-ES" sz="4000" b="1" dirty="0" err="1">
                <a:solidFill>
                  <a:prstClr val="white"/>
                </a:solidFill>
              </a:rPr>
              <a:t>AIJs</a:t>
            </a:r>
            <a:r>
              <a:rPr lang="es-ES" sz="2800" b="1" dirty="0">
                <a:solidFill>
                  <a:prstClr val="white"/>
                </a:solidFill>
              </a:rPr>
              <a:t> (Artritis idiopática juvenil de inicio sistémico)</a:t>
            </a:r>
            <a:endParaRPr lang="es-ES" sz="28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18" name="Imagen 17"/>
          <p:cNvPicPr>
            <a:picLocks noChangeAspect="1"/>
          </p:cNvPicPr>
          <p:nvPr/>
        </p:nvPicPr>
        <p:blipFill rotWithShape="1">
          <a:blip r:embed="rId3"/>
          <a:srcRect l="3114" t="6230" r="2884"/>
          <a:stretch/>
        </p:blipFill>
        <p:spPr>
          <a:xfrm>
            <a:off x="2" y="1266286"/>
            <a:ext cx="5528626" cy="5108986"/>
          </a:xfrm>
          <a:prstGeom prst="rect">
            <a:avLst/>
          </a:prstGeom>
        </p:spPr>
      </p:pic>
      <p:sp>
        <p:nvSpPr>
          <p:cNvPr id="19" name="CuadroTexto 18"/>
          <p:cNvSpPr txBox="1"/>
          <p:nvPr/>
        </p:nvSpPr>
        <p:spPr>
          <a:xfrm>
            <a:off x="1835696" y="6384387"/>
            <a:ext cx="310817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effectLst/>
                <a:uLnTx/>
                <a:uFillTx/>
              </a:rPr>
              <a:t>Peckham</a:t>
            </a:r>
            <a:r>
              <a:rPr kumimoji="0" lang="es-ES" sz="1600" b="0" i="1" u="none" strike="noStrike" kern="0" cap="none" spc="0" normalizeH="0" baseline="0" noProof="0" dirty="0">
                <a:ln>
                  <a:noFill/>
                </a:ln>
                <a:effectLst/>
                <a:uLnTx/>
                <a:uFillTx/>
              </a:rPr>
              <a:t> D et al. J </a:t>
            </a:r>
            <a:r>
              <a:rPr kumimoji="0" lang="es-ES" sz="1600" b="0" i="1" u="none" strike="noStrike" kern="0" cap="none" spc="0" normalizeH="0" baseline="0" noProof="0" dirty="0" err="1">
                <a:ln>
                  <a:noFill/>
                </a:ln>
                <a:effectLst/>
                <a:uLnTx/>
                <a:uFillTx/>
              </a:rPr>
              <a:t>Pathol</a:t>
            </a:r>
            <a:r>
              <a:rPr kumimoji="0" lang="es-ES" sz="1600" b="0" i="1" u="none" strike="noStrike" kern="0" cap="none" spc="0" normalizeH="0" baseline="0" noProof="0" dirty="0">
                <a:ln>
                  <a:noFill/>
                </a:ln>
                <a:effectLst/>
                <a:uLnTx/>
                <a:uFillTx/>
              </a:rPr>
              <a:t> 2017</a:t>
            </a:r>
          </a:p>
        </p:txBody>
      </p:sp>
      <p:sp>
        <p:nvSpPr>
          <p:cNvPr id="20" name="Elipse 19"/>
          <p:cNvSpPr/>
          <p:nvPr/>
        </p:nvSpPr>
        <p:spPr>
          <a:xfrm>
            <a:off x="2135560" y="3470464"/>
            <a:ext cx="504056" cy="462591"/>
          </a:xfrm>
          <a:prstGeom prst="ellipse">
            <a:avLst/>
          </a:prstGeom>
          <a:noFill/>
          <a:ln w="5397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6 CuadroTexto"/>
          <p:cNvSpPr txBox="1"/>
          <p:nvPr/>
        </p:nvSpPr>
        <p:spPr>
          <a:xfrm>
            <a:off x="6816080" y="6384387"/>
            <a:ext cx="475380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effectLst/>
                <a:uLnTx/>
                <a:uFillTx/>
              </a:rPr>
              <a:t>Nigrovic</a:t>
            </a:r>
            <a:r>
              <a:rPr kumimoji="0" lang="es-ES" sz="1600" b="0" i="1" u="none" strike="noStrike" kern="0" cap="none" spc="0" normalizeH="0" baseline="0" noProof="0" dirty="0">
                <a:ln>
                  <a:noFill/>
                </a:ln>
                <a:effectLst/>
                <a:uLnTx/>
                <a:uFillTx/>
              </a:rPr>
              <a:t> PA et al. </a:t>
            </a:r>
            <a:r>
              <a:rPr kumimoji="0" lang="es-ES" sz="1600" b="0" i="1" u="none" strike="noStrike" kern="0" cap="none" spc="0" normalizeH="0" baseline="0" noProof="0" dirty="0" err="1">
                <a:ln>
                  <a:noFill/>
                </a:ln>
                <a:effectLst/>
                <a:uLnTx/>
                <a:uFillTx/>
              </a:rPr>
              <a:t>Arthritis</a:t>
            </a:r>
            <a:r>
              <a:rPr kumimoji="0" lang="es-ES" sz="1600" b="0" i="1" u="none" strike="noStrike" kern="0" cap="none" spc="0" normalizeH="0" baseline="0" noProof="0" dirty="0">
                <a:ln>
                  <a:noFill/>
                </a:ln>
                <a:effectLst/>
                <a:uLnTx/>
                <a:uFillTx/>
              </a:rPr>
              <a:t> &amp; </a:t>
            </a:r>
            <a:r>
              <a:rPr kumimoji="0" lang="es-ES" sz="1600" b="0" i="1" u="none" strike="noStrike" kern="0" cap="none" spc="0" normalizeH="0" baseline="0" noProof="0" dirty="0" err="1">
                <a:ln>
                  <a:noFill/>
                </a:ln>
                <a:effectLst/>
                <a:uLnTx/>
                <a:uFillTx/>
              </a:rPr>
              <a:t>Rheumatology</a:t>
            </a:r>
            <a:r>
              <a:rPr kumimoji="0" lang="es-ES" sz="1600" b="0" i="1" u="none" strike="noStrike" kern="0" cap="none" spc="0" normalizeH="0" baseline="0" noProof="0" dirty="0">
                <a:ln>
                  <a:noFill/>
                </a:ln>
                <a:effectLst/>
                <a:uLnTx/>
                <a:uFillTx/>
              </a:rPr>
              <a:t>  2018</a:t>
            </a:r>
          </a:p>
        </p:txBody>
      </p:sp>
      <p:pic>
        <p:nvPicPr>
          <p:cNvPr id="24" name="Imagen 23"/>
          <p:cNvPicPr>
            <a:picLocks noChangeAspect="1"/>
          </p:cNvPicPr>
          <p:nvPr/>
        </p:nvPicPr>
        <p:blipFill rotWithShape="1">
          <a:blip r:embed="rId4"/>
          <a:srcRect l="2597" r="9144"/>
          <a:stretch/>
        </p:blipFill>
        <p:spPr>
          <a:xfrm>
            <a:off x="5735960" y="2342647"/>
            <a:ext cx="6048672" cy="3537480"/>
          </a:xfrm>
          <a:prstGeom prst="rect">
            <a:avLst/>
          </a:prstGeom>
        </p:spPr>
      </p:pic>
      <p:sp>
        <p:nvSpPr>
          <p:cNvPr id="25" name="Elipse 24"/>
          <p:cNvSpPr/>
          <p:nvPr/>
        </p:nvSpPr>
        <p:spPr>
          <a:xfrm>
            <a:off x="8774350" y="4869160"/>
            <a:ext cx="634018" cy="576064"/>
          </a:xfrm>
          <a:prstGeom prst="ellipse">
            <a:avLst/>
          </a:prstGeom>
          <a:noFill/>
          <a:ln w="117475" cap="flat" cmpd="sng" algn="ctr">
            <a:solidFill>
              <a:srgbClr val="C00000">
                <a:alpha val="9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endParaRPr>
          </a:p>
        </p:txBody>
      </p:sp>
      <p:pic>
        <p:nvPicPr>
          <p:cNvPr id="26" name="Imagen 25"/>
          <p:cNvPicPr>
            <a:picLocks noChangeAspect="1"/>
          </p:cNvPicPr>
          <p:nvPr/>
        </p:nvPicPr>
        <p:blipFill>
          <a:blip r:embed="rId5"/>
          <a:stretch>
            <a:fillRect/>
          </a:stretch>
        </p:blipFill>
        <p:spPr>
          <a:xfrm>
            <a:off x="5540999" y="1358003"/>
            <a:ext cx="6466701" cy="713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5458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646331"/>
          </a:xfrm>
          <a:prstGeom prst="rect">
            <a:avLst/>
          </a:prstGeom>
          <a:solidFill>
            <a:schemeClr val="accent1">
              <a:lumMod val="50000"/>
            </a:schemeClr>
          </a:solidFill>
        </p:spPr>
        <p:txBody>
          <a:bodyPr wrap="square" rtlCol="0">
            <a:spAutoFit/>
          </a:bodyPr>
          <a:lstStyle/>
          <a:p>
            <a:pPr algn="ctr"/>
            <a:r>
              <a:rPr lang="es-ES" sz="3600" b="1" dirty="0">
                <a:solidFill>
                  <a:prstClr val="white"/>
                </a:solidFill>
              </a:rPr>
              <a:t>Similitudes genéticas</a:t>
            </a:r>
            <a:endParaRPr lang="es-ES" sz="3600" dirty="0">
              <a:solidFill>
                <a:prstClr val="white"/>
              </a:solidFill>
            </a:endParaRPr>
          </a:p>
        </p:txBody>
      </p:sp>
      <p:pic>
        <p:nvPicPr>
          <p:cNvPr id="2" name="Imagen 1"/>
          <p:cNvPicPr>
            <a:picLocks noChangeAspect="1"/>
          </p:cNvPicPr>
          <p:nvPr/>
        </p:nvPicPr>
        <p:blipFill rotWithShape="1">
          <a:blip r:embed="rId3"/>
          <a:srcRect l="54702" t="4058" r="1677" b="58955"/>
          <a:stretch/>
        </p:blipFill>
        <p:spPr>
          <a:xfrm>
            <a:off x="6841047" y="1365859"/>
            <a:ext cx="5278658" cy="1083631"/>
          </a:xfrm>
          <a:prstGeom prst="rect">
            <a:avLst/>
          </a:prstGeom>
        </p:spPr>
      </p:pic>
      <p:pic>
        <p:nvPicPr>
          <p:cNvPr id="4" name="Imagen 3"/>
          <p:cNvPicPr>
            <a:picLocks noChangeAspect="1"/>
          </p:cNvPicPr>
          <p:nvPr/>
        </p:nvPicPr>
        <p:blipFill>
          <a:blip r:embed="rId4"/>
          <a:stretch>
            <a:fillRect/>
          </a:stretch>
        </p:blipFill>
        <p:spPr>
          <a:xfrm>
            <a:off x="3647728" y="3916373"/>
            <a:ext cx="5528946" cy="2340066"/>
          </a:xfrm>
          <a:prstGeom prst="rect">
            <a:avLst/>
          </a:prstGeom>
          <a:ln>
            <a:noFill/>
          </a:ln>
          <a:effectLst>
            <a:outerShdw blurRad="292100" dist="139700" dir="2700000" algn="tl" rotWithShape="0">
              <a:srgbClr val="333333">
                <a:alpha val="65000"/>
              </a:srgbClr>
            </a:outerShdw>
          </a:effectLst>
        </p:spPr>
      </p:pic>
      <p:pic>
        <p:nvPicPr>
          <p:cNvPr id="18" name="Imagen 17"/>
          <p:cNvPicPr>
            <a:picLocks noChangeAspect="1"/>
          </p:cNvPicPr>
          <p:nvPr/>
        </p:nvPicPr>
        <p:blipFill rotWithShape="1">
          <a:blip r:embed="rId3"/>
          <a:srcRect r="46571" b="60237"/>
          <a:stretch/>
        </p:blipFill>
        <p:spPr>
          <a:xfrm>
            <a:off x="191344" y="1207268"/>
            <a:ext cx="6517723" cy="1252607"/>
          </a:xfrm>
          <a:prstGeom prst="rect">
            <a:avLst/>
          </a:prstGeom>
        </p:spPr>
      </p:pic>
      <p:sp>
        <p:nvSpPr>
          <p:cNvPr id="19" name="CuadroTexto 18"/>
          <p:cNvSpPr txBox="1"/>
          <p:nvPr/>
        </p:nvSpPr>
        <p:spPr>
          <a:xfrm>
            <a:off x="1577997" y="2405412"/>
            <a:ext cx="374441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600" i="1" kern="0" dirty="0" err="1"/>
              <a:t>Ombrelo</a:t>
            </a:r>
            <a:r>
              <a:rPr lang="es-ES" sz="1600" i="1" kern="0" dirty="0"/>
              <a:t> MJ </a:t>
            </a:r>
            <a:r>
              <a:rPr kumimoji="0" lang="es-ES" sz="1600" b="0" i="1" u="none" strike="noStrike" kern="0" cap="none" spc="0" normalizeH="0" baseline="0" noProof="0" dirty="0">
                <a:ln>
                  <a:noFill/>
                </a:ln>
                <a:effectLst/>
                <a:uLnTx/>
                <a:uFillTx/>
              </a:rPr>
              <a:t>et al. </a:t>
            </a:r>
            <a:r>
              <a:rPr lang="es-ES" sz="1600" i="1" kern="0" dirty="0"/>
              <a:t>PNAS </a:t>
            </a:r>
            <a:r>
              <a:rPr kumimoji="0" lang="es-ES" sz="1600" b="0" i="1" u="none" strike="noStrike" kern="0" cap="none" spc="0" normalizeH="0" baseline="0" noProof="0" dirty="0">
                <a:ln>
                  <a:noFill/>
                </a:ln>
                <a:effectLst/>
                <a:uLnTx/>
                <a:uFillTx/>
              </a:rPr>
              <a:t>2015; 112: 15970</a:t>
            </a:r>
          </a:p>
        </p:txBody>
      </p:sp>
      <p:sp>
        <p:nvSpPr>
          <p:cNvPr id="20" name="CuadroTexto 19"/>
          <p:cNvSpPr txBox="1"/>
          <p:nvPr/>
        </p:nvSpPr>
        <p:spPr>
          <a:xfrm>
            <a:off x="7464152" y="2449490"/>
            <a:ext cx="40324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600" i="1" kern="0" dirty="0" err="1"/>
              <a:t>Asano</a:t>
            </a:r>
            <a:r>
              <a:rPr lang="es-ES" sz="1600" i="1" kern="0" dirty="0"/>
              <a:t> T </a:t>
            </a:r>
            <a:r>
              <a:rPr kumimoji="0" lang="es-ES" sz="1600" b="0" i="1" u="none" strike="noStrike" kern="0" cap="none" spc="0" normalizeH="0" baseline="0" noProof="0" dirty="0">
                <a:ln>
                  <a:noFill/>
                </a:ln>
                <a:effectLst/>
                <a:uLnTx/>
                <a:uFillTx/>
              </a:rPr>
              <a:t>et al. </a:t>
            </a:r>
            <a:r>
              <a:rPr lang="es-ES" sz="1600" i="1" kern="0" noProof="0" dirty="0" err="1"/>
              <a:t>Arthritis</a:t>
            </a:r>
            <a:r>
              <a:rPr lang="es-ES" sz="1600" i="1" kern="0" noProof="0" dirty="0"/>
              <a:t> Res </a:t>
            </a:r>
            <a:r>
              <a:rPr lang="es-ES" sz="1600" i="1" kern="0" noProof="0" dirty="0" err="1"/>
              <a:t>Ther</a:t>
            </a:r>
            <a:r>
              <a:rPr lang="es-ES" sz="1600" i="1" kern="0" dirty="0"/>
              <a:t> </a:t>
            </a:r>
            <a:r>
              <a:rPr kumimoji="0" lang="es-ES" sz="1600" b="0" i="1" u="none" strike="noStrike" kern="0" cap="none" spc="0" normalizeH="0" baseline="0" noProof="0" dirty="0">
                <a:ln>
                  <a:noFill/>
                </a:ln>
                <a:effectLst/>
                <a:uLnTx/>
                <a:uFillTx/>
              </a:rPr>
              <a:t>2017;</a:t>
            </a:r>
            <a:r>
              <a:rPr kumimoji="0" lang="es-ES" sz="1600" b="0" i="1" u="none" strike="noStrike" kern="0" cap="none" spc="0" normalizeH="0" noProof="0" dirty="0">
                <a:ln>
                  <a:noFill/>
                </a:ln>
                <a:effectLst/>
                <a:uLnTx/>
                <a:uFillTx/>
              </a:rPr>
              <a:t> 19: 199</a:t>
            </a:r>
            <a:endParaRPr kumimoji="0" lang="es-ES" sz="1600" b="0" i="1" u="none" strike="noStrike" kern="0" cap="none" spc="0" normalizeH="0" baseline="0" noProof="0" dirty="0">
              <a:ln>
                <a:noFill/>
              </a:ln>
              <a:effectLst/>
              <a:uLnTx/>
              <a:uFillTx/>
            </a:endParaRPr>
          </a:p>
        </p:txBody>
      </p:sp>
      <p:sp>
        <p:nvSpPr>
          <p:cNvPr id="21" name="CuadroTexto 20"/>
          <p:cNvSpPr txBox="1"/>
          <p:nvPr/>
        </p:nvSpPr>
        <p:spPr>
          <a:xfrm>
            <a:off x="4525204" y="6406307"/>
            <a:ext cx="388843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600" i="1" kern="0" dirty="0" err="1"/>
              <a:t>Jamilloux</a:t>
            </a:r>
            <a:r>
              <a:rPr lang="es-ES" sz="1600" i="1" kern="0" dirty="0"/>
              <a:t> </a:t>
            </a:r>
            <a:r>
              <a:rPr kumimoji="0" lang="es-ES" sz="1600" b="0" i="1" u="none" strike="noStrike" kern="0" cap="none" spc="0" normalizeH="0" baseline="0" noProof="0" dirty="0">
                <a:ln>
                  <a:noFill/>
                </a:ln>
                <a:effectLst/>
                <a:uLnTx/>
                <a:uFillTx/>
              </a:rPr>
              <a:t>et al. </a:t>
            </a:r>
            <a:r>
              <a:rPr lang="es-ES" sz="1600" i="1" kern="0" noProof="0" dirty="0" err="1"/>
              <a:t>Immunol</a:t>
            </a:r>
            <a:r>
              <a:rPr lang="es-ES" sz="1600" i="1" kern="0" noProof="0" dirty="0"/>
              <a:t> Res</a:t>
            </a:r>
            <a:r>
              <a:rPr lang="es-ES" sz="1600" i="1" kern="0" dirty="0"/>
              <a:t> </a:t>
            </a:r>
            <a:r>
              <a:rPr kumimoji="0" lang="es-ES" sz="1600" b="0" i="1" u="none" strike="noStrike" kern="0" cap="none" spc="0" normalizeH="0" baseline="0" noProof="0" dirty="0">
                <a:ln>
                  <a:noFill/>
                </a:ln>
                <a:effectLst/>
                <a:uLnTx/>
                <a:uFillTx/>
              </a:rPr>
              <a:t>2015; 61: 53-62</a:t>
            </a:r>
          </a:p>
        </p:txBody>
      </p:sp>
      <p:sp>
        <p:nvSpPr>
          <p:cNvPr id="22" name="Rectángulo redondeado 21"/>
          <p:cNvSpPr/>
          <p:nvPr/>
        </p:nvSpPr>
        <p:spPr>
          <a:xfrm>
            <a:off x="6096000" y="5589240"/>
            <a:ext cx="504056" cy="360040"/>
          </a:xfrm>
          <a:prstGeom prst="round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Rectángulo redondeado 22"/>
          <p:cNvSpPr/>
          <p:nvPr/>
        </p:nvSpPr>
        <p:spPr>
          <a:xfrm>
            <a:off x="7792361" y="5655206"/>
            <a:ext cx="504056" cy="360040"/>
          </a:xfrm>
          <a:prstGeom prst="round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 name="Rectángulo redondeado 23"/>
          <p:cNvSpPr/>
          <p:nvPr/>
        </p:nvSpPr>
        <p:spPr>
          <a:xfrm>
            <a:off x="8296417" y="5655206"/>
            <a:ext cx="504056" cy="360040"/>
          </a:xfrm>
          <a:prstGeom prst="roundRect">
            <a:avLst/>
          </a:prstGeom>
          <a:noFill/>
          <a:ln w="38100">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25" name="Rectángulo redondeado 24"/>
          <p:cNvSpPr/>
          <p:nvPr/>
        </p:nvSpPr>
        <p:spPr>
          <a:xfrm>
            <a:off x="6919306" y="5589240"/>
            <a:ext cx="504056" cy="360040"/>
          </a:xfrm>
          <a:prstGeom prst="roundRect">
            <a:avLst/>
          </a:prstGeom>
          <a:noFill/>
          <a:ln w="38100">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26" name="10 CuadroTexto"/>
          <p:cNvSpPr txBox="1"/>
          <p:nvPr/>
        </p:nvSpPr>
        <p:spPr>
          <a:xfrm>
            <a:off x="327204" y="2743966"/>
            <a:ext cx="5768795" cy="954107"/>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prstClr val="white"/>
                </a:solidFill>
                <a:effectLst/>
                <a:uLnTx/>
                <a:uFillTx/>
              </a:rPr>
              <a:t> 982</a:t>
            </a:r>
            <a:r>
              <a:rPr kumimoji="0" lang="es-ES" sz="2800" b="0" i="0" u="none" strike="noStrike" kern="0" cap="none" spc="0" normalizeH="0" noProof="0" dirty="0">
                <a:ln>
                  <a:noFill/>
                </a:ln>
                <a:solidFill>
                  <a:prstClr val="white"/>
                </a:solidFill>
                <a:effectLst/>
                <a:uLnTx/>
                <a:uFillTx/>
              </a:rPr>
              <a:t> </a:t>
            </a:r>
            <a:r>
              <a:rPr kumimoji="0" lang="es-ES" sz="2800" b="0" i="0" u="none" strike="noStrike" kern="0" cap="none" spc="0" normalizeH="0" noProof="0" dirty="0" err="1">
                <a:ln>
                  <a:noFill/>
                </a:ln>
                <a:solidFill>
                  <a:prstClr val="white"/>
                </a:solidFill>
                <a:effectLst/>
                <a:uLnTx/>
                <a:uFillTx/>
              </a:rPr>
              <a:t>AIJs</a:t>
            </a:r>
            <a:r>
              <a:rPr kumimoji="0" lang="es-ES" sz="2800" b="0" i="0" u="none" strike="noStrike" kern="0" cap="none" spc="0" normalizeH="0" noProof="0" dirty="0">
                <a:ln>
                  <a:noFill/>
                </a:ln>
                <a:solidFill>
                  <a:prstClr val="white"/>
                </a:solidFill>
                <a:effectLst/>
                <a:uLnTx/>
                <a:uFillTx/>
              </a:rPr>
              <a:t> y 8010 sanos (9 países)</a:t>
            </a:r>
          </a:p>
          <a:p>
            <a:pPr marL="0" marR="0" lvl="0" indent="0" algn="ctr" defTabSz="914400" eaLnBrk="1" fontAlgn="auto" latinLnBrk="0" hangingPunct="1">
              <a:lnSpc>
                <a:spcPct val="100000"/>
              </a:lnSpc>
              <a:spcBef>
                <a:spcPts val="0"/>
              </a:spcBef>
              <a:spcAft>
                <a:spcPts val="0"/>
              </a:spcAft>
              <a:buClrTx/>
              <a:buSzTx/>
              <a:buFontTx/>
              <a:buNone/>
              <a:tabLst/>
              <a:defRPr/>
            </a:pPr>
            <a:r>
              <a:rPr lang="es-ES" sz="2800" kern="0" baseline="0" dirty="0">
                <a:solidFill>
                  <a:prstClr val="white"/>
                </a:solidFill>
              </a:rPr>
              <a:t>HLA-DRB1*11-&gt; Asociación </a:t>
            </a:r>
            <a:r>
              <a:rPr lang="es-ES" sz="2800" kern="0" baseline="0" dirty="0" err="1">
                <a:solidFill>
                  <a:prstClr val="white"/>
                </a:solidFill>
              </a:rPr>
              <a:t>AIJs</a:t>
            </a:r>
            <a:endParaRPr kumimoji="0" lang="es-ES" sz="2800" b="0" i="0" u="none" strike="noStrike" kern="0" cap="none" spc="0" normalizeH="0" baseline="0" noProof="0" dirty="0">
              <a:ln>
                <a:noFill/>
              </a:ln>
              <a:solidFill>
                <a:srgbClr val="E7E6E6"/>
              </a:solidFill>
              <a:effectLst/>
              <a:uLnTx/>
              <a:uFillTx/>
            </a:endParaRPr>
          </a:p>
        </p:txBody>
      </p:sp>
      <p:sp>
        <p:nvSpPr>
          <p:cNvPr id="27" name="10 CuadroTexto"/>
          <p:cNvSpPr txBox="1"/>
          <p:nvPr/>
        </p:nvSpPr>
        <p:spPr>
          <a:xfrm>
            <a:off x="6296354" y="2746158"/>
            <a:ext cx="5760640" cy="954107"/>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prstClr val="white"/>
                </a:solidFill>
                <a:effectLst/>
                <a:uLnTx/>
                <a:uFillTx/>
              </a:rPr>
              <a:t> 96</a:t>
            </a:r>
            <a:r>
              <a:rPr kumimoji="0" lang="es-ES" sz="2800" b="0" i="0" u="none" strike="noStrike" kern="0" cap="none" spc="0" normalizeH="0" noProof="0" dirty="0">
                <a:ln>
                  <a:noFill/>
                </a:ln>
                <a:solidFill>
                  <a:prstClr val="white"/>
                </a:solidFill>
                <a:effectLst/>
                <a:uLnTx/>
                <a:uFillTx/>
              </a:rPr>
              <a:t> E. </a:t>
            </a:r>
            <a:r>
              <a:rPr kumimoji="0" lang="es-ES" sz="2800" b="0" i="0" u="none" strike="noStrike" kern="0" cap="none" spc="0" normalizeH="0" noProof="0" dirty="0" err="1">
                <a:ln>
                  <a:noFill/>
                </a:ln>
                <a:solidFill>
                  <a:prstClr val="white"/>
                </a:solidFill>
                <a:effectLst/>
                <a:uLnTx/>
                <a:uFillTx/>
              </a:rPr>
              <a:t>Still</a:t>
            </a:r>
            <a:r>
              <a:rPr kumimoji="0" lang="es-ES" sz="2800" b="0" i="0" u="none" strike="noStrike" kern="0" cap="none" spc="0" normalizeH="0" noProof="0" dirty="0">
                <a:ln>
                  <a:noFill/>
                </a:ln>
                <a:solidFill>
                  <a:prstClr val="white"/>
                </a:solidFill>
                <a:effectLst/>
                <a:uLnTx/>
                <a:uFillTx/>
              </a:rPr>
              <a:t> y 1026 sanos (Japón)</a:t>
            </a:r>
          </a:p>
          <a:p>
            <a:pPr marL="0" marR="0" lvl="0" indent="0" algn="ctr" defTabSz="914400" eaLnBrk="1" fontAlgn="auto" latinLnBrk="0" hangingPunct="1">
              <a:lnSpc>
                <a:spcPct val="100000"/>
              </a:lnSpc>
              <a:spcBef>
                <a:spcPts val="0"/>
              </a:spcBef>
              <a:spcAft>
                <a:spcPts val="0"/>
              </a:spcAft>
              <a:buClrTx/>
              <a:buSzTx/>
              <a:buFontTx/>
              <a:buNone/>
              <a:tabLst/>
              <a:defRPr/>
            </a:pPr>
            <a:r>
              <a:rPr lang="es-ES" sz="2800" kern="0" baseline="0" dirty="0">
                <a:solidFill>
                  <a:prstClr val="white"/>
                </a:solidFill>
              </a:rPr>
              <a:t>HLA-DRB1*15:01-&gt; Asociación E.</a:t>
            </a:r>
            <a:r>
              <a:rPr lang="es-ES" sz="2800" kern="0" dirty="0">
                <a:solidFill>
                  <a:prstClr val="white"/>
                </a:solidFill>
              </a:rPr>
              <a:t> </a:t>
            </a:r>
            <a:r>
              <a:rPr lang="es-ES" sz="2800" kern="0" dirty="0" err="1">
                <a:solidFill>
                  <a:prstClr val="white"/>
                </a:solidFill>
              </a:rPr>
              <a:t>Still</a:t>
            </a:r>
            <a:endParaRPr kumimoji="0" lang="es-ES" sz="2800" b="0" i="0" u="none" strike="noStrike" kern="0" cap="none" spc="0" normalizeH="0" baseline="0" noProof="0" dirty="0">
              <a:ln>
                <a:noFill/>
              </a:ln>
              <a:solidFill>
                <a:srgbClr val="E7E6E6"/>
              </a:solidFill>
              <a:effectLst/>
              <a:uLnTx/>
              <a:uFillTx/>
            </a:endParaRPr>
          </a:p>
        </p:txBody>
      </p:sp>
      <p:sp>
        <p:nvSpPr>
          <p:cNvPr id="28" name="Pentágono 27"/>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9" name="Pentágono 28"/>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30" name="Pentágono 29"/>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31" name="Pentágono 30"/>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2" name="Pentágono 31"/>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3" name="Pentágono 32"/>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459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LUCES de las enfermedades </a:t>
            </a:r>
            <a:r>
              <a:rPr lang="es-ES" sz="2800" b="1" dirty="0" err="1">
                <a:solidFill>
                  <a:prstClr val="white"/>
                </a:solidFill>
              </a:rPr>
              <a:t>autoinflamatorias</a:t>
            </a:r>
            <a:endParaRPr lang="es-ES" sz="2800" b="1" dirty="0">
              <a:solidFill>
                <a:prstClr val="white"/>
              </a:solidFill>
            </a:endParaRPr>
          </a:p>
        </p:txBody>
      </p:sp>
      <p:sp>
        <p:nvSpPr>
          <p:cNvPr id="21" name="Rectángulo redondeado 20"/>
          <p:cNvSpPr/>
          <p:nvPr/>
        </p:nvSpPr>
        <p:spPr>
          <a:xfrm>
            <a:off x="335360" y="2780928"/>
            <a:ext cx="4176464" cy="2613868"/>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2800" b="1" dirty="0">
                <a:solidFill>
                  <a:srgbClr val="002060"/>
                </a:solidFill>
              </a:rPr>
              <a:t>Disponibilidad de paneles genéticos de nueva generación-&gt; </a:t>
            </a:r>
            <a:r>
              <a:rPr lang="es-ES" sz="2800" b="1" dirty="0" err="1">
                <a:solidFill>
                  <a:srgbClr val="002060"/>
                </a:solidFill>
              </a:rPr>
              <a:t>Exomas</a:t>
            </a:r>
            <a:endParaRPr lang="es-ES" sz="2800" b="1" dirty="0">
              <a:solidFill>
                <a:srgbClr val="002060"/>
              </a:solidFill>
            </a:endParaRPr>
          </a:p>
          <a:p>
            <a:pPr marL="0" lvl="3" algn="ctr">
              <a:defRPr/>
            </a:pPr>
            <a:r>
              <a:rPr lang="es-ES" sz="2800" b="1" dirty="0">
                <a:solidFill>
                  <a:srgbClr val="002060"/>
                </a:solidFill>
              </a:rPr>
              <a:t>Mayor probabilidad diagnóstico</a:t>
            </a:r>
          </a:p>
        </p:txBody>
      </p:sp>
      <p:pic>
        <p:nvPicPr>
          <p:cNvPr id="4098" name="Picture 2" descr="Resultado de imagen de secuenciacion tipo Sa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3884" y="1302560"/>
            <a:ext cx="5301568" cy="1366384"/>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p:cNvSpPr txBox="1"/>
          <p:nvPr/>
        </p:nvSpPr>
        <p:spPr>
          <a:xfrm>
            <a:off x="6730560" y="872062"/>
            <a:ext cx="3744416" cy="461665"/>
          </a:xfrm>
          <a:prstGeom prst="rect">
            <a:avLst/>
          </a:prstGeom>
          <a:noFill/>
        </p:spPr>
        <p:txBody>
          <a:bodyPr wrap="square" rtlCol="0">
            <a:spAutoFit/>
          </a:bodyPr>
          <a:lstStyle/>
          <a:p>
            <a:r>
              <a:rPr lang="es-ES" sz="2400" b="1" dirty="0"/>
              <a:t>Secuenciación tipo </a:t>
            </a:r>
            <a:r>
              <a:rPr lang="es-ES" sz="2400" b="1" dirty="0" err="1"/>
              <a:t>Sanger</a:t>
            </a:r>
            <a:endParaRPr lang="es-ES" sz="2400" b="1" dirty="0"/>
          </a:p>
        </p:txBody>
      </p:sp>
      <p:sp>
        <p:nvSpPr>
          <p:cNvPr id="2" name="Flecha abajo 1"/>
          <p:cNvSpPr/>
          <p:nvPr/>
        </p:nvSpPr>
        <p:spPr>
          <a:xfrm>
            <a:off x="7551896" y="2690657"/>
            <a:ext cx="2101744" cy="3956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100" name="Picture 4" descr="Resultado de imagen de secuenciacion nueva generac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7363" y="3477342"/>
            <a:ext cx="4959975" cy="3291857"/>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p:cNvSpPr txBox="1"/>
          <p:nvPr/>
        </p:nvSpPr>
        <p:spPr>
          <a:xfrm>
            <a:off x="5951984" y="3095414"/>
            <a:ext cx="5688632" cy="461665"/>
          </a:xfrm>
          <a:prstGeom prst="rect">
            <a:avLst/>
          </a:prstGeom>
          <a:noFill/>
        </p:spPr>
        <p:txBody>
          <a:bodyPr wrap="square" rtlCol="0">
            <a:spAutoFit/>
          </a:bodyPr>
          <a:lstStyle/>
          <a:p>
            <a:r>
              <a:rPr lang="es-ES" sz="2400" b="1" dirty="0"/>
              <a:t>Secuenciación masiva de nueva generación</a:t>
            </a:r>
          </a:p>
        </p:txBody>
      </p:sp>
      <p:pic>
        <p:nvPicPr>
          <p:cNvPr id="18" name="Picture 2" descr="Resultado de imagen de Lu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1151" y="373831"/>
            <a:ext cx="692441" cy="476329"/>
          </a:xfrm>
          <a:prstGeom prst="rect">
            <a:avLst/>
          </a:prstGeom>
          <a:noFill/>
          <a:extLst>
            <a:ext uri="{909E8E84-426E-40DD-AFC4-6F175D3DCCD1}">
              <a14:hiddenFill xmlns:a14="http://schemas.microsoft.com/office/drawing/2010/main">
                <a:solidFill>
                  <a:srgbClr val="FFFFFF"/>
                </a:solidFill>
              </a14:hiddenFill>
            </a:ext>
          </a:extLst>
        </p:spPr>
      </p:pic>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2" name="Pentágono 2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4" name="Pentágono 23"/>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5" name="Pentágono 24"/>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6" name="Pentágono 25"/>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7" name="Pentágono 26"/>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spTree>
    <p:extLst>
      <p:ext uri="{BB962C8B-B14F-4D97-AF65-F5344CB8AC3E}">
        <p14:creationId xmlns:p14="http://schemas.microsoft.com/office/powerpoint/2010/main" val="3015946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646331"/>
          </a:xfrm>
          <a:prstGeom prst="rect">
            <a:avLst/>
          </a:prstGeom>
          <a:solidFill>
            <a:schemeClr val="accent1">
              <a:lumMod val="50000"/>
            </a:schemeClr>
          </a:solidFill>
        </p:spPr>
        <p:txBody>
          <a:bodyPr wrap="square" rtlCol="0">
            <a:spAutoFit/>
          </a:bodyPr>
          <a:lstStyle/>
          <a:p>
            <a:pPr algn="ctr"/>
            <a:r>
              <a:rPr lang="es-ES" sz="3600" b="1" dirty="0" err="1">
                <a:solidFill>
                  <a:prstClr val="white"/>
                </a:solidFill>
              </a:rPr>
              <a:t>AIJs</a:t>
            </a:r>
            <a:r>
              <a:rPr lang="es-ES" sz="3600" b="1" dirty="0">
                <a:solidFill>
                  <a:prstClr val="white"/>
                </a:solidFill>
              </a:rPr>
              <a:t> - BIOMARCADORES</a:t>
            </a:r>
            <a:endParaRPr lang="es-ES" sz="3600" dirty="0">
              <a:solidFill>
                <a:prstClr val="white"/>
              </a:solidFill>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68" t="22917" r="45005" b="20040"/>
          <a:stretch/>
        </p:blipFill>
        <p:spPr bwMode="auto">
          <a:xfrm>
            <a:off x="34591" y="1076170"/>
            <a:ext cx="6048672" cy="5114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3 CuadroTexto"/>
          <p:cNvSpPr txBox="1"/>
          <p:nvPr/>
        </p:nvSpPr>
        <p:spPr bwMode="auto">
          <a:xfrm>
            <a:off x="424725" y="6467928"/>
            <a:ext cx="5519684" cy="338554"/>
          </a:xfrm>
          <a:prstGeom prst="rect">
            <a:avLst/>
          </a:prstGeom>
          <a:noFill/>
          <a:ln>
            <a:noFill/>
          </a:ln>
        </p:spPr>
        <p:txBody>
          <a:bodyPr wrap="square">
            <a:spAutoFit/>
          </a:bodyPr>
          <a:lstStyle/>
          <a:p>
            <a:pPr>
              <a:defRPr/>
            </a:pPr>
            <a:r>
              <a:rPr lang="es-ES" sz="1600" i="1" kern="0" dirty="0" err="1">
                <a:latin typeface="Arial"/>
              </a:rPr>
              <a:t>Consolaro</a:t>
            </a:r>
            <a:r>
              <a:rPr lang="es-ES" sz="1600" i="1" kern="0" dirty="0">
                <a:latin typeface="Arial"/>
              </a:rPr>
              <a:t> A et al. </a:t>
            </a:r>
            <a:r>
              <a:rPr lang="es-ES" sz="1600" i="1" kern="0" dirty="0" err="1">
                <a:latin typeface="Arial"/>
              </a:rPr>
              <a:t>Natur</a:t>
            </a:r>
            <a:r>
              <a:rPr lang="es-ES" sz="1600" i="1" kern="0" dirty="0">
                <a:latin typeface="Arial"/>
              </a:rPr>
              <a:t> </a:t>
            </a:r>
            <a:r>
              <a:rPr lang="es-ES" sz="1600" i="1" kern="0" dirty="0" err="1">
                <a:latin typeface="Arial"/>
              </a:rPr>
              <a:t>Rev</a:t>
            </a:r>
            <a:r>
              <a:rPr lang="es-ES" sz="1600" i="1" kern="0" dirty="0">
                <a:latin typeface="Arial"/>
              </a:rPr>
              <a:t> </a:t>
            </a:r>
            <a:r>
              <a:rPr lang="es-ES" sz="1600" i="1" kern="0" dirty="0" err="1">
                <a:latin typeface="Arial"/>
              </a:rPr>
              <a:t>Rheumatol</a:t>
            </a:r>
            <a:r>
              <a:rPr lang="es-ES" sz="1600" i="1" kern="0" dirty="0">
                <a:latin typeface="Arial"/>
              </a:rPr>
              <a:t>  2015; 11:265-75</a:t>
            </a:r>
          </a:p>
        </p:txBody>
      </p:sp>
      <p:sp>
        <p:nvSpPr>
          <p:cNvPr id="18" name="1 Elipse"/>
          <p:cNvSpPr/>
          <p:nvPr/>
        </p:nvSpPr>
        <p:spPr>
          <a:xfrm>
            <a:off x="585723" y="2021795"/>
            <a:ext cx="655447" cy="362614"/>
          </a:xfrm>
          <a:prstGeom prst="ellipse">
            <a:avLst/>
          </a:prstGeom>
          <a:noFill/>
          <a:ln w="50800" cap="flat" cmpd="sng" algn="ctr">
            <a:solidFill>
              <a:srgbClr val="FF0000"/>
            </a:solidFill>
            <a:prstDash val="solid"/>
          </a:ln>
          <a:effectLst/>
        </p:spPr>
        <p:txBody>
          <a:bodyPr rtlCol="0" anchor="ctr"/>
          <a:lstStyle/>
          <a:p>
            <a:pPr algn="ctr">
              <a:defRPr/>
            </a:pPr>
            <a:endParaRPr lang="es-ES" kern="0">
              <a:solidFill>
                <a:srgbClr val="FFFFFF"/>
              </a:solidFill>
              <a:latin typeface="Arial"/>
            </a:endParaRPr>
          </a:p>
        </p:txBody>
      </p:sp>
      <p:sp>
        <p:nvSpPr>
          <p:cNvPr id="19" name="6 Elipse"/>
          <p:cNvSpPr/>
          <p:nvPr/>
        </p:nvSpPr>
        <p:spPr>
          <a:xfrm>
            <a:off x="1464578" y="2274491"/>
            <a:ext cx="655447" cy="458698"/>
          </a:xfrm>
          <a:prstGeom prst="ellipse">
            <a:avLst/>
          </a:prstGeom>
          <a:noFill/>
          <a:ln w="50800" cap="flat" cmpd="sng" algn="ctr">
            <a:solidFill>
              <a:srgbClr val="FF0000"/>
            </a:solidFill>
            <a:prstDash val="solid"/>
          </a:ln>
          <a:effectLst/>
        </p:spPr>
        <p:txBody>
          <a:bodyPr rtlCol="0" anchor="ctr"/>
          <a:lstStyle/>
          <a:p>
            <a:pPr algn="ctr">
              <a:defRPr/>
            </a:pPr>
            <a:endParaRPr lang="es-ES" kern="0">
              <a:solidFill>
                <a:srgbClr val="FFFFFF"/>
              </a:solidFill>
              <a:latin typeface="Arial"/>
            </a:endParaRPr>
          </a:p>
        </p:txBody>
      </p:sp>
      <p:sp>
        <p:nvSpPr>
          <p:cNvPr id="20" name="7 Elipse"/>
          <p:cNvSpPr/>
          <p:nvPr/>
        </p:nvSpPr>
        <p:spPr>
          <a:xfrm>
            <a:off x="1593835" y="2880390"/>
            <a:ext cx="655447" cy="502082"/>
          </a:xfrm>
          <a:prstGeom prst="ellipse">
            <a:avLst/>
          </a:prstGeom>
          <a:noFill/>
          <a:ln w="50800" cap="flat" cmpd="sng" algn="ctr">
            <a:solidFill>
              <a:srgbClr val="FF0000"/>
            </a:solidFill>
            <a:prstDash val="solid"/>
          </a:ln>
          <a:effectLst/>
        </p:spPr>
        <p:txBody>
          <a:bodyPr rtlCol="0" anchor="ctr"/>
          <a:lstStyle/>
          <a:p>
            <a:pPr algn="ctr">
              <a:defRPr/>
            </a:pPr>
            <a:endParaRPr lang="es-ES" kern="0">
              <a:solidFill>
                <a:srgbClr val="FFFFFF"/>
              </a:solidFill>
              <a:latin typeface="Arial"/>
            </a:endParaRPr>
          </a:p>
        </p:txBody>
      </p:sp>
      <p:graphicFrame>
        <p:nvGraphicFramePr>
          <p:cNvPr id="24" name="8 Diagrama"/>
          <p:cNvGraphicFramePr/>
          <p:nvPr>
            <p:extLst>
              <p:ext uri="{D42A27DB-BD31-4B8C-83A1-F6EECF244321}">
                <p14:modId xmlns:p14="http://schemas.microsoft.com/office/powerpoint/2010/main" val="3188809897"/>
              </p:ext>
            </p:extLst>
          </p:nvPr>
        </p:nvGraphicFramePr>
        <p:xfrm>
          <a:off x="5537436" y="1073463"/>
          <a:ext cx="7104112" cy="4115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10 Rectángulo"/>
          <p:cNvSpPr/>
          <p:nvPr/>
        </p:nvSpPr>
        <p:spPr>
          <a:xfrm>
            <a:off x="6320774" y="5303117"/>
            <a:ext cx="5537436" cy="1206970"/>
          </a:xfrm>
          <a:prstGeom prst="rect">
            <a:avLst/>
          </a:prstGeom>
          <a:solidFill>
            <a:srgbClr val="4F81BD">
              <a:lumMod val="20000"/>
              <a:lumOff val="80000"/>
            </a:srgbClr>
          </a:solidFill>
          <a:ln w="12700" cap="flat" cmpd="sng" algn="ctr">
            <a:solidFill>
              <a:srgbClr val="1F497D"/>
            </a:solidFill>
            <a:prstDash val="solid"/>
          </a:ln>
          <a:effectLst/>
        </p:spPr>
        <p:txBody>
          <a:bodyPr anchor="ctr"/>
          <a:lstStyle/>
          <a:p>
            <a:pPr marL="36195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000000"/>
                </a:solidFill>
                <a:effectLst/>
                <a:uLnTx/>
                <a:uFillTx/>
                <a:latin typeface="Arial"/>
                <a:cs typeface="Arial" charset="0"/>
              </a:rPr>
              <a:t>S100A8/A9/A12: ELISA</a:t>
            </a:r>
          </a:p>
          <a:p>
            <a:pPr marL="361950" marR="0" lvl="0" indent="0" algn="ctr" defTabSz="914400" eaLnBrk="1" fontAlgn="auto" latinLnBrk="0" hangingPunct="1">
              <a:lnSpc>
                <a:spcPct val="100000"/>
              </a:lnSpc>
              <a:spcBef>
                <a:spcPts val="0"/>
              </a:spcBef>
              <a:spcAft>
                <a:spcPts val="0"/>
              </a:spcAft>
              <a:buClrTx/>
              <a:buSzTx/>
              <a:buFontTx/>
              <a:buNone/>
              <a:tabLst/>
              <a:defRPr/>
            </a:pPr>
            <a:r>
              <a:rPr lang="es-ES" sz="2400" b="1" u="sng" kern="0" dirty="0">
                <a:solidFill>
                  <a:srgbClr val="000000"/>
                </a:solidFill>
                <a:latin typeface="Arial"/>
                <a:cs typeface="Arial" charset="0"/>
              </a:rPr>
              <a:t>CALPROTECTINAS SÉRICAS</a:t>
            </a:r>
            <a:endParaRPr kumimoji="0" lang="es-ES" sz="2400" b="1" i="0" u="sng" strike="noStrike" kern="0" cap="none" spc="0" normalizeH="0" baseline="0" noProof="0" dirty="0">
              <a:ln>
                <a:noFill/>
              </a:ln>
              <a:solidFill>
                <a:srgbClr val="000000"/>
              </a:solidFill>
              <a:effectLst/>
              <a:uLnTx/>
              <a:uFillTx/>
              <a:latin typeface="Arial"/>
              <a:cs typeface="Arial" charset="0"/>
            </a:endParaRPr>
          </a:p>
          <a:p>
            <a:pPr marL="361950" marR="0" lvl="0" indent="0" algn="ctr" defTabSz="914400" eaLnBrk="1" fontAlgn="auto" latinLnBrk="0" hangingPunct="1">
              <a:lnSpc>
                <a:spcPct val="100000"/>
              </a:lnSpc>
              <a:spcBef>
                <a:spcPts val="0"/>
              </a:spcBef>
              <a:spcAft>
                <a:spcPts val="0"/>
              </a:spcAft>
              <a:buClrTx/>
              <a:buSzTx/>
              <a:buFontTx/>
              <a:buNone/>
              <a:tabLst/>
              <a:defRPr/>
            </a:pPr>
            <a:r>
              <a:rPr lang="es-ES" sz="2400" b="1" kern="0" dirty="0">
                <a:solidFill>
                  <a:srgbClr val="000000"/>
                </a:solidFill>
                <a:latin typeface="Arial"/>
                <a:cs typeface="Arial" charset="0"/>
              </a:rPr>
              <a:t>Pendiente validar puntos de corte</a:t>
            </a:r>
            <a:endParaRPr kumimoji="0" lang="es-ES" sz="2400" b="1" i="0" u="none" strike="noStrike" kern="0" cap="none" spc="0" normalizeH="0" baseline="0" noProof="0" dirty="0">
              <a:ln>
                <a:noFill/>
              </a:ln>
              <a:solidFill>
                <a:srgbClr val="000000"/>
              </a:solidFill>
              <a:effectLst/>
              <a:uLnTx/>
              <a:uFillTx/>
              <a:latin typeface="Arial"/>
              <a:cs typeface="Arial" charset="0"/>
            </a:endParaRPr>
          </a:p>
        </p:txBody>
      </p:sp>
      <p:sp>
        <p:nvSpPr>
          <p:cNvPr id="26" name="Pentágono 25"/>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7" name="Pentágono 26"/>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8" name="Pentágono 27"/>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9" name="Pentágono 28"/>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0" name="Pentágono 29"/>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1" name="Pentágono 30"/>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211974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646331"/>
          </a:xfrm>
          <a:prstGeom prst="rect">
            <a:avLst/>
          </a:prstGeom>
          <a:solidFill>
            <a:schemeClr val="accent1">
              <a:lumMod val="50000"/>
            </a:schemeClr>
          </a:solidFill>
        </p:spPr>
        <p:txBody>
          <a:bodyPr wrap="square" rtlCol="0">
            <a:spAutoFit/>
          </a:bodyPr>
          <a:lstStyle/>
          <a:p>
            <a:pPr algn="ctr"/>
            <a:r>
              <a:rPr lang="es-ES" sz="3600" b="1" dirty="0" err="1">
                <a:solidFill>
                  <a:prstClr val="white"/>
                </a:solidFill>
              </a:rPr>
              <a:t>AIJs</a:t>
            </a:r>
            <a:r>
              <a:rPr lang="es-ES" sz="3600" b="1" dirty="0">
                <a:solidFill>
                  <a:prstClr val="white"/>
                </a:solidFill>
              </a:rPr>
              <a:t> - BIOMARCADORES</a:t>
            </a:r>
            <a:endParaRPr lang="es-ES" sz="36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graphicFrame>
        <p:nvGraphicFramePr>
          <p:cNvPr id="24" name="1 Tabla"/>
          <p:cNvGraphicFramePr>
            <a:graphicFrameLocks noGrp="1"/>
          </p:cNvGraphicFramePr>
          <p:nvPr>
            <p:extLst>
              <p:ext uri="{D42A27DB-BD31-4B8C-83A1-F6EECF244321}">
                <p14:modId xmlns:p14="http://schemas.microsoft.com/office/powerpoint/2010/main" val="264411896"/>
              </p:ext>
            </p:extLst>
          </p:nvPr>
        </p:nvGraphicFramePr>
        <p:xfrm>
          <a:off x="2096578" y="1103988"/>
          <a:ext cx="7896200" cy="5242560"/>
        </p:xfrm>
        <a:graphic>
          <a:graphicData uri="http://schemas.openxmlformats.org/drawingml/2006/table">
            <a:tbl>
              <a:tblPr firstRow="1" bandRow="1"/>
              <a:tblGrid>
                <a:gridCol w="22322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3863752">
                  <a:extLst>
                    <a:ext uri="{9D8B030D-6E8A-4147-A177-3AD203B41FA5}">
                      <a16:colId xmlns:a16="http://schemas.microsoft.com/office/drawing/2014/main" val="20002"/>
                    </a:ext>
                  </a:extLst>
                </a:gridCol>
              </a:tblGrid>
              <a:tr h="21602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a:t>BIOMARCADOR</a:t>
                      </a:r>
                    </a:p>
                  </a:txBody>
                  <a:tcPr>
                    <a:lnL w="9525" cap="flat" cmpd="sng" algn="ctr">
                      <a:solidFill>
                        <a:srgbClr val="4F81BD">
                          <a:shade val="95000"/>
                          <a:satMod val="105000"/>
                        </a:srgbClr>
                      </a:solidFill>
                      <a:prstDash val="solid"/>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a:t>TENDENCIA</a:t>
                      </a:r>
                    </a:p>
                  </a:txBody>
                  <a:tcPr>
                    <a:lnL>
                      <a:noFill/>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a:t>RELEVANCIA CLINICA</a:t>
                      </a:r>
                    </a:p>
                  </a:txBody>
                  <a:tcP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51832">
                <a:tc grid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s-ES" b="1" dirty="0">
                          <a:solidFill>
                            <a:srgbClr val="002060"/>
                          </a:solidFill>
                        </a:rPr>
                        <a:t>SUERO/PLASMA</a:t>
                      </a:r>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s-ES" sz="2000" b="1" dirty="0"/>
                        <a:t>S100A8/A9</a:t>
                      </a:r>
                      <a:endParaRPr lang="es-ES" sz="2000" b="1" dirty="0">
                        <a:solidFill>
                          <a:schemeClr val="bg1"/>
                        </a:solidFill>
                      </a:endParaRPr>
                    </a:p>
                  </a:txBody>
                  <a:tcPr>
                    <a:lnL w="9525" cap="flat" cmpd="sng" algn="ctr">
                      <a:solidFill>
                        <a:srgbClr val="4F81BD">
                          <a:shade val="95000"/>
                          <a:satMod val="105000"/>
                        </a:srgbClr>
                      </a:solidFill>
                      <a:prstDash val="solid"/>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dirty="0"/>
                        <a:t>ELEVADO</a:t>
                      </a:r>
                    </a:p>
                  </a:txBody>
                  <a:tcPr>
                    <a:lnL>
                      <a:noFill/>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dirty="0"/>
                        <a:t>Aumento de </a:t>
                      </a:r>
                      <a:r>
                        <a:rPr lang="es-ES" u="sng" dirty="0"/>
                        <a:t>actividad </a:t>
                      </a:r>
                    </a:p>
                    <a:p>
                      <a:r>
                        <a:rPr lang="es-ES" dirty="0"/>
                        <a:t>Predice </a:t>
                      </a:r>
                      <a:r>
                        <a:rPr lang="es-ES" u="sng" dirty="0"/>
                        <a:t>respuesta al tratamiento</a:t>
                      </a:r>
                    </a:p>
                    <a:p>
                      <a:r>
                        <a:rPr lang="es-ES" dirty="0"/>
                        <a:t>Predice</a:t>
                      </a:r>
                      <a:r>
                        <a:rPr lang="es-ES" baseline="0" dirty="0"/>
                        <a:t> </a:t>
                      </a:r>
                      <a:r>
                        <a:rPr lang="es-ES" u="sng" baseline="0" dirty="0"/>
                        <a:t>riesgo de recaída tras retirada de tratamiento</a:t>
                      </a:r>
                      <a:endParaRPr lang="es-ES" u="sng" dirty="0"/>
                    </a:p>
                  </a:txBody>
                  <a:tcP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s-ES" sz="2000" b="1" dirty="0"/>
                        <a:t>S100A12</a:t>
                      </a:r>
                      <a:endParaRPr lang="es-ES" sz="2000" b="1" dirty="0">
                        <a:solidFill>
                          <a:schemeClr val="bg1"/>
                        </a:solidFill>
                      </a:endParaRPr>
                    </a:p>
                  </a:txBody>
                  <a:tcPr>
                    <a:lnL w="9525" cap="flat" cmpd="sng" algn="ctr">
                      <a:solidFill>
                        <a:srgbClr val="4F81BD">
                          <a:shade val="95000"/>
                          <a:satMod val="105000"/>
                        </a:srgbClr>
                      </a:solidFill>
                      <a:prstDash val="solid"/>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ELEVADO</a:t>
                      </a:r>
                    </a:p>
                  </a:txBody>
                  <a:tcPr>
                    <a:lnL>
                      <a:noFill/>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dirty="0"/>
                        <a:t>Aumento</a:t>
                      </a:r>
                      <a:r>
                        <a:rPr lang="es-ES" baseline="0" dirty="0"/>
                        <a:t> de </a:t>
                      </a:r>
                      <a:r>
                        <a:rPr lang="es-ES" u="sng" baseline="0" dirty="0"/>
                        <a:t>actividad</a:t>
                      </a:r>
                    </a:p>
                    <a:p>
                      <a:r>
                        <a:rPr lang="es-ES" baseline="0" dirty="0"/>
                        <a:t>Predice </a:t>
                      </a:r>
                      <a:r>
                        <a:rPr lang="es-ES" u="sng" baseline="0" dirty="0"/>
                        <a:t>recaída</a:t>
                      </a:r>
                      <a:endParaRPr lang="es-ES" u="sng" dirty="0"/>
                    </a:p>
                  </a:txBody>
                  <a:tcP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s-ES" sz="2000" b="1" dirty="0"/>
                        <a:t>IL-18</a:t>
                      </a:r>
                      <a:endParaRPr lang="es-ES" sz="2000" b="1" dirty="0">
                        <a:solidFill>
                          <a:schemeClr val="bg1"/>
                        </a:solidFill>
                      </a:endParaRPr>
                    </a:p>
                  </a:txBody>
                  <a:tcPr>
                    <a:lnL w="9525" cap="flat" cmpd="sng" algn="ctr">
                      <a:solidFill>
                        <a:srgbClr val="4F81BD">
                          <a:shade val="95000"/>
                          <a:satMod val="105000"/>
                        </a:srgbClr>
                      </a:solidFill>
                      <a:prstDash val="solid"/>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ELEVADO</a:t>
                      </a:r>
                    </a:p>
                  </a:txBody>
                  <a:tcPr>
                    <a:lnL>
                      <a:noFill/>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dirty="0"/>
                        <a:t>Predice gravedad de la enfermedad,</a:t>
                      </a:r>
                      <a:r>
                        <a:rPr lang="es-ES" baseline="0" dirty="0"/>
                        <a:t> </a:t>
                      </a:r>
                      <a:r>
                        <a:rPr lang="es-ES" u="sng" dirty="0"/>
                        <a:t>respuesta al tratamiento </a:t>
                      </a:r>
                      <a:r>
                        <a:rPr lang="es-ES" dirty="0"/>
                        <a:t>y </a:t>
                      </a:r>
                      <a:r>
                        <a:rPr lang="es-ES" u="sng" dirty="0"/>
                        <a:t>desarrollo de SAM</a:t>
                      </a:r>
                    </a:p>
                  </a:txBody>
                  <a:tcP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s-ES" sz="2000" b="1" dirty="0"/>
                        <a:t>sIL-2R</a:t>
                      </a:r>
                      <a:r>
                        <a:rPr lang="es-ES" sz="2000" b="1" baseline="0" dirty="0"/>
                        <a:t> (CD25)</a:t>
                      </a:r>
                    </a:p>
                    <a:p>
                      <a:pPr algn="ctr"/>
                      <a:r>
                        <a:rPr lang="es-ES" sz="2000" b="1" baseline="0" dirty="0"/>
                        <a:t>SCD163</a:t>
                      </a:r>
                      <a:endParaRPr lang="es-ES" sz="2000" b="1" dirty="0">
                        <a:solidFill>
                          <a:schemeClr val="bg1"/>
                        </a:solidFill>
                      </a:endParaRPr>
                    </a:p>
                  </a:txBody>
                  <a:tcPr>
                    <a:lnL w="9525" cap="flat" cmpd="sng" algn="ctr">
                      <a:solidFill>
                        <a:srgbClr val="4F81BD">
                          <a:shade val="95000"/>
                          <a:satMod val="105000"/>
                        </a:srgbClr>
                      </a:solidFill>
                      <a:prstDash val="solid"/>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ELEVADO</a:t>
                      </a:r>
                    </a:p>
                  </a:txBody>
                  <a:tcPr>
                    <a:lnL>
                      <a:noFill/>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dirty="0"/>
                        <a:t>Predice</a:t>
                      </a:r>
                      <a:r>
                        <a:rPr lang="es-ES" baseline="0" dirty="0"/>
                        <a:t> </a:t>
                      </a:r>
                      <a:r>
                        <a:rPr lang="es-ES" u="sng" baseline="0" dirty="0"/>
                        <a:t>riesgo de SAM</a:t>
                      </a:r>
                      <a:endParaRPr lang="es-ES" u="sng" dirty="0"/>
                    </a:p>
                  </a:txBody>
                  <a:tcP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4544">
                <a:tc grid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s-ES" sz="2000" b="1" dirty="0">
                          <a:solidFill>
                            <a:srgbClr val="002060"/>
                          </a:solidFill>
                        </a:rPr>
                        <a:t>LIQUIDO SINOVIAL</a:t>
                      </a:r>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6"/>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s-ES" sz="2000" b="1" dirty="0"/>
                        <a:t>IL-18</a:t>
                      </a:r>
                      <a:endParaRPr lang="es-ES" sz="2000" b="1" dirty="0">
                        <a:solidFill>
                          <a:schemeClr val="bg1"/>
                        </a:solidFill>
                      </a:endParaRPr>
                    </a:p>
                  </a:txBody>
                  <a:tcPr>
                    <a:lnL w="9525" cap="flat" cmpd="sng" algn="ctr">
                      <a:solidFill>
                        <a:srgbClr val="4F81BD">
                          <a:shade val="95000"/>
                          <a:satMod val="105000"/>
                        </a:srgbClr>
                      </a:solidFill>
                      <a:prstDash val="solid"/>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dirty="0"/>
                        <a:t>ELEVADO</a:t>
                      </a:r>
                    </a:p>
                  </a:txBody>
                  <a:tcPr>
                    <a:lnL>
                      <a:noFill/>
                    </a:lnL>
                    <a:lnR>
                      <a:noFill/>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ES" dirty="0"/>
                        <a:t>Correlaciona con</a:t>
                      </a:r>
                      <a:r>
                        <a:rPr lang="es-ES" u="sng" dirty="0"/>
                        <a:t> actividad de la enfermedad</a:t>
                      </a:r>
                    </a:p>
                  </a:txBody>
                  <a:tcP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25" name="5 CuadroTexto"/>
          <p:cNvSpPr txBox="1"/>
          <p:nvPr/>
        </p:nvSpPr>
        <p:spPr bwMode="auto">
          <a:xfrm>
            <a:off x="3503712" y="6424197"/>
            <a:ext cx="6169381" cy="338554"/>
          </a:xfrm>
          <a:prstGeom prst="rect">
            <a:avLst/>
          </a:prstGeom>
          <a:noFill/>
          <a:ln>
            <a:noFill/>
          </a:ln>
        </p:spPr>
        <p:txBody>
          <a:bodyPr wrap="square">
            <a:spAutoFit/>
          </a:bodyPr>
          <a:lstStyle/>
          <a:p>
            <a:pPr>
              <a:defRPr/>
            </a:pPr>
            <a:r>
              <a:rPr lang="es-ES" sz="1600" i="1" kern="0" dirty="0" err="1">
                <a:solidFill>
                  <a:prstClr val="black">
                    <a:lumMod val="50000"/>
                    <a:lumOff val="50000"/>
                  </a:prstClr>
                </a:solidFill>
                <a:latin typeface="Arial"/>
              </a:rPr>
              <a:t>Consolaro</a:t>
            </a:r>
            <a:r>
              <a:rPr lang="es-ES" sz="1600" i="1" kern="0" dirty="0">
                <a:solidFill>
                  <a:prstClr val="black">
                    <a:lumMod val="50000"/>
                    <a:lumOff val="50000"/>
                  </a:prstClr>
                </a:solidFill>
                <a:latin typeface="Arial"/>
              </a:rPr>
              <a:t> A et al. </a:t>
            </a:r>
            <a:r>
              <a:rPr lang="es-ES" sz="1600" i="1" kern="0" dirty="0" err="1">
                <a:solidFill>
                  <a:prstClr val="black">
                    <a:lumMod val="50000"/>
                    <a:lumOff val="50000"/>
                  </a:prstClr>
                </a:solidFill>
                <a:latin typeface="Arial"/>
              </a:rPr>
              <a:t>Natur</a:t>
            </a:r>
            <a:r>
              <a:rPr lang="es-ES" sz="1600" i="1" kern="0" dirty="0">
                <a:solidFill>
                  <a:prstClr val="black">
                    <a:lumMod val="50000"/>
                    <a:lumOff val="50000"/>
                  </a:prstClr>
                </a:solidFill>
                <a:latin typeface="Arial"/>
              </a:rPr>
              <a:t> </a:t>
            </a:r>
            <a:r>
              <a:rPr lang="es-ES" sz="1600" i="1" kern="0" dirty="0" err="1">
                <a:solidFill>
                  <a:prstClr val="black">
                    <a:lumMod val="50000"/>
                    <a:lumOff val="50000"/>
                  </a:prstClr>
                </a:solidFill>
                <a:latin typeface="Arial"/>
              </a:rPr>
              <a:t>Rev</a:t>
            </a:r>
            <a:r>
              <a:rPr lang="es-ES" sz="1600" i="1" kern="0" dirty="0">
                <a:solidFill>
                  <a:prstClr val="black">
                    <a:lumMod val="50000"/>
                    <a:lumOff val="50000"/>
                  </a:prstClr>
                </a:solidFill>
                <a:latin typeface="Arial"/>
              </a:rPr>
              <a:t> </a:t>
            </a:r>
            <a:r>
              <a:rPr lang="es-ES" sz="1600" i="1" kern="0" dirty="0" err="1">
                <a:solidFill>
                  <a:prstClr val="black">
                    <a:lumMod val="50000"/>
                    <a:lumOff val="50000"/>
                  </a:prstClr>
                </a:solidFill>
                <a:latin typeface="Arial"/>
              </a:rPr>
              <a:t>Rheumatol</a:t>
            </a:r>
            <a:r>
              <a:rPr lang="es-ES" sz="1600" i="1" kern="0" dirty="0">
                <a:solidFill>
                  <a:prstClr val="black">
                    <a:lumMod val="50000"/>
                    <a:lumOff val="50000"/>
                  </a:prstClr>
                </a:solidFill>
                <a:latin typeface="Arial"/>
              </a:rPr>
              <a:t>  2015; 11:265-75</a:t>
            </a:r>
          </a:p>
        </p:txBody>
      </p:sp>
    </p:spTree>
    <p:extLst>
      <p:ext uri="{BB962C8B-B14F-4D97-AF65-F5344CB8AC3E}">
        <p14:creationId xmlns:p14="http://schemas.microsoft.com/office/powerpoint/2010/main" val="1590737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646331"/>
          </a:xfrm>
          <a:prstGeom prst="rect">
            <a:avLst/>
          </a:prstGeom>
          <a:solidFill>
            <a:schemeClr val="accent1">
              <a:lumMod val="50000"/>
            </a:schemeClr>
          </a:solidFill>
        </p:spPr>
        <p:txBody>
          <a:bodyPr wrap="square" rtlCol="0">
            <a:spAutoFit/>
          </a:bodyPr>
          <a:lstStyle/>
          <a:p>
            <a:pPr algn="ctr"/>
            <a:r>
              <a:rPr lang="es-ES" sz="3600" b="1" dirty="0" err="1">
                <a:solidFill>
                  <a:prstClr val="white"/>
                </a:solidFill>
              </a:rPr>
              <a:t>AIJs</a:t>
            </a:r>
            <a:r>
              <a:rPr lang="es-ES" sz="3600" b="1" dirty="0">
                <a:solidFill>
                  <a:prstClr val="white"/>
                </a:solidFill>
              </a:rPr>
              <a:t> - BIOMARCADORES</a:t>
            </a:r>
            <a:endParaRPr lang="es-ES" sz="3600" dirty="0">
              <a:solidFill>
                <a:prstClr val="white"/>
              </a:solidFill>
            </a:endParaRPr>
          </a:p>
        </p:txBody>
      </p:sp>
      <p:sp>
        <p:nvSpPr>
          <p:cNvPr id="18" name="20 CuadroTexto"/>
          <p:cNvSpPr txBox="1"/>
          <p:nvPr/>
        </p:nvSpPr>
        <p:spPr bwMode="auto">
          <a:xfrm>
            <a:off x="3927418" y="6538908"/>
            <a:ext cx="4877359" cy="338554"/>
          </a:xfrm>
          <a:prstGeom prst="rect">
            <a:avLst/>
          </a:prstGeom>
          <a:noFill/>
          <a:ln>
            <a:noFill/>
          </a:ln>
        </p:spPr>
        <p:txBody>
          <a:bodyPr wrap="square">
            <a:spAutoFit/>
          </a:bodyPr>
          <a:lstStyle/>
          <a:p>
            <a:pPr>
              <a:defRPr/>
            </a:pPr>
            <a:r>
              <a:rPr lang="es-ES" sz="1600" i="1" kern="0" dirty="0" err="1">
                <a:latin typeface="Arial"/>
              </a:rPr>
              <a:t>Gerss</a:t>
            </a:r>
            <a:r>
              <a:rPr lang="es-ES" sz="1600" i="1" kern="0" dirty="0">
                <a:latin typeface="Arial"/>
              </a:rPr>
              <a:t> et al. Ann </a:t>
            </a:r>
            <a:r>
              <a:rPr lang="es-ES" sz="1600" i="1" kern="0" dirty="0" err="1">
                <a:latin typeface="Arial"/>
              </a:rPr>
              <a:t>Rheum</a:t>
            </a:r>
            <a:r>
              <a:rPr lang="es-ES" sz="1600" i="1" kern="0" dirty="0">
                <a:latin typeface="Arial"/>
              </a:rPr>
              <a:t> </a:t>
            </a:r>
            <a:r>
              <a:rPr lang="es-ES" sz="1600" i="1" kern="0" dirty="0" err="1">
                <a:latin typeface="Arial"/>
              </a:rPr>
              <a:t>Dis</a:t>
            </a:r>
            <a:r>
              <a:rPr lang="es-ES" sz="1600" i="1" kern="0" dirty="0">
                <a:latin typeface="Arial"/>
              </a:rPr>
              <a:t>  2012; 71:1991-7</a:t>
            </a:r>
          </a:p>
        </p:txBody>
      </p:sp>
      <p:sp>
        <p:nvSpPr>
          <p:cNvPr id="19" name="9 Elipse"/>
          <p:cNvSpPr/>
          <p:nvPr/>
        </p:nvSpPr>
        <p:spPr>
          <a:xfrm>
            <a:off x="1706176" y="2536880"/>
            <a:ext cx="3132348" cy="1811621"/>
          </a:xfrm>
          <a:prstGeom prst="ellipse">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2400" b="1" i="0" u="none" strike="noStrike" kern="0" cap="none" spc="0" normalizeH="0" baseline="0" noProof="0" dirty="0">
                <a:ln>
                  <a:noFill/>
                </a:ln>
                <a:solidFill>
                  <a:prstClr val="white"/>
                </a:solidFill>
                <a:effectLst/>
                <a:uLnTx/>
                <a:uFillTx/>
              </a:rPr>
              <a:t>REMISIÓN CLÍNICA CON TRATAMIENTO</a:t>
            </a:r>
          </a:p>
        </p:txBody>
      </p:sp>
      <p:sp>
        <p:nvSpPr>
          <p:cNvPr id="20" name="10 Elipse"/>
          <p:cNvSpPr/>
          <p:nvPr/>
        </p:nvSpPr>
        <p:spPr>
          <a:xfrm>
            <a:off x="5137807" y="1254727"/>
            <a:ext cx="2232248" cy="938542"/>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2400" b="1" i="0" u="none" strike="noStrike" kern="0" cap="none" spc="0" normalizeH="0" baseline="0" noProof="0" dirty="0">
                <a:ln>
                  <a:noFill/>
                </a:ln>
                <a:solidFill>
                  <a:prstClr val="white"/>
                </a:solidFill>
                <a:effectLst/>
                <a:uLnTx/>
                <a:uFillTx/>
                <a:latin typeface="Arial"/>
              </a:rPr>
              <a:t>↑↑ S100</a:t>
            </a:r>
            <a:endParaRPr kumimoji="0" lang="es-ES" sz="2400" b="1" i="0" u="none" strike="noStrike" kern="0" cap="none" spc="0" normalizeH="0" baseline="0" noProof="0" dirty="0">
              <a:ln>
                <a:noFill/>
              </a:ln>
              <a:solidFill>
                <a:prstClr val="white"/>
              </a:solidFill>
              <a:effectLst/>
              <a:uLnTx/>
              <a:uFillTx/>
            </a:endParaRPr>
          </a:p>
        </p:txBody>
      </p:sp>
      <p:sp>
        <p:nvSpPr>
          <p:cNvPr id="21" name="11 Elipse"/>
          <p:cNvSpPr/>
          <p:nvPr/>
        </p:nvSpPr>
        <p:spPr>
          <a:xfrm>
            <a:off x="5126556" y="4532867"/>
            <a:ext cx="2232248" cy="938542"/>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fontAlgn="base">
              <a:spcBef>
                <a:spcPct val="0"/>
              </a:spcBef>
              <a:spcAft>
                <a:spcPct val="0"/>
              </a:spcAft>
              <a:defRPr/>
            </a:pPr>
            <a:r>
              <a:rPr lang="es-ES" sz="2400" b="1" kern="0" dirty="0">
                <a:solidFill>
                  <a:prstClr val="white"/>
                </a:solidFill>
                <a:latin typeface="Arial"/>
              </a:rPr>
              <a:t>↓↓ S100</a:t>
            </a:r>
          </a:p>
        </p:txBody>
      </p:sp>
      <p:sp>
        <p:nvSpPr>
          <p:cNvPr id="22" name="14 Rectángulo"/>
          <p:cNvSpPr/>
          <p:nvPr/>
        </p:nvSpPr>
        <p:spPr>
          <a:xfrm>
            <a:off x="5174570" y="2235031"/>
            <a:ext cx="2205733" cy="771082"/>
          </a:xfrm>
          <a:prstGeom prst="rect">
            <a:avLst/>
          </a:prstGeom>
          <a:solidFill>
            <a:sysClr val="window" lastClr="FFFFFF"/>
          </a:solidFill>
          <a:ln w="25400" cap="flat" cmpd="sng" algn="ctr">
            <a:solidFill>
              <a:srgbClr val="C0504D"/>
            </a:solidFill>
            <a:prstDash val="solid"/>
          </a:ln>
          <a:effectLst/>
        </p:spPr>
        <p:txBody>
          <a:bodyPr rtlCol="0" anchor="ctr"/>
          <a:lstStyle/>
          <a:p>
            <a:pPr algn="ctr" fontAlgn="base">
              <a:spcBef>
                <a:spcPct val="0"/>
              </a:spcBef>
              <a:spcAft>
                <a:spcPct val="0"/>
              </a:spcAft>
              <a:defRPr/>
            </a:pPr>
            <a:r>
              <a:rPr lang="es-ES" sz="2400" kern="0" dirty="0">
                <a:solidFill>
                  <a:prstClr val="black"/>
                </a:solidFill>
                <a:latin typeface="Arial"/>
              </a:rPr>
              <a:t>Remisión inestable</a:t>
            </a:r>
          </a:p>
        </p:txBody>
      </p:sp>
      <p:cxnSp>
        <p:nvCxnSpPr>
          <p:cNvPr id="23" name="16 Conector recto"/>
          <p:cNvCxnSpPr>
            <a:stCxn id="19" idx="0"/>
          </p:cNvCxnSpPr>
          <p:nvPr/>
        </p:nvCxnSpPr>
        <p:spPr>
          <a:xfrm flipV="1">
            <a:off x="3272350" y="1933183"/>
            <a:ext cx="1801250" cy="603697"/>
          </a:xfrm>
          <a:prstGeom prst="line">
            <a:avLst/>
          </a:prstGeom>
          <a:noFill/>
          <a:ln w="63500" cap="flat" cmpd="sng" algn="ctr">
            <a:solidFill>
              <a:srgbClr val="003366"/>
            </a:solidFill>
            <a:prstDash val="solid"/>
          </a:ln>
          <a:effectLst/>
        </p:spPr>
      </p:cxnSp>
      <p:cxnSp>
        <p:nvCxnSpPr>
          <p:cNvPr id="26" name="17 Conector recto"/>
          <p:cNvCxnSpPr>
            <a:stCxn id="19" idx="4"/>
          </p:cNvCxnSpPr>
          <p:nvPr/>
        </p:nvCxnSpPr>
        <p:spPr>
          <a:xfrm>
            <a:off x="3272350" y="4348501"/>
            <a:ext cx="1778609" cy="711463"/>
          </a:xfrm>
          <a:prstGeom prst="line">
            <a:avLst/>
          </a:prstGeom>
          <a:noFill/>
          <a:ln w="63500" cap="flat" cmpd="sng" algn="ctr">
            <a:solidFill>
              <a:srgbClr val="003366"/>
            </a:solidFill>
            <a:prstDash val="solid"/>
          </a:ln>
          <a:effectLst/>
        </p:spPr>
      </p:cxnSp>
      <p:sp>
        <p:nvSpPr>
          <p:cNvPr id="27" name="18 Rectángulo"/>
          <p:cNvSpPr/>
          <p:nvPr/>
        </p:nvSpPr>
        <p:spPr>
          <a:xfrm>
            <a:off x="5153071" y="5503199"/>
            <a:ext cx="2205733" cy="771082"/>
          </a:xfrm>
          <a:prstGeom prst="rect">
            <a:avLst/>
          </a:prstGeom>
          <a:solidFill>
            <a:sysClr val="window" lastClr="FFFFFF"/>
          </a:solidFill>
          <a:ln w="25400" cap="flat" cmpd="sng" algn="ctr">
            <a:solidFill>
              <a:srgbClr val="C0504D"/>
            </a:solidFill>
            <a:prstDash val="solid"/>
          </a:ln>
          <a:effectLst/>
        </p:spPr>
        <p:txBody>
          <a:bodyPr rtlCol="0" anchor="ctr"/>
          <a:lstStyle/>
          <a:p>
            <a:pPr algn="ctr" fontAlgn="base">
              <a:spcBef>
                <a:spcPct val="0"/>
              </a:spcBef>
              <a:spcAft>
                <a:spcPct val="0"/>
              </a:spcAft>
              <a:defRPr/>
            </a:pPr>
            <a:r>
              <a:rPr lang="es-ES" sz="2400" kern="0" dirty="0">
                <a:solidFill>
                  <a:prstClr val="black"/>
                </a:solidFill>
                <a:latin typeface="Arial"/>
              </a:rPr>
              <a:t>Remisión inmunológica</a:t>
            </a:r>
          </a:p>
        </p:txBody>
      </p:sp>
      <p:sp>
        <p:nvSpPr>
          <p:cNvPr id="28" name="23 Pentágono"/>
          <p:cNvSpPr/>
          <p:nvPr/>
        </p:nvSpPr>
        <p:spPr>
          <a:xfrm>
            <a:off x="7604739" y="1254727"/>
            <a:ext cx="2490369" cy="938542"/>
          </a:xfrm>
          <a:prstGeom prst="homePlate">
            <a:avLst/>
          </a:prstGeom>
          <a:solidFill>
            <a:srgbClr val="7A7A7A"/>
          </a:solidFill>
          <a:ln w="28575" cap="flat" cmpd="sng" algn="ctr">
            <a:solidFill>
              <a:srgbClr val="7A7A7A">
                <a:shade val="50000"/>
              </a:srgbClr>
            </a:solidFill>
            <a:prstDash val="solid"/>
          </a:ln>
          <a:effectLst/>
        </p:spPr>
        <p:txBody>
          <a:bodyPr rtlCol="0" anchor="ctr"/>
          <a:lstStyle/>
          <a:p>
            <a:pPr algn="ctr">
              <a:defRPr/>
            </a:pPr>
            <a:r>
              <a:rPr lang="es-ES" b="1" kern="0" dirty="0">
                <a:solidFill>
                  <a:srgbClr val="FFFFFF"/>
                </a:solidFill>
                <a:latin typeface="Arial"/>
              </a:rPr>
              <a:t>MANTENER TRATAMIENTO</a:t>
            </a:r>
          </a:p>
        </p:txBody>
      </p:sp>
      <p:sp>
        <p:nvSpPr>
          <p:cNvPr id="29" name="25 Pentágono"/>
          <p:cNvSpPr/>
          <p:nvPr/>
        </p:nvSpPr>
        <p:spPr>
          <a:xfrm>
            <a:off x="7690803" y="4532867"/>
            <a:ext cx="2490369" cy="938542"/>
          </a:xfrm>
          <a:prstGeom prst="homePlate">
            <a:avLst/>
          </a:prstGeom>
          <a:solidFill>
            <a:srgbClr val="7A7A7A"/>
          </a:solidFill>
          <a:ln w="28575" cap="flat" cmpd="sng" algn="ctr">
            <a:solidFill>
              <a:srgbClr val="7A7A7A">
                <a:shade val="50000"/>
              </a:srgbClr>
            </a:solidFill>
            <a:prstDash val="solid"/>
          </a:ln>
          <a:effectLst/>
        </p:spPr>
        <p:txBody>
          <a:bodyPr rtlCol="0" anchor="ctr"/>
          <a:lstStyle/>
          <a:p>
            <a:pPr algn="ctr">
              <a:defRPr/>
            </a:pPr>
            <a:r>
              <a:rPr lang="es-ES" b="1" kern="0" dirty="0">
                <a:solidFill>
                  <a:srgbClr val="FFFFFF"/>
                </a:solidFill>
                <a:latin typeface="Arial"/>
              </a:rPr>
              <a:t>SUSPENDER TRATAMIENTO</a:t>
            </a:r>
          </a:p>
        </p:txBody>
      </p:sp>
      <p:sp>
        <p:nvSpPr>
          <p:cNvPr id="30" name="14 Rectángulo"/>
          <p:cNvSpPr/>
          <p:nvPr/>
        </p:nvSpPr>
        <p:spPr>
          <a:xfrm>
            <a:off x="7907977" y="2620572"/>
            <a:ext cx="2451121" cy="1544368"/>
          </a:xfrm>
          <a:prstGeom prst="rect">
            <a:avLst/>
          </a:prstGeom>
          <a:solidFill>
            <a:srgbClr val="F5F9FC"/>
          </a:solidFill>
          <a:ln w="25400" cap="flat" cmpd="sng" algn="ctr">
            <a:solidFill>
              <a:srgbClr val="C0504D"/>
            </a:solidFill>
            <a:prstDash val="solid"/>
          </a:ln>
          <a:effectLst/>
        </p:spPr>
        <p:txBody>
          <a:bodyPr rtlCol="0" anchor="ctr"/>
          <a:lstStyle/>
          <a:p>
            <a:pPr algn="ctr" fontAlgn="base">
              <a:spcBef>
                <a:spcPct val="0"/>
              </a:spcBef>
              <a:spcAft>
                <a:spcPct val="0"/>
              </a:spcAft>
              <a:defRPr/>
            </a:pPr>
            <a:r>
              <a:rPr lang="es-ES" sz="2400" b="1" kern="0" dirty="0">
                <a:solidFill>
                  <a:srgbClr val="1F497D"/>
                </a:solidFill>
                <a:latin typeface="Arial"/>
              </a:rPr>
              <a:t>Mejor valor predictivo</a:t>
            </a:r>
          </a:p>
          <a:p>
            <a:pPr algn="ctr" fontAlgn="base">
              <a:spcBef>
                <a:spcPct val="0"/>
              </a:spcBef>
              <a:spcAft>
                <a:spcPct val="0"/>
              </a:spcAft>
              <a:defRPr/>
            </a:pPr>
            <a:r>
              <a:rPr lang="es-ES" sz="2400" b="1" kern="0" dirty="0" err="1">
                <a:solidFill>
                  <a:srgbClr val="1F497D"/>
                </a:solidFill>
                <a:latin typeface="Arial"/>
              </a:rPr>
              <a:t>PCRhs</a:t>
            </a:r>
            <a:r>
              <a:rPr lang="es-ES" sz="2400" b="1" kern="0" dirty="0">
                <a:solidFill>
                  <a:srgbClr val="1F497D"/>
                </a:solidFill>
                <a:latin typeface="Arial"/>
              </a:rPr>
              <a:t> + S100A12</a:t>
            </a:r>
          </a:p>
        </p:txBody>
      </p:sp>
      <p:sp>
        <p:nvSpPr>
          <p:cNvPr id="24" name="Pentágono 23"/>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5" name="Pentágono 24"/>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32" name="Pentágono 31"/>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33" name="Pentágono 32"/>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4" name="Pentágono 3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5" name="Pentágono 3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40666270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646331"/>
          </a:xfrm>
          <a:prstGeom prst="rect">
            <a:avLst/>
          </a:prstGeom>
          <a:solidFill>
            <a:schemeClr val="accent1">
              <a:lumMod val="50000"/>
            </a:schemeClr>
          </a:solidFill>
        </p:spPr>
        <p:txBody>
          <a:bodyPr wrap="square" rtlCol="0">
            <a:spAutoFit/>
          </a:bodyPr>
          <a:lstStyle/>
          <a:p>
            <a:pPr algn="ctr"/>
            <a:r>
              <a:rPr lang="es-ES" sz="3600" b="1" dirty="0">
                <a:solidFill>
                  <a:prstClr val="white"/>
                </a:solidFill>
              </a:rPr>
              <a:t>Enfermedad de </a:t>
            </a:r>
            <a:r>
              <a:rPr lang="es-ES" sz="3600" b="1" dirty="0" err="1">
                <a:solidFill>
                  <a:prstClr val="white"/>
                </a:solidFill>
              </a:rPr>
              <a:t>Still</a:t>
            </a:r>
            <a:r>
              <a:rPr lang="es-ES" sz="3600" b="1" dirty="0">
                <a:solidFill>
                  <a:prstClr val="white"/>
                </a:solidFill>
              </a:rPr>
              <a:t>- BIOMARCADORES</a:t>
            </a:r>
            <a:endParaRPr lang="es-ES" sz="3600" dirty="0">
              <a:solidFill>
                <a:prstClr val="white"/>
              </a:solidFill>
            </a:endParaRPr>
          </a:p>
        </p:txBody>
      </p:sp>
      <p:pic>
        <p:nvPicPr>
          <p:cNvPr id="2" name="Imagen 1"/>
          <p:cNvPicPr>
            <a:picLocks noChangeAspect="1"/>
          </p:cNvPicPr>
          <p:nvPr/>
        </p:nvPicPr>
        <p:blipFill>
          <a:blip r:embed="rId3"/>
          <a:stretch>
            <a:fillRect/>
          </a:stretch>
        </p:blipFill>
        <p:spPr>
          <a:xfrm>
            <a:off x="219684" y="1026338"/>
            <a:ext cx="4406527" cy="5843005"/>
          </a:xfrm>
          <a:prstGeom prst="rect">
            <a:avLst/>
          </a:prstGeom>
        </p:spPr>
      </p:pic>
      <p:pic>
        <p:nvPicPr>
          <p:cNvPr id="4" name="Imagen 3"/>
          <p:cNvPicPr>
            <a:picLocks noChangeAspect="1"/>
          </p:cNvPicPr>
          <p:nvPr/>
        </p:nvPicPr>
        <p:blipFill>
          <a:blip r:embed="rId4"/>
          <a:stretch>
            <a:fillRect/>
          </a:stretch>
        </p:blipFill>
        <p:spPr>
          <a:xfrm>
            <a:off x="5663952" y="1619389"/>
            <a:ext cx="6000704" cy="1485489"/>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5"/>
          <a:stretch>
            <a:fillRect/>
          </a:stretch>
        </p:blipFill>
        <p:spPr>
          <a:xfrm>
            <a:off x="5675888" y="3609718"/>
            <a:ext cx="6086103" cy="1351511"/>
          </a:xfrm>
          <a:prstGeom prst="rect">
            <a:avLst/>
          </a:prstGeom>
          <a:ln>
            <a:noFill/>
          </a:ln>
          <a:effectLst>
            <a:outerShdw blurRad="292100" dist="139700" dir="2700000" algn="tl" rotWithShape="0">
              <a:srgbClr val="333333">
                <a:alpha val="65000"/>
              </a:srgbClr>
            </a:outerShdw>
          </a:effectLst>
        </p:spPr>
      </p:pic>
      <p:sp>
        <p:nvSpPr>
          <p:cNvPr id="18" name="1 Elipse"/>
          <p:cNvSpPr/>
          <p:nvPr/>
        </p:nvSpPr>
        <p:spPr>
          <a:xfrm>
            <a:off x="479376" y="2600038"/>
            <a:ext cx="1080120" cy="1009680"/>
          </a:xfrm>
          <a:prstGeom prst="ellipse">
            <a:avLst/>
          </a:prstGeom>
          <a:noFill/>
          <a:ln w="50800" cap="flat" cmpd="sng" algn="ctr">
            <a:solidFill>
              <a:srgbClr val="FF0000"/>
            </a:solidFill>
            <a:prstDash val="solid"/>
          </a:ln>
          <a:effectLst/>
        </p:spPr>
        <p:txBody>
          <a:bodyPr rtlCol="0" anchor="ctr"/>
          <a:lstStyle/>
          <a:p>
            <a:pPr algn="ctr">
              <a:defRPr/>
            </a:pPr>
            <a:endParaRPr lang="es-ES" kern="0">
              <a:solidFill>
                <a:srgbClr val="FFFFFF"/>
              </a:solidFill>
              <a:latin typeface="Arial"/>
            </a:endParaRPr>
          </a:p>
        </p:txBody>
      </p:sp>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0" name="Pentágono 19"/>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1" name="Pentágono 20"/>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2" name="Pentágono 21"/>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3" name="Pentágono 22"/>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4" name="Pentágono 23"/>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02723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PERFILES DE CITOQUINAS</a:t>
            </a:r>
            <a:endParaRPr lang="es-ES" sz="3200" dirty="0">
              <a:solidFill>
                <a:prstClr val="white"/>
              </a:solidFill>
            </a:endParaRPr>
          </a:p>
        </p:txBody>
      </p:sp>
      <p:sp>
        <p:nvSpPr>
          <p:cNvPr id="10" name="4 CuadroTexto"/>
          <p:cNvSpPr txBox="1"/>
          <p:nvPr/>
        </p:nvSpPr>
        <p:spPr bwMode="auto">
          <a:xfrm>
            <a:off x="1678236" y="6383687"/>
            <a:ext cx="4752528" cy="338554"/>
          </a:xfrm>
          <a:prstGeom prst="rect">
            <a:avLst/>
          </a:prstGeom>
          <a:no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effectLst/>
                <a:uLnTx/>
                <a:uFillTx/>
              </a:rPr>
              <a:t>Inoue</a:t>
            </a:r>
            <a:r>
              <a:rPr kumimoji="0" lang="es-ES" sz="1600" b="0" i="1" u="none" strike="noStrike" kern="0" cap="none" spc="0" normalizeH="0" baseline="0" noProof="0" dirty="0">
                <a:ln>
                  <a:noFill/>
                </a:ln>
                <a:effectLst/>
                <a:uLnTx/>
                <a:uFillTx/>
              </a:rPr>
              <a:t> N . </a:t>
            </a:r>
            <a:r>
              <a:rPr kumimoji="0" lang="es-ES" sz="1600" b="0" i="1" u="none" strike="noStrike" kern="0" cap="none" spc="0" normalizeH="0" baseline="0" noProof="0" dirty="0" err="1">
                <a:ln>
                  <a:noFill/>
                </a:ln>
                <a:effectLst/>
                <a:uLnTx/>
                <a:uFillTx/>
              </a:rPr>
              <a:t>Clinical</a:t>
            </a:r>
            <a:r>
              <a:rPr kumimoji="0" lang="es-ES" sz="1600" b="0" i="1" u="none" strike="noStrike" kern="0" cap="none" spc="0" normalizeH="0" baseline="0" noProof="0" dirty="0">
                <a:ln>
                  <a:noFill/>
                </a:ln>
                <a:effectLst/>
                <a:uLnTx/>
                <a:uFillTx/>
              </a:rPr>
              <a:t> </a:t>
            </a:r>
            <a:r>
              <a:rPr kumimoji="0" lang="es-ES" sz="1600" b="0" i="1" u="none" strike="noStrike" kern="0" cap="none" spc="0" normalizeH="0" baseline="0" noProof="0" dirty="0" err="1">
                <a:ln>
                  <a:noFill/>
                </a:ln>
                <a:effectLst/>
                <a:uLnTx/>
                <a:uFillTx/>
              </a:rPr>
              <a:t>Immunology</a:t>
            </a:r>
            <a:r>
              <a:rPr kumimoji="0" lang="es-ES" sz="1600" b="0" i="1" u="none" strike="noStrike" kern="0" cap="none" spc="0" normalizeH="0" baseline="0" noProof="0" dirty="0">
                <a:ln>
                  <a:noFill/>
                </a:ln>
                <a:effectLst/>
                <a:uLnTx/>
                <a:uFillTx/>
              </a:rPr>
              <a:t>  2016; 169: 8-13</a:t>
            </a:r>
          </a:p>
        </p:txBody>
      </p:sp>
      <p:pic>
        <p:nvPicPr>
          <p:cNvPr id="2" name="Imagen 1"/>
          <p:cNvPicPr>
            <a:picLocks noChangeAspect="1"/>
          </p:cNvPicPr>
          <p:nvPr/>
        </p:nvPicPr>
        <p:blipFill rotWithShape="1">
          <a:blip r:embed="rId3"/>
          <a:srcRect b="42665"/>
          <a:stretch/>
        </p:blipFill>
        <p:spPr>
          <a:xfrm>
            <a:off x="1720632" y="1263106"/>
            <a:ext cx="8734425" cy="993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a:blip r:embed="rId4"/>
          <a:stretch>
            <a:fillRect/>
          </a:stretch>
        </p:blipFill>
        <p:spPr>
          <a:xfrm>
            <a:off x="6574841" y="2555359"/>
            <a:ext cx="4819650" cy="4152900"/>
          </a:xfrm>
          <a:prstGeom prst="rect">
            <a:avLst/>
          </a:prstGeom>
        </p:spPr>
      </p:pic>
      <p:sp>
        <p:nvSpPr>
          <p:cNvPr id="18" name="10 Rectángulo"/>
          <p:cNvSpPr/>
          <p:nvPr/>
        </p:nvSpPr>
        <p:spPr>
          <a:xfrm>
            <a:off x="1415480" y="2654159"/>
            <a:ext cx="4536503" cy="3219803"/>
          </a:xfrm>
          <a:prstGeom prst="rect">
            <a:avLst/>
          </a:prstGeom>
          <a:solidFill>
            <a:srgbClr val="C0504D">
              <a:lumMod val="20000"/>
              <a:lumOff val="80000"/>
            </a:srgbClr>
          </a:solidFill>
          <a:ln w="12700" cap="flat" cmpd="sng" algn="ctr">
            <a:solidFill>
              <a:srgbClr val="1F497D"/>
            </a:solidFill>
            <a:prstDash val="solid"/>
          </a:ln>
          <a:effectLst/>
        </p:spPr>
        <p:txBody>
          <a:bodyPr anchor="ctr"/>
          <a:lstStyle/>
          <a:p>
            <a:pPr marL="70485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kern="0" dirty="0">
                <a:solidFill>
                  <a:srgbClr val="404040"/>
                </a:solidFill>
                <a:latin typeface="Arial"/>
                <a:cs typeface="Arial" charset="0"/>
              </a:rPr>
              <a:t>Concentraciones de citoquinas en suero (22 </a:t>
            </a:r>
            <a:r>
              <a:rPr lang="es-ES" sz="2000" kern="0" dirty="0" err="1">
                <a:solidFill>
                  <a:srgbClr val="404040"/>
                </a:solidFill>
                <a:latin typeface="Arial"/>
                <a:cs typeface="Arial" charset="0"/>
              </a:rPr>
              <a:t>AIJs</a:t>
            </a:r>
            <a:r>
              <a:rPr lang="es-ES" sz="2000" kern="0" dirty="0">
                <a:solidFill>
                  <a:srgbClr val="404040"/>
                </a:solidFill>
                <a:latin typeface="Arial"/>
                <a:cs typeface="Arial" charset="0"/>
              </a:rPr>
              <a:t> vs 77 E. </a:t>
            </a:r>
            <a:r>
              <a:rPr lang="es-ES" sz="2000" kern="0" dirty="0" err="1">
                <a:solidFill>
                  <a:srgbClr val="404040"/>
                </a:solidFill>
                <a:latin typeface="Arial"/>
                <a:cs typeface="Arial" charset="0"/>
              </a:rPr>
              <a:t>Still</a:t>
            </a:r>
            <a:r>
              <a:rPr lang="es-ES" sz="2000" kern="0" dirty="0">
                <a:solidFill>
                  <a:srgbClr val="404040"/>
                </a:solidFill>
                <a:latin typeface="Arial"/>
                <a:cs typeface="Arial" charset="0"/>
              </a:rPr>
              <a:t>)</a:t>
            </a:r>
          </a:p>
          <a:p>
            <a:pPr marL="70485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i="0" u="none" strike="noStrike" kern="0" cap="none" spc="0" normalizeH="0" baseline="0" noProof="0" dirty="0" err="1">
                <a:ln>
                  <a:noFill/>
                </a:ln>
                <a:solidFill>
                  <a:srgbClr val="404040"/>
                </a:solidFill>
                <a:effectLst/>
                <a:uLnTx/>
                <a:uFillTx/>
                <a:latin typeface="Arial"/>
                <a:cs typeface="Arial" charset="0"/>
              </a:rPr>
              <a:t>AIJs</a:t>
            </a:r>
            <a:r>
              <a:rPr kumimoji="0" lang="es-ES" sz="2000" i="0" u="none" strike="noStrike" kern="0" cap="none" spc="0" normalizeH="0" noProof="0" dirty="0">
                <a:ln>
                  <a:noFill/>
                </a:ln>
                <a:solidFill>
                  <a:srgbClr val="404040"/>
                </a:solidFill>
                <a:effectLst/>
                <a:uLnTx/>
                <a:uFillTx/>
                <a:latin typeface="Arial"/>
                <a:cs typeface="Arial" charset="0"/>
              </a:rPr>
              <a:t> y E. </a:t>
            </a:r>
            <a:r>
              <a:rPr kumimoji="0" lang="es-ES" sz="2000" i="0" u="none" strike="noStrike" kern="0" cap="none" spc="0" normalizeH="0" noProof="0" dirty="0" err="1">
                <a:ln>
                  <a:noFill/>
                </a:ln>
                <a:solidFill>
                  <a:srgbClr val="404040"/>
                </a:solidFill>
                <a:effectLst/>
                <a:uLnTx/>
                <a:uFillTx/>
                <a:latin typeface="Arial"/>
                <a:cs typeface="Arial" charset="0"/>
              </a:rPr>
              <a:t>Still</a:t>
            </a:r>
            <a:r>
              <a:rPr kumimoji="0" lang="es-ES" sz="2000" i="0" u="none" strike="noStrike" kern="0" cap="none" spc="0" normalizeH="0" noProof="0" dirty="0">
                <a:ln>
                  <a:noFill/>
                </a:ln>
                <a:solidFill>
                  <a:srgbClr val="404040"/>
                </a:solidFill>
                <a:effectLst/>
                <a:uLnTx/>
                <a:uFillTx/>
                <a:latin typeface="Arial"/>
                <a:cs typeface="Arial" charset="0"/>
              </a:rPr>
              <a:t> comparten un perfil similar con un </a:t>
            </a:r>
            <a:r>
              <a:rPr kumimoji="0" lang="es-ES" sz="2000" b="1" i="0" u="none" strike="noStrike" kern="0" cap="none" spc="0" normalizeH="0" noProof="0" dirty="0">
                <a:ln>
                  <a:noFill/>
                </a:ln>
                <a:solidFill>
                  <a:srgbClr val="404040"/>
                </a:solidFill>
                <a:effectLst/>
                <a:uLnTx/>
                <a:uFillTx/>
                <a:latin typeface="Arial"/>
                <a:cs typeface="Arial" charset="0"/>
              </a:rPr>
              <a:t>aumento de IL-18</a:t>
            </a:r>
          </a:p>
          <a:p>
            <a:pPr marL="70485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b="1" kern="0" baseline="0" dirty="0">
                <a:solidFill>
                  <a:srgbClr val="404040"/>
                </a:solidFill>
                <a:latin typeface="Arial"/>
                <a:cs typeface="Arial" charset="0"/>
              </a:rPr>
              <a:t>Diferentes</a:t>
            </a:r>
            <a:r>
              <a:rPr lang="es-ES" sz="2000" b="1" kern="0" dirty="0">
                <a:solidFill>
                  <a:srgbClr val="404040"/>
                </a:solidFill>
                <a:latin typeface="Arial"/>
                <a:cs typeface="Arial" charset="0"/>
              </a:rPr>
              <a:t> perfiles de IL6 y IL-18 pueden ser la causa de diferentes manifestaciones clínicas</a:t>
            </a:r>
            <a:endParaRPr kumimoji="0" lang="es-ES" sz="2000" b="1" i="0" u="none" strike="noStrike" kern="0" cap="none" spc="0" normalizeH="0" baseline="0" noProof="0" dirty="0">
              <a:ln>
                <a:noFill/>
              </a:ln>
              <a:solidFill>
                <a:srgbClr val="404040"/>
              </a:solidFill>
              <a:effectLst/>
              <a:uLnTx/>
              <a:uFillTx/>
              <a:latin typeface="Arial"/>
              <a:cs typeface="Arial" charset="0"/>
            </a:endParaRPr>
          </a:p>
        </p:txBody>
      </p:sp>
      <p:sp>
        <p:nvSpPr>
          <p:cNvPr id="19" name="Pentágono 18"/>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0" name="Pentágono 19"/>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1" name="Pentágono 20"/>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2" name="Pentágono 21"/>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3" name="Pentágono 22"/>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4" name="Pentágono 23"/>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1598882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PERFILES DE CITOQUINAS</a:t>
            </a:r>
            <a:endParaRPr lang="es-ES" sz="32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10" name="Imagen 9"/>
          <p:cNvPicPr>
            <a:picLocks noChangeAspect="1"/>
          </p:cNvPicPr>
          <p:nvPr/>
        </p:nvPicPr>
        <p:blipFill rotWithShape="1">
          <a:blip r:embed="rId3"/>
          <a:srcRect t="4123"/>
          <a:stretch/>
        </p:blipFill>
        <p:spPr>
          <a:xfrm>
            <a:off x="191344" y="2420888"/>
            <a:ext cx="5082856" cy="2558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4 CuadroTexto"/>
          <p:cNvSpPr txBox="1"/>
          <p:nvPr/>
        </p:nvSpPr>
        <p:spPr bwMode="auto">
          <a:xfrm>
            <a:off x="356508" y="6266324"/>
            <a:ext cx="4752528" cy="338554"/>
          </a:xfrm>
          <a:prstGeom prst="rect">
            <a:avLst/>
          </a:prstGeom>
          <a:no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effectLst/>
                <a:uLnTx/>
                <a:uFillTx/>
              </a:rPr>
              <a:t>Inoue</a:t>
            </a:r>
            <a:r>
              <a:rPr kumimoji="0" lang="es-ES" sz="1600" b="0" i="1" u="none" strike="noStrike" kern="0" cap="none" spc="0" normalizeH="0" baseline="0" noProof="0" dirty="0">
                <a:ln>
                  <a:noFill/>
                </a:ln>
                <a:effectLst/>
                <a:uLnTx/>
                <a:uFillTx/>
              </a:rPr>
              <a:t> N . </a:t>
            </a:r>
            <a:r>
              <a:rPr kumimoji="0" lang="es-ES" sz="1600" b="0" i="1" u="none" strike="noStrike" kern="0" cap="none" spc="0" normalizeH="0" baseline="0" noProof="0" dirty="0" err="1">
                <a:ln>
                  <a:noFill/>
                </a:ln>
                <a:effectLst/>
                <a:uLnTx/>
                <a:uFillTx/>
              </a:rPr>
              <a:t>Clinical</a:t>
            </a:r>
            <a:r>
              <a:rPr kumimoji="0" lang="es-ES" sz="1600" b="0" i="1" u="none" strike="noStrike" kern="0" cap="none" spc="0" normalizeH="0" baseline="0" noProof="0" dirty="0">
                <a:ln>
                  <a:noFill/>
                </a:ln>
                <a:effectLst/>
                <a:uLnTx/>
                <a:uFillTx/>
              </a:rPr>
              <a:t> </a:t>
            </a:r>
            <a:r>
              <a:rPr kumimoji="0" lang="es-ES" sz="1600" b="0" i="1" u="none" strike="noStrike" kern="0" cap="none" spc="0" normalizeH="0" baseline="0" noProof="0" dirty="0" err="1">
                <a:ln>
                  <a:noFill/>
                </a:ln>
                <a:effectLst/>
                <a:uLnTx/>
                <a:uFillTx/>
              </a:rPr>
              <a:t>Immunology</a:t>
            </a:r>
            <a:r>
              <a:rPr kumimoji="0" lang="es-ES" sz="1600" b="0" i="1" u="none" strike="noStrike" kern="0" cap="none" spc="0" normalizeH="0" baseline="0" noProof="0" dirty="0">
                <a:ln>
                  <a:noFill/>
                </a:ln>
                <a:effectLst/>
                <a:uLnTx/>
                <a:uFillTx/>
              </a:rPr>
              <a:t>  2016; 169: 8-13</a:t>
            </a:r>
          </a:p>
        </p:txBody>
      </p:sp>
      <p:pic>
        <p:nvPicPr>
          <p:cNvPr id="2" name="Imagen 1"/>
          <p:cNvPicPr>
            <a:picLocks noChangeAspect="1"/>
          </p:cNvPicPr>
          <p:nvPr/>
        </p:nvPicPr>
        <p:blipFill>
          <a:blip r:embed="rId4"/>
          <a:stretch>
            <a:fillRect/>
          </a:stretch>
        </p:blipFill>
        <p:spPr>
          <a:xfrm>
            <a:off x="5375920" y="1249571"/>
            <a:ext cx="6535203" cy="5343767"/>
          </a:xfrm>
          <a:prstGeom prst="rect">
            <a:avLst/>
          </a:prstGeom>
        </p:spPr>
      </p:pic>
    </p:spTree>
    <p:extLst>
      <p:ext uri="{BB962C8B-B14F-4D97-AF65-F5344CB8AC3E}">
        <p14:creationId xmlns:p14="http://schemas.microsoft.com/office/powerpoint/2010/main" val="2456488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PERFILES DE CITOQUINAS</a:t>
            </a:r>
            <a:endParaRPr lang="es-ES" sz="3200" dirty="0">
              <a:solidFill>
                <a:prstClr val="white"/>
              </a:solidFill>
            </a:endParaRPr>
          </a:p>
        </p:txBody>
      </p:sp>
      <p:sp>
        <p:nvSpPr>
          <p:cNvPr id="18" name="4 CuadroTexto"/>
          <p:cNvSpPr txBox="1"/>
          <p:nvPr/>
        </p:nvSpPr>
        <p:spPr bwMode="auto">
          <a:xfrm>
            <a:off x="4130141" y="6519446"/>
            <a:ext cx="4752528" cy="338554"/>
          </a:xfrm>
          <a:prstGeom prst="rect">
            <a:avLst/>
          </a:prstGeom>
          <a:no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effectLst/>
                <a:uLnTx/>
                <a:uFillTx/>
              </a:rPr>
              <a:t>Inoue</a:t>
            </a:r>
            <a:r>
              <a:rPr kumimoji="0" lang="es-ES" sz="1600" b="0" i="1" u="none" strike="noStrike" kern="0" cap="none" spc="0" normalizeH="0" baseline="0" noProof="0" dirty="0">
                <a:ln>
                  <a:noFill/>
                </a:ln>
                <a:effectLst/>
                <a:uLnTx/>
                <a:uFillTx/>
              </a:rPr>
              <a:t> N . </a:t>
            </a:r>
            <a:r>
              <a:rPr kumimoji="0" lang="es-ES" sz="1600" b="0" i="1" u="none" strike="noStrike" kern="0" cap="none" spc="0" normalizeH="0" baseline="0" noProof="0" dirty="0" err="1">
                <a:ln>
                  <a:noFill/>
                </a:ln>
                <a:effectLst/>
                <a:uLnTx/>
                <a:uFillTx/>
              </a:rPr>
              <a:t>Clinical</a:t>
            </a:r>
            <a:r>
              <a:rPr kumimoji="0" lang="es-ES" sz="1600" b="0" i="1" u="none" strike="noStrike" kern="0" cap="none" spc="0" normalizeH="0" baseline="0" noProof="0" dirty="0">
                <a:ln>
                  <a:noFill/>
                </a:ln>
                <a:effectLst/>
                <a:uLnTx/>
                <a:uFillTx/>
              </a:rPr>
              <a:t> </a:t>
            </a:r>
            <a:r>
              <a:rPr kumimoji="0" lang="es-ES" sz="1600" b="0" i="1" u="none" strike="noStrike" kern="0" cap="none" spc="0" normalizeH="0" baseline="0" noProof="0" dirty="0" err="1">
                <a:ln>
                  <a:noFill/>
                </a:ln>
                <a:effectLst/>
                <a:uLnTx/>
                <a:uFillTx/>
              </a:rPr>
              <a:t>Immunology</a:t>
            </a:r>
            <a:r>
              <a:rPr kumimoji="0" lang="es-ES" sz="1600" b="0" i="1" u="none" strike="noStrike" kern="0" cap="none" spc="0" normalizeH="0" baseline="0" noProof="0" dirty="0">
                <a:ln>
                  <a:noFill/>
                </a:ln>
                <a:effectLst/>
                <a:uLnTx/>
                <a:uFillTx/>
              </a:rPr>
              <a:t>  2016; 169: 8-13</a:t>
            </a:r>
          </a:p>
        </p:txBody>
      </p:sp>
      <p:pic>
        <p:nvPicPr>
          <p:cNvPr id="4" name="Imagen 3"/>
          <p:cNvPicPr>
            <a:picLocks noChangeAspect="1"/>
          </p:cNvPicPr>
          <p:nvPr/>
        </p:nvPicPr>
        <p:blipFill>
          <a:blip r:embed="rId3"/>
          <a:stretch>
            <a:fillRect/>
          </a:stretch>
        </p:blipFill>
        <p:spPr>
          <a:xfrm>
            <a:off x="2207568" y="955689"/>
            <a:ext cx="7676349" cy="5586496"/>
          </a:xfrm>
          <a:prstGeom prst="rect">
            <a:avLst/>
          </a:prstGeom>
        </p:spPr>
      </p:pic>
      <p:sp>
        <p:nvSpPr>
          <p:cNvPr id="19" name="Rectángulo redondeado 18"/>
          <p:cNvSpPr/>
          <p:nvPr/>
        </p:nvSpPr>
        <p:spPr>
          <a:xfrm>
            <a:off x="2963652" y="4509120"/>
            <a:ext cx="2340260" cy="360040"/>
          </a:xfrm>
          <a:prstGeom prst="round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Rectángulo redondeado 20"/>
          <p:cNvSpPr/>
          <p:nvPr/>
        </p:nvSpPr>
        <p:spPr>
          <a:xfrm>
            <a:off x="2960011" y="5661248"/>
            <a:ext cx="2340260" cy="332147"/>
          </a:xfrm>
          <a:prstGeom prst="round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Rectángulo redondeado 21"/>
          <p:cNvSpPr/>
          <p:nvPr/>
        </p:nvSpPr>
        <p:spPr>
          <a:xfrm>
            <a:off x="6960096" y="4581128"/>
            <a:ext cx="2160240" cy="360040"/>
          </a:xfrm>
          <a:prstGeom prst="roundRect">
            <a:avLst/>
          </a:prstGeom>
          <a:noFill/>
          <a:ln w="38100">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23" name="Rectángulo redondeado 22"/>
          <p:cNvSpPr/>
          <p:nvPr/>
        </p:nvSpPr>
        <p:spPr>
          <a:xfrm>
            <a:off x="6960096" y="5661248"/>
            <a:ext cx="2160240" cy="360040"/>
          </a:xfrm>
          <a:prstGeom prst="roundRect">
            <a:avLst/>
          </a:prstGeom>
          <a:noFill/>
          <a:ln w="38100">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24" name="Pentágono 23"/>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5" name="Pentágono 24"/>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6" name="Pentágono 25"/>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7" name="Pentágono 26"/>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8" name="Pentágono 27"/>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9" name="Pentágono 28"/>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22769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PERFILES EVOLUTIVOS</a:t>
            </a:r>
            <a:endParaRPr lang="es-ES" sz="3200" dirty="0">
              <a:solidFill>
                <a:prstClr val="white"/>
              </a:solidFill>
            </a:endParaRPr>
          </a:p>
        </p:txBody>
      </p:sp>
      <p:pic>
        <p:nvPicPr>
          <p:cNvPr id="3" name="Imagen 2"/>
          <p:cNvPicPr>
            <a:picLocks noChangeAspect="1"/>
          </p:cNvPicPr>
          <p:nvPr/>
        </p:nvPicPr>
        <p:blipFill>
          <a:blip r:embed="rId3"/>
          <a:stretch>
            <a:fillRect/>
          </a:stretch>
        </p:blipFill>
        <p:spPr>
          <a:xfrm>
            <a:off x="454317" y="1196752"/>
            <a:ext cx="6619875" cy="5010150"/>
          </a:xfrm>
          <a:prstGeom prst="rect">
            <a:avLst/>
          </a:prstGeom>
        </p:spPr>
      </p:pic>
      <p:pic>
        <p:nvPicPr>
          <p:cNvPr id="4" name="Imagen 3"/>
          <p:cNvPicPr>
            <a:picLocks noChangeAspect="1"/>
          </p:cNvPicPr>
          <p:nvPr/>
        </p:nvPicPr>
        <p:blipFill>
          <a:blip r:embed="rId4"/>
          <a:stretch>
            <a:fillRect/>
          </a:stretch>
        </p:blipFill>
        <p:spPr>
          <a:xfrm>
            <a:off x="7068470" y="1196752"/>
            <a:ext cx="5039935" cy="5256584"/>
          </a:xfrm>
          <a:prstGeom prst="rect">
            <a:avLst/>
          </a:prstGeom>
        </p:spPr>
      </p:pic>
      <p:sp>
        <p:nvSpPr>
          <p:cNvPr id="18" name="Pentágono 17"/>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9" name="Pentágono 18"/>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0" name="Pentágono 19"/>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1" name="Pentágono 20"/>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2" name="Pentágono 21"/>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3" name="Pentágono 22"/>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4084624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TRATAMIENTO</a:t>
            </a:r>
            <a:endParaRPr lang="es-ES" sz="3200" dirty="0">
              <a:solidFill>
                <a:prstClr val="white"/>
              </a:solidFill>
            </a:endParaRPr>
          </a:p>
        </p:txBody>
      </p:sp>
      <p:grpSp>
        <p:nvGrpSpPr>
          <p:cNvPr id="10" name="Grupo 9"/>
          <p:cNvGrpSpPr/>
          <p:nvPr/>
        </p:nvGrpSpPr>
        <p:grpSpPr>
          <a:xfrm>
            <a:off x="2172565" y="1475717"/>
            <a:ext cx="8174041" cy="5382283"/>
            <a:chOff x="493121" y="1051014"/>
            <a:chExt cx="8174041" cy="5382283"/>
          </a:xfrm>
        </p:grpSpPr>
        <p:pic>
          <p:nvPicPr>
            <p:cNvPr id="18" name="Picture 2"/>
            <p:cNvPicPr>
              <a:picLocks noChangeAspect="1" noChangeArrowheads="1"/>
            </p:cNvPicPr>
            <p:nvPr/>
          </p:nvPicPr>
          <p:blipFill>
            <a:blip r:embed="rId3"/>
            <a:srcRect/>
            <a:stretch>
              <a:fillRect/>
            </a:stretch>
          </p:blipFill>
          <p:spPr bwMode="auto">
            <a:xfrm>
              <a:off x="493121" y="1051014"/>
              <a:ext cx="8174041" cy="5382283"/>
            </a:xfrm>
            <a:prstGeom prst="rect">
              <a:avLst/>
            </a:prstGeom>
            <a:ln>
              <a:noFill/>
            </a:ln>
            <a:effectLst>
              <a:outerShdw blurRad="292100" dist="139700" dir="2700000" algn="tl" rotWithShape="0">
                <a:srgbClr val="333333">
                  <a:alpha val="65000"/>
                </a:srgbClr>
              </a:outerShdw>
            </a:effectLst>
          </p:spPr>
        </p:pic>
        <p:sp>
          <p:nvSpPr>
            <p:cNvPr id="19" name="6 Elipse"/>
            <p:cNvSpPr/>
            <p:nvPr/>
          </p:nvSpPr>
          <p:spPr>
            <a:xfrm>
              <a:off x="5032050" y="3742155"/>
              <a:ext cx="863600" cy="576262"/>
            </a:xfrm>
            <a:prstGeom prst="ellipse">
              <a:avLst/>
            </a:prstGeom>
            <a:solidFill>
              <a:srgbClr val="C00000"/>
            </a:solid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ES" sz="2000" b="1" i="0" u="none" strike="noStrike" kern="0" cap="none" spc="0" normalizeH="0" baseline="0" noProof="0" dirty="0">
                  <a:ln>
                    <a:noFill/>
                  </a:ln>
                  <a:solidFill>
                    <a:prstClr val="white"/>
                  </a:solidFill>
                  <a:effectLst/>
                  <a:uLnTx/>
                  <a:uFillTx/>
                </a:rPr>
                <a:t>IL-1</a:t>
              </a:r>
            </a:p>
          </p:txBody>
        </p:sp>
        <p:sp>
          <p:nvSpPr>
            <p:cNvPr id="20" name="8 Elipse"/>
            <p:cNvSpPr/>
            <p:nvPr/>
          </p:nvSpPr>
          <p:spPr>
            <a:xfrm>
              <a:off x="5463850" y="1173582"/>
              <a:ext cx="865188" cy="576263"/>
            </a:xfrm>
            <a:prstGeom prst="ellipse">
              <a:avLst/>
            </a:prstGeom>
            <a:solidFill>
              <a:srgbClr val="C0000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uLnTx/>
                  <a:uFillTx/>
                  <a:latin typeface="Calibri"/>
                  <a:ea typeface="+mn-ea"/>
                  <a:cs typeface="+mn-cs"/>
                </a:rPr>
                <a:t>IL-6</a:t>
              </a:r>
            </a:p>
          </p:txBody>
        </p:sp>
      </p:grpSp>
      <p:sp>
        <p:nvSpPr>
          <p:cNvPr id="21" name="Pentágono 20"/>
          <p:cNvSpPr/>
          <p:nvPr/>
        </p:nvSpPr>
        <p:spPr>
          <a:xfrm>
            <a:off x="1943507" y="953585"/>
            <a:ext cx="2880320" cy="522132"/>
          </a:xfrm>
          <a:prstGeom prst="homePlate">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prstClr val="white"/>
                </a:solidFill>
                <a:effectLst/>
                <a:uLnTx/>
                <a:uFillTx/>
                <a:latin typeface="Calibri"/>
                <a:ea typeface="+mn-ea"/>
                <a:cs typeface="+mn-cs"/>
              </a:rPr>
              <a:t>Corticoides</a:t>
            </a:r>
          </a:p>
        </p:txBody>
      </p:sp>
      <p:sp>
        <p:nvSpPr>
          <p:cNvPr id="22" name="Pentágono 21"/>
          <p:cNvSpPr/>
          <p:nvPr/>
        </p:nvSpPr>
        <p:spPr>
          <a:xfrm>
            <a:off x="4961695" y="974770"/>
            <a:ext cx="2574465" cy="522132"/>
          </a:xfrm>
          <a:prstGeom prst="homePlate">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err="1">
                <a:ln>
                  <a:noFill/>
                </a:ln>
                <a:solidFill>
                  <a:prstClr val="white"/>
                </a:solidFill>
                <a:effectLst/>
                <a:uLnTx/>
                <a:uFillTx/>
                <a:latin typeface="Calibri"/>
                <a:ea typeface="+mn-ea"/>
                <a:cs typeface="+mn-cs"/>
              </a:rPr>
              <a:t>Metotrexate</a:t>
            </a:r>
            <a:endParaRPr kumimoji="0" lang="es-ES" sz="2800" b="1" i="0" u="none" strike="noStrike" kern="0" cap="none" spc="0" normalizeH="0" baseline="0" noProof="0" dirty="0">
              <a:ln>
                <a:noFill/>
              </a:ln>
              <a:solidFill>
                <a:prstClr val="white"/>
              </a:solidFill>
              <a:effectLst/>
              <a:uLnTx/>
              <a:uFillTx/>
              <a:latin typeface="Calibri"/>
              <a:ea typeface="+mn-ea"/>
              <a:cs typeface="+mn-cs"/>
            </a:endParaRPr>
          </a:p>
        </p:txBody>
      </p:sp>
      <p:sp>
        <p:nvSpPr>
          <p:cNvPr id="23" name="Pentágono 22"/>
          <p:cNvSpPr/>
          <p:nvPr/>
        </p:nvSpPr>
        <p:spPr>
          <a:xfrm>
            <a:off x="7624725" y="964178"/>
            <a:ext cx="2880320" cy="522132"/>
          </a:xfrm>
          <a:prstGeom prst="homePlate">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prstClr val="white"/>
                </a:solidFill>
                <a:effectLst/>
                <a:uLnTx/>
                <a:uFillTx/>
                <a:latin typeface="Calibri"/>
                <a:ea typeface="+mn-ea"/>
                <a:cs typeface="+mn-cs"/>
              </a:rPr>
              <a:t>F. biológicos</a:t>
            </a:r>
          </a:p>
        </p:txBody>
      </p:sp>
      <p:sp>
        <p:nvSpPr>
          <p:cNvPr id="24" name="4 CuadroTexto"/>
          <p:cNvSpPr txBox="1"/>
          <p:nvPr/>
        </p:nvSpPr>
        <p:spPr bwMode="auto">
          <a:xfrm>
            <a:off x="5385640" y="6440130"/>
            <a:ext cx="4322358" cy="338554"/>
          </a:xfrm>
          <a:prstGeom prst="rect">
            <a:avLst/>
          </a:prstGeom>
          <a:no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solidFill>
                  <a:prstClr val="black">
                    <a:lumMod val="50000"/>
                    <a:lumOff val="50000"/>
                  </a:prstClr>
                </a:solidFill>
                <a:effectLst/>
                <a:uLnTx/>
                <a:uFillTx/>
              </a:rPr>
              <a:t>Lachmann</a:t>
            </a:r>
            <a:r>
              <a:rPr kumimoji="0" lang="es-ES" sz="1600" b="0" i="1" u="none" strike="noStrike" kern="0" cap="none" spc="0" normalizeH="0" baseline="0" noProof="0" dirty="0">
                <a:ln>
                  <a:noFill/>
                </a:ln>
                <a:solidFill>
                  <a:prstClr val="black">
                    <a:lumMod val="50000"/>
                    <a:lumOff val="50000"/>
                  </a:prstClr>
                </a:solidFill>
                <a:effectLst/>
                <a:uLnTx/>
                <a:uFillTx/>
              </a:rPr>
              <a:t> H et al. </a:t>
            </a:r>
            <a:r>
              <a:rPr kumimoji="0" lang="es-ES" sz="1600" b="0" i="1" u="none" strike="noStrike" kern="0" cap="none" spc="0" normalizeH="0" baseline="0" noProof="0" dirty="0" err="1">
                <a:ln>
                  <a:noFill/>
                </a:ln>
                <a:solidFill>
                  <a:prstClr val="black">
                    <a:lumMod val="50000"/>
                    <a:lumOff val="50000"/>
                  </a:prstClr>
                </a:solidFill>
                <a:effectLst/>
                <a:uLnTx/>
                <a:uFillTx/>
              </a:rPr>
              <a:t>Arthritis</a:t>
            </a:r>
            <a:r>
              <a:rPr kumimoji="0" lang="es-ES" sz="1600" b="0" i="1" u="none" strike="noStrike" kern="0" cap="none" spc="0" normalizeH="0" baseline="0" noProof="0" dirty="0">
                <a:ln>
                  <a:noFill/>
                </a:ln>
                <a:solidFill>
                  <a:prstClr val="black">
                    <a:lumMod val="50000"/>
                    <a:lumOff val="50000"/>
                  </a:prstClr>
                </a:solidFill>
                <a:effectLst/>
                <a:uLnTx/>
                <a:uFillTx/>
              </a:rPr>
              <a:t>  </a:t>
            </a:r>
            <a:r>
              <a:rPr kumimoji="0" lang="es-ES" sz="1600" b="0" i="1" u="none" strike="noStrike" kern="0" cap="none" spc="0" normalizeH="0" baseline="0" noProof="0" dirty="0" err="1">
                <a:ln>
                  <a:noFill/>
                </a:ln>
                <a:solidFill>
                  <a:prstClr val="black">
                    <a:lumMod val="50000"/>
                    <a:lumOff val="50000"/>
                  </a:prstClr>
                </a:solidFill>
                <a:effectLst/>
                <a:uLnTx/>
                <a:uFillTx/>
              </a:rPr>
              <a:t>Rheumatism</a:t>
            </a:r>
            <a:r>
              <a:rPr kumimoji="0" lang="es-ES" sz="1600" b="0" i="1" u="none" strike="noStrike" kern="0" cap="none" spc="0" normalizeH="0" baseline="0" noProof="0" dirty="0">
                <a:ln>
                  <a:noFill/>
                </a:ln>
                <a:solidFill>
                  <a:prstClr val="black">
                    <a:lumMod val="50000"/>
                    <a:lumOff val="50000"/>
                  </a:prstClr>
                </a:solidFill>
                <a:effectLst/>
                <a:uLnTx/>
                <a:uFillTx/>
              </a:rPr>
              <a:t> 2011</a:t>
            </a:r>
          </a:p>
        </p:txBody>
      </p:sp>
      <p:sp>
        <p:nvSpPr>
          <p:cNvPr id="25" name="Multiplicar 24"/>
          <p:cNvSpPr/>
          <p:nvPr/>
        </p:nvSpPr>
        <p:spPr>
          <a:xfrm>
            <a:off x="6783006" y="1439470"/>
            <a:ext cx="1584176" cy="936104"/>
          </a:xfrm>
          <a:prstGeom prst="mathMultiply">
            <a:avLst>
              <a:gd name="adj1" fmla="val 10763"/>
            </a:avLst>
          </a:prstGeom>
          <a:solidFill>
            <a:sysClr val="windowText" lastClr="00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Multiplicar 25"/>
          <p:cNvSpPr/>
          <p:nvPr/>
        </p:nvSpPr>
        <p:spPr>
          <a:xfrm>
            <a:off x="6314242" y="3986937"/>
            <a:ext cx="1584176" cy="936104"/>
          </a:xfrm>
          <a:prstGeom prst="mathMultiply">
            <a:avLst>
              <a:gd name="adj1" fmla="val 10763"/>
            </a:avLst>
          </a:prstGeom>
          <a:solidFill>
            <a:sysClr val="windowText" lastClr="00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Pentágono 26"/>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8" name="Pentágono 27"/>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9" name="Pentágono 28"/>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30" name="Pentágono 29"/>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1" name="Pentágono 30"/>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2" name="Pentágono 31"/>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68406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TRATAMIENTO BIOLÓGICO</a:t>
            </a:r>
            <a:endParaRPr lang="es-ES" sz="3200" dirty="0">
              <a:solidFill>
                <a:prstClr val="white"/>
              </a:solidFill>
            </a:endParaRPr>
          </a:p>
        </p:txBody>
      </p:sp>
      <p:grpSp>
        <p:nvGrpSpPr>
          <p:cNvPr id="27" name="Gruppieren 3"/>
          <p:cNvGrpSpPr/>
          <p:nvPr/>
        </p:nvGrpSpPr>
        <p:grpSpPr>
          <a:xfrm>
            <a:off x="2279576" y="1645552"/>
            <a:ext cx="8064252" cy="4536975"/>
            <a:chOff x="246941" y="1533525"/>
            <a:chExt cx="8693151" cy="4257675"/>
          </a:xfrm>
        </p:grpSpPr>
        <p:sp>
          <p:nvSpPr>
            <p:cNvPr id="28" name="Rectangle 7"/>
            <p:cNvSpPr>
              <a:spLocks noChangeArrowheads="1"/>
            </p:cNvSpPr>
            <p:nvPr/>
          </p:nvSpPr>
          <p:spPr bwMode="auto">
            <a:xfrm>
              <a:off x="6204829" y="1533525"/>
              <a:ext cx="2735263" cy="4257675"/>
            </a:xfrm>
            <a:prstGeom prst="rect">
              <a:avLst/>
            </a:prstGeom>
            <a:solidFill>
              <a:srgbClr val="EEECE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29" name="Group 18"/>
            <p:cNvGrpSpPr/>
            <p:nvPr/>
          </p:nvGrpSpPr>
          <p:grpSpPr>
            <a:xfrm>
              <a:off x="6734456" y="1645285"/>
              <a:ext cx="1999261" cy="4028758"/>
              <a:chOff x="6734456" y="1645285"/>
              <a:chExt cx="1999261" cy="4028758"/>
            </a:xfrm>
          </p:grpSpPr>
          <p:sp>
            <p:nvSpPr>
              <p:cNvPr id="395" name="Freeform 304"/>
              <p:cNvSpPr>
                <a:spLocks/>
              </p:cNvSpPr>
              <p:nvPr/>
            </p:nvSpPr>
            <p:spPr bwMode="auto">
              <a:xfrm>
                <a:off x="8309854" y="3189288"/>
                <a:ext cx="111125" cy="282575"/>
              </a:xfrm>
              <a:custGeom>
                <a:avLst/>
                <a:gdLst>
                  <a:gd name="T0" fmla="*/ 54 w 70"/>
                  <a:gd name="T1" fmla="*/ 178 h 178"/>
                  <a:gd name="T2" fmla="*/ 0 w 70"/>
                  <a:gd name="T3" fmla="*/ 172 h 178"/>
                  <a:gd name="T4" fmla="*/ 17 w 70"/>
                  <a:gd name="T5" fmla="*/ 0 h 178"/>
                  <a:gd name="T6" fmla="*/ 70 w 70"/>
                  <a:gd name="T7" fmla="*/ 4 h 178"/>
                  <a:gd name="T8" fmla="*/ 54 w 70"/>
                  <a:gd name="T9" fmla="*/ 178 h 178"/>
                </a:gdLst>
                <a:ahLst/>
                <a:cxnLst>
                  <a:cxn ang="0">
                    <a:pos x="T0" y="T1"/>
                  </a:cxn>
                  <a:cxn ang="0">
                    <a:pos x="T2" y="T3"/>
                  </a:cxn>
                  <a:cxn ang="0">
                    <a:pos x="T4" y="T5"/>
                  </a:cxn>
                  <a:cxn ang="0">
                    <a:pos x="T6" y="T7"/>
                  </a:cxn>
                  <a:cxn ang="0">
                    <a:pos x="T8" y="T9"/>
                  </a:cxn>
                </a:cxnLst>
                <a:rect l="0" t="0" r="r" b="b"/>
                <a:pathLst>
                  <a:path w="70" h="178">
                    <a:moveTo>
                      <a:pt x="54" y="178"/>
                    </a:moveTo>
                    <a:lnTo>
                      <a:pt x="0" y="172"/>
                    </a:lnTo>
                    <a:lnTo>
                      <a:pt x="17" y="0"/>
                    </a:lnTo>
                    <a:lnTo>
                      <a:pt x="70" y="4"/>
                    </a:lnTo>
                    <a:lnTo>
                      <a:pt x="54" y="178"/>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6" name="Freeform 305"/>
              <p:cNvSpPr>
                <a:spLocks/>
              </p:cNvSpPr>
              <p:nvPr/>
            </p:nvSpPr>
            <p:spPr bwMode="auto">
              <a:xfrm>
                <a:off x="7916154" y="2952750"/>
                <a:ext cx="282575" cy="111125"/>
              </a:xfrm>
              <a:custGeom>
                <a:avLst/>
                <a:gdLst>
                  <a:gd name="T0" fmla="*/ 6 w 178"/>
                  <a:gd name="T1" fmla="*/ 70 h 70"/>
                  <a:gd name="T2" fmla="*/ 0 w 178"/>
                  <a:gd name="T3" fmla="*/ 15 h 70"/>
                  <a:gd name="T4" fmla="*/ 174 w 178"/>
                  <a:gd name="T5" fmla="*/ 0 h 70"/>
                  <a:gd name="T6" fmla="*/ 178 w 178"/>
                  <a:gd name="T7" fmla="*/ 54 h 70"/>
                  <a:gd name="T8" fmla="*/ 6 w 178"/>
                  <a:gd name="T9" fmla="*/ 70 h 70"/>
                </a:gdLst>
                <a:ahLst/>
                <a:cxnLst>
                  <a:cxn ang="0">
                    <a:pos x="T0" y="T1"/>
                  </a:cxn>
                  <a:cxn ang="0">
                    <a:pos x="T2" y="T3"/>
                  </a:cxn>
                  <a:cxn ang="0">
                    <a:pos x="T4" y="T5"/>
                  </a:cxn>
                  <a:cxn ang="0">
                    <a:pos x="T6" y="T7"/>
                  </a:cxn>
                  <a:cxn ang="0">
                    <a:pos x="T8" y="T9"/>
                  </a:cxn>
                </a:cxnLst>
                <a:rect l="0" t="0" r="r" b="b"/>
                <a:pathLst>
                  <a:path w="178" h="70">
                    <a:moveTo>
                      <a:pt x="6" y="70"/>
                    </a:moveTo>
                    <a:lnTo>
                      <a:pt x="0" y="15"/>
                    </a:lnTo>
                    <a:lnTo>
                      <a:pt x="174" y="0"/>
                    </a:lnTo>
                    <a:lnTo>
                      <a:pt x="178" y="54"/>
                    </a:lnTo>
                    <a:lnTo>
                      <a:pt x="6" y="70"/>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7" name="Freeform 308"/>
              <p:cNvSpPr>
                <a:spLocks/>
              </p:cNvSpPr>
              <p:nvPr/>
            </p:nvSpPr>
            <p:spPr bwMode="auto">
              <a:xfrm>
                <a:off x="7909804" y="2644775"/>
                <a:ext cx="765175" cy="455613"/>
              </a:xfrm>
              <a:custGeom>
                <a:avLst/>
                <a:gdLst>
                  <a:gd name="T0" fmla="*/ 0 w 233"/>
                  <a:gd name="T1" fmla="*/ 118 h 139"/>
                  <a:gd name="T2" fmla="*/ 3 w 233"/>
                  <a:gd name="T3" fmla="*/ 139 h 139"/>
                  <a:gd name="T4" fmla="*/ 122 w 233"/>
                  <a:gd name="T5" fmla="*/ 125 h 139"/>
                  <a:gd name="T6" fmla="*/ 233 w 233"/>
                  <a:gd name="T7" fmla="*/ 12 h 139"/>
                  <a:gd name="T8" fmla="*/ 221 w 233"/>
                  <a:gd name="T9" fmla="*/ 3 h 139"/>
                  <a:gd name="T10" fmla="*/ 110 w 233"/>
                  <a:gd name="T11" fmla="*/ 106 h 139"/>
                  <a:gd name="T12" fmla="*/ 0 w 233"/>
                  <a:gd name="T13" fmla="*/ 118 h 139"/>
                </a:gdLst>
                <a:ahLst/>
                <a:cxnLst>
                  <a:cxn ang="0">
                    <a:pos x="T0" y="T1"/>
                  </a:cxn>
                  <a:cxn ang="0">
                    <a:pos x="T2" y="T3"/>
                  </a:cxn>
                  <a:cxn ang="0">
                    <a:pos x="T4" y="T5"/>
                  </a:cxn>
                  <a:cxn ang="0">
                    <a:pos x="T6" y="T7"/>
                  </a:cxn>
                  <a:cxn ang="0">
                    <a:pos x="T8" y="T9"/>
                  </a:cxn>
                  <a:cxn ang="0">
                    <a:pos x="T10" y="T11"/>
                  </a:cxn>
                  <a:cxn ang="0">
                    <a:pos x="T12" y="T13"/>
                  </a:cxn>
                </a:cxnLst>
                <a:rect l="0" t="0" r="r" b="b"/>
                <a:pathLst>
                  <a:path w="233" h="139">
                    <a:moveTo>
                      <a:pt x="0" y="118"/>
                    </a:moveTo>
                    <a:cubicBezTo>
                      <a:pt x="3" y="139"/>
                      <a:pt x="3" y="139"/>
                      <a:pt x="3" y="139"/>
                    </a:cubicBezTo>
                    <a:cubicBezTo>
                      <a:pt x="122" y="125"/>
                      <a:pt x="122" y="125"/>
                      <a:pt x="122" y="125"/>
                    </a:cubicBezTo>
                    <a:cubicBezTo>
                      <a:pt x="233" y="12"/>
                      <a:pt x="233" y="12"/>
                      <a:pt x="233" y="12"/>
                    </a:cubicBezTo>
                    <a:cubicBezTo>
                      <a:pt x="233" y="12"/>
                      <a:pt x="233" y="0"/>
                      <a:pt x="221" y="3"/>
                    </a:cubicBezTo>
                    <a:cubicBezTo>
                      <a:pt x="221" y="4"/>
                      <a:pt x="110" y="106"/>
                      <a:pt x="110" y="106"/>
                    </a:cubicBezTo>
                    <a:lnTo>
                      <a:pt x="0" y="118"/>
                    </a:lnTo>
                    <a:close/>
                  </a:path>
                </a:pathLst>
              </a:custGeom>
              <a:solidFill>
                <a:srgbClr val="A7A9AC"/>
              </a:solidFill>
              <a:ln w="63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8" name="Freeform 309"/>
              <p:cNvSpPr>
                <a:spLocks/>
              </p:cNvSpPr>
              <p:nvPr/>
            </p:nvSpPr>
            <p:spPr bwMode="auto">
              <a:xfrm>
                <a:off x="8281279" y="2713038"/>
                <a:ext cx="452438" cy="768350"/>
              </a:xfrm>
              <a:custGeom>
                <a:avLst/>
                <a:gdLst>
                  <a:gd name="T0" fmla="*/ 21 w 138"/>
                  <a:gd name="T1" fmla="*/ 234 h 234"/>
                  <a:gd name="T2" fmla="*/ 0 w 138"/>
                  <a:gd name="T3" fmla="*/ 231 h 234"/>
                  <a:gd name="T4" fmla="*/ 14 w 138"/>
                  <a:gd name="T5" fmla="*/ 111 h 234"/>
                  <a:gd name="T6" fmla="*/ 127 w 138"/>
                  <a:gd name="T7" fmla="*/ 0 h 234"/>
                  <a:gd name="T8" fmla="*/ 136 w 138"/>
                  <a:gd name="T9" fmla="*/ 12 h 234"/>
                  <a:gd name="T10" fmla="*/ 33 w 138"/>
                  <a:gd name="T11" fmla="*/ 123 h 234"/>
                  <a:gd name="T12" fmla="*/ 21 w 138"/>
                  <a:gd name="T13" fmla="*/ 234 h 234"/>
                </a:gdLst>
                <a:ahLst/>
                <a:cxnLst>
                  <a:cxn ang="0">
                    <a:pos x="T0" y="T1"/>
                  </a:cxn>
                  <a:cxn ang="0">
                    <a:pos x="T2" y="T3"/>
                  </a:cxn>
                  <a:cxn ang="0">
                    <a:pos x="T4" y="T5"/>
                  </a:cxn>
                  <a:cxn ang="0">
                    <a:pos x="T6" y="T7"/>
                  </a:cxn>
                  <a:cxn ang="0">
                    <a:pos x="T8" y="T9"/>
                  </a:cxn>
                  <a:cxn ang="0">
                    <a:pos x="T10" y="T11"/>
                  </a:cxn>
                  <a:cxn ang="0">
                    <a:pos x="T12" y="T13"/>
                  </a:cxn>
                </a:cxnLst>
                <a:rect l="0" t="0" r="r" b="b"/>
                <a:pathLst>
                  <a:path w="138" h="234">
                    <a:moveTo>
                      <a:pt x="21" y="234"/>
                    </a:moveTo>
                    <a:cubicBezTo>
                      <a:pt x="0" y="231"/>
                      <a:pt x="0" y="231"/>
                      <a:pt x="0" y="231"/>
                    </a:cubicBezTo>
                    <a:cubicBezTo>
                      <a:pt x="14" y="111"/>
                      <a:pt x="14" y="111"/>
                      <a:pt x="14" y="111"/>
                    </a:cubicBezTo>
                    <a:cubicBezTo>
                      <a:pt x="127" y="0"/>
                      <a:pt x="127" y="0"/>
                      <a:pt x="127" y="0"/>
                    </a:cubicBezTo>
                    <a:cubicBezTo>
                      <a:pt x="127" y="0"/>
                      <a:pt x="138" y="1"/>
                      <a:pt x="136" y="12"/>
                    </a:cubicBezTo>
                    <a:cubicBezTo>
                      <a:pt x="135" y="13"/>
                      <a:pt x="33" y="123"/>
                      <a:pt x="33" y="123"/>
                    </a:cubicBezTo>
                    <a:lnTo>
                      <a:pt x="21" y="234"/>
                    </a:lnTo>
                    <a:close/>
                  </a:path>
                </a:pathLst>
              </a:custGeom>
              <a:solidFill>
                <a:srgbClr val="A7A9AC"/>
              </a:solidFill>
              <a:ln w="63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 name="Rectangle 363"/>
              <p:cNvSpPr>
                <a:spLocks noChangeArrowheads="1"/>
              </p:cNvSpPr>
              <p:nvPr/>
            </p:nvSpPr>
            <p:spPr bwMode="auto">
              <a:xfrm>
                <a:off x="6734456" y="1645285"/>
                <a:ext cx="17649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100" b="1" i="0" u="none" strike="noStrike" kern="0" cap="none" spc="0" normalizeH="0" baseline="0" noProof="0" dirty="0">
                    <a:ln>
                      <a:noFill/>
                    </a:ln>
                    <a:solidFill>
                      <a:srgbClr val="000000"/>
                    </a:solidFill>
                    <a:effectLst/>
                    <a:uLnTx/>
                    <a:uFillTx/>
                    <a:latin typeface="Arial" pitchFamily="34" charset="0"/>
                    <a:cs typeface="Arial" pitchFamily="34" charset="0"/>
                  </a:rPr>
                  <a:t>Canakinumab</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400" name="Rectangle 339"/>
              <p:cNvSpPr>
                <a:spLocks noChangeArrowheads="1"/>
              </p:cNvSpPr>
              <p:nvPr/>
            </p:nvSpPr>
            <p:spPr bwMode="auto">
              <a:xfrm>
                <a:off x="6984599" y="5181600"/>
                <a:ext cx="11172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itchFamily="34" charset="0"/>
                    <a:cs typeface="Arial" pitchFamily="34" charset="0"/>
                  </a:rPr>
                  <a:t>No signal</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itchFamily="34" charset="0"/>
                    <a:cs typeface="Arial" pitchFamily="34" charset="0"/>
                  </a:rPr>
                  <a:t>transduction</a:t>
                </a:r>
                <a:endParaRPr kumimoji="0" lang="en-US" altLang="en-US" sz="16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sp>
          <p:nvSpPr>
            <p:cNvPr id="30" name="Rectangle 5"/>
            <p:cNvSpPr>
              <a:spLocks noChangeArrowheads="1"/>
            </p:cNvSpPr>
            <p:nvPr/>
          </p:nvSpPr>
          <p:spPr bwMode="auto">
            <a:xfrm>
              <a:off x="246941" y="1533525"/>
              <a:ext cx="2735263" cy="4257675"/>
            </a:xfrm>
            <a:prstGeom prst="rect">
              <a:avLst/>
            </a:prstGeom>
            <a:solidFill>
              <a:srgbClr val="EEECE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 name="Rectangle 6"/>
            <p:cNvSpPr>
              <a:spLocks noChangeArrowheads="1"/>
            </p:cNvSpPr>
            <p:nvPr/>
          </p:nvSpPr>
          <p:spPr bwMode="auto">
            <a:xfrm>
              <a:off x="3221916" y="1533525"/>
              <a:ext cx="2736850" cy="4257675"/>
            </a:xfrm>
            <a:prstGeom prst="rect">
              <a:avLst/>
            </a:prstGeom>
            <a:solidFill>
              <a:srgbClr val="EEECE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32" name="Group 16"/>
            <p:cNvGrpSpPr/>
            <p:nvPr/>
          </p:nvGrpSpPr>
          <p:grpSpPr>
            <a:xfrm>
              <a:off x="3436229" y="1645285"/>
              <a:ext cx="2348850" cy="4028758"/>
              <a:chOff x="3436229" y="1645285"/>
              <a:chExt cx="2348850" cy="4028758"/>
            </a:xfrm>
          </p:grpSpPr>
          <p:sp>
            <p:nvSpPr>
              <p:cNvPr id="375" name="Freeform 176"/>
              <p:cNvSpPr>
                <a:spLocks/>
              </p:cNvSpPr>
              <p:nvPr/>
            </p:nvSpPr>
            <p:spPr bwMode="auto">
              <a:xfrm>
                <a:off x="3645779" y="3462338"/>
                <a:ext cx="277813" cy="111125"/>
              </a:xfrm>
              <a:custGeom>
                <a:avLst/>
                <a:gdLst>
                  <a:gd name="T0" fmla="*/ 0 w 175"/>
                  <a:gd name="T1" fmla="*/ 70 h 70"/>
                  <a:gd name="T2" fmla="*/ 0 w 175"/>
                  <a:gd name="T3" fmla="*/ 0 h 70"/>
                  <a:gd name="T4" fmla="*/ 153 w 175"/>
                  <a:gd name="T5" fmla="*/ 0 h 70"/>
                  <a:gd name="T6" fmla="*/ 175 w 175"/>
                  <a:gd name="T7" fmla="*/ 68 h 70"/>
                  <a:gd name="T8" fmla="*/ 0 w 175"/>
                  <a:gd name="T9" fmla="*/ 70 h 70"/>
                </a:gdLst>
                <a:ahLst/>
                <a:cxnLst>
                  <a:cxn ang="0">
                    <a:pos x="T0" y="T1"/>
                  </a:cxn>
                  <a:cxn ang="0">
                    <a:pos x="T2" y="T3"/>
                  </a:cxn>
                  <a:cxn ang="0">
                    <a:pos x="T4" y="T5"/>
                  </a:cxn>
                  <a:cxn ang="0">
                    <a:pos x="T6" y="T7"/>
                  </a:cxn>
                  <a:cxn ang="0">
                    <a:pos x="T8" y="T9"/>
                  </a:cxn>
                </a:cxnLst>
                <a:rect l="0" t="0" r="r" b="b"/>
                <a:pathLst>
                  <a:path w="175" h="70">
                    <a:moveTo>
                      <a:pt x="0" y="70"/>
                    </a:moveTo>
                    <a:lnTo>
                      <a:pt x="0" y="0"/>
                    </a:lnTo>
                    <a:lnTo>
                      <a:pt x="153" y="0"/>
                    </a:lnTo>
                    <a:lnTo>
                      <a:pt x="175" y="68"/>
                    </a:lnTo>
                    <a:lnTo>
                      <a:pt x="0" y="70"/>
                    </a:lnTo>
                    <a:close/>
                  </a:path>
                </a:pathLst>
              </a:custGeom>
              <a:solidFill>
                <a:srgbClr val="ED1C24"/>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76" name="Freeform 250"/>
              <p:cNvSpPr>
                <a:spLocks/>
              </p:cNvSpPr>
              <p:nvPr/>
            </p:nvSpPr>
            <p:spPr bwMode="auto">
              <a:xfrm>
                <a:off x="3439404" y="3311525"/>
                <a:ext cx="246063" cy="261938"/>
              </a:xfrm>
              <a:custGeom>
                <a:avLst/>
                <a:gdLst>
                  <a:gd name="T0" fmla="*/ 0 w 155"/>
                  <a:gd name="T1" fmla="*/ 53 h 165"/>
                  <a:gd name="T2" fmla="*/ 45 w 155"/>
                  <a:gd name="T3" fmla="*/ 0 h 165"/>
                  <a:gd name="T4" fmla="*/ 155 w 155"/>
                  <a:gd name="T5" fmla="*/ 95 h 165"/>
                  <a:gd name="T6" fmla="*/ 130 w 155"/>
                  <a:gd name="T7" fmla="*/ 165 h 165"/>
                  <a:gd name="T8" fmla="*/ 0 w 155"/>
                  <a:gd name="T9" fmla="*/ 53 h 165"/>
                </a:gdLst>
                <a:ahLst/>
                <a:cxnLst>
                  <a:cxn ang="0">
                    <a:pos x="T0" y="T1"/>
                  </a:cxn>
                  <a:cxn ang="0">
                    <a:pos x="T2" y="T3"/>
                  </a:cxn>
                  <a:cxn ang="0">
                    <a:pos x="T4" y="T5"/>
                  </a:cxn>
                  <a:cxn ang="0">
                    <a:pos x="T6" y="T7"/>
                  </a:cxn>
                  <a:cxn ang="0">
                    <a:pos x="T8" y="T9"/>
                  </a:cxn>
                </a:cxnLst>
                <a:rect l="0" t="0" r="r" b="b"/>
                <a:pathLst>
                  <a:path w="155" h="165">
                    <a:moveTo>
                      <a:pt x="0" y="53"/>
                    </a:moveTo>
                    <a:lnTo>
                      <a:pt x="45" y="0"/>
                    </a:lnTo>
                    <a:lnTo>
                      <a:pt x="155" y="95"/>
                    </a:lnTo>
                    <a:lnTo>
                      <a:pt x="130" y="165"/>
                    </a:lnTo>
                    <a:lnTo>
                      <a:pt x="0" y="53"/>
                    </a:lnTo>
                    <a:close/>
                  </a:path>
                </a:pathLst>
              </a:custGeom>
              <a:solidFill>
                <a:srgbClr val="912D16"/>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77" name="Freeform 251"/>
              <p:cNvSpPr>
                <a:spLocks/>
              </p:cNvSpPr>
              <p:nvPr/>
            </p:nvSpPr>
            <p:spPr bwMode="auto">
              <a:xfrm>
                <a:off x="3879141" y="3308350"/>
                <a:ext cx="215900" cy="258763"/>
              </a:xfrm>
              <a:custGeom>
                <a:avLst/>
                <a:gdLst>
                  <a:gd name="T0" fmla="*/ 28 w 136"/>
                  <a:gd name="T1" fmla="*/ 163 h 163"/>
                  <a:gd name="T2" fmla="*/ 0 w 136"/>
                  <a:gd name="T3" fmla="*/ 97 h 163"/>
                  <a:gd name="T4" fmla="*/ 86 w 136"/>
                  <a:gd name="T5" fmla="*/ 0 h 163"/>
                  <a:gd name="T6" fmla="*/ 136 w 136"/>
                  <a:gd name="T7" fmla="*/ 47 h 163"/>
                  <a:gd name="T8" fmla="*/ 28 w 136"/>
                  <a:gd name="T9" fmla="*/ 163 h 163"/>
                </a:gdLst>
                <a:ahLst/>
                <a:cxnLst>
                  <a:cxn ang="0">
                    <a:pos x="T0" y="T1"/>
                  </a:cxn>
                  <a:cxn ang="0">
                    <a:pos x="T2" y="T3"/>
                  </a:cxn>
                  <a:cxn ang="0">
                    <a:pos x="T4" y="T5"/>
                  </a:cxn>
                  <a:cxn ang="0">
                    <a:pos x="T6" y="T7"/>
                  </a:cxn>
                  <a:cxn ang="0">
                    <a:pos x="T8" y="T9"/>
                  </a:cxn>
                </a:cxnLst>
                <a:rect l="0" t="0" r="r" b="b"/>
                <a:pathLst>
                  <a:path w="136" h="163">
                    <a:moveTo>
                      <a:pt x="28" y="163"/>
                    </a:moveTo>
                    <a:lnTo>
                      <a:pt x="0" y="97"/>
                    </a:lnTo>
                    <a:lnTo>
                      <a:pt x="86" y="0"/>
                    </a:lnTo>
                    <a:lnTo>
                      <a:pt x="136" y="47"/>
                    </a:lnTo>
                    <a:lnTo>
                      <a:pt x="28" y="163"/>
                    </a:lnTo>
                    <a:close/>
                  </a:path>
                </a:pathLst>
              </a:custGeom>
              <a:solidFill>
                <a:srgbClr val="8DC63F"/>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78" name="Freeform 306"/>
              <p:cNvSpPr>
                <a:spLocks/>
              </p:cNvSpPr>
              <p:nvPr/>
            </p:nvSpPr>
            <p:spPr bwMode="auto">
              <a:xfrm>
                <a:off x="3436229" y="2936875"/>
                <a:ext cx="231775" cy="249238"/>
              </a:xfrm>
              <a:custGeom>
                <a:avLst/>
                <a:gdLst>
                  <a:gd name="T0" fmla="*/ 53 w 146"/>
                  <a:gd name="T1" fmla="*/ 157 h 157"/>
                  <a:gd name="T2" fmla="*/ 0 w 146"/>
                  <a:gd name="T3" fmla="*/ 114 h 157"/>
                  <a:gd name="T4" fmla="*/ 90 w 146"/>
                  <a:gd name="T5" fmla="*/ 0 h 157"/>
                  <a:gd name="T6" fmla="*/ 146 w 146"/>
                  <a:gd name="T7" fmla="*/ 43 h 157"/>
                  <a:gd name="T8" fmla="*/ 53 w 146"/>
                  <a:gd name="T9" fmla="*/ 157 h 157"/>
                </a:gdLst>
                <a:ahLst/>
                <a:cxnLst>
                  <a:cxn ang="0">
                    <a:pos x="T0" y="T1"/>
                  </a:cxn>
                  <a:cxn ang="0">
                    <a:pos x="T2" y="T3"/>
                  </a:cxn>
                  <a:cxn ang="0">
                    <a:pos x="T4" y="T5"/>
                  </a:cxn>
                  <a:cxn ang="0">
                    <a:pos x="T6" y="T7"/>
                  </a:cxn>
                  <a:cxn ang="0">
                    <a:pos x="T8" y="T9"/>
                  </a:cxn>
                </a:cxnLst>
                <a:rect l="0" t="0" r="r" b="b"/>
                <a:pathLst>
                  <a:path w="146" h="157">
                    <a:moveTo>
                      <a:pt x="53" y="157"/>
                    </a:moveTo>
                    <a:lnTo>
                      <a:pt x="0" y="114"/>
                    </a:lnTo>
                    <a:lnTo>
                      <a:pt x="90" y="0"/>
                    </a:lnTo>
                    <a:lnTo>
                      <a:pt x="146" y="43"/>
                    </a:lnTo>
                    <a:lnTo>
                      <a:pt x="53" y="157"/>
                    </a:lnTo>
                    <a:close/>
                  </a:path>
                </a:pathLst>
              </a:custGeom>
              <a:solidFill>
                <a:srgbClr val="8DC63F"/>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79" name="Freeform 310"/>
              <p:cNvSpPr>
                <a:spLocks/>
              </p:cNvSpPr>
              <p:nvPr/>
            </p:nvSpPr>
            <p:spPr bwMode="auto">
              <a:xfrm>
                <a:off x="3436229" y="3121025"/>
                <a:ext cx="111125" cy="271463"/>
              </a:xfrm>
              <a:custGeom>
                <a:avLst/>
                <a:gdLst>
                  <a:gd name="T0" fmla="*/ 70 w 70"/>
                  <a:gd name="T1" fmla="*/ 140 h 171"/>
                  <a:gd name="T2" fmla="*/ 4 w 70"/>
                  <a:gd name="T3" fmla="*/ 171 h 171"/>
                  <a:gd name="T4" fmla="*/ 0 w 70"/>
                  <a:gd name="T5" fmla="*/ 0 h 171"/>
                  <a:gd name="T6" fmla="*/ 70 w 70"/>
                  <a:gd name="T7" fmla="*/ 22 h 171"/>
                  <a:gd name="T8" fmla="*/ 70 w 70"/>
                  <a:gd name="T9" fmla="*/ 140 h 171"/>
                </a:gdLst>
                <a:ahLst/>
                <a:cxnLst>
                  <a:cxn ang="0">
                    <a:pos x="T0" y="T1"/>
                  </a:cxn>
                  <a:cxn ang="0">
                    <a:pos x="T2" y="T3"/>
                  </a:cxn>
                  <a:cxn ang="0">
                    <a:pos x="T4" y="T5"/>
                  </a:cxn>
                  <a:cxn ang="0">
                    <a:pos x="T6" y="T7"/>
                  </a:cxn>
                  <a:cxn ang="0">
                    <a:pos x="T8" y="T9"/>
                  </a:cxn>
                </a:cxnLst>
                <a:rect l="0" t="0" r="r" b="b"/>
                <a:pathLst>
                  <a:path w="70" h="171">
                    <a:moveTo>
                      <a:pt x="70" y="140"/>
                    </a:moveTo>
                    <a:lnTo>
                      <a:pt x="4" y="171"/>
                    </a:lnTo>
                    <a:lnTo>
                      <a:pt x="0" y="0"/>
                    </a:lnTo>
                    <a:lnTo>
                      <a:pt x="70" y="22"/>
                    </a:lnTo>
                    <a:lnTo>
                      <a:pt x="70" y="140"/>
                    </a:lnTo>
                    <a:close/>
                  </a:path>
                </a:pathLst>
              </a:custGeom>
              <a:solidFill>
                <a:srgbClr val="ED1C24"/>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0" name="Freeform 311"/>
              <p:cNvSpPr>
                <a:spLocks/>
              </p:cNvSpPr>
              <p:nvPr/>
            </p:nvSpPr>
            <p:spPr bwMode="auto">
              <a:xfrm>
                <a:off x="5125329" y="3127375"/>
                <a:ext cx="277813" cy="111125"/>
              </a:xfrm>
              <a:custGeom>
                <a:avLst/>
                <a:gdLst>
                  <a:gd name="T0" fmla="*/ 0 w 175"/>
                  <a:gd name="T1" fmla="*/ 70 h 70"/>
                  <a:gd name="T2" fmla="*/ 0 w 175"/>
                  <a:gd name="T3" fmla="*/ 0 h 70"/>
                  <a:gd name="T4" fmla="*/ 153 w 175"/>
                  <a:gd name="T5" fmla="*/ 0 h 70"/>
                  <a:gd name="T6" fmla="*/ 175 w 175"/>
                  <a:gd name="T7" fmla="*/ 68 h 70"/>
                  <a:gd name="T8" fmla="*/ 0 w 175"/>
                  <a:gd name="T9" fmla="*/ 70 h 70"/>
                </a:gdLst>
                <a:ahLst/>
                <a:cxnLst>
                  <a:cxn ang="0">
                    <a:pos x="T0" y="T1"/>
                  </a:cxn>
                  <a:cxn ang="0">
                    <a:pos x="T2" y="T3"/>
                  </a:cxn>
                  <a:cxn ang="0">
                    <a:pos x="T4" y="T5"/>
                  </a:cxn>
                  <a:cxn ang="0">
                    <a:pos x="T6" y="T7"/>
                  </a:cxn>
                  <a:cxn ang="0">
                    <a:pos x="T8" y="T9"/>
                  </a:cxn>
                </a:cxnLst>
                <a:rect l="0" t="0" r="r" b="b"/>
                <a:pathLst>
                  <a:path w="175" h="70">
                    <a:moveTo>
                      <a:pt x="0" y="70"/>
                    </a:moveTo>
                    <a:lnTo>
                      <a:pt x="0" y="0"/>
                    </a:lnTo>
                    <a:lnTo>
                      <a:pt x="153" y="0"/>
                    </a:lnTo>
                    <a:lnTo>
                      <a:pt x="175" y="68"/>
                    </a:lnTo>
                    <a:lnTo>
                      <a:pt x="0" y="70"/>
                    </a:lnTo>
                    <a:close/>
                  </a:path>
                </a:pathLst>
              </a:custGeom>
              <a:solidFill>
                <a:srgbClr val="ED1C24"/>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1" name="Freeform 312"/>
              <p:cNvSpPr>
                <a:spLocks/>
              </p:cNvSpPr>
              <p:nvPr/>
            </p:nvSpPr>
            <p:spPr bwMode="auto">
              <a:xfrm>
                <a:off x="4918954" y="2976563"/>
                <a:ext cx="246063" cy="261938"/>
              </a:xfrm>
              <a:custGeom>
                <a:avLst/>
                <a:gdLst>
                  <a:gd name="T0" fmla="*/ 0 w 155"/>
                  <a:gd name="T1" fmla="*/ 53 h 165"/>
                  <a:gd name="T2" fmla="*/ 45 w 155"/>
                  <a:gd name="T3" fmla="*/ 0 h 165"/>
                  <a:gd name="T4" fmla="*/ 155 w 155"/>
                  <a:gd name="T5" fmla="*/ 95 h 165"/>
                  <a:gd name="T6" fmla="*/ 130 w 155"/>
                  <a:gd name="T7" fmla="*/ 165 h 165"/>
                  <a:gd name="T8" fmla="*/ 0 w 155"/>
                  <a:gd name="T9" fmla="*/ 53 h 165"/>
                </a:gdLst>
                <a:ahLst/>
                <a:cxnLst>
                  <a:cxn ang="0">
                    <a:pos x="T0" y="T1"/>
                  </a:cxn>
                  <a:cxn ang="0">
                    <a:pos x="T2" y="T3"/>
                  </a:cxn>
                  <a:cxn ang="0">
                    <a:pos x="T4" y="T5"/>
                  </a:cxn>
                  <a:cxn ang="0">
                    <a:pos x="T6" y="T7"/>
                  </a:cxn>
                  <a:cxn ang="0">
                    <a:pos x="T8" y="T9"/>
                  </a:cxn>
                </a:cxnLst>
                <a:rect l="0" t="0" r="r" b="b"/>
                <a:pathLst>
                  <a:path w="155" h="165">
                    <a:moveTo>
                      <a:pt x="0" y="53"/>
                    </a:moveTo>
                    <a:lnTo>
                      <a:pt x="45" y="0"/>
                    </a:lnTo>
                    <a:lnTo>
                      <a:pt x="155" y="95"/>
                    </a:lnTo>
                    <a:lnTo>
                      <a:pt x="130" y="165"/>
                    </a:lnTo>
                    <a:lnTo>
                      <a:pt x="0" y="53"/>
                    </a:lnTo>
                    <a:close/>
                  </a:path>
                </a:pathLst>
              </a:custGeom>
              <a:solidFill>
                <a:srgbClr val="912D16"/>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2" name="Freeform 313"/>
              <p:cNvSpPr>
                <a:spLocks/>
              </p:cNvSpPr>
              <p:nvPr/>
            </p:nvSpPr>
            <p:spPr bwMode="auto">
              <a:xfrm>
                <a:off x="5357104" y="2973388"/>
                <a:ext cx="217488" cy="258763"/>
              </a:xfrm>
              <a:custGeom>
                <a:avLst/>
                <a:gdLst>
                  <a:gd name="T0" fmla="*/ 29 w 137"/>
                  <a:gd name="T1" fmla="*/ 163 h 163"/>
                  <a:gd name="T2" fmla="*/ 0 w 137"/>
                  <a:gd name="T3" fmla="*/ 97 h 163"/>
                  <a:gd name="T4" fmla="*/ 87 w 137"/>
                  <a:gd name="T5" fmla="*/ 0 h 163"/>
                  <a:gd name="T6" fmla="*/ 137 w 137"/>
                  <a:gd name="T7" fmla="*/ 47 h 163"/>
                  <a:gd name="T8" fmla="*/ 29 w 137"/>
                  <a:gd name="T9" fmla="*/ 163 h 163"/>
                </a:gdLst>
                <a:ahLst/>
                <a:cxnLst>
                  <a:cxn ang="0">
                    <a:pos x="T0" y="T1"/>
                  </a:cxn>
                  <a:cxn ang="0">
                    <a:pos x="T2" y="T3"/>
                  </a:cxn>
                  <a:cxn ang="0">
                    <a:pos x="T4" y="T5"/>
                  </a:cxn>
                  <a:cxn ang="0">
                    <a:pos x="T6" y="T7"/>
                  </a:cxn>
                  <a:cxn ang="0">
                    <a:pos x="T8" y="T9"/>
                  </a:cxn>
                </a:cxnLst>
                <a:rect l="0" t="0" r="r" b="b"/>
                <a:pathLst>
                  <a:path w="137" h="163">
                    <a:moveTo>
                      <a:pt x="29" y="163"/>
                    </a:moveTo>
                    <a:lnTo>
                      <a:pt x="0" y="97"/>
                    </a:lnTo>
                    <a:lnTo>
                      <a:pt x="87" y="0"/>
                    </a:lnTo>
                    <a:lnTo>
                      <a:pt x="137" y="47"/>
                    </a:lnTo>
                    <a:lnTo>
                      <a:pt x="29" y="163"/>
                    </a:lnTo>
                    <a:close/>
                  </a:path>
                </a:pathLst>
              </a:custGeom>
              <a:solidFill>
                <a:srgbClr val="8DC63F"/>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3" name="Freeform 314"/>
              <p:cNvSpPr>
                <a:spLocks/>
              </p:cNvSpPr>
              <p:nvPr/>
            </p:nvSpPr>
            <p:spPr bwMode="auto">
              <a:xfrm>
                <a:off x="4914191" y="2601913"/>
                <a:ext cx="233363" cy="249238"/>
              </a:xfrm>
              <a:custGeom>
                <a:avLst/>
                <a:gdLst>
                  <a:gd name="T0" fmla="*/ 54 w 147"/>
                  <a:gd name="T1" fmla="*/ 157 h 157"/>
                  <a:gd name="T2" fmla="*/ 0 w 147"/>
                  <a:gd name="T3" fmla="*/ 113 h 157"/>
                  <a:gd name="T4" fmla="*/ 91 w 147"/>
                  <a:gd name="T5" fmla="*/ 0 h 157"/>
                  <a:gd name="T6" fmla="*/ 147 w 147"/>
                  <a:gd name="T7" fmla="*/ 43 h 157"/>
                  <a:gd name="T8" fmla="*/ 54 w 147"/>
                  <a:gd name="T9" fmla="*/ 157 h 157"/>
                </a:gdLst>
                <a:ahLst/>
                <a:cxnLst>
                  <a:cxn ang="0">
                    <a:pos x="T0" y="T1"/>
                  </a:cxn>
                  <a:cxn ang="0">
                    <a:pos x="T2" y="T3"/>
                  </a:cxn>
                  <a:cxn ang="0">
                    <a:pos x="T4" y="T5"/>
                  </a:cxn>
                  <a:cxn ang="0">
                    <a:pos x="T6" y="T7"/>
                  </a:cxn>
                  <a:cxn ang="0">
                    <a:pos x="T8" y="T9"/>
                  </a:cxn>
                </a:cxnLst>
                <a:rect l="0" t="0" r="r" b="b"/>
                <a:pathLst>
                  <a:path w="147" h="157">
                    <a:moveTo>
                      <a:pt x="54" y="157"/>
                    </a:moveTo>
                    <a:lnTo>
                      <a:pt x="0" y="113"/>
                    </a:lnTo>
                    <a:lnTo>
                      <a:pt x="91" y="0"/>
                    </a:lnTo>
                    <a:lnTo>
                      <a:pt x="147" y="43"/>
                    </a:lnTo>
                    <a:lnTo>
                      <a:pt x="54" y="157"/>
                    </a:lnTo>
                    <a:close/>
                  </a:path>
                </a:pathLst>
              </a:custGeom>
              <a:solidFill>
                <a:srgbClr val="8DC63F"/>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4" name="Freeform 315"/>
              <p:cNvSpPr>
                <a:spLocks/>
              </p:cNvSpPr>
              <p:nvPr/>
            </p:nvSpPr>
            <p:spPr bwMode="auto">
              <a:xfrm>
                <a:off x="4914191" y="2786063"/>
                <a:ext cx="112713" cy="271463"/>
              </a:xfrm>
              <a:custGeom>
                <a:avLst/>
                <a:gdLst>
                  <a:gd name="T0" fmla="*/ 71 w 71"/>
                  <a:gd name="T1" fmla="*/ 140 h 171"/>
                  <a:gd name="T2" fmla="*/ 5 w 71"/>
                  <a:gd name="T3" fmla="*/ 171 h 171"/>
                  <a:gd name="T4" fmla="*/ 0 w 71"/>
                  <a:gd name="T5" fmla="*/ 0 h 171"/>
                  <a:gd name="T6" fmla="*/ 71 w 71"/>
                  <a:gd name="T7" fmla="*/ 22 h 171"/>
                  <a:gd name="T8" fmla="*/ 71 w 71"/>
                  <a:gd name="T9" fmla="*/ 140 h 171"/>
                </a:gdLst>
                <a:ahLst/>
                <a:cxnLst>
                  <a:cxn ang="0">
                    <a:pos x="T0" y="T1"/>
                  </a:cxn>
                  <a:cxn ang="0">
                    <a:pos x="T2" y="T3"/>
                  </a:cxn>
                  <a:cxn ang="0">
                    <a:pos x="T4" y="T5"/>
                  </a:cxn>
                  <a:cxn ang="0">
                    <a:pos x="T6" y="T7"/>
                  </a:cxn>
                  <a:cxn ang="0">
                    <a:pos x="T8" y="T9"/>
                  </a:cxn>
                </a:cxnLst>
                <a:rect l="0" t="0" r="r" b="b"/>
                <a:pathLst>
                  <a:path w="71" h="171">
                    <a:moveTo>
                      <a:pt x="71" y="140"/>
                    </a:moveTo>
                    <a:lnTo>
                      <a:pt x="5" y="171"/>
                    </a:lnTo>
                    <a:lnTo>
                      <a:pt x="0" y="0"/>
                    </a:lnTo>
                    <a:lnTo>
                      <a:pt x="71" y="22"/>
                    </a:lnTo>
                    <a:lnTo>
                      <a:pt x="71" y="140"/>
                    </a:lnTo>
                    <a:close/>
                  </a:path>
                </a:pathLst>
              </a:custGeom>
              <a:solidFill>
                <a:srgbClr val="ED1C24"/>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5" name="Freeform 316"/>
              <p:cNvSpPr>
                <a:spLocks/>
              </p:cNvSpPr>
              <p:nvPr/>
            </p:nvSpPr>
            <p:spPr bwMode="auto">
              <a:xfrm>
                <a:off x="4642729" y="3262313"/>
                <a:ext cx="219075" cy="261938"/>
              </a:xfrm>
              <a:custGeom>
                <a:avLst/>
                <a:gdLst>
                  <a:gd name="T0" fmla="*/ 64 w 138"/>
                  <a:gd name="T1" fmla="*/ 165 h 165"/>
                  <a:gd name="T2" fmla="*/ 0 w 138"/>
                  <a:gd name="T3" fmla="*/ 136 h 165"/>
                  <a:gd name="T4" fmla="*/ 68 w 138"/>
                  <a:gd name="T5" fmla="*/ 0 h 165"/>
                  <a:gd name="T6" fmla="*/ 138 w 138"/>
                  <a:gd name="T7" fmla="*/ 6 h 165"/>
                  <a:gd name="T8" fmla="*/ 64 w 138"/>
                  <a:gd name="T9" fmla="*/ 165 h 165"/>
                </a:gdLst>
                <a:ahLst/>
                <a:cxnLst>
                  <a:cxn ang="0">
                    <a:pos x="T0" y="T1"/>
                  </a:cxn>
                  <a:cxn ang="0">
                    <a:pos x="T2" y="T3"/>
                  </a:cxn>
                  <a:cxn ang="0">
                    <a:pos x="T4" y="T5"/>
                  </a:cxn>
                  <a:cxn ang="0">
                    <a:pos x="T6" y="T7"/>
                  </a:cxn>
                  <a:cxn ang="0">
                    <a:pos x="T8" y="T9"/>
                  </a:cxn>
                </a:cxnLst>
                <a:rect l="0" t="0" r="r" b="b"/>
                <a:pathLst>
                  <a:path w="138" h="165">
                    <a:moveTo>
                      <a:pt x="64" y="165"/>
                    </a:moveTo>
                    <a:lnTo>
                      <a:pt x="0" y="136"/>
                    </a:lnTo>
                    <a:lnTo>
                      <a:pt x="68" y="0"/>
                    </a:lnTo>
                    <a:lnTo>
                      <a:pt x="138" y="6"/>
                    </a:lnTo>
                    <a:lnTo>
                      <a:pt x="64" y="165"/>
                    </a:lnTo>
                    <a:close/>
                  </a:path>
                </a:pathLst>
              </a:custGeom>
              <a:solidFill>
                <a:srgbClr val="ED1C24"/>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6" name="Freeform 317"/>
              <p:cNvSpPr>
                <a:spLocks/>
              </p:cNvSpPr>
              <p:nvPr/>
            </p:nvSpPr>
            <p:spPr bwMode="auto">
              <a:xfrm>
                <a:off x="4449054" y="3441700"/>
                <a:ext cx="295275" cy="190500"/>
              </a:xfrm>
              <a:custGeom>
                <a:avLst/>
                <a:gdLst>
                  <a:gd name="T0" fmla="*/ 27 w 186"/>
                  <a:gd name="T1" fmla="*/ 120 h 120"/>
                  <a:gd name="T2" fmla="*/ 0 w 186"/>
                  <a:gd name="T3" fmla="*/ 56 h 120"/>
                  <a:gd name="T4" fmla="*/ 134 w 186"/>
                  <a:gd name="T5" fmla="*/ 0 h 120"/>
                  <a:gd name="T6" fmla="*/ 186 w 186"/>
                  <a:gd name="T7" fmla="*/ 52 h 120"/>
                  <a:gd name="T8" fmla="*/ 27 w 186"/>
                  <a:gd name="T9" fmla="*/ 120 h 120"/>
                </a:gdLst>
                <a:ahLst/>
                <a:cxnLst>
                  <a:cxn ang="0">
                    <a:pos x="T0" y="T1"/>
                  </a:cxn>
                  <a:cxn ang="0">
                    <a:pos x="T2" y="T3"/>
                  </a:cxn>
                  <a:cxn ang="0">
                    <a:pos x="T4" y="T5"/>
                  </a:cxn>
                  <a:cxn ang="0">
                    <a:pos x="T6" y="T7"/>
                  </a:cxn>
                  <a:cxn ang="0">
                    <a:pos x="T8" y="T9"/>
                  </a:cxn>
                </a:cxnLst>
                <a:rect l="0" t="0" r="r" b="b"/>
                <a:pathLst>
                  <a:path w="186" h="120">
                    <a:moveTo>
                      <a:pt x="27" y="120"/>
                    </a:moveTo>
                    <a:lnTo>
                      <a:pt x="0" y="56"/>
                    </a:lnTo>
                    <a:lnTo>
                      <a:pt x="134" y="0"/>
                    </a:lnTo>
                    <a:lnTo>
                      <a:pt x="186" y="52"/>
                    </a:lnTo>
                    <a:lnTo>
                      <a:pt x="27" y="120"/>
                    </a:lnTo>
                    <a:close/>
                  </a:path>
                </a:pathLst>
              </a:custGeom>
              <a:solidFill>
                <a:srgbClr val="912D16"/>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7" name="Freeform 318"/>
              <p:cNvSpPr>
                <a:spLocks/>
              </p:cNvSpPr>
              <p:nvPr/>
            </p:nvSpPr>
            <p:spPr bwMode="auto">
              <a:xfrm>
                <a:off x="4668129" y="3038475"/>
                <a:ext cx="193675" cy="233363"/>
              </a:xfrm>
              <a:custGeom>
                <a:avLst/>
                <a:gdLst>
                  <a:gd name="T0" fmla="*/ 122 w 122"/>
                  <a:gd name="T1" fmla="*/ 147 h 147"/>
                  <a:gd name="T2" fmla="*/ 50 w 122"/>
                  <a:gd name="T3" fmla="*/ 143 h 147"/>
                  <a:gd name="T4" fmla="*/ 0 w 122"/>
                  <a:gd name="T5" fmla="*/ 23 h 147"/>
                  <a:gd name="T6" fmla="*/ 65 w 122"/>
                  <a:gd name="T7" fmla="*/ 0 h 147"/>
                  <a:gd name="T8" fmla="*/ 122 w 122"/>
                  <a:gd name="T9" fmla="*/ 147 h 147"/>
                </a:gdLst>
                <a:ahLst/>
                <a:cxnLst>
                  <a:cxn ang="0">
                    <a:pos x="T0" y="T1"/>
                  </a:cxn>
                  <a:cxn ang="0">
                    <a:pos x="T2" y="T3"/>
                  </a:cxn>
                  <a:cxn ang="0">
                    <a:pos x="T4" y="T5"/>
                  </a:cxn>
                  <a:cxn ang="0">
                    <a:pos x="T6" y="T7"/>
                  </a:cxn>
                  <a:cxn ang="0">
                    <a:pos x="T8" y="T9"/>
                  </a:cxn>
                </a:cxnLst>
                <a:rect l="0" t="0" r="r" b="b"/>
                <a:pathLst>
                  <a:path w="122" h="147">
                    <a:moveTo>
                      <a:pt x="122" y="147"/>
                    </a:moveTo>
                    <a:lnTo>
                      <a:pt x="50" y="143"/>
                    </a:lnTo>
                    <a:lnTo>
                      <a:pt x="0" y="23"/>
                    </a:lnTo>
                    <a:lnTo>
                      <a:pt x="65" y="0"/>
                    </a:lnTo>
                    <a:lnTo>
                      <a:pt x="122" y="147"/>
                    </a:lnTo>
                    <a:close/>
                  </a:path>
                </a:pathLst>
              </a:custGeom>
              <a:solidFill>
                <a:srgbClr val="8DC63F"/>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8" name="Freeform 319"/>
              <p:cNvSpPr>
                <a:spLocks/>
              </p:cNvSpPr>
              <p:nvPr/>
            </p:nvSpPr>
            <p:spPr bwMode="auto">
              <a:xfrm>
                <a:off x="4144254" y="3259138"/>
                <a:ext cx="200025" cy="255588"/>
              </a:xfrm>
              <a:custGeom>
                <a:avLst/>
                <a:gdLst>
                  <a:gd name="T0" fmla="*/ 126 w 126"/>
                  <a:gd name="T1" fmla="*/ 132 h 161"/>
                  <a:gd name="T2" fmla="*/ 62 w 126"/>
                  <a:gd name="T3" fmla="*/ 161 h 161"/>
                  <a:gd name="T4" fmla="*/ 0 w 126"/>
                  <a:gd name="T5" fmla="*/ 28 h 161"/>
                  <a:gd name="T6" fmla="*/ 62 w 126"/>
                  <a:gd name="T7" fmla="*/ 0 h 161"/>
                  <a:gd name="T8" fmla="*/ 126 w 126"/>
                  <a:gd name="T9" fmla="*/ 132 h 161"/>
                </a:gdLst>
                <a:ahLst/>
                <a:cxnLst>
                  <a:cxn ang="0">
                    <a:pos x="T0" y="T1"/>
                  </a:cxn>
                  <a:cxn ang="0">
                    <a:pos x="T2" y="T3"/>
                  </a:cxn>
                  <a:cxn ang="0">
                    <a:pos x="T4" y="T5"/>
                  </a:cxn>
                  <a:cxn ang="0">
                    <a:pos x="T6" y="T7"/>
                  </a:cxn>
                  <a:cxn ang="0">
                    <a:pos x="T8" y="T9"/>
                  </a:cxn>
                </a:cxnLst>
                <a:rect l="0" t="0" r="r" b="b"/>
                <a:pathLst>
                  <a:path w="126" h="161">
                    <a:moveTo>
                      <a:pt x="126" y="132"/>
                    </a:moveTo>
                    <a:lnTo>
                      <a:pt x="62" y="161"/>
                    </a:lnTo>
                    <a:lnTo>
                      <a:pt x="0" y="28"/>
                    </a:lnTo>
                    <a:lnTo>
                      <a:pt x="62" y="0"/>
                    </a:lnTo>
                    <a:lnTo>
                      <a:pt x="126" y="132"/>
                    </a:lnTo>
                    <a:close/>
                  </a:path>
                </a:pathLst>
              </a:custGeom>
              <a:solidFill>
                <a:srgbClr val="8DC63F"/>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9" name="Freeform 320"/>
              <p:cNvSpPr>
                <a:spLocks/>
              </p:cNvSpPr>
              <p:nvPr/>
            </p:nvSpPr>
            <p:spPr bwMode="auto">
              <a:xfrm>
                <a:off x="4245854" y="3429000"/>
                <a:ext cx="249238" cy="203200"/>
              </a:xfrm>
              <a:custGeom>
                <a:avLst/>
                <a:gdLst>
                  <a:gd name="T0" fmla="*/ 157 w 157"/>
                  <a:gd name="T1" fmla="*/ 54 h 128"/>
                  <a:gd name="T2" fmla="*/ 155 w 157"/>
                  <a:gd name="T3" fmla="*/ 128 h 128"/>
                  <a:gd name="T4" fmla="*/ 0 w 157"/>
                  <a:gd name="T5" fmla="*/ 56 h 128"/>
                  <a:gd name="T6" fmla="*/ 52 w 157"/>
                  <a:gd name="T7" fmla="*/ 0 h 128"/>
                  <a:gd name="T8" fmla="*/ 157 w 157"/>
                  <a:gd name="T9" fmla="*/ 54 h 128"/>
                </a:gdLst>
                <a:ahLst/>
                <a:cxnLst>
                  <a:cxn ang="0">
                    <a:pos x="T0" y="T1"/>
                  </a:cxn>
                  <a:cxn ang="0">
                    <a:pos x="T2" y="T3"/>
                  </a:cxn>
                  <a:cxn ang="0">
                    <a:pos x="T4" y="T5"/>
                  </a:cxn>
                  <a:cxn ang="0">
                    <a:pos x="T6" y="T7"/>
                  </a:cxn>
                  <a:cxn ang="0">
                    <a:pos x="T8" y="T9"/>
                  </a:cxn>
                </a:cxnLst>
                <a:rect l="0" t="0" r="r" b="b"/>
                <a:pathLst>
                  <a:path w="157" h="128">
                    <a:moveTo>
                      <a:pt x="157" y="54"/>
                    </a:moveTo>
                    <a:lnTo>
                      <a:pt x="155" y="128"/>
                    </a:lnTo>
                    <a:lnTo>
                      <a:pt x="0" y="56"/>
                    </a:lnTo>
                    <a:lnTo>
                      <a:pt x="52" y="0"/>
                    </a:lnTo>
                    <a:lnTo>
                      <a:pt x="157" y="54"/>
                    </a:lnTo>
                    <a:close/>
                  </a:path>
                </a:pathLst>
              </a:custGeom>
              <a:solidFill>
                <a:srgbClr val="ED1C24"/>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0" name="Freeform 321"/>
              <p:cNvSpPr>
                <a:spLocks/>
              </p:cNvSpPr>
              <p:nvPr/>
            </p:nvSpPr>
            <p:spPr bwMode="auto">
              <a:xfrm>
                <a:off x="5048342" y="2679700"/>
                <a:ext cx="246850" cy="321484"/>
              </a:xfrm>
              <a:custGeom>
                <a:avLst/>
                <a:gdLst>
                  <a:gd name="T0" fmla="*/ 70 w 155"/>
                  <a:gd name="T1" fmla="*/ 0 h 228"/>
                  <a:gd name="T2" fmla="*/ 155 w 155"/>
                  <a:gd name="T3" fmla="*/ 77 h 228"/>
                  <a:gd name="T4" fmla="*/ 31 w 155"/>
                  <a:gd name="T5" fmla="*/ 228 h 228"/>
                  <a:gd name="T6" fmla="*/ 0 w 155"/>
                  <a:gd name="T7" fmla="*/ 87 h 228"/>
                  <a:gd name="T8" fmla="*/ 70 w 155"/>
                  <a:gd name="T9" fmla="*/ 0 h 228"/>
                  <a:gd name="connsiteX0" fmla="*/ 4548 w 10032"/>
                  <a:gd name="connsiteY0" fmla="*/ 0 h 8882"/>
                  <a:gd name="connsiteX1" fmla="*/ 10032 w 10032"/>
                  <a:gd name="connsiteY1" fmla="*/ 3377 h 8882"/>
                  <a:gd name="connsiteX2" fmla="*/ 0 w 10032"/>
                  <a:gd name="connsiteY2" fmla="*/ 8882 h 8882"/>
                  <a:gd name="connsiteX3" fmla="*/ 32 w 10032"/>
                  <a:gd name="connsiteY3" fmla="*/ 3816 h 8882"/>
                  <a:gd name="connsiteX4" fmla="*/ 4548 w 10032"/>
                  <a:gd name="connsiteY4" fmla="*/ 0 h 8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2" h="8882">
                    <a:moveTo>
                      <a:pt x="4548" y="0"/>
                    </a:moveTo>
                    <a:lnTo>
                      <a:pt x="10032" y="3377"/>
                    </a:lnTo>
                    <a:lnTo>
                      <a:pt x="0" y="8882"/>
                    </a:lnTo>
                    <a:cubicBezTo>
                      <a:pt x="11" y="7193"/>
                      <a:pt x="21" y="5505"/>
                      <a:pt x="32" y="3816"/>
                    </a:cubicBezTo>
                    <a:lnTo>
                      <a:pt x="4548" y="0"/>
                    </a:lnTo>
                    <a:close/>
                  </a:path>
                </a:pathLst>
              </a:custGeom>
              <a:solidFill>
                <a:srgbClr val="BCBEC0"/>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1" name="Rectangle 353"/>
              <p:cNvSpPr>
                <a:spLocks noChangeArrowheads="1"/>
              </p:cNvSpPr>
              <p:nvPr/>
            </p:nvSpPr>
            <p:spPr bwMode="auto">
              <a:xfrm>
                <a:off x="5352268" y="2356694"/>
                <a:ext cx="4328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itchFamily="34" charset="0"/>
                    <a:cs typeface="Arial" pitchFamily="34" charset="0"/>
                  </a:rPr>
                  <a:t>IL-1 RA</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392" name="Rectangle 362"/>
              <p:cNvSpPr>
                <a:spLocks noChangeArrowheads="1"/>
              </p:cNvSpPr>
              <p:nvPr/>
            </p:nvSpPr>
            <p:spPr bwMode="auto">
              <a:xfrm>
                <a:off x="3872483" y="1645285"/>
                <a:ext cx="13769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100" b="1" i="0" u="none" strike="noStrike" kern="0" cap="none" spc="0" normalizeH="0" baseline="0" noProof="0" dirty="0">
                    <a:ln>
                      <a:noFill/>
                    </a:ln>
                    <a:solidFill>
                      <a:srgbClr val="000000"/>
                    </a:solidFill>
                    <a:effectLst/>
                    <a:uLnTx/>
                    <a:uFillTx/>
                    <a:latin typeface="Arial" pitchFamily="34" charset="0"/>
                    <a:cs typeface="Arial" pitchFamily="34" charset="0"/>
                  </a:rPr>
                  <a:t>Rilonacept</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393" name="Rectangle 339"/>
              <p:cNvSpPr>
                <a:spLocks noChangeArrowheads="1"/>
              </p:cNvSpPr>
              <p:nvPr/>
            </p:nvSpPr>
            <p:spPr bwMode="auto">
              <a:xfrm>
                <a:off x="4038044" y="5181600"/>
                <a:ext cx="11172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itchFamily="34" charset="0"/>
                    <a:cs typeface="Arial" pitchFamily="34" charset="0"/>
                  </a:rPr>
                  <a:t>No signal</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itchFamily="34" charset="0"/>
                    <a:cs typeface="Arial" pitchFamily="34" charset="0"/>
                  </a:rPr>
                  <a:t>transduction</a:t>
                </a:r>
                <a:endParaRPr kumimoji="0" lang="en-US" altLang="en-US" sz="16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cxnSp>
            <p:nvCxnSpPr>
              <p:cNvPr id="394" name="Straight Connector 367"/>
              <p:cNvCxnSpPr/>
              <p:nvPr/>
            </p:nvCxnSpPr>
            <p:spPr>
              <a:xfrm flipH="1">
                <a:off x="5266616" y="2510582"/>
                <a:ext cx="157163" cy="202456"/>
              </a:xfrm>
              <a:prstGeom prst="line">
                <a:avLst/>
              </a:prstGeom>
              <a:noFill/>
              <a:ln w="12700" cap="flat" cmpd="sng" algn="ctr">
                <a:solidFill>
                  <a:sysClr val="windowText" lastClr="000000">
                    <a:lumMod val="95000"/>
                    <a:lumOff val="5000"/>
                  </a:sysClr>
                </a:solidFill>
                <a:prstDash val="solid"/>
              </a:ln>
              <a:effectLst/>
            </p:spPr>
          </p:cxnSp>
        </p:grpSp>
        <p:grpSp>
          <p:nvGrpSpPr>
            <p:cNvPr id="33" name="Group 9"/>
            <p:cNvGrpSpPr/>
            <p:nvPr/>
          </p:nvGrpSpPr>
          <p:grpSpPr>
            <a:xfrm>
              <a:off x="629394" y="1645285"/>
              <a:ext cx="1569745" cy="4028758"/>
              <a:chOff x="629394" y="1645285"/>
              <a:chExt cx="1569745" cy="4028758"/>
            </a:xfrm>
          </p:grpSpPr>
          <p:sp>
            <p:nvSpPr>
              <p:cNvPr id="369" name="Rectangle 338"/>
              <p:cNvSpPr>
                <a:spLocks noChangeArrowheads="1"/>
              </p:cNvSpPr>
              <p:nvPr/>
            </p:nvSpPr>
            <p:spPr bwMode="auto">
              <a:xfrm>
                <a:off x="1039094" y="1645285"/>
                <a:ext cx="115095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100" b="1" i="0" u="none" strike="noStrike" kern="0" cap="none" spc="0" normalizeH="0" baseline="0" noProof="0" dirty="0">
                    <a:ln>
                      <a:noFill/>
                    </a:ln>
                    <a:solidFill>
                      <a:srgbClr val="000000"/>
                    </a:solidFill>
                    <a:effectLst/>
                    <a:uLnTx/>
                    <a:uFillTx/>
                    <a:latin typeface="Arial" pitchFamily="34" charset="0"/>
                    <a:cs typeface="Arial" pitchFamily="34" charset="0"/>
                  </a:rPr>
                  <a:t>Anakinra</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nvGrpSpPr>
              <p:cNvPr id="370" name="Group 4"/>
              <p:cNvGrpSpPr/>
              <p:nvPr/>
            </p:nvGrpSpPr>
            <p:grpSpPr>
              <a:xfrm>
                <a:off x="629394" y="3442494"/>
                <a:ext cx="1569745" cy="2231549"/>
                <a:chOff x="629394" y="3442494"/>
                <a:chExt cx="1569745" cy="2231549"/>
              </a:xfrm>
            </p:grpSpPr>
            <p:sp>
              <p:nvSpPr>
                <p:cNvPr id="371" name="Freeform 337"/>
                <p:cNvSpPr>
                  <a:spLocks/>
                </p:cNvSpPr>
                <p:nvPr/>
              </p:nvSpPr>
              <p:spPr bwMode="auto">
                <a:xfrm>
                  <a:off x="1404229" y="3825875"/>
                  <a:ext cx="184150" cy="296863"/>
                </a:xfrm>
                <a:custGeom>
                  <a:avLst/>
                  <a:gdLst>
                    <a:gd name="T0" fmla="*/ 0 w 116"/>
                    <a:gd name="T1" fmla="*/ 0 h 187"/>
                    <a:gd name="T2" fmla="*/ 116 w 116"/>
                    <a:gd name="T3" fmla="*/ 0 h 187"/>
                    <a:gd name="T4" fmla="*/ 116 w 116"/>
                    <a:gd name="T5" fmla="*/ 187 h 187"/>
                    <a:gd name="T6" fmla="*/ 5 w 116"/>
                    <a:gd name="T7" fmla="*/ 110 h 187"/>
                    <a:gd name="T8" fmla="*/ 0 w 116"/>
                    <a:gd name="T9" fmla="*/ 0 h 187"/>
                  </a:gdLst>
                  <a:ahLst/>
                  <a:cxnLst>
                    <a:cxn ang="0">
                      <a:pos x="T0" y="T1"/>
                    </a:cxn>
                    <a:cxn ang="0">
                      <a:pos x="T2" y="T3"/>
                    </a:cxn>
                    <a:cxn ang="0">
                      <a:pos x="T4" y="T5"/>
                    </a:cxn>
                    <a:cxn ang="0">
                      <a:pos x="T6" y="T7"/>
                    </a:cxn>
                    <a:cxn ang="0">
                      <a:pos x="T8" y="T9"/>
                    </a:cxn>
                  </a:cxnLst>
                  <a:rect l="0" t="0" r="r" b="b"/>
                  <a:pathLst>
                    <a:path w="116" h="187">
                      <a:moveTo>
                        <a:pt x="0" y="0"/>
                      </a:moveTo>
                      <a:lnTo>
                        <a:pt x="116" y="0"/>
                      </a:lnTo>
                      <a:lnTo>
                        <a:pt x="116" y="187"/>
                      </a:lnTo>
                      <a:lnTo>
                        <a:pt x="5" y="110"/>
                      </a:lnTo>
                      <a:lnTo>
                        <a:pt x="0" y="0"/>
                      </a:lnTo>
                      <a:close/>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72" name="Rectangle 339"/>
                <p:cNvSpPr>
                  <a:spLocks noChangeArrowheads="1"/>
                </p:cNvSpPr>
                <p:nvPr/>
              </p:nvSpPr>
              <p:spPr bwMode="auto">
                <a:xfrm>
                  <a:off x="1081846" y="5181600"/>
                  <a:ext cx="11172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itchFamily="34" charset="0"/>
                      <a:cs typeface="Arial" pitchFamily="34" charset="0"/>
                    </a:rPr>
                    <a:t>No signal</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itchFamily="34" charset="0"/>
                      <a:cs typeface="Arial" pitchFamily="34" charset="0"/>
                    </a:rPr>
                    <a:t>transduction</a:t>
                  </a:r>
                  <a:endParaRPr kumimoji="0" lang="en-US" altLang="en-US" sz="16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373" name="Rectangle 361"/>
                <p:cNvSpPr>
                  <a:spLocks noChangeArrowheads="1"/>
                </p:cNvSpPr>
                <p:nvPr/>
              </p:nvSpPr>
              <p:spPr bwMode="auto">
                <a:xfrm>
                  <a:off x="629394" y="3442494"/>
                  <a:ext cx="5033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itchFamily="34" charset="0"/>
                      <a:cs typeface="Arial" pitchFamily="34" charset="0"/>
                    </a:rPr>
                    <a:t>Anakinra</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cxnSp>
              <p:nvCxnSpPr>
                <p:cNvPr id="374" name="Straight Connector 371"/>
                <p:cNvCxnSpPr/>
                <p:nvPr/>
              </p:nvCxnSpPr>
              <p:spPr>
                <a:xfrm flipH="1" flipV="1">
                  <a:off x="1158167" y="3567113"/>
                  <a:ext cx="338138" cy="229394"/>
                </a:xfrm>
                <a:prstGeom prst="line">
                  <a:avLst/>
                </a:prstGeom>
                <a:noFill/>
                <a:ln w="12700" cap="flat" cmpd="sng" algn="ctr">
                  <a:solidFill>
                    <a:sysClr val="windowText" lastClr="000000">
                      <a:lumMod val="95000"/>
                      <a:lumOff val="5000"/>
                    </a:sysClr>
                  </a:solidFill>
                  <a:prstDash val="solid"/>
                </a:ln>
                <a:effectLst/>
              </p:spPr>
            </p:cxnSp>
          </p:grpSp>
        </p:grpSp>
        <p:grpSp>
          <p:nvGrpSpPr>
            <p:cNvPr id="34" name="Group 15"/>
            <p:cNvGrpSpPr/>
            <p:nvPr/>
          </p:nvGrpSpPr>
          <p:grpSpPr>
            <a:xfrm>
              <a:off x="3510841" y="2805113"/>
              <a:ext cx="2060575" cy="2174400"/>
              <a:chOff x="3510841" y="2805113"/>
              <a:chExt cx="2060575" cy="2174400"/>
            </a:xfrm>
          </p:grpSpPr>
          <p:sp>
            <p:nvSpPr>
              <p:cNvPr id="259" name="Rectangle 104"/>
              <p:cNvSpPr>
                <a:spLocks noChangeArrowheads="1"/>
              </p:cNvSpPr>
              <p:nvPr/>
            </p:nvSpPr>
            <p:spPr bwMode="auto">
              <a:xfrm>
                <a:off x="35298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0" name="Rectangle 105"/>
              <p:cNvSpPr>
                <a:spLocks noChangeArrowheads="1"/>
              </p:cNvSpPr>
              <p:nvPr/>
            </p:nvSpPr>
            <p:spPr bwMode="auto">
              <a:xfrm>
                <a:off x="36092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1" name="Rectangle 106"/>
              <p:cNvSpPr>
                <a:spLocks noChangeArrowheads="1"/>
              </p:cNvSpPr>
              <p:nvPr/>
            </p:nvSpPr>
            <p:spPr bwMode="auto">
              <a:xfrm>
                <a:off x="3688641"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2" name="Rectangle 107"/>
              <p:cNvSpPr>
                <a:spLocks noChangeArrowheads="1"/>
              </p:cNvSpPr>
              <p:nvPr/>
            </p:nvSpPr>
            <p:spPr bwMode="auto">
              <a:xfrm>
                <a:off x="37664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3" name="Rectangle 108"/>
              <p:cNvSpPr>
                <a:spLocks noChangeArrowheads="1"/>
              </p:cNvSpPr>
              <p:nvPr/>
            </p:nvSpPr>
            <p:spPr bwMode="auto">
              <a:xfrm>
                <a:off x="38458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4" name="Rectangle 109"/>
              <p:cNvSpPr>
                <a:spLocks noChangeArrowheads="1"/>
              </p:cNvSpPr>
              <p:nvPr/>
            </p:nvSpPr>
            <p:spPr bwMode="auto">
              <a:xfrm>
                <a:off x="39235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5" name="Rectangle 110"/>
              <p:cNvSpPr>
                <a:spLocks noChangeArrowheads="1"/>
              </p:cNvSpPr>
              <p:nvPr/>
            </p:nvSpPr>
            <p:spPr bwMode="auto">
              <a:xfrm>
                <a:off x="40029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6" name="Rectangle 111"/>
              <p:cNvSpPr>
                <a:spLocks noChangeArrowheads="1"/>
              </p:cNvSpPr>
              <p:nvPr/>
            </p:nvSpPr>
            <p:spPr bwMode="auto">
              <a:xfrm>
                <a:off x="4082341"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7" name="Rectangle 112"/>
              <p:cNvSpPr>
                <a:spLocks noChangeArrowheads="1"/>
              </p:cNvSpPr>
              <p:nvPr/>
            </p:nvSpPr>
            <p:spPr bwMode="auto">
              <a:xfrm>
                <a:off x="41601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8" name="Rectangle 113"/>
              <p:cNvSpPr>
                <a:spLocks noChangeArrowheads="1"/>
              </p:cNvSpPr>
              <p:nvPr/>
            </p:nvSpPr>
            <p:spPr bwMode="auto">
              <a:xfrm>
                <a:off x="42395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9" name="Rectangle 114"/>
              <p:cNvSpPr>
                <a:spLocks noChangeArrowheads="1"/>
              </p:cNvSpPr>
              <p:nvPr/>
            </p:nvSpPr>
            <p:spPr bwMode="auto">
              <a:xfrm>
                <a:off x="43172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0" name="Rectangle 115"/>
              <p:cNvSpPr>
                <a:spLocks noChangeArrowheads="1"/>
              </p:cNvSpPr>
              <p:nvPr/>
            </p:nvSpPr>
            <p:spPr bwMode="auto">
              <a:xfrm>
                <a:off x="43966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1" name="Oval 116"/>
              <p:cNvSpPr>
                <a:spLocks noChangeArrowheads="1"/>
              </p:cNvSpPr>
              <p:nvPr/>
            </p:nvSpPr>
            <p:spPr bwMode="auto">
              <a:xfrm>
                <a:off x="35108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2" name="Oval 117"/>
              <p:cNvSpPr>
                <a:spLocks noChangeArrowheads="1"/>
              </p:cNvSpPr>
              <p:nvPr/>
            </p:nvSpPr>
            <p:spPr bwMode="auto">
              <a:xfrm>
                <a:off x="3590216"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3" name="Oval 118"/>
              <p:cNvSpPr>
                <a:spLocks noChangeArrowheads="1"/>
              </p:cNvSpPr>
              <p:nvPr/>
            </p:nvSpPr>
            <p:spPr bwMode="auto">
              <a:xfrm>
                <a:off x="3668004"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4" name="Oval 119"/>
              <p:cNvSpPr>
                <a:spLocks noChangeArrowheads="1"/>
              </p:cNvSpPr>
              <p:nvPr/>
            </p:nvSpPr>
            <p:spPr bwMode="auto">
              <a:xfrm>
                <a:off x="37473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5" name="Oval 120"/>
              <p:cNvSpPr>
                <a:spLocks noChangeArrowheads="1"/>
              </p:cNvSpPr>
              <p:nvPr/>
            </p:nvSpPr>
            <p:spPr bwMode="auto">
              <a:xfrm>
                <a:off x="3825166"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6" name="Oval 121"/>
              <p:cNvSpPr>
                <a:spLocks noChangeArrowheads="1"/>
              </p:cNvSpPr>
              <p:nvPr/>
            </p:nvSpPr>
            <p:spPr bwMode="auto">
              <a:xfrm>
                <a:off x="39045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7" name="Oval 122"/>
              <p:cNvSpPr>
                <a:spLocks noChangeArrowheads="1"/>
              </p:cNvSpPr>
              <p:nvPr/>
            </p:nvSpPr>
            <p:spPr bwMode="auto">
              <a:xfrm>
                <a:off x="3983916"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8" name="Oval 123"/>
              <p:cNvSpPr>
                <a:spLocks noChangeArrowheads="1"/>
              </p:cNvSpPr>
              <p:nvPr/>
            </p:nvSpPr>
            <p:spPr bwMode="auto">
              <a:xfrm>
                <a:off x="4061704"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9" name="Oval 124"/>
              <p:cNvSpPr>
                <a:spLocks noChangeArrowheads="1"/>
              </p:cNvSpPr>
              <p:nvPr/>
            </p:nvSpPr>
            <p:spPr bwMode="auto">
              <a:xfrm>
                <a:off x="41410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0" name="Oval 125"/>
              <p:cNvSpPr>
                <a:spLocks noChangeArrowheads="1"/>
              </p:cNvSpPr>
              <p:nvPr/>
            </p:nvSpPr>
            <p:spPr bwMode="auto">
              <a:xfrm>
                <a:off x="4218866"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1" name="Oval 126"/>
              <p:cNvSpPr>
                <a:spLocks noChangeArrowheads="1"/>
              </p:cNvSpPr>
              <p:nvPr/>
            </p:nvSpPr>
            <p:spPr bwMode="auto">
              <a:xfrm>
                <a:off x="42982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2" name="Oval 127"/>
              <p:cNvSpPr>
                <a:spLocks noChangeArrowheads="1"/>
              </p:cNvSpPr>
              <p:nvPr/>
            </p:nvSpPr>
            <p:spPr bwMode="auto">
              <a:xfrm>
                <a:off x="4377616"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3" name="Rectangle 128"/>
              <p:cNvSpPr>
                <a:spLocks noChangeArrowheads="1"/>
              </p:cNvSpPr>
              <p:nvPr/>
            </p:nvSpPr>
            <p:spPr bwMode="auto">
              <a:xfrm>
                <a:off x="43966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4" name="Rectangle 129"/>
              <p:cNvSpPr>
                <a:spLocks noChangeArrowheads="1"/>
              </p:cNvSpPr>
              <p:nvPr/>
            </p:nvSpPr>
            <p:spPr bwMode="auto">
              <a:xfrm>
                <a:off x="43172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5" name="Rectangle 130"/>
              <p:cNvSpPr>
                <a:spLocks noChangeArrowheads="1"/>
              </p:cNvSpPr>
              <p:nvPr/>
            </p:nvSpPr>
            <p:spPr bwMode="auto">
              <a:xfrm>
                <a:off x="42395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6" name="Rectangle 131"/>
              <p:cNvSpPr>
                <a:spLocks noChangeArrowheads="1"/>
              </p:cNvSpPr>
              <p:nvPr/>
            </p:nvSpPr>
            <p:spPr bwMode="auto">
              <a:xfrm>
                <a:off x="41601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7" name="Rectangle 132"/>
              <p:cNvSpPr>
                <a:spLocks noChangeArrowheads="1"/>
              </p:cNvSpPr>
              <p:nvPr/>
            </p:nvSpPr>
            <p:spPr bwMode="auto">
              <a:xfrm>
                <a:off x="4082341"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8" name="Rectangle 133"/>
              <p:cNvSpPr>
                <a:spLocks noChangeArrowheads="1"/>
              </p:cNvSpPr>
              <p:nvPr/>
            </p:nvSpPr>
            <p:spPr bwMode="auto">
              <a:xfrm>
                <a:off x="40029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9" name="Rectangle 134"/>
              <p:cNvSpPr>
                <a:spLocks noChangeArrowheads="1"/>
              </p:cNvSpPr>
              <p:nvPr/>
            </p:nvSpPr>
            <p:spPr bwMode="auto">
              <a:xfrm>
                <a:off x="39235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0" name="Rectangle 135"/>
              <p:cNvSpPr>
                <a:spLocks noChangeArrowheads="1"/>
              </p:cNvSpPr>
              <p:nvPr/>
            </p:nvSpPr>
            <p:spPr bwMode="auto">
              <a:xfrm>
                <a:off x="38458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1" name="Rectangle 136"/>
              <p:cNvSpPr>
                <a:spLocks noChangeArrowheads="1"/>
              </p:cNvSpPr>
              <p:nvPr/>
            </p:nvSpPr>
            <p:spPr bwMode="auto">
              <a:xfrm>
                <a:off x="37664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2" name="Rectangle 137"/>
              <p:cNvSpPr>
                <a:spLocks noChangeArrowheads="1"/>
              </p:cNvSpPr>
              <p:nvPr/>
            </p:nvSpPr>
            <p:spPr bwMode="auto">
              <a:xfrm>
                <a:off x="3688641"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3" name="Rectangle 138"/>
              <p:cNvSpPr>
                <a:spLocks noChangeArrowheads="1"/>
              </p:cNvSpPr>
              <p:nvPr/>
            </p:nvSpPr>
            <p:spPr bwMode="auto">
              <a:xfrm>
                <a:off x="36092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4" name="Rectangle 139"/>
              <p:cNvSpPr>
                <a:spLocks noChangeArrowheads="1"/>
              </p:cNvSpPr>
              <p:nvPr/>
            </p:nvSpPr>
            <p:spPr bwMode="auto">
              <a:xfrm>
                <a:off x="35298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5" name="Oval 140"/>
              <p:cNvSpPr>
                <a:spLocks noChangeArrowheads="1"/>
              </p:cNvSpPr>
              <p:nvPr/>
            </p:nvSpPr>
            <p:spPr bwMode="auto">
              <a:xfrm>
                <a:off x="4377616"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6" name="Oval 141"/>
              <p:cNvSpPr>
                <a:spLocks noChangeArrowheads="1"/>
              </p:cNvSpPr>
              <p:nvPr/>
            </p:nvSpPr>
            <p:spPr bwMode="auto">
              <a:xfrm>
                <a:off x="42982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7" name="Oval 142"/>
              <p:cNvSpPr>
                <a:spLocks noChangeArrowheads="1"/>
              </p:cNvSpPr>
              <p:nvPr/>
            </p:nvSpPr>
            <p:spPr bwMode="auto">
              <a:xfrm>
                <a:off x="4218866"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8" name="Oval 143"/>
              <p:cNvSpPr>
                <a:spLocks noChangeArrowheads="1"/>
              </p:cNvSpPr>
              <p:nvPr/>
            </p:nvSpPr>
            <p:spPr bwMode="auto">
              <a:xfrm>
                <a:off x="41410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99" name="Oval 144"/>
              <p:cNvSpPr>
                <a:spLocks noChangeArrowheads="1"/>
              </p:cNvSpPr>
              <p:nvPr/>
            </p:nvSpPr>
            <p:spPr bwMode="auto">
              <a:xfrm>
                <a:off x="4061704"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0" name="Oval 145"/>
              <p:cNvSpPr>
                <a:spLocks noChangeArrowheads="1"/>
              </p:cNvSpPr>
              <p:nvPr/>
            </p:nvSpPr>
            <p:spPr bwMode="auto">
              <a:xfrm>
                <a:off x="3983916"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1" name="Oval 146"/>
              <p:cNvSpPr>
                <a:spLocks noChangeArrowheads="1"/>
              </p:cNvSpPr>
              <p:nvPr/>
            </p:nvSpPr>
            <p:spPr bwMode="auto">
              <a:xfrm>
                <a:off x="39045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2" name="Oval 147"/>
              <p:cNvSpPr>
                <a:spLocks noChangeArrowheads="1"/>
              </p:cNvSpPr>
              <p:nvPr/>
            </p:nvSpPr>
            <p:spPr bwMode="auto">
              <a:xfrm>
                <a:off x="3825166"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3" name="Oval 148"/>
              <p:cNvSpPr>
                <a:spLocks noChangeArrowheads="1"/>
              </p:cNvSpPr>
              <p:nvPr/>
            </p:nvSpPr>
            <p:spPr bwMode="auto">
              <a:xfrm>
                <a:off x="37473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4" name="Oval 149"/>
              <p:cNvSpPr>
                <a:spLocks noChangeArrowheads="1"/>
              </p:cNvSpPr>
              <p:nvPr/>
            </p:nvSpPr>
            <p:spPr bwMode="auto">
              <a:xfrm>
                <a:off x="3668004"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5" name="Oval 150"/>
              <p:cNvSpPr>
                <a:spLocks noChangeArrowheads="1"/>
              </p:cNvSpPr>
              <p:nvPr/>
            </p:nvSpPr>
            <p:spPr bwMode="auto">
              <a:xfrm>
                <a:off x="3590216"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6" name="Oval 151"/>
              <p:cNvSpPr>
                <a:spLocks noChangeArrowheads="1"/>
              </p:cNvSpPr>
              <p:nvPr/>
            </p:nvSpPr>
            <p:spPr bwMode="auto">
              <a:xfrm>
                <a:off x="35108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7" name="Rectangle 152"/>
              <p:cNvSpPr>
                <a:spLocks noChangeArrowheads="1"/>
              </p:cNvSpPr>
              <p:nvPr/>
            </p:nvSpPr>
            <p:spPr bwMode="auto">
              <a:xfrm>
                <a:off x="46554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8" name="Rectangle 153"/>
              <p:cNvSpPr>
                <a:spLocks noChangeArrowheads="1"/>
              </p:cNvSpPr>
              <p:nvPr/>
            </p:nvSpPr>
            <p:spPr bwMode="auto">
              <a:xfrm>
                <a:off x="47348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9" name="Rectangle 154"/>
              <p:cNvSpPr>
                <a:spLocks noChangeArrowheads="1"/>
              </p:cNvSpPr>
              <p:nvPr/>
            </p:nvSpPr>
            <p:spPr bwMode="auto">
              <a:xfrm>
                <a:off x="48125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0" name="Rectangle 155"/>
              <p:cNvSpPr>
                <a:spLocks noChangeArrowheads="1"/>
              </p:cNvSpPr>
              <p:nvPr/>
            </p:nvSpPr>
            <p:spPr bwMode="auto">
              <a:xfrm>
                <a:off x="48919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1" name="Rectangle 156"/>
              <p:cNvSpPr>
                <a:spLocks noChangeArrowheads="1"/>
              </p:cNvSpPr>
              <p:nvPr/>
            </p:nvSpPr>
            <p:spPr bwMode="auto">
              <a:xfrm>
                <a:off x="4971341"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2" name="Rectangle 157"/>
              <p:cNvSpPr>
                <a:spLocks noChangeArrowheads="1"/>
              </p:cNvSpPr>
              <p:nvPr/>
            </p:nvSpPr>
            <p:spPr bwMode="auto">
              <a:xfrm>
                <a:off x="50491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3" name="Rectangle 158"/>
              <p:cNvSpPr>
                <a:spLocks noChangeArrowheads="1"/>
              </p:cNvSpPr>
              <p:nvPr/>
            </p:nvSpPr>
            <p:spPr bwMode="auto">
              <a:xfrm>
                <a:off x="51285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4" name="Rectangle 159"/>
              <p:cNvSpPr>
                <a:spLocks noChangeArrowheads="1"/>
              </p:cNvSpPr>
              <p:nvPr/>
            </p:nvSpPr>
            <p:spPr bwMode="auto">
              <a:xfrm>
                <a:off x="52062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5" name="Rectangle 160"/>
              <p:cNvSpPr>
                <a:spLocks noChangeArrowheads="1"/>
              </p:cNvSpPr>
              <p:nvPr/>
            </p:nvSpPr>
            <p:spPr bwMode="auto">
              <a:xfrm>
                <a:off x="52856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6" name="Rectangle 161"/>
              <p:cNvSpPr>
                <a:spLocks noChangeArrowheads="1"/>
              </p:cNvSpPr>
              <p:nvPr/>
            </p:nvSpPr>
            <p:spPr bwMode="auto">
              <a:xfrm>
                <a:off x="5365041"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7" name="Rectangle 162"/>
              <p:cNvSpPr>
                <a:spLocks noChangeArrowheads="1"/>
              </p:cNvSpPr>
              <p:nvPr/>
            </p:nvSpPr>
            <p:spPr bwMode="auto">
              <a:xfrm>
                <a:off x="54428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8" name="Rectangle 163"/>
              <p:cNvSpPr>
                <a:spLocks noChangeArrowheads="1"/>
              </p:cNvSpPr>
              <p:nvPr/>
            </p:nvSpPr>
            <p:spPr bwMode="auto">
              <a:xfrm>
                <a:off x="55222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9" name="Oval 164"/>
              <p:cNvSpPr>
                <a:spLocks noChangeArrowheads="1"/>
              </p:cNvSpPr>
              <p:nvPr/>
            </p:nvSpPr>
            <p:spPr bwMode="auto">
              <a:xfrm>
                <a:off x="46363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0" name="Oval 165"/>
              <p:cNvSpPr>
                <a:spLocks noChangeArrowheads="1"/>
              </p:cNvSpPr>
              <p:nvPr/>
            </p:nvSpPr>
            <p:spPr bwMode="auto">
              <a:xfrm>
                <a:off x="4714166"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1" name="Oval 166"/>
              <p:cNvSpPr>
                <a:spLocks noChangeArrowheads="1"/>
              </p:cNvSpPr>
              <p:nvPr/>
            </p:nvSpPr>
            <p:spPr bwMode="auto">
              <a:xfrm>
                <a:off x="47935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2" name="Oval 167"/>
              <p:cNvSpPr>
                <a:spLocks noChangeArrowheads="1"/>
              </p:cNvSpPr>
              <p:nvPr/>
            </p:nvSpPr>
            <p:spPr bwMode="auto">
              <a:xfrm>
                <a:off x="4872916"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3" name="Oval 168"/>
              <p:cNvSpPr>
                <a:spLocks noChangeArrowheads="1"/>
              </p:cNvSpPr>
              <p:nvPr/>
            </p:nvSpPr>
            <p:spPr bwMode="auto">
              <a:xfrm>
                <a:off x="4950704"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4" name="Oval 169"/>
              <p:cNvSpPr>
                <a:spLocks noChangeArrowheads="1"/>
              </p:cNvSpPr>
              <p:nvPr/>
            </p:nvSpPr>
            <p:spPr bwMode="auto">
              <a:xfrm>
                <a:off x="50300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5" name="Oval 170"/>
              <p:cNvSpPr>
                <a:spLocks noChangeArrowheads="1"/>
              </p:cNvSpPr>
              <p:nvPr/>
            </p:nvSpPr>
            <p:spPr bwMode="auto">
              <a:xfrm>
                <a:off x="5107866"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6" name="Oval 171"/>
              <p:cNvSpPr>
                <a:spLocks noChangeArrowheads="1"/>
              </p:cNvSpPr>
              <p:nvPr/>
            </p:nvSpPr>
            <p:spPr bwMode="auto">
              <a:xfrm>
                <a:off x="51872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7" name="Oval 172"/>
              <p:cNvSpPr>
                <a:spLocks noChangeArrowheads="1"/>
              </p:cNvSpPr>
              <p:nvPr/>
            </p:nvSpPr>
            <p:spPr bwMode="auto">
              <a:xfrm>
                <a:off x="5266616"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8" name="Oval 173"/>
              <p:cNvSpPr>
                <a:spLocks noChangeArrowheads="1"/>
              </p:cNvSpPr>
              <p:nvPr/>
            </p:nvSpPr>
            <p:spPr bwMode="auto">
              <a:xfrm>
                <a:off x="5344404"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9" name="Oval 174"/>
              <p:cNvSpPr>
                <a:spLocks noChangeArrowheads="1"/>
              </p:cNvSpPr>
              <p:nvPr/>
            </p:nvSpPr>
            <p:spPr bwMode="auto">
              <a:xfrm>
                <a:off x="54237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0" name="Oval 175"/>
              <p:cNvSpPr>
                <a:spLocks noChangeArrowheads="1"/>
              </p:cNvSpPr>
              <p:nvPr/>
            </p:nvSpPr>
            <p:spPr bwMode="auto">
              <a:xfrm>
                <a:off x="5501566"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1" name="Rectangle 177"/>
              <p:cNvSpPr>
                <a:spLocks noChangeArrowheads="1"/>
              </p:cNvSpPr>
              <p:nvPr/>
            </p:nvSpPr>
            <p:spPr bwMode="auto">
              <a:xfrm>
                <a:off x="55222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2" name="Rectangle 178"/>
              <p:cNvSpPr>
                <a:spLocks noChangeArrowheads="1"/>
              </p:cNvSpPr>
              <p:nvPr/>
            </p:nvSpPr>
            <p:spPr bwMode="auto">
              <a:xfrm>
                <a:off x="54428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3" name="Rectangle 179"/>
              <p:cNvSpPr>
                <a:spLocks noChangeArrowheads="1"/>
              </p:cNvSpPr>
              <p:nvPr/>
            </p:nvSpPr>
            <p:spPr bwMode="auto">
              <a:xfrm>
                <a:off x="5365041"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4" name="Rectangle 180"/>
              <p:cNvSpPr>
                <a:spLocks noChangeArrowheads="1"/>
              </p:cNvSpPr>
              <p:nvPr/>
            </p:nvSpPr>
            <p:spPr bwMode="auto">
              <a:xfrm>
                <a:off x="52856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5" name="Rectangle 181"/>
              <p:cNvSpPr>
                <a:spLocks noChangeArrowheads="1"/>
              </p:cNvSpPr>
              <p:nvPr/>
            </p:nvSpPr>
            <p:spPr bwMode="auto">
              <a:xfrm>
                <a:off x="52062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6" name="Rectangle 182"/>
              <p:cNvSpPr>
                <a:spLocks noChangeArrowheads="1"/>
              </p:cNvSpPr>
              <p:nvPr/>
            </p:nvSpPr>
            <p:spPr bwMode="auto">
              <a:xfrm>
                <a:off x="51285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7" name="Rectangle 183"/>
              <p:cNvSpPr>
                <a:spLocks noChangeArrowheads="1"/>
              </p:cNvSpPr>
              <p:nvPr/>
            </p:nvSpPr>
            <p:spPr bwMode="auto">
              <a:xfrm>
                <a:off x="50491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8" name="Rectangle 184"/>
              <p:cNvSpPr>
                <a:spLocks noChangeArrowheads="1"/>
              </p:cNvSpPr>
              <p:nvPr/>
            </p:nvSpPr>
            <p:spPr bwMode="auto">
              <a:xfrm>
                <a:off x="4971341"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39" name="Rectangle 185"/>
              <p:cNvSpPr>
                <a:spLocks noChangeArrowheads="1"/>
              </p:cNvSpPr>
              <p:nvPr/>
            </p:nvSpPr>
            <p:spPr bwMode="auto">
              <a:xfrm>
                <a:off x="48919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0" name="Rectangle 186"/>
              <p:cNvSpPr>
                <a:spLocks noChangeArrowheads="1"/>
              </p:cNvSpPr>
              <p:nvPr/>
            </p:nvSpPr>
            <p:spPr bwMode="auto">
              <a:xfrm>
                <a:off x="48125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1" name="Rectangle 187"/>
              <p:cNvSpPr>
                <a:spLocks noChangeArrowheads="1"/>
              </p:cNvSpPr>
              <p:nvPr/>
            </p:nvSpPr>
            <p:spPr bwMode="auto">
              <a:xfrm>
                <a:off x="47348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2" name="Rectangle 188"/>
              <p:cNvSpPr>
                <a:spLocks noChangeArrowheads="1"/>
              </p:cNvSpPr>
              <p:nvPr/>
            </p:nvSpPr>
            <p:spPr bwMode="auto">
              <a:xfrm>
                <a:off x="46554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3" name="Oval 189"/>
              <p:cNvSpPr>
                <a:spLocks noChangeArrowheads="1"/>
              </p:cNvSpPr>
              <p:nvPr/>
            </p:nvSpPr>
            <p:spPr bwMode="auto">
              <a:xfrm>
                <a:off x="5501566"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4" name="Oval 190"/>
              <p:cNvSpPr>
                <a:spLocks noChangeArrowheads="1"/>
              </p:cNvSpPr>
              <p:nvPr/>
            </p:nvSpPr>
            <p:spPr bwMode="auto">
              <a:xfrm>
                <a:off x="54237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5" name="Oval 191"/>
              <p:cNvSpPr>
                <a:spLocks noChangeArrowheads="1"/>
              </p:cNvSpPr>
              <p:nvPr/>
            </p:nvSpPr>
            <p:spPr bwMode="auto">
              <a:xfrm>
                <a:off x="5344404"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6" name="Oval 192"/>
              <p:cNvSpPr>
                <a:spLocks noChangeArrowheads="1"/>
              </p:cNvSpPr>
              <p:nvPr/>
            </p:nvSpPr>
            <p:spPr bwMode="auto">
              <a:xfrm>
                <a:off x="5266616"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7" name="Oval 193"/>
              <p:cNvSpPr>
                <a:spLocks noChangeArrowheads="1"/>
              </p:cNvSpPr>
              <p:nvPr/>
            </p:nvSpPr>
            <p:spPr bwMode="auto">
              <a:xfrm>
                <a:off x="51872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8" name="Oval 194"/>
              <p:cNvSpPr>
                <a:spLocks noChangeArrowheads="1"/>
              </p:cNvSpPr>
              <p:nvPr/>
            </p:nvSpPr>
            <p:spPr bwMode="auto">
              <a:xfrm>
                <a:off x="5107866"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9" name="Oval 195"/>
              <p:cNvSpPr>
                <a:spLocks noChangeArrowheads="1"/>
              </p:cNvSpPr>
              <p:nvPr/>
            </p:nvSpPr>
            <p:spPr bwMode="auto">
              <a:xfrm>
                <a:off x="50300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0" name="Oval 196"/>
              <p:cNvSpPr>
                <a:spLocks noChangeArrowheads="1"/>
              </p:cNvSpPr>
              <p:nvPr/>
            </p:nvSpPr>
            <p:spPr bwMode="auto">
              <a:xfrm>
                <a:off x="4950704"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1" name="Oval 197"/>
              <p:cNvSpPr>
                <a:spLocks noChangeArrowheads="1"/>
              </p:cNvSpPr>
              <p:nvPr/>
            </p:nvSpPr>
            <p:spPr bwMode="auto">
              <a:xfrm>
                <a:off x="4872916"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2" name="Oval 198"/>
              <p:cNvSpPr>
                <a:spLocks noChangeArrowheads="1"/>
              </p:cNvSpPr>
              <p:nvPr/>
            </p:nvSpPr>
            <p:spPr bwMode="auto">
              <a:xfrm>
                <a:off x="47935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3" name="Oval 199"/>
              <p:cNvSpPr>
                <a:spLocks noChangeArrowheads="1"/>
              </p:cNvSpPr>
              <p:nvPr/>
            </p:nvSpPr>
            <p:spPr bwMode="auto">
              <a:xfrm>
                <a:off x="4714166"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4" name="Oval 200"/>
              <p:cNvSpPr>
                <a:spLocks noChangeArrowheads="1"/>
              </p:cNvSpPr>
              <p:nvPr/>
            </p:nvSpPr>
            <p:spPr bwMode="auto">
              <a:xfrm>
                <a:off x="46363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5" name="Freeform 301"/>
              <p:cNvSpPr>
                <a:spLocks/>
              </p:cNvSpPr>
              <p:nvPr/>
            </p:nvSpPr>
            <p:spPr bwMode="auto">
              <a:xfrm>
                <a:off x="4196641" y="2805113"/>
                <a:ext cx="482600" cy="636588"/>
              </a:xfrm>
              <a:custGeom>
                <a:avLst/>
                <a:gdLst>
                  <a:gd name="T0" fmla="*/ 62 w 304"/>
                  <a:gd name="T1" fmla="*/ 0 h 401"/>
                  <a:gd name="T2" fmla="*/ 0 w 304"/>
                  <a:gd name="T3" fmla="*/ 178 h 401"/>
                  <a:gd name="T4" fmla="*/ 68 w 304"/>
                  <a:gd name="T5" fmla="*/ 333 h 401"/>
                  <a:gd name="T6" fmla="*/ 236 w 304"/>
                  <a:gd name="T7" fmla="*/ 401 h 401"/>
                  <a:gd name="T8" fmla="*/ 304 w 304"/>
                  <a:gd name="T9" fmla="*/ 230 h 401"/>
                  <a:gd name="T10" fmla="*/ 238 w 304"/>
                  <a:gd name="T11" fmla="*/ 74 h 401"/>
                  <a:gd name="T12" fmla="*/ 62 w 304"/>
                  <a:gd name="T13" fmla="*/ 0 h 401"/>
                </a:gdLst>
                <a:ahLst/>
                <a:cxnLst>
                  <a:cxn ang="0">
                    <a:pos x="T0" y="T1"/>
                  </a:cxn>
                  <a:cxn ang="0">
                    <a:pos x="T2" y="T3"/>
                  </a:cxn>
                  <a:cxn ang="0">
                    <a:pos x="T4" y="T5"/>
                  </a:cxn>
                  <a:cxn ang="0">
                    <a:pos x="T6" y="T7"/>
                  </a:cxn>
                  <a:cxn ang="0">
                    <a:pos x="T8" y="T9"/>
                  </a:cxn>
                  <a:cxn ang="0">
                    <a:pos x="T10" y="T11"/>
                  </a:cxn>
                  <a:cxn ang="0">
                    <a:pos x="T12" y="T13"/>
                  </a:cxn>
                </a:cxnLst>
                <a:rect l="0" t="0" r="r" b="b"/>
                <a:pathLst>
                  <a:path w="304" h="401">
                    <a:moveTo>
                      <a:pt x="62" y="0"/>
                    </a:moveTo>
                    <a:lnTo>
                      <a:pt x="0" y="178"/>
                    </a:lnTo>
                    <a:lnTo>
                      <a:pt x="68" y="333"/>
                    </a:lnTo>
                    <a:lnTo>
                      <a:pt x="236" y="401"/>
                    </a:lnTo>
                    <a:lnTo>
                      <a:pt x="304" y="230"/>
                    </a:lnTo>
                    <a:lnTo>
                      <a:pt x="238" y="74"/>
                    </a:lnTo>
                    <a:lnTo>
                      <a:pt x="62" y="0"/>
                    </a:lnTo>
                    <a:close/>
                  </a:path>
                </a:pathLst>
              </a:custGeom>
              <a:solidFill>
                <a:srgbClr val="FBB040"/>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6" name="Freeform 307"/>
              <p:cNvSpPr>
                <a:spLocks/>
              </p:cNvSpPr>
              <p:nvPr/>
            </p:nvSpPr>
            <p:spPr bwMode="auto">
              <a:xfrm>
                <a:off x="3575929" y="3038475"/>
                <a:ext cx="396875" cy="393700"/>
              </a:xfrm>
              <a:custGeom>
                <a:avLst/>
                <a:gdLst>
                  <a:gd name="T0" fmla="*/ 11 w 250"/>
                  <a:gd name="T1" fmla="*/ 186 h 248"/>
                  <a:gd name="T2" fmla="*/ 0 w 250"/>
                  <a:gd name="T3" fmla="*/ 87 h 248"/>
                  <a:gd name="T4" fmla="*/ 64 w 250"/>
                  <a:gd name="T5" fmla="*/ 10 h 248"/>
                  <a:gd name="T6" fmla="*/ 162 w 250"/>
                  <a:gd name="T7" fmla="*/ 0 h 248"/>
                  <a:gd name="T8" fmla="*/ 240 w 250"/>
                  <a:gd name="T9" fmla="*/ 62 h 248"/>
                  <a:gd name="T10" fmla="*/ 250 w 250"/>
                  <a:gd name="T11" fmla="*/ 161 h 248"/>
                  <a:gd name="T12" fmla="*/ 186 w 250"/>
                  <a:gd name="T13" fmla="*/ 238 h 248"/>
                  <a:gd name="T14" fmla="*/ 89 w 250"/>
                  <a:gd name="T15" fmla="*/ 248 h 248"/>
                  <a:gd name="T16" fmla="*/ 11 w 250"/>
                  <a:gd name="T17" fmla="*/ 18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48">
                    <a:moveTo>
                      <a:pt x="11" y="186"/>
                    </a:moveTo>
                    <a:lnTo>
                      <a:pt x="0" y="87"/>
                    </a:lnTo>
                    <a:lnTo>
                      <a:pt x="64" y="10"/>
                    </a:lnTo>
                    <a:lnTo>
                      <a:pt x="162" y="0"/>
                    </a:lnTo>
                    <a:lnTo>
                      <a:pt x="240" y="62"/>
                    </a:lnTo>
                    <a:lnTo>
                      <a:pt x="250" y="161"/>
                    </a:lnTo>
                    <a:lnTo>
                      <a:pt x="186" y="238"/>
                    </a:lnTo>
                    <a:lnTo>
                      <a:pt x="89" y="248"/>
                    </a:lnTo>
                    <a:lnTo>
                      <a:pt x="11" y="186"/>
                    </a:lnTo>
                    <a:close/>
                  </a:path>
                </a:pathLst>
              </a:custGeom>
              <a:solidFill>
                <a:srgbClr val="9BE5FF"/>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7" name="Freeform 323"/>
              <p:cNvSpPr>
                <a:spLocks/>
              </p:cNvSpPr>
              <p:nvPr/>
            </p:nvSpPr>
            <p:spPr bwMode="auto">
              <a:xfrm>
                <a:off x="4445879" y="3635375"/>
                <a:ext cx="230188" cy="395288"/>
              </a:xfrm>
              <a:custGeom>
                <a:avLst/>
                <a:gdLst>
                  <a:gd name="T0" fmla="*/ 48 w 70"/>
                  <a:gd name="T1" fmla="*/ 67 h 120"/>
                  <a:gd name="T2" fmla="*/ 62 w 70"/>
                  <a:gd name="T3" fmla="*/ 57 h 120"/>
                  <a:gd name="T4" fmla="*/ 57 w 70"/>
                  <a:gd name="T5" fmla="*/ 51 h 120"/>
                  <a:gd name="T6" fmla="*/ 45 w 70"/>
                  <a:gd name="T7" fmla="*/ 38 h 120"/>
                  <a:gd name="T8" fmla="*/ 70 w 70"/>
                  <a:gd name="T9" fmla="*/ 33 h 120"/>
                  <a:gd name="T10" fmla="*/ 65 w 70"/>
                  <a:gd name="T11" fmla="*/ 15 h 120"/>
                  <a:gd name="T12" fmla="*/ 49 w 70"/>
                  <a:gd name="T13" fmla="*/ 22 h 120"/>
                  <a:gd name="T14" fmla="*/ 40 w 70"/>
                  <a:gd name="T15" fmla="*/ 26 h 120"/>
                  <a:gd name="T16" fmla="*/ 43 w 70"/>
                  <a:gd name="T17" fmla="*/ 0 h 120"/>
                  <a:gd name="T18" fmla="*/ 26 w 70"/>
                  <a:gd name="T19" fmla="*/ 0 h 120"/>
                  <a:gd name="T20" fmla="*/ 28 w 70"/>
                  <a:gd name="T21" fmla="*/ 26 h 120"/>
                  <a:gd name="T22" fmla="*/ 5 w 70"/>
                  <a:gd name="T23" fmla="*/ 14 h 120"/>
                  <a:gd name="T24" fmla="*/ 0 w 70"/>
                  <a:gd name="T25" fmla="*/ 32 h 120"/>
                  <a:gd name="T26" fmla="*/ 10 w 70"/>
                  <a:gd name="T27" fmla="*/ 35 h 120"/>
                  <a:gd name="T28" fmla="*/ 24 w 70"/>
                  <a:gd name="T29" fmla="*/ 38 h 120"/>
                  <a:gd name="T30" fmla="*/ 21 w 70"/>
                  <a:gd name="T31" fmla="*/ 42 h 120"/>
                  <a:gd name="T32" fmla="*/ 6 w 70"/>
                  <a:gd name="T33" fmla="*/ 57 h 120"/>
                  <a:gd name="T34" fmla="*/ 21 w 70"/>
                  <a:gd name="T35" fmla="*/ 68 h 120"/>
                  <a:gd name="T36" fmla="*/ 32 w 70"/>
                  <a:gd name="T37" fmla="*/ 50 h 120"/>
                  <a:gd name="T38" fmla="*/ 32 w 70"/>
                  <a:gd name="T39" fmla="*/ 86 h 120"/>
                  <a:gd name="T40" fmla="*/ 13 w 70"/>
                  <a:gd name="T41" fmla="*/ 79 h 120"/>
                  <a:gd name="T42" fmla="*/ 36 w 70"/>
                  <a:gd name="T43" fmla="*/ 120 h 120"/>
                  <a:gd name="T44" fmla="*/ 58 w 70"/>
                  <a:gd name="T45" fmla="*/ 79 h 120"/>
                  <a:gd name="T46" fmla="*/ 40 w 70"/>
                  <a:gd name="T47" fmla="*/ 86 h 120"/>
                  <a:gd name="T48" fmla="*/ 40 w 70"/>
                  <a:gd name="T49" fmla="*/ 54 h 120"/>
                  <a:gd name="T50" fmla="*/ 48 w 70"/>
                  <a:gd name="T51" fmla="*/ 6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120">
                    <a:moveTo>
                      <a:pt x="48" y="67"/>
                    </a:moveTo>
                    <a:cubicBezTo>
                      <a:pt x="62" y="57"/>
                      <a:pt x="62" y="57"/>
                      <a:pt x="62" y="57"/>
                    </a:cubicBezTo>
                    <a:cubicBezTo>
                      <a:pt x="61" y="56"/>
                      <a:pt x="59" y="54"/>
                      <a:pt x="57" y="51"/>
                    </a:cubicBezTo>
                    <a:cubicBezTo>
                      <a:pt x="45" y="38"/>
                      <a:pt x="45" y="38"/>
                      <a:pt x="45" y="38"/>
                    </a:cubicBezTo>
                    <a:cubicBezTo>
                      <a:pt x="55" y="36"/>
                      <a:pt x="63" y="35"/>
                      <a:pt x="70" y="33"/>
                    </a:cubicBezTo>
                    <a:cubicBezTo>
                      <a:pt x="65" y="15"/>
                      <a:pt x="65" y="15"/>
                      <a:pt x="65" y="15"/>
                    </a:cubicBezTo>
                    <a:cubicBezTo>
                      <a:pt x="60" y="17"/>
                      <a:pt x="55" y="20"/>
                      <a:pt x="49" y="22"/>
                    </a:cubicBezTo>
                    <a:cubicBezTo>
                      <a:pt x="45" y="24"/>
                      <a:pt x="42" y="25"/>
                      <a:pt x="40" y="26"/>
                    </a:cubicBezTo>
                    <a:cubicBezTo>
                      <a:pt x="42" y="13"/>
                      <a:pt x="43" y="5"/>
                      <a:pt x="43" y="0"/>
                    </a:cubicBezTo>
                    <a:cubicBezTo>
                      <a:pt x="26" y="0"/>
                      <a:pt x="26" y="0"/>
                      <a:pt x="26" y="0"/>
                    </a:cubicBezTo>
                    <a:cubicBezTo>
                      <a:pt x="26" y="7"/>
                      <a:pt x="27" y="15"/>
                      <a:pt x="28" y="26"/>
                    </a:cubicBezTo>
                    <a:cubicBezTo>
                      <a:pt x="21" y="22"/>
                      <a:pt x="14" y="18"/>
                      <a:pt x="5" y="14"/>
                    </a:cubicBezTo>
                    <a:cubicBezTo>
                      <a:pt x="0" y="32"/>
                      <a:pt x="0" y="32"/>
                      <a:pt x="0" y="32"/>
                    </a:cubicBezTo>
                    <a:cubicBezTo>
                      <a:pt x="1" y="32"/>
                      <a:pt x="5" y="33"/>
                      <a:pt x="10" y="35"/>
                    </a:cubicBezTo>
                    <a:cubicBezTo>
                      <a:pt x="18" y="36"/>
                      <a:pt x="23" y="38"/>
                      <a:pt x="24" y="38"/>
                    </a:cubicBezTo>
                    <a:cubicBezTo>
                      <a:pt x="24" y="38"/>
                      <a:pt x="23" y="40"/>
                      <a:pt x="21" y="42"/>
                    </a:cubicBezTo>
                    <a:cubicBezTo>
                      <a:pt x="16" y="46"/>
                      <a:pt x="11" y="51"/>
                      <a:pt x="6" y="57"/>
                    </a:cubicBezTo>
                    <a:cubicBezTo>
                      <a:pt x="21" y="68"/>
                      <a:pt x="21" y="68"/>
                      <a:pt x="21" y="68"/>
                    </a:cubicBezTo>
                    <a:cubicBezTo>
                      <a:pt x="25" y="62"/>
                      <a:pt x="28" y="56"/>
                      <a:pt x="32" y="50"/>
                    </a:cubicBezTo>
                    <a:cubicBezTo>
                      <a:pt x="32" y="86"/>
                      <a:pt x="32" y="86"/>
                      <a:pt x="32" y="86"/>
                    </a:cubicBezTo>
                    <a:cubicBezTo>
                      <a:pt x="13" y="79"/>
                      <a:pt x="13" y="79"/>
                      <a:pt x="13" y="79"/>
                    </a:cubicBezTo>
                    <a:cubicBezTo>
                      <a:pt x="22" y="89"/>
                      <a:pt x="31" y="106"/>
                      <a:pt x="36" y="120"/>
                    </a:cubicBezTo>
                    <a:cubicBezTo>
                      <a:pt x="41" y="106"/>
                      <a:pt x="49" y="89"/>
                      <a:pt x="58" y="79"/>
                    </a:cubicBezTo>
                    <a:cubicBezTo>
                      <a:pt x="40" y="86"/>
                      <a:pt x="40" y="86"/>
                      <a:pt x="40" y="86"/>
                    </a:cubicBezTo>
                    <a:cubicBezTo>
                      <a:pt x="40" y="54"/>
                      <a:pt x="40" y="54"/>
                      <a:pt x="40" y="54"/>
                    </a:cubicBezTo>
                    <a:lnTo>
                      <a:pt x="48"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8" name="Freeform 325"/>
              <p:cNvSpPr>
                <a:spLocks/>
              </p:cNvSpPr>
              <p:nvPr/>
            </p:nvSpPr>
            <p:spPr bwMode="auto">
              <a:xfrm>
                <a:off x="4177591" y="3822700"/>
                <a:ext cx="333375" cy="949325"/>
              </a:xfrm>
              <a:custGeom>
                <a:avLst/>
                <a:gdLst>
                  <a:gd name="T0" fmla="*/ 0 w 210"/>
                  <a:gd name="T1" fmla="*/ 0 h 598"/>
                  <a:gd name="T2" fmla="*/ 53 w 210"/>
                  <a:gd name="T3" fmla="*/ 0 h 598"/>
                  <a:gd name="T4" fmla="*/ 68 w 210"/>
                  <a:gd name="T5" fmla="*/ 110 h 598"/>
                  <a:gd name="T6" fmla="*/ 202 w 210"/>
                  <a:gd name="T7" fmla="*/ 209 h 598"/>
                  <a:gd name="T8" fmla="*/ 210 w 210"/>
                  <a:gd name="T9" fmla="*/ 555 h 598"/>
                  <a:gd name="T10" fmla="*/ 179 w 210"/>
                  <a:gd name="T11" fmla="*/ 598 h 598"/>
                  <a:gd name="T12" fmla="*/ 136 w 210"/>
                  <a:gd name="T13" fmla="*/ 561 h 598"/>
                  <a:gd name="T14" fmla="*/ 177 w 210"/>
                  <a:gd name="T15" fmla="*/ 524 h 598"/>
                  <a:gd name="T16" fmla="*/ 138 w 210"/>
                  <a:gd name="T17" fmla="*/ 238 h 598"/>
                  <a:gd name="T18" fmla="*/ 4 w 210"/>
                  <a:gd name="T19" fmla="*/ 149 h 598"/>
                  <a:gd name="T20" fmla="*/ 0 w 210"/>
                  <a:gd name="T21"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598">
                    <a:moveTo>
                      <a:pt x="0" y="0"/>
                    </a:moveTo>
                    <a:lnTo>
                      <a:pt x="53" y="0"/>
                    </a:lnTo>
                    <a:lnTo>
                      <a:pt x="68" y="110"/>
                    </a:lnTo>
                    <a:lnTo>
                      <a:pt x="202" y="209"/>
                    </a:lnTo>
                    <a:lnTo>
                      <a:pt x="210" y="555"/>
                    </a:lnTo>
                    <a:lnTo>
                      <a:pt x="179" y="598"/>
                    </a:lnTo>
                    <a:lnTo>
                      <a:pt x="136" y="561"/>
                    </a:lnTo>
                    <a:lnTo>
                      <a:pt x="177" y="524"/>
                    </a:lnTo>
                    <a:lnTo>
                      <a:pt x="138" y="238"/>
                    </a:lnTo>
                    <a:lnTo>
                      <a:pt x="4" y="149"/>
                    </a:lnTo>
                    <a:lnTo>
                      <a:pt x="0" y="0"/>
                    </a:lnTo>
                    <a:close/>
                  </a:path>
                </a:pathLst>
              </a:custGeom>
              <a:solidFill>
                <a:srgbClr val="ED1C24"/>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59" name="Oval 326"/>
              <p:cNvSpPr>
                <a:spLocks noChangeArrowheads="1"/>
              </p:cNvSpPr>
              <p:nvPr/>
            </p:nvSpPr>
            <p:spPr bwMode="auto">
              <a:xfrm>
                <a:off x="4366504" y="4670425"/>
                <a:ext cx="168275" cy="168275"/>
              </a:xfrm>
              <a:prstGeom prst="ellipse">
                <a:avLst/>
              </a:prstGeom>
              <a:solidFill>
                <a:srgbClr val="ED1C24"/>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60" name="Freeform 327"/>
              <p:cNvSpPr>
                <a:spLocks/>
              </p:cNvSpPr>
              <p:nvPr/>
            </p:nvSpPr>
            <p:spPr bwMode="auto">
              <a:xfrm>
                <a:off x="4612566" y="3822700"/>
                <a:ext cx="338138" cy="949325"/>
              </a:xfrm>
              <a:custGeom>
                <a:avLst/>
                <a:gdLst>
                  <a:gd name="T0" fmla="*/ 213 w 213"/>
                  <a:gd name="T1" fmla="*/ 0 h 598"/>
                  <a:gd name="T2" fmla="*/ 159 w 213"/>
                  <a:gd name="T3" fmla="*/ 0 h 598"/>
                  <a:gd name="T4" fmla="*/ 143 w 213"/>
                  <a:gd name="T5" fmla="*/ 110 h 598"/>
                  <a:gd name="T6" fmla="*/ 11 w 213"/>
                  <a:gd name="T7" fmla="*/ 209 h 598"/>
                  <a:gd name="T8" fmla="*/ 0 w 213"/>
                  <a:gd name="T9" fmla="*/ 555 h 598"/>
                  <a:gd name="T10" fmla="*/ 31 w 213"/>
                  <a:gd name="T11" fmla="*/ 598 h 598"/>
                  <a:gd name="T12" fmla="*/ 77 w 213"/>
                  <a:gd name="T13" fmla="*/ 561 h 598"/>
                  <a:gd name="T14" fmla="*/ 35 w 213"/>
                  <a:gd name="T15" fmla="*/ 524 h 598"/>
                  <a:gd name="T16" fmla="*/ 73 w 213"/>
                  <a:gd name="T17" fmla="*/ 238 h 598"/>
                  <a:gd name="T18" fmla="*/ 209 w 213"/>
                  <a:gd name="T19" fmla="*/ 149 h 598"/>
                  <a:gd name="T20" fmla="*/ 213 w 213"/>
                  <a:gd name="T21"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598">
                    <a:moveTo>
                      <a:pt x="213" y="0"/>
                    </a:moveTo>
                    <a:lnTo>
                      <a:pt x="159" y="0"/>
                    </a:lnTo>
                    <a:lnTo>
                      <a:pt x="143" y="110"/>
                    </a:lnTo>
                    <a:lnTo>
                      <a:pt x="11" y="209"/>
                    </a:lnTo>
                    <a:lnTo>
                      <a:pt x="0" y="555"/>
                    </a:lnTo>
                    <a:lnTo>
                      <a:pt x="31" y="598"/>
                    </a:lnTo>
                    <a:lnTo>
                      <a:pt x="77" y="561"/>
                    </a:lnTo>
                    <a:lnTo>
                      <a:pt x="35" y="524"/>
                    </a:lnTo>
                    <a:lnTo>
                      <a:pt x="73" y="238"/>
                    </a:lnTo>
                    <a:lnTo>
                      <a:pt x="209" y="149"/>
                    </a:lnTo>
                    <a:lnTo>
                      <a:pt x="213" y="0"/>
                    </a:lnTo>
                    <a:close/>
                  </a:path>
                </a:pathLst>
              </a:custGeom>
              <a:solidFill>
                <a:srgbClr val="8DC63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61" name="Oval 328"/>
              <p:cNvSpPr>
                <a:spLocks noChangeArrowheads="1"/>
              </p:cNvSpPr>
              <p:nvPr/>
            </p:nvSpPr>
            <p:spPr bwMode="auto">
              <a:xfrm>
                <a:off x="4593516" y="4670425"/>
                <a:ext cx="163513" cy="168275"/>
              </a:xfrm>
              <a:prstGeom prst="ellipse">
                <a:avLst/>
              </a:prstGeom>
              <a:solidFill>
                <a:srgbClr val="8DC63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362" name="Group 368"/>
              <p:cNvGrpSpPr/>
              <p:nvPr/>
            </p:nvGrpSpPr>
            <p:grpSpPr>
              <a:xfrm>
                <a:off x="3755845" y="4777256"/>
                <a:ext cx="1812829" cy="202257"/>
                <a:chOff x="3734329" y="4787156"/>
                <a:chExt cx="1812829" cy="202257"/>
              </a:xfrm>
            </p:grpSpPr>
            <p:sp>
              <p:nvSpPr>
                <p:cNvPr id="365" name="Rectangle 347"/>
                <p:cNvSpPr>
                  <a:spLocks noChangeArrowheads="1"/>
                </p:cNvSpPr>
                <p:nvPr/>
              </p:nvSpPr>
              <p:spPr bwMode="auto">
                <a:xfrm>
                  <a:off x="4965267" y="4835525"/>
                  <a:ext cx="5818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itchFamily="34" charset="0"/>
                      <a:cs typeface="Arial" pitchFamily="34" charset="0"/>
                    </a:rPr>
                    <a:t>IL-1 RAcP</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366" name="Rectangle 352"/>
                <p:cNvSpPr>
                  <a:spLocks noChangeArrowheads="1"/>
                </p:cNvSpPr>
                <p:nvPr/>
              </p:nvSpPr>
              <p:spPr bwMode="auto">
                <a:xfrm>
                  <a:off x="3734329" y="4835525"/>
                  <a:ext cx="3831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itchFamily="34" charset="0"/>
                      <a:cs typeface="Arial" pitchFamily="34" charset="0"/>
                    </a:rPr>
                    <a:t>IL-1 RI</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cxnSp>
              <p:nvCxnSpPr>
                <p:cNvPr id="367" name="Straight Connector 382"/>
                <p:cNvCxnSpPr/>
                <p:nvPr/>
              </p:nvCxnSpPr>
              <p:spPr>
                <a:xfrm flipH="1" flipV="1">
                  <a:off x="4753405" y="4787156"/>
                  <a:ext cx="175783" cy="125313"/>
                </a:xfrm>
                <a:prstGeom prst="line">
                  <a:avLst/>
                </a:prstGeom>
                <a:noFill/>
                <a:ln w="12700" cap="flat" cmpd="sng" algn="ctr">
                  <a:solidFill>
                    <a:sysClr val="windowText" lastClr="000000">
                      <a:lumMod val="95000"/>
                      <a:lumOff val="5000"/>
                    </a:sysClr>
                  </a:solidFill>
                  <a:prstDash val="solid"/>
                </a:ln>
                <a:effectLst/>
              </p:spPr>
            </p:cxnSp>
            <p:cxnSp>
              <p:nvCxnSpPr>
                <p:cNvPr id="368" name="Straight Connector 383"/>
                <p:cNvCxnSpPr/>
                <p:nvPr/>
              </p:nvCxnSpPr>
              <p:spPr>
                <a:xfrm flipV="1">
                  <a:off x="4156075" y="4787157"/>
                  <a:ext cx="154782" cy="112612"/>
                </a:xfrm>
                <a:prstGeom prst="line">
                  <a:avLst/>
                </a:prstGeom>
                <a:noFill/>
                <a:ln w="12700" cap="flat" cmpd="sng" algn="ctr">
                  <a:solidFill>
                    <a:sysClr val="windowText" lastClr="000000">
                      <a:lumMod val="95000"/>
                      <a:lumOff val="5000"/>
                    </a:sysClr>
                  </a:solidFill>
                  <a:prstDash val="solid"/>
                </a:ln>
                <a:effectLst/>
              </p:spPr>
            </p:cxnSp>
          </p:grpSp>
          <p:sp>
            <p:nvSpPr>
              <p:cNvPr id="363" name="Rectangle 359"/>
              <p:cNvSpPr>
                <a:spLocks noChangeArrowheads="1"/>
              </p:cNvSpPr>
              <p:nvPr/>
            </p:nvSpPr>
            <p:spPr bwMode="auto">
              <a:xfrm>
                <a:off x="3672563" y="3200757"/>
                <a:ext cx="2452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00" b="1" i="0" u="none" strike="noStrike" kern="0" cap="none" spc="0" normalizeH="0" baseline="0" noProof="0" dirty="0">
                    <a:ln>
                      <a:noFill/>
                    </a:ln>
                    <a:solidFill>
                      <a:srgbClr val="000000"/>
                    </a:solidFill>
                    <a:effectLst/>
                    <a:uLnTx/>
                    <a:uFillTx/>
                    <a:latin typeface="Arial" pitchFamily="34" charset="0"/>
                    <a:cs typeface="Arial" pitchFamily="34" charset="0"/>
                  </a:rPr>
                  <a:t>IL-1</a:t>
                </a:r>
                <a:r>
                  <a:rPr kumimoji="0" lang="el-GR" altLang="en-US" sz="800" b="1" i="0" u="none" strike="noStrike" kern="0" cap="none" spc="0" normalizeH="0" baseline="0" noProof="0" dirty="0">
                    <a:ln>
                      <a:noFill/>
                    </a:ln>
                    <a:solidFill>
                      <a:srgbClr val="000000"/>
                    </a:solidFill>
                    <a:effectLst/>
                    <a:uLnTx/>
                    <a:uFillTx/>
                    <a:latin typeface="Arial" pitchFamily="34" charset="0"/>
                    <a:cs typeface="Arial" pitchFamily="34" charset="0"/>
                  </a:rPr>
                  <a:t>α</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364" name="Rectangle 355"/>
              <p:cNvSpPr>
                <a:spLocks noChangeArrowheads="1"/>
              </p:cNvSpPr>
              <p:nvPr/>
            </p:nvSpPr>
            <p:spPr bwMode="auto">
              <a:xfrm>
                <a:off x="4292792" y="3057526"/>
                <a:ext cx="3061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1" i="0" u="none" strike="noStrike" kern="0" cap="none" spc="0" normalizeH="0" baseline="0" noProof="0" dirty="0">
                    <a:ln>
                      <a:noFill/>
                    </a:ln>
                    <a:solidFill>
                      <a:srgbClr val="000000"/>
                    </a:solidFill>
                    <a:effectLst/>
                    <a:uLnTx/>
                    <a:uFillTx/>
                    <a:latin typeface="Arial" pitchFamily="34" charset="0"/>
                    <a:cs typeface="Arial" pitchFamily="34" charset="0"/>
                  </a:rPr>
                  <a:t>IL-1ß</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grpSp>
          <p:nvGrpSpPr>
            <p:cNvPr id="35" name="Group 17"/>
            <p:cNvGrpSpPr/>
            <p:nvPr/>
          </p:nvGrpSpPr>
          <p:grpSpPr>
            <a:xfrm>
              <a:off x="6450891" y="2884488"/>
              <a:ext cx="2058988" cy="2095025"/>
              <a:chOff x="6450891" y="2884488"/>
              <a:chExt cx="2058988" cy="2095025"/>
            </a:xfrm>
          </p:grpSpPr>
          <p:sp>
            <p:nvSpPr>
              <p:cNvPr id="149" name="Rectangle 201"/>
              <p:cNvSpPr>
                <a:spLocks noChangeArrowheads="1"/>
              </p:cNvSpPr>
              <p:nvPr/>
            </p:nvSpPr>
            <p:spPr bwMode="auto">
              <a:xfrm>
                <a:off x="646994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0" name="Rectangle 202"/>
              <p:cNvSpPr>
                <a:spLocks noChangeArrowheads="1"/>
              </p:cNvSpPr>
              <p:nvPr/>
            </p:nvSpPr>
            <p:spPr bwMode="auto">
              <a:xfrm>
                <a:off x="6549316"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1" name="Rectangle 203"/>
              <p:cNvSpPr>
                <a:spLocks noChangeArrowheads="1"/>
              </p:cNvSpPr>
              <p:nvPr/>
            </p:nvSpPr>
            <p:spPr bwMode="auto">
              <a:xfrm>
                <a:off x="6627104"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2" name="Rectangle 204"/>
              <p:cNvSpPr>
                <a:spLocks noChangeArrowheads="1"/>
              </p:cNvSpPr>
              <p:nvPr/>
            </p:nvSpPr>
            <p:spPr bwMode="auto">
              <a:xfrm>
                <a:off x="6706479"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3" name="Rectangle 206"/>
              <p:cNvSpPr>
                <a:spLocks noChangeArrowheads="1"/>
              </p:cNvSpPr>
              <p:nvPr/>
            </p:nvSpPr>
            <p:spPr bwMode="auto">
              <a:xfrm>
                <a:off x="67842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4" name="Rectangle 207"/>
              <p:cNvSpPr>
                <a:spLocks noChangeArrowheads="1"/>
              </p:cNvSpPr>
              <p:nvPr/>
            </p:nvSpPr>
            <p:spPr bwMode="auto">
              <a:xfrm>
                <a:off x="6863641"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5" name="Rectangle 208"/>
              <p:cNvSpPr>
                <a:spLocks noChangeArrowheads="1"/>
              </p:cNvSpPr>
              <p:nvPr/>
            </p:nvSpPr>
            <p:spPr bwMode="auto">
              <a:xfrm>
                <a:off x="69414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6" name="Rectangle 209"/>
              <p:cNvSpPr>
                <a:spLocks noChangeArrowheads="1"/>
              </p:cNvSpPr>
              <p:nvPr/>
            </p:nvSpPr>
            <p:spPr bwMode="auto">
              <a:xfrm>
                <a:off x="7020804"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7" name="Rectangle 210"/>
              <p:cNvSpPr>
                <a:spLocks noChangeArrowheads="1"/>
              </p:cNvSpPr>
              <p:nvPr/>
            </p:nvSpPr>
            <p:spPr bwMode="auto">
              <a:xfrm>
                <a:off x="7100179"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8" name="Rectangle 211"/>
              <p:cNvSpPr>
                <a:spLocks noChangeArrowheads="1"/>
              </p:cNvSpPr>
              <p:nvPr/>
            </p:nvSpPr>
            <p:spPr bwMode="auto">
              <a:xfrm>
                <a:off x="71779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9" name="Rectangle 212"/>
              <p:cNvSpPr>
                <a:spLocks noChangeArrowheads="1"/>
              </p:cNvSpPr>
              <p:nvPr/>
            </p:nvSpPr>
            <p:spPr bwMode="auto">
              <a:xfrm>
                <a:off x="7257341"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0" name="Rectangle 213"/>
              <p:cNvSpPr>
                <a:spLocks noChangeArrowheads="1"/>
              </p:cNvSpPr>
              <p:nvPr/>
            </p:nvSpPr>
            <p:spPr bwMode="auto">
              <a:xfrm>
                <a:off x="73351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1" name="Oval 214"/>
              <p:cNvSpPr>
                <a:spLocks noChangeArrowheads="1"/>
              </p:cNvSpPr>
              <p:nvPr/>
            </p:nvSpPr>
            <p:spPr bwMode="auto">
              <a:xfrm>
                <a:off x="645089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2" name="Oval 215"/>
              <p:cNvSpPr>
                <a:spLocks noChangeArrowheads="1"/>
              </p:cNvSpPr>
              <p:nvPr/>
            </p:nvSpPr>
            <p:spPr bwMode="auto">
              <a:xfrm>
                <a:off x="6528679"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3" name="Oval 216"/>
              <p:cNvSpPr>
                <a:spLocks noChangeArrowheads="1"/>
              </p:cNvSpPr>
              <p:nvPr/>
            </p:nvSpPr>
            <p:spPr bwMode="auto">
              <a:xfrm>
                <a:off x="6608054"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4" name="Oval 217"/>
              <p:cNvSpPr>
                <a:spLocks noChangeArrowheads="1"/>
              </p:cNvSpPr>
              <p:nvPr/>
            </p:nvSpPr>
            <p:spPr bwMode="auto">
              <a:xfrm>
                <a:off x="6685841"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5" name="Oval 218"/>
              <p:cNvSpPr>
                <a:spLocks noChangeArrowheads="1"/>
              </p:cNvSpPr>
              <p:nvPr/>
            </p:nvSpPr>
            <p:spPr bwMode="auto">
              <a:xfrm>
                <a:off x="6765216"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6" name="Oval 219"/>
              <p:cNvSpPr>
                <a:spLocks noChangeArrowheads="1"/>
              </p:cNvSpPr>
              <p:nvPr/>
            </p:nvSpPr>
            <p:spPr bwMode="auto">
              <a:xfrm>
                <a:off x="6843004"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7" name="Oval 220"/>
              <p:cNvSpPr>
                <a:spLocks noChangeArrowheads="1"/>
              </p:cNvSpPr>
              <p:nvPr/>
            </p:nvSpPr>
            <p:spPr bwMode="auto">
              <a:xfrm>
                <a:off x="69223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8" name="Oval 221"/>
              <p:cNvSpPr>
                <a:spLocks noChangeArrowheads="1"/>
              </p:cNvSpPr>
              <p:nvPr/>
            </p:nvSpPr>
            <p:spPr bwMode="auto">
              <a:xfrm>
                <a:off x="7001754"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69" name="Oval 222"/>
              <p:cNvSpPr>
                <a:spLocks noChangeArrowheads="1"/>
              </p:cNvSpPr>
              <p:nvPr/>
            </p:nvSpPr>
            <p:spPr bwMode="auto">
              <a:xfrm>
                <a:off x="7079541"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0" name="Oval 223"/>
              <p:cNvSpPr>
                <a:spLocks noChangeArrowheads="1"/>
              </p:cNvSpPr>
              <p:nvPr/>
            </p:nvSpPr>
            <p:spPr bwMode="auto">
              <a:xfrm>
                <a:off x="7158916"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1" name="Oval 224"/>
              <p:cNvSpPr>
                <a:spLocks noChangeArrowheads="1"/>
              </p:cNvSpPr>
              <p:nvPr/>
            </p:nvSpPr>
            <p:spPr bwMode="auto">
              <a:xfrm>
                <a:off x="7236704"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2" name="Oval 225"/>
              <p:cNvSpPr>
                <a:spLocks noChangeArrowheads="1"/>
              </p:cNvSpPr>
              <p:nvPr/>
            </p:nvSpPr>
            <p:spPr bwMode="auto">
              <a:xfrm>
                <a:off x="73160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3" name="Rectangle 226"/>
              <p:cNvSpPr>
                <a:spLocks noChangeArrowheads="1"/>
              </p:cNvSpPr>
              <p:nvPr/>
            </p:nvSpPr>
            <p:spPr bwMode="auto">
              <a:xfrm>
                <a:off x="73351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4" name="Rectangle 227"/>
              <p:cNvSpPr>
                <a:spLocks noChangeArrowheads="1"/>
              </p:cNvSpPr>
              <p:nvPr/>
            </p:nvSpPr>
            <p:spPr bwMode="auto">
              <a:xfrm>
                <a:off x="7257341"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5" name="Rectangle 228"/>
              <p:cNvSpPr>
                <a:spLocks noChangeArrowheads="1"/>
              </p:cNvSpPr>
              <p:nvPr/>
            </p:nvSpPr>
            <p:spPr bwMode="auto">
              <a:xfrm>
                <a:off x="71779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6" name="Rectangle 229"/>
              <p:cNvSpPr>
                <a:spLocks noChangeArrowheads="1"/>
              </p:cNvSpPr>
              <p:nvPr/>
            </p:nvSpPr>
            <p:spPr bwMode="auto">
              <a:xfrm>
                <a:off x="7100179"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7" name="Rectangle 230"/>
              <p:cNvSpPr>
                <a:spLocks noChangeArrowheads="1"/>
              </p:cNvSpPr>
              <p:nvPr/>
            </p:nvSpPr>
            <p:spPr bwMode="auto">
              <a:xfrm>
                <a:off x="7020804"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8" name="Rectangle 231"/>
              <p:cNvSpPr>
                <a:spLocks noChangeArrowheads="1"/>
              </p:cNvSpPr>
              <p:nvPr/>
            </p:nvSpPr>
            <p:spPr bwMode="auto">
              <a:xfrm>
                <a:off x="69414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9" name="Rectangle 232"/>
              <p:cNvSpPr>
                <a:spLocks noChangeArrowheads="1"/>
              </p:cNvSpPr>
              <p:nvPr/>
            </p:nvSpPr>
            <p:spPr bwMode="auto">
              <a:xfrm>
                <a:off x="6863641"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0" name="Rectangle 233"/>
              <p:cNvSpPr>
                <a:spLocks noChangeArrowheads="1"/>
              </p:cNvSpPr>
              <p:nvPr/>
            </p:nvSpPr>
            <p:spPr bwMode="auto">
              <a:xfrm>
                <a:off x="67842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1" name="Rectangle 234"/>
              <p:cNvSpPr>
                <a:spLocks noChangeArrowheads="1"/>
              </p:cNvSpPr>
              <p:nvPr/>
            </p:nvSpPr>
            <p:spPr bwMode="auto">
              <a:xfrm>
                <a:off x="6706479"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2" name="Rectangle 235"/>
              <p:cNvSpPr>
                <a:spLocks noChangeArrowheads="1"/>
              </p:cNvSpPr>
              <p:nvPr/>
            </p:nvSpPr>
            <p:spPr bwMode="auto">
              <a:xfrm>
                <a:off x="6627104"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3" name="Rectangle 236"/>
              <p:cNvSpPr>
                <a:spLocks noChangeArrowheads="1"/>
              </p:cNvSpPr>
              <p:nvPr/>
            </p:nvSpPr>
            <p:spPr bwMode="auto">
              <a:xfrm>
                <a:off x="6549316"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4" name="Rectangle 237"/>
              <p:cNvSpPr>
                <a:spLocks noChangeArrowheads="1"/>
              </p:cNvSpPr>
              <p:nvPr/>
            </p:nvSpPr>
            <p:spPr bwMode="auto">
              <a:xfrm>
                <a:off x="646994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5" name="Oval 238"/>
              <p:cNvSpPr>
                <a:spLocks noChangeArrowheads="1"/>
              </p:cNvSpPr>
              <p:nvPr/>
            </p:nvSpPr>
            <p:spPr bwMode="auto">
              <a:xfrm>
                <a:off x="73160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6" name="Oval 239"/>
              <p:cNvSpPr>
                <a:spLocks noChangeArrowheads="1"/>
              </p:cNvSpPr>
              <p:nvPr/>
            </p:nvSpPr>
            <p:spPr bwMode="auto">
              <a:xfrm>
                <a:off x="7236704"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7" name="Oval 240"/>
              <p:cNvSpPr>
                <a:spLocks noChangeArrowheads="1"/>
              </p:cNvSpPr>
              <p:nvPr/>
            </p:nvSpPr>
            <p:spPr bwMode="auto">
              <a:xfrm>
                <a:off x="7158916"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8" name="Oval 241"/>
              <p:cNvSpPr>
                <a:spLocks noChangeArrowheads="1"/>
              </p:cNvSpPr>
              <p:nvPr/>
            </p:nvSpPr>
            <p:spPr bwMode="auto">
              <a:xfrm>
                <a:off x="7079541"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9" name="Oval 242"/>
              <p:cNvSpPr>
                <a:spLocks noChangeArrowheads="1"/>
              </p:cNvSpPr>
              <p:nvPr/>
            </p:nvSpPr>
            <p:spPr bwMode="auto">
              <a:xfrm>
                <a:off x="7001754"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0" name="Oval 243"/>
              <p:cNvSpPr>
                <a:spLocks noChangeArrowheads="1"/>
              </p:cNvSpPr>
              <p:nvPr/>
            </p:nvSpPr>
            <p:spPr bwMode="auto">
              <a:xfrm>
                <a:off x="69223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1" name="Oval 244"/>
              <p:cNvSpPr>
                <a:spLocks noChangeArrowheads="1"/>
              </p:cNvSpPr>
              <p:nvPr/>
            </p:nvSpPr>
            <p:spPr bwMode="auto">
              <a:xfrm>
                <a:off x="6843004"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2" name="Oval 245"/>
              <p:cNvSpPr>
                <a:spLocks noChangeArrowheads="1"/>
              </p:cNvSpPr>
              <p:nvPr/>
            </p:nvSpPr>
            <p:spPr bwMode="auto">
              <a:xfrm>
                <a:off x="6765216"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3" name="Oval 246"/>
              <p:cNvSpPr>
                <a:spLocks noChangeArrowheads="1"/>
              </p:cNvSpPr>
              <p:nvPr/>
            </p:nvSpPr>
            <p:spPr bwMode="auto">
              <a:xfrm>
                <a:off x="6685841"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4" name="Oval 247"/>
              <p:cNvSpPr>
                <a:spLocks noChangeArrowheads="1"/>
              </p:cNvSpPr>
              <p:nvPr/>
            </p:nvSpPr>
            <p:spPr bwMode="auto">
              <a:xfrm>
                <a:off x="6608054"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5" name="Oval 248"/>
              <p:cNvSpPr>
                <a:spLocks noChangeArrowheads="1"/>
              </p:cNvSpPr>
              <p:nvPr/>
            </p:nvSpPr>
            <p:spPr bwMode="auto">
              <a:xfrm>
                <a:off x="6528679"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6" name="Oval 249"/>
              <p:cNvSpPr>
                <a:spLocks noChangeArrowheads="1"/>
              </p:cNvSpPr>
              <p:nvPr/>
            </p:nvSpPr>
            <p:spPr bwMode="auto">
              <a:xfrm>
                <a:off x="645089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7" name="Rectangle 252"/>
              <p:cNvSpPr>
                <a:spLocks noChangeArrowheads="1"/>
              </p:cNvSpPr>
              <p:nvPr/>
            </p:nvSpPr>
            <p:spPr bwMode="auto">
              <a:xfrm>
                <a:off x="75923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8" name="Rectangle 253"/>
              <p:cNvSpPr>
                <a:spLocks noChangeArrowheads="1"/>
              </p:cNvSpPr>
              <p:nvPr/>
            </p:nvSpPr>
            <p:spPr bwMode="auto">
              <a:xfrm>
                <a:off x="76700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9" name="Rectangle 254"/>
              <p:cNvSpPr>
                <a:spLocks noChangeArrowheads="1"/>
              </p:cNvSpPr>
              <p:nvPr/>
            </p:nvSpPr>
            <p:spPr bwMode="auto">
              <a:xfrm>
                <a:off x="7749466"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0" name="Rectangle 255"/>
              <p:cNvSpPr>
                <a:spLocks noChangeArrowheads="1"/>
              </p:cNvSpPr>
              <p:nvPr/>
            </p:nvSpPr>
            <p:spPr bwMode="auto">
              <a:xfrm>
                <a:off x="7827254"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1" name="Rectangle 256"/>
              <p:cNvSpPr>
                <a:spLocks noChangeArrowheads="1"/>
              </p:cNvSpPr>
              <p:nvPr/>
            </p:nvSpPr>
            <p:spPr bwMode="auto">
              <a:xfrm>
                <a:off x="79066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2" name="Rectangle 257"/>
              <p:cNvSpPr>
                <a:spLocks noChangeArrowheads="1"/>
              </p:cNvSpPr>
              <p:nvPr/>
            </p:nvSpPr>
            <p:spPr bwMode="auto">
              <a:xfrm>
                <a:off x="79860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3" name="Rectangle 258"/>
              <p:cNvSpPr>
                <a:spLocks noChangeArrowheads="1"/>
              </p:cNvSpPr>
              <p:nvPr/>
            </p:nvSpPr>
            <p:spPr bwMode="auto">
              <a:xfrm>
                <a:off x="80669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4" name="Rectangle 259"/>
              <p:cNvSpPr>
                <a:spLocks noChangeArrowheads="1"/>
              </p:cNvSpPr>
              <p:nvPr/>
            </p:nvSpPr>
            <p:spPr bwMode="auto">
              <a:xfrm>
                <a:off x="8146341"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5" name="Rectangle 260"/>
              <p:cNvSpPr>
                <a:spLocks noChangeArrowheads="1"/>
              </p:cNvSpPr>
              <p:nvPr/>
            </p:nvSpPr>
            <p:spPr bwMode="auto">
              <a:xfrm>
                <a:off x="82241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6" name="Rectangle 261"/>
              <p:cNvSpPr>
                <a:spLocks noChangeArrowheads="1"/>
              </p:cNvSpPr>
              <p:nvPr/>
            </p:nvSpPr>
            <p:spPr bwMode="auto">
              <a:xfrm>
                <a:off x="8303504"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7" name="Rectangle 262"/>
              <p:cNvSpPr>
                <a:spLocks noChangeArrowheads="1"/>
              </p:cNvSpPr>
              <p:nvPr/>
            </p:nvSpPr>
            <p:spPr bwMode="auto">
              <a:xfrm>
                <a:off x="8382879"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8" name="Rectangle 263"/>
              <p:cNvSpPr>
                <a:spLocks noChangeArrowheads="1"/>
              </p:cNvSpPr>
              <p:nvPr/>
            </p:nvSpPr>
            <p:spPr bwMode="auto">
              <a:xfrm>
                <a:off x="84606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9" name="Oval 264"/>
              <p:cNvSpPr>
                <a:spLocks noChangeArrowheads="1"/>
              </p:cNvSpPr>
              <p:nvPr/>
            </p:nvSpPr>
            <p:spPr bwMode="auto">
              <a:xfrm>
                <a:off x="7571666"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0" name="Oval 265"/>
              <p:cNvSpPr>
                <a:spLocks noChangeArrowheads="1"/>
              </p:cNvSpPr>
              <p:nvPr/>
            </p:nvSpPr>
            <p:spPr bwMode="auto">
              <a:xfrm>
                <a:off x="76510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1" name="Oval 266"/>
              <p:cNvSpPr>
                <a:spLocks noChangeArrowheads="1"/>
              </p:cNvSpPr>
              <p:nvPr/>
            </p:nvSpPr>
            <p:spPr bwMode="auto">
              <a:xfrm>
                <a:off x="7728829"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2" name="Oval 267"/>
              <p:cNvSpPr>
                <a:spLocks noChangeArrowheads="1"/>
              </p:cNvSpPr>
              <p:nvPr/>
            </p:nvSpPr>
            <p:spPr bwMode="auto">
              <a:xfrm>
                <a:off x="7808204"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3" name="Oval 268"/>
              <p:cNvSpPr>
                <a:spLocks noChangeArrowheads="1"/>
              </p:cNvSpPr>
              <p:nvPr/>
            </p:nvSpPr>
            <p:spPr bwMode="auto">
              <a:xfrm>
                <a:off x="7887579" y="4194175"/>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4" name="Oval 269"/>
              <p:cNvSpPr>
                <a:spLocks noChangeArrowheads="1"/>
              </p:cNvSpPr>
              <p:nvPr/>
            </p:nvSpPr>
            <p:spPr bwMode="auto">
              <a:xfrm>
                <a:off x="7965366" y="4194175"/>
                <a:ext cx="73025"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5" name="Oval 270"/>
              <p:cNvSpPr>
                <a:spLocks noChangeArrowheads="1"/>
              </p:cNvSpPr>
              <p:nvPr/>
            </p:nvSpPr>
            <p:spPr bwMode="auto">
              <a:xfrm>
                <a:off x="8044741" y="4194175"/>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6" name="Oval 271"/>
              <p:cNvSpPr>
                <a:spLocks noChangeArrowheads="1"/>
              </p:cNvSpPr>
              <p:nvPr/>
            </p:nvSpPr>
            <p:spPr bwMode="auto">
              <a:xfrm>
                <a:off x="8122529" y="4194175"/>
                <a:ext cx="73025"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7" name="Oval 272"/>
              <p:cNvSpPr>
                <a:spLocks noChangeArrowheads="1"/>
              </p:cNvSpPr>
              <p:nvPr/>
            </p:nvSpPr>
            <p:spPr bwMode="auto">
              <a:xfrm>
                <a:off x="82050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8" name="Oval 273"/>
              <p:cNvSpPr>
                <a:spLocks noChangeArrowheads="1"/>
              </p:cNvSpPr>
              <p:nvPr/>
            </p:nvSpPr>
            <p:spPr bwMode="auto">
              <a:xfrm>
                <a:off x="8284454"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19" name="Oval 274"/>
              <p:cNvSpPr>
                <a:spLocks noChangeArrowheads="1"/>
              </p:cNvSpPr>
              <p:nvPr/>
            </p:nvSpPr>
            <p:spPr bwMode="auto">
              <a:xfrm>
                <a:off x="8362241"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0" name="Oval 275"/>
              <p:cNvSpPr>
                <a:spLocks noChangeArrowheads="1"/>
              </p:cNvSpPr>
              <p:nvPr/>
            </p:nvSpPr>
            <p:spPr bwMode="auto">
              <a:xfrm>
                <a:off x="8441616"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1" name="Rectangle 276"/>
              <p:cNvSpPr>
                <a:spLocks noChangeArrowheads="1"/>
              </p:cNvSpPr>
              <p:nvPr/>
            </p:nvSpPr>
            <p:spPr bwMode="auto">
              <a:xfrm>
                <a:off x="84606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2" name="Rectangle 277"/>
              <p:cNvSpPr>
                <a:spLocks noChangeArrowheads="1"/>
              </p:cNvSpPr>
              <p:nvPr/>
            </p:nvSpPr>
            <p:spPr bwMode="auto">
              <a:xfrm>
                <a:off x="8382879"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3" name="Rectangle 278"/>
              <p:cNvSpPr>
                <a:spLocks noChangeArrowheads="1"/>
              </p:cNvSpPr>
              <p:nvPr/>
            </p:nvSpPr>
            <p:spPr bwMode="auto">
              <a:xfrm>
                <a:off x="8303504"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4" name="Rectangle 279"/>
              <p:cNvSpPr>
                <a:spLocks noChangeArrowheads="1"/>
              </p:cNvSpPr>
              <p:nvPr/>
            </p:nvSpPr>
            <p:spPr bwMode="auto">
              <a:xfrm>
                <a:off x="82241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5" name="Rectangle 280"/>
              <p:cNvSpPr>
                <a:spLocks noChangeArrowheads="1"/>
              </p:cNvSpPr>
              <p:nvPr/>
            </p:nvSpPr>
            <p:spPr bwMode="auto">
              <a:xfrm>
                <a:off x="8146341"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6" name="Rectangle 281"/>
              <p:cNvSpPr>
                <a:spLocks noChangeArrowheads="1"/>
              </p:cNvSpPr>
              <p:nvPr/>
            </p:nvSpPr>
            <p:spPr bwMode="auto">
              <a:xfrm>
                <a:off x="80669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7" name="Rectangle 282"/>
              <p:cNvSpPr>
                <a:spLocks noChangeArrowheads="1"/>
              </p:cNvSpPr>
              <p:nvPr/>
            </p:nvSpPr>
            <p:spPr bwMode="auto">
              <a:xfrm>
                <a:off x="79860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8" name="Rectangle 283"/>
              <p:cNvSpPr>
                <a:spLocks noChangeArrowheads="1"/>
              </p:cNvSpPr>
              <p:nvPr/>
            </p:nvSpPr>
            <p:spPr bwMode="auto">
              <a:xfrm>
                <a:off x="79066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29" name="Rectangle 284"/>
              <p:cNvSpPr>
                <a:spLocks noChangeArrowheads="1"/>
              </p:cNvSpPr>
              <p:nvPr/>
            </p:nvSpPr>
            <p:spPr bwMode="auto">
              <a:xfrm>
                <a:off x="7827254"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0" name="Rectangle 285"/>
              <p:cNvSpPr>
                <a:spLocks noChangeArrowheads="1"/>
              </p:cNvSpPr>
              <p:nvPr/>
            </p:nvSpPr>
            <p:spPr bwMode="auto">
              <a:xfrm>
                <a:off x="7749466"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1" name="Rectangle 286"/>
              <p:cNvSpPr>
                <a:spLocks noChangeArrowheads="1"/>
              </p:cNvSpPr>
              <p:nvPr/>
            </p:nvSpPr>
            <p:spPr bwMode="auto">
              <a:xfrm>
                <a:off x="76700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2" name="Rectangle 287"/>
              <p:cNvSpPr>
                <a:spLocks noChangeArrowheads="1"/>
              </p:cNvSpPr>
              <p:nvPr/>
            </p:nvSpPr>
            <p:spPr bwMode="auto">
              <a:xfrm>
                <a:off x="75923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3" name="Oval 288"/>
              <p:cNvSpPr>
                <a:spLocks noChangeArrowheads="1"/>
              </p:cNvSpPr>
              <p:nvPr/>
            </p:nvSpPr>
            <p:spPr bwMode="auto">
              <a:xfrm>
                <a:off x="8441616"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4" name="Oval 289"/>
              <p:cNvSpPr>
                <a:spLocks noChangeArrowheads="1"/>
              </p:cNvSpPr>
              <p:nvPr/>
            </p:nvSpPr>
            <p:spPr bwMode="auto">
              <a:xfrm>
                <a:off x="8362241"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5" name="Oval 290"/>
              <p:cNvSpPr>
                <a:spLocks noChangeArrowheads="1"/>
              </p:cNvSpPr>
              <p:nvPr/>
            </p:nvSpPr>
            <p:spPr bwMode="auto">
              <a:xfrm>
                <a:off x="8284454"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6" name="Oval 291"/>
              <p:cNvSpPr>
                <a:spLocks noChangeArrowheads="1"/>
              </p:cNvSpPr>
              <p:nvPr/>
            </p:nvSpPr>
            <p:spPr bwMode="auto">
              <a:xfrm>
                <a:off x="82050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7" name="Oval 292"/>
              <p:cNvSpPr>
                <a:spLocks noChangeArrowheads="1"/>
              </p:cNvSpPr>
              <p:nvPr/>
            </p:nvSpPr>
            <p:spPr bwMode="auto">
              <a:xfrm>
                <a:off x="8122529" y="4584700"/>
                <a:ext cx="73025"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8" name="Oval 293"/>
              <p:cNvSpPr>
                <a:spLocks noChangeArrowheads="1"/>
              </p:cNvSpPr>
              <p:nvPr/>
            </p:nvSpPr>
            <p:spPr bwMode="auto">
              <a:xfrm>
                <a:off x="8044741" y="4584700"/>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39" name="Oval 294"/>
              <p:cNvSpPr>
                <a:spLocks noChangeArrowheads="1"/>
              </p:cNvSpPr>
              <p:nvPr/>
            </p:nvSpPr>
            <p:spPr bwMode="auto">
              <a:xfrm>
                <a:off x="7965366" y="4584700"/>
                <a:ext cx="73025"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0" name="Oval 295"/>
              <p:cNvSpPr>
                <a:spLocks noChangeArrowheads="1"/>
              </p:cNvSpPr>
              <p:nvPr/>
            </p:nvSpPr>
            <p:spPr bwMode="auto">
              <a:xfrm>
                <a:off x="7887579" y="4584700"/>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1" name="Oval 296"/>
              <p:cNvSpPr>
                <a:spLocks noChangeArrowheads="1"/>
              </p:cNvSpPr>
              <p:nvPr/>
            </p:nvSpPr>
            <p:spPr bwMode="auto">
              <a:xfrm>
                <a:off x="7808204"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2" name="Oval 297"/>
              <p:cNvSpPr>
                <a:spLocks noChangeArrowheads="1"/>
              </p:cNvSpPr>
              <p:nvPr/>
            </p:nvSpPr>
            <p:spPr bwMode="auto">
              <a:xfrm>
                <a:off x="7728829"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3" name="Oval 298"/>
              <p:cNvSpPr>
                <a:spLocks noChangeArrowheads="1"/>
              </p:cNvSpPr>
              <p:nvPr/>
            </p:nvSpPr>
            <p:spPr bwMode="auto">
              <a:xfrm>
                <a:off x="76510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4" name="Oval 299"/>
              <p:cNvSpPr>
                <a:spLocks noChangeArrowheads="1"/>
              </p:cNvSpPr>
              <p:nvPr/>
            </p:nvSpPr>
            <p:spPr bwMode="auto">
              <a:xfrm>
                <a:off x="7571666"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5" name="Freeform 302"/>
              <p:cNvSpPr>
                <a:spLocks/>
              </p:cNvSpPr>
              <p:nvPr/>
            </p:nvSpPr>
            <p:spPr bwMode="auto">
              <a:xfrm>
                <a:off x="7224004" y="2884488"/>
                <a:ext cx="666750" cy="427038"/>
              </a:xfrm>
              <a:custGeom>
                <a:avLst/>
                <a:gdLst>
                  <a:gd name="T0" fmla="*/ 0 w 420"/>
                  <a:gd name="T1" fmla="*/ 159 h 269"/>
                  <a:gd name="T2" fmla="*/ 145 w 420"/>
                  <a:gd name="T3" fmla="*/ 269 h 269"/>
                  <a:gd name="T4" fmla="*/ 310 w 420"/>
                  <a:gd name="T5" fmla="*/ 250 h 269"/>
                  <a:gd name="T6" fmla="*/ 420 w 420"/>
                  <a:gd name="T7" fmla="*/ 113 h 269"/>
                  <a:gd name="T8" fmla="*/ 281 w 420"/>
                  <a:gd name="T9" fmla="*/ 0 h 269"/>
                  <a:gd name="T10" fmla="*/ 118 w 420"/>
                  <a:gd name="T11" fmla="*/ 18 h 269"/>
                  <a:gd name="T12" fmla="*/ 0 w 420"/>
                  <a:gd name="T13" fmla="*/ 159 h 269"/>
                </a:gdLst>
                <a:ahLst/>
                <a:cxnLst>
                  <a:cxn ang="0">
                    <a:pos x="T0" y="T1"/>
                  </a:cxn>
                  <a:cxn ang="0">
                    <a:pos x="T2" y="T3"/>
                  </a:cxn>
                  <a:cxn ang="0">
                    <a:pos x="T4" y="T5"/>
                  </a:cxn>
                  <a:cxn ang="0">
                    <a:pos x="T6" y="T7"/>
                  </a:cxn>
                  <a:cxn ang="0">
                    <a:pos x="T8" y="T9"/>
                  </a:cxn>
                  <a:cxn ang="0">
                    <a:pos x="T10" y="T11"/>
                  </a:cxn>
                  <a:cxn ang="0">
                    <a:pos x="T12" y="T13"/>
                  </a:cxn>
                </a:cxnLst>
                <a:rect l="0" t="0" r="r" b="b"/>
                <a:pathLst>
                  <a:path w="420" h="269">
                    <a:moveTo>
                      <a:pt x="0" y="159"/>
                    </a:moveTo>
                    <a:lnTo>
                      <a:pt x="145" y="269"/>
                    </a:lnTo>
                    <a:lnTo>
                      <a:pt x="310" y="250"/>
                    </a:lnTo>
                    <a:lnTo>
                      <a:pt x="420" y="113"/>
                    </a:lnTo>
                    <a:lnTo>
                      <a:pt x="281" y="0"/>
                    </a:lnTo>
                    <a:lnTo>
                      <a:pt x="118" y="18"/>
                    </a:lnTo>
                    <a:lnTo>
                      <a:pt x="0" y="159"/>
                    </a:lnTo>
                    <a:close/>
                  </a:path>
                </a:pathLst>
              </a:custGeom>
              <a:solidFill>
                <a:srgbClr val="FBB040"/>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6" name="Freeform 303"/>
              <p:cNvSpPr>
                <a:spLocks/>
              </p:cNvSpPr>
              <p:nvPr/>
            </p:nvSpPr>
            <p:spPr bwMode="auto">
              <a:xfrm>
                <a:off x="7946316" y="3484563"/>
                <a:ext cx="468313" cy="623888"/>
              </a:xfrm>
              <a:custGeom>
                <a:avLst/>
                <a:gdLst>
                  <a:gd name="T0" fmla="*/ 70 w 295"/>
                  <a:gd name="T1" fmla="*/ 393 h 393"/>
                  <a:gd name="T2" fmla="*/ 233 w 295"/>
                  <a:gd name="T3" fmla="*/ 315 h 393"/>
                  <a:gd name="T4" fmla="*/ 295 w 295"/>
                  <a:gd name="T5" fmla="*/ 162 h 393"/>
                  <a:gd name="T6" fmla="*/ 227 w 295"/>
                  <a:gd name="T7" fmla="*/ 0 h 393"/>
                  <a:gd name="T8" fmla="*/ 62 w 295"/>
                  <a:gd name="T9" fmla="*/ 71 h 393"/>
                  <a:gd name="T10" fmla="*/ 0 w 295"/>
                  <a:gd name="T11" fmla="*/ 222 h 393"/>
                  <a:gd name="T12" fmla="*/ 70 w 295"/>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295" h="393">
                    <a:moveTo>
                      <a:pt x="70" y="393"/>
                    </a:moveTo>
                    <a:lnTo>
                      <a:pt x="233" y="315"/>
                    </a:lnTo>
                    <a:lnTo>
                      <a:pt x="295" y="162"/>
                    </a:lnTo>
                    <a:lnTo>
                      <a:pt x="227" y="0"/>
                    </a:lnTo>
                    <a:lnTo>
                      <a:pt x="62" y="71"/>
                    </a:lnTo>
                    <a:lnTo>
                      <a:pt x="0" y="222"/>
                    </a:lnTo>
                    <a:lnTo>
                      <a:pt x="70" y="393"/>
                    </a:lnTo>
                    <a:close/>
                  </a:path>
                </a:pathLst>
              </a:custGeom>
              <a:solidFill>
                <a:srgbClr val="FBB040"/>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7" name="Freeform 324"/>
              <p:cNvSpPr>
                <a:spLocks/>
              </p:cNvSpPr>
              <p:nvPr/>
            </p:nvSpPr>
            <p:spPr bwMode="auto">
              <a:xfrm>
                <a:off x="7319254" y="3625850"/>
                <a:ext cx="230188" cy="395288"/>
              </a:xfrm>
              <a:custGeom>
                <a:avLst/>
                <a:gdLst>
                  <a:gd name="T0" fmla="*/ 48 w 70"/>
                  <a:gd name="T1" fmla="*/ 68 h 120"/>
                  <a:gd name="T2" fmla="*/ 62 w 70"/>
                  <a:gd name="T3" fmla="*/ 58 h 120"/>
                  <a:gd name="T4" fmla="*/ 57 w 70"/>
                  <a:gd name="T5" fmla="*/ 51 h 120"/>
                  <a:gd name="T6" fmla="*/ 45 w 70"/>
                  <a:gd name="T7" fmla="*/ 38 h 120"/>
                  <a:gd name="T8" fmla="*/ 70 w 70"/>
                  <a:gd name="T9" fmla="*/ 33 h 120"/>
                  <a:gd name="T10" fmla="*/ 65 w 70"/>
                  <a:gd name="T11" fmla="*/ 16 h 120"/>
                  <a:gd name="T12" fmla="*/ 49 w 70"/>
                  <a:gd name="T13" fmla="*/ 23 h 120"/>
                  <a:gd name="T14" fmla="*/ 41 w 70"/>
                  <a:gd name="T15" fmla="*/ 26 h 120"/>
                  <a:gd name="T16" fmla="*/ 43 w 70"/>
                  <a:gd name="T17" fmla="*/ 0 h 120"/>
                  <a:gd name="T18" fmla="*/ 26 w 70"/>
                  <a:gd name="T19" fmla="*/ 0 h 120"/>
                  <a:gd name="T20" fmla="*/ 28 w 70"/>
                  <a:gd name="T21" fmla="*/ 26 h 120"/>
                  <a:gd name="T22" fmla="*/ 5 w 70"/>
                  <a:gd name="T23" fmla="*/ 15 h 120"/>
                  <a:gd name="T24" fmla="*/ 0 w 70"/>
                  <a:gd name="T25" fmla="*/ 32 h 120"/>
                  <a:gd name="T26" fmla="*/ 10 w 70"/>
                  <a:gd name="T27" fmla="*/ 35 h 120"/>
                  <a:gd name="T28" fmla="*/ 24 w 70"/>
                  <a:gd name="T29" fmla="*/ 38 h 120"/>
                  <a:gd name="T30" fmla="*/ 21 w 70"/>
                  <a:gd name="T31" fmla="*/ 42 h 120"/>
                  <a:gd name="T32" fmla="*/ 6 w 70"/>
                  <a:gd name="T33" fmla="*/ 57 h 120"/>
                  <a:gd name="T34" fmla="*/ 21 w 70"/>
                  <a:gd name="T35" fmla="*/ 68 h 120"/>
                  <a:gd name="T36" fmla="*/ 32 w 70"/>
                  <a:gd name="T37" fmla="*/ 51 h 120"/>
                  <a:gd name="T38" fmla="*/ 32 w 70"/>
                  <a:gd name="T39" fmla="*/ 86 h 120"/>
                  <a:gd name="T40" fmla="*/ 13 w 70"/>
                  <a:gd name="T41" fmla="*/ 79 h 120"/>
                  <a:gd name="T42" fmla="*/ 36 w 70"/>
                  <a:gd name="T43" fmla="*/ 120 h 120"/>
                  <a:gd name="T44" fmla="*/ 58 w 70"/>
                  <a:gd name="T45" fmla="*/ 79 h 120"/>
                  <a:gd name="T46" fmla="*/ 40 w 70"/>
                  <a:gd name="T47" fmla="*/ 86 h 120"/>
                  <a:gd name="T48" fmla="*/ 40 w 70"/>
                  <a:gd name="T49" fmla="*/ 55 h 120"/>
                  <a:gd name="T50" fmla="*/ 48 w 70"/>
                  <a:gd name="T51"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120">
                    <a:moveTo>
                      <a:pt x="48" y="68"/>
                    </a:moveTo>
                    <a:cubicBezTo>
                      <a:pt x="62" y="58"/>
                      <a:pt x="62" y="58"/>
                      <a:pt x="62" y="58"/>
                    </a:cubicBezTo>
                    <a:cubicBezTo>
                      <a:pt x="61" y="56"/>
                      <a:pt x="59" y="54"/>
                      <a:pt x="57" y="51"/>
                    </a:cubicBezTo>
                    <a:cubicBezTo>
                      <a:pt x="45" y="38"/>
                      <a:pt x="45" y="38"/>
                      <a:pt x="45" y="38"/>
                    </a:cubicBezTo>
                    <a:cubicBezTo>
                      <a:pt x="55" y="37"/>
                      <a:pt x="63" y="35"/>
                      <a:pt x="70" y="33"/>
                    </a:cubicBezTo>
                    <a:cubicBezTo>
                      <a:pt x="65" y="16"/>
                      <a:pt x="65" y="16"/>
                      <a:pt x="65" y="16"/>
                    </a:cubicBezTo>
                    <a:cubicBezTo>
                      <a:pt x="60" y="18"/>
                      <a:pt x="55" y="20"/>
                      <a:pt x="49" y="23"/>
                    </a:cubicBezTo>
                    <a:cubicBezTo>
                      <a:pt x="45" y="25"/>
                      <a:pt x="42" y="26"/>
                      <a:pt x="41" y="26"/>
                    </a:cubicBezTo>
                    <a:cubicBezTo>
                      <a:pt x="42" y="14"/>
                      <a:pt x="43" y="5"/>
                      <a:pt x="43" y="0"/>
                    </a:cubicBezTo>
                    <a:cubicBezTo>
                      <a:pt x="26" y="0"/>
                      <a:pt x="26" y="0"/>
                      <a:pt x="26" y="0"/>
                    </a:cubicBezTo>
                    <a:cubicBezTo>
                      <a:pt x="26" y="7"/>
                      <a:pt x="27" y="16"/>
                      <a:pt x="28" y="26"/>
                    </a:cubicBezTo>
                    <a:cubicBezTo>
                      <a:pt x="21" y="22"/>
                      <a:pt x="14" y="18"/>
                      <a:pt x="5" y="15"/>
                    </a:cubicBezTo>
                    <a:cubicBezTo>
                      <a:pt x="0" y="32"/>
                      <a:pt x="0" y="32"/>
                      <a:pt x="0" y="32"/>
                    </a:cubicBezTo>
                    <a:cubicBezTo>
                      <a:pt x="1" y="33"/>
                      <a:pt x="5" y="34"/>
                      <a:pt x="10" y="35"/>
                    </a:cubicBezTo>
                    <a:cubicBezTo>
                      <a:pt x="18" y="37"/>
                      <a:pt x="23" y="38"/>
                      <a:pt x="24" y="38"/>
                    </a:cubicBezTo>
                    <a:cubicBezTo>
                      <a:pt x="24" y="39"/>
                      <a:pt x="23" y="40"/>
                      <a:pt x="21" y="42"/>
                    </a:cubicBezTo>
                    <a:cubicBezTo>
                      <a:pt x="16" y="47"/>
                      <a:pt x="11" y="52"/>
                      <a:pt x="6" y="57"/>
                    </a:cubicBezTo>
                    <a:cubicBezTo>
                      <a:pt x="21" y="68"/>
                      <a:pt x="21" y="68"/>
                      <a:pt x="21" y="68"/>
                    </a:cubicBezTo>
                    <a:cubicBezTo>
                      <a:pt x="25" y="62"/>
                      <a:pt x="28" y="56"/>
                      <a:pt x="32" y="51"/>
                    </a:cubicBezTo>
                    <a:cubicBezTo>
                      <a:pt x="32" y="86"/>
                      <a:pt x="32" y="86"/>
                      <a:pt x="32" y="86"/>
                    </a:cubicBezTo>
                    <a:cubicBezTo>
                      <a:pt x="13" y="79"/>
                      <a:pt x="13" y="79"/>
                      <a:pt x="13" y="79"/>
                    </a:cubicBezTo>
                    <a:cubicBezTo>
                      <a:pt x="22" y="90"/>
                      <a:pt x="31" y="107"/>
                      <a:pt x="36" y="120"/>
                    </a:cubicBezTo>
                    <a:cubicBezTo>
                      <a:pt x="41" y="107"/>
                      <a:pt x="49" y="90"/>
                      <a:pt x="58" y="79"/>
                    </a:cubicBezTo>
                    <a:cubicBezTo>
                      <a:pt x="40" y="86"/>
                      <a:pt x="40" y="86"/>
                      <a:pt x="40" y="86"/>
                    </a:cubicBezTo>
                    <a:cubicBezTo>
                      <a:pt x="40" y="55"/>
                      <a:pt x="40" y="55"/>
                      <a:pt x="40" y="55"/>
                    </a:cubicBezTo>
                    <a:lnTo>
                      <a:pt x="48"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8" name="Freeform 329"/>
              <p:cNvSpPr>
                <a:spLocks/>
              </p:cNvSpPr>
              <p:nvPr/>
            </p:nvSpPr>
            <p:spPr bwMode="auto">
              <a:xfrm>
                <a:off x="7063666" y="3822700"/>
                <a:ext cx="334963" cy="949325"/>
              </a:xfrm>
              <a:custGeom>
                <a:avLst/>
                <a:gdLst>
                  <a:gd name="T0" fmla="*/ 0 w 211"/>
                  <a:gd name="T1" fmla="*/ 0 h 598"/>
                  <a:gd name="T2" fmla="*/ 54 w 211"/>
                  <a:gd name="T3" fmla="*/ 0 h 598"/>
                  <a:gd name="T4" fmla="*/ 68 w 211"/>
                  <a:gd name="T5" fmla="*/ 110 h 598"/>
                  <a:gd name="T6" fmla="*/ 202 w 211"/>
                  <a:gd name="T7" fmla="*/ 209 h 598"/>
                  <a:gd name="T8" fmla="*/ 211 w 211"/>
                  <a:gd name="T9" fmla="*/ 555 h 598"/>
                  <a:gd name="T10" fmla="*/ 180 w 211"/>
                  <a:gd name="T11" fmla="*/ 598 h 598"/>
                  <a:gd name="T12" fmla="*/ 136 w 211"/>
                  <a:gd name="T13" fmla="*/ 561 h 598"/>
                  <a:gd name="T14" fmla="*/ 178 w 211"/>
                  <a:gd name="T15" fmla="*/ 524 h 598"/>
                  <a:gd name="T16" fmla="*/ 138 w 211"/>
                  <a:gd name="T17" fmla="*/ 238 h 598"/>
                  <a:gd name="T18" fmla="*/ 4 w 211"/>
                  <a:gd name="T19" fmla="*/ 149 h 598"/>
                  <a:gd name="T20" fmla="*/ 0 w 211"/>
                  <a:gd name="T21"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598">
                    <a:moveTo>
                      <a:pt x="0" y="0"/>
                    </a:moveTo>
                    <a:lnTo>
                      <a:pt x="54" y="0"/>
                    </a:lnTo>
                    <a:lnTo>
                      <a:pt x="68" y="110"/>
                    </a:lnTo>
                    <a:lnTo>
                      <a:pt x="202" y="209"/>
                    </a:lnTo>
                    <a:lnTo>
                      <a:pt x="211" y="555"/>
                    </a:lnTo>
                    <a:lnTo>
                      <a:pt x="180" y="598"/>
                    </a:lnTo>
                    <a:lnTo>
                      <a:pt x="136" y="561"/>
                    </a:lnTo>
                    <a:lnTo>
                      <a:pt x="178" y="524"/>
                    </a:lnTo>
                    <a:lnTo>
                      <a:pt x="138" y="238"/>
                    </a:lnTo>
                    <a:lnTo>
                      <a:pt x="4" y="149"/>
                    </a:lnTo>
                    <a:lnTo>
                      <a:pt x="0" y="0"/>
                    </a:lnTo>
                    <a:close/>
                  </a:path>
                </a:pathLst>
              </a:custGeom>
              <a:solidFill>
                <a:srgbClr val="ED1C24"/>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49" name="Oval 330"/>
              <p:cNvSpPr>
                <a:spLocks noChangeArrowheads="1"/>
              </p:cNvSpPr>
              <p:nvPr/>
            </p:nvSpPr>
            <p:spPr bwMode="auto">
              <a:xfrm>
                <a:off x="7254166" y="4670425"/>
                <a:ext cx="166688" cy="168275"/>
              </a:xfrm>
              <a:prstGeom prst="ellipse">
                <a:avLst/>
              </a:prstGeom>
              <a:solidFill>
                <a:srgbClr val="ED1C24"/>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50" name="Freeform 331"/>
              <p:cNvSpPr>
                <a:spLocks/>
              </p:cNvSpPr>
              <p:nvPr/>
            </p:nvSpPr>
            <p:spPr bwMode="auto">
              <a:xfrm>
                <a:off x="7500229" y="3822700"/>
                <a:ext cx="338138" cy="949325"/>
              </a:xfrm>
              <a:custGeom>
                <a:avLst/>
                <a:gdLst>
                  <a:gd name="T0" fmla="*/ 213 w 213"/>
                  <a:gd name="T1" fmla="*/ 0 h 598"/>
                  <a:gd name="T2" fmla="*/ 159 w 213"/>
                  <a:gd name="T3" fmla="*/ 0 h 598"/>
                  <a:gd name="T4" fmla="*/ 142 w 213"/>
                  <a:gd name="T5" fmla="*/ 110 h 598"/>
                  <a:gd name="T6" fmla="*/ 10 w 213"/>
                  <a:gd name="T7" fmla="*/ 209 h 598"/>
                  <a:gd name="T8" fmla="*/ 0 w 213"/>
                  <a:gd name="T9" fmla="*/ 555 h 598"/>
                  <a:gd name="T10" fmla="*/ 31 w 213"/>
                  <a:gd name="T11" fmla="*/ 598 h 598"/>
                  <a:gd name="T12" fmla="*/ 76 w 213"/>
                  <a:gd name="T13" fmla="*/ 561 h 598"/>
                  <a:gd name="T14" fmla="*/ 33 w 213"/>
                  <a:gd name="T15" fmla="*/ 524 h 598"/>
                  <a:gd name="T16" fmla="*/ 72 w 213"/>
                  <a:gd name="T17" fmla="*/ 238 h 598"/>
                  <a:gd name="T18" fmla="*/ 208 w 213"/>
                  <a:gd name="T19" fmla="*/ 149 h 598"/>
                  <a:gd name="T20" fmla="*/ 213 w 213"/>
                  <a:gd name="T21"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598">
                    <a:moveTo>
                      <a:pt x="213" y="0"/>
                    </a:moveTo>
                    <a:lnTo>
                      <a:pt x="159" y="0"/>
                    </a:lnTo>
                    <a:lnTo>
                      <a:pt x="142" y="110"/>
                    </a:lnTo>
                    <a:lnTo>
                      <a:pt x="10" y="209"/>
                    </a:lnTo>
                    <a:lnTo>
                      <a:pt x="0" y="555"/>
                    </a:lnTo>
                    <a:lnTo>
                      <a:pt x="31" y="598"/>
                    </a:lnTo>
                    <a:lnTo>
                      <a:pt x="76" y="561"/>
                    </a:lnTo>
                    <a:lnTo>
                      <a:pt x="33" y="524"/>
                    </a:lnTo>
                    <a:lnTo>
                      <a:pt x="72" y="238"/>
                    </a:lnTo>
                    <a:lnTo>
                      <a:pt x="208" y="149"/>
                    </a:lnTo>
                    <a:lnTo>
                      <a:pt x="213" y="0"/>
                    </a:lnTo>
                    <a:close/>
                  </a:path>
                </a:pathLst>
              </a:custGeom>
              <a:solidFill>
                <a:srgbClr val="8DC63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51" name="Oval 332"/>
              <p:cNvSpPr>
                <a:spLocks noChangeArrowheads="1"/>
              </p:cNvSpPr>
              <p:nvPr/>
            </p:nvSpPr>
            <p:spPr bwMode="auto">
              <a:xfrm>
                <a:off x="7479591" y="4670425"/>
                <a:ext cx="165100" cy="168275"/>
              </a:xfrm>
              <a:prstGeom prst="ellipse">
                <a:avLst/>
              </a:prstGeom>
              <a:solidFill>
                <a:srgbClr val="8DC63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252" name="Group 370"/>
              <p:cNvGrpSpPr/>
              <p:nvPr/>
            </p:nvGrpSpPr>
            <p:grpSpPr>
              <a:xfrm>
                <a:off x="6657267" y="4777256"/>
                <a:ext cx="1812829" cy="202257"/>
                <a:chOff x="3734329" y="4787156"/>
                <a:chExt cx="1812829" cy="202257"/>
              </a:xfrm>
            </p:grpSpPr>
            <p:sp>
              <p:nvSpPr>
                <p:cNvPr id="255" name="Rectangle 347"/>
                <p:cNvSpPr>
                  <a:spLocks noChangeArrowheads="1"/>
                </p:cNvSpPr>
                <p:nvPr/>
              </p:nvSpPr>
              <p:spPr bwMode="auto">
                <a:xfrm>
                  <a:off x="4965267" y="4835525"/>
                  <a:ext cx="5818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itchFamily="34" charset="0"/>
                      <a:cs typeface="Arial" pitchFamily="34" charset="0"/>
                    </a:rPr>
                    <a:t>IL-1 RAcP</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256" name="Rectangle 352"/>
                <p:cNvSpPr>
                  <a:spLocks noChangeArrowheads="1"/>
                </p:cNvSpPr>
                <p:nvPr/>
              </p:nvSpPr>
              <p:spPr bwMode="auto">
                <a:xfrm>
                  <a:off x="3734329" y="4835525"/>
                  <a:ext cx="3831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itchFamily="34" charset="0"/>
                      <a:cs typeface="Arial" pitchFamily="34" charset="0"/>
                    </a:rPr>
                    <a:t>IL-1 RI</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cxnSp>
              <p:nvCxnSpPr>
                <p:cNvPr id="257" name="Straight Connector 374"/>
                <p:cNvCxnSpPr/>
                <p:nvPr/>
              </p:nvCxnSpPr>
              <p:spPr>
                <a:xfrm flipH="1" flipV="1">
                  <a:off x="4753405" y="4787156"/>
                  <a:ext cx="175783" cy="125313"/>
                </a:xfrm>
                <a:prstGeom prst="line">
                  <a:avLst/>
                </a:prstGeom>
                <a:noFill/>
                <a:ln w="12700" cap="flat" cmpd="sng" algn="ctr">
                  <a:solidFill>
                    <a:sysClr val="windowText" lastClr="000000">
                      <a:lumMod val="95000"/>
                      <a:lumOff val="5000"/>
                    </a:sysClr>
                  </a:solidFill>
                  <a:prstDash val="solid"/>
                </a:ln>
                <a:effectLst/>
              </p:spPr>
            </p:cxnSp>
            <p:cxnSp>
              <p:nvCxnSpPr>
                <p:cNvPr id="258" name="Straight Connector 375"/>
                <p:cNvCxnSpPr/>
                <p:nvPr/>
              </p:nvCxnSpPr>
              <p:spPr>
                <a:xfrm flipV="1">
                  <a:off x="4156075" y="4787157"/>
                  <a:ext cx="154782" cy="112612"/>
                </a:xfrm>
                <a:prstGeom prst="line">
                  <a:avLst/>
                </a:prstGeom>
                <a:noFill/>
                <a:ln w="12700" cap="flat" cmpd="sng" algn="ctr">
                  <a:solidFill>
                    <a:sysClr val="windowText" lastClr="000000">
                      <a:lumMod val="95000"/>
                      <a:lumOff val="5000"/>
                    </a:sysClr>
                  </a:solidFill>
                  <a:prstDash val="solid"/>
                </a:ln>
                <a:effectLst/>
              </p:spPr>
            </p:cxnSp>
          </p:grpSp>
          <p:sp>
            <p:nvSpPr>
              <p:cNvPr id="253" name="Rectangle 355"/>
              <p:cNvSpPr>
                <a:spLocks noChangeArrowheads="1"/>
              </p:cNvSpPr>
              <p:nvPr/>
            </p:nvSpPr>
            <p:spPr bwMode="auto">
              <a:xfrm>
                <a:off x="7422655" y="3025825"/>
                <a:ext cx="3061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1" i="0" u="none" strike="noStrike" kern="0" cap="none" spc="0" normalizeH="0" baseline="0" noProof="0" dirty="0">
                    <a:ln>
                      <a:noFill/>
                    </a:ln>
                    <a:solidFill>
                      <a:srgbClr val="000000"/>
                    </a:solidFill>
                    <a:effectLst/>
                    <a:uLnTx/>
                    <a:uFillTx/>
                    <a:latin typeface="Arial" pitchFamily="34" charset="0"/>
                    <a:cs typeface="Arial" pitchFamily="34" charset="0"/>
                  </a:rPr>
                  <a:t>IL-1ß</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254" name="Rectangle 355"/>
              <p:cNvSpPr>
                <a:spLocks noChangeArrowheads="1"/>
              </p:cNvSpPr>
              <p:nvPr/>
            </p:nvSpPr>
            <p:spPr bwMode="auto">
              <a:xfrm rot="18442348">
                <a:off x="8051992" y="3719563"/>
                <a:ext cx="3061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1" i="0" u="none" strike="noStrike" kern="0" cap="none" spc="0" normalizeH="0" baseline="0" noProof="0" dirty="0">
                    <a:ln>
                      <a:noFill/>
                    </a:ln>
                    <a:solidFill>
                      <a:srgbClr val="000000"/>
                    </a:solidFill>
                    <a:effectLst/>
                    <a:uLnTx/>
                    <a:uFillTx/>
                    <a:latin typeface="Arial" pitchFamily="34" charset="0"/>
                    <a:cs typeface="Arial" pitchFamily="34" charset="0"/>
                  </a:rPr>
                  <a:t>IL-1ß</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grpSp>
          <p:nvGrpSpPr>
            <p:cNvPr id="36" name="Group 1"/>
            <p:cNvGrpSpPr/>
            <p:nvPr/>
          </p:nvGrpSpPr>
          <p:grpSpPr>
            <a:xfrm>
              <a:off x="618416" y="2723792"/>
              <a:ext cx="2058988" cy="2255721"/>
              <a:chOff x="618416" y="2723792"/>
              <a:chExt cx="2058988" cy="2255721"/>
            </a:xfrm>
          </p:grpSpPr>
          <p:grpSp>
            <p:nvGrpSpPr>
              <p:cNvPr id="37" name="Group 14"/>
              <p:cNvGrpSpPr/>
              <p:nvPr/>
            </p:nvGrpSpPr>
            <p:grpSpPr>
              <a:xfrm>
                <a:off x="618416" y="2723792"/>
                <a:ext cx="2058988" cy="2255721"/>
                <a:chOff x="618416" y="2723792"/>
                <a:chExt cx="2058988" cy="2255721"/>
              </a:xfrm>
            </p:grpSpPr>
            <p:grpSp>
              <p:nvGrpSpPr>
                <p:cNvPr id="40" name="Group 7"/>
                <p:cNvGrpSpPr/>
                <p:nvPr/>
              </p:nvGrpSpPr>
              <p:grpSpPr>
                <a:xfrm>
                  <a:off x="618416" y="2723792"/>
                  <a:ext cx="2058988" cy="2255721"/>
                  <a:chOff x="618416" y="2723792"/>
                  <a:chExt cx="2058988" cy="2255721"/>
                </a:xfrm>
              </p:grpSpPr>
              <p:sp>
                <p:nvSpPr>
                  <p:cNvPr id="42" name="Rectangle 8"/>
                  <p:cNvSpPr>
                    <a:spLocks noChangeArrowheads="1"/>
                  </p:cNvSpPr>
                  <p:nvPr/>
                </p:nvSpPr>
                <p:spPr bwMode="auto">
                  <a:xfrm>
                    <a:off x="63746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3" name="Rectangle 9"/>
                  <p:cNvSpPr>
                    <a:spLocks noChangeArrowheads="1"/>
                  </p:cNvSpPr>
                  <p:nvPr/>
                </p:nvSpPr>
                <p:spPr bwMode="auto">
                  <a:xfrm>
                    <a:off x="716841"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4" name="Rectangle 10"/>
                  <p:cNvSpPr>
                    <a:spLocks noChangeArrowheads="1"/>
                  </p:cNvSpPr>
                  <p:nvPr/>
                </p:nvSpPr>
                <p:spPr bwMode="auto">
                  <a:xfrm>
                    <a:off x="7946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5" name="Rectangle 11"/>
                  <p:cNvSpPr>
                    <a:spLocks noChangeArrowheads="1"/>
                  </p:cNvSpPr>
                  <p:nvPr/>
                </p:nvSpPr>
                <p:spPr bwMode="auto">
                  <a:xfrm>
                    <a:off x="8740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6" name="Rectangle 12"/>
                  <p:cNvSpPr>
                    <a:spLocks noChangeArrowheads="1"/>
                  </p:cNvSpPr>
                  <p:nvPr/>
                </p:nvSpPr>
                <p:spPr bwMode="auto">
                  <a:xfrm>
                    <a:off x="9517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7" name="Rectangle 13"/>
                  <p:cNvSpPr>
                    <a:spLocks noChangeArrowheads="1"/>
                  </p:cNvSpPr>
                  <p:nvPr/>
                </p:nvSpPr>
                <p:spPr bwMode="auto">
                  <a:xfrm>
                    <a:off x="1031166"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8" name="Rectangle 14"/>
                  <p:cNvSpPr>
                    <a:spLocks noChangeArrowheads="1"/>
                  </p:cNvSpPr>
                  <p:nvPr/>
                </p:nvSpPr>
                <p:spPr bwMode="auto">
                  <a:xfrm>
                    <a:off x="1108954"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9" name="Rectangle 15"/>
                  <p:cNvSpPr>
                    <a:spLocks noChangeArrowheads="1"/>
                  </p:cNvSpPr>
                  <p:nvPr/>
                </p:nvSpPr>
                <p:spPr bwMode="auto">
                  <a:xfrm>
                    <a:off x="11883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0" name="Rectangle 16"/>
                  <p:cNvSpPr>
                    <a:spLocks noChangeArrowheads="1"/>
                  </p:cNvSpPr>
                  <p:nvPr/>
                </p:nvSpPr>
                <p:spPr bwMode="auto">
                  <a:xfrm>
                    <a:off x="12677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1" name="Rectangle 17"/>
                  <p:cNvSpPr>
                    <a:spLocks noChangeArrowheads="1"/>
                  </p:cNvSpPr>
                  <p:nvPr/>
                </p:nvSpPr>
                <p:spPr bwMode="auto">
                  <a:xfrm>
                    <a:off x="13454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2" name="Rectangle 18"/>
                  <p:cNvSpPr>
                    <a:spLocks noChangeArrowheads="1"/>
                  </p:cNvSpPr>
                  <p:nvPr/>
                </p:nvSpPr>
                <p:spPr bwMode="auto">
                  <a:xfrm>
                    <a:off x="1424866"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3" name="Rectangle 19"/>
                  <p:cNvSpPr>
                    <a:spLocks noChangeArrowheads="1"/>
                  </p:cNvSpPr>
                  <p:nvPr/>
                </p:nvSpPr>
                <p:spPr bwMode="auto">
                  <a:xfrm>
                    <a:off x="1502654"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4" name="Oval 20"/>
                  <p:cNvSpPr>
                    <a:spLocks noChangeArrowheads="1"/>
                  </p:cNvSpPr>
                  <p:nvPr/>
                </p:nvSpPr>
                <p:spPr bwMode="auto">
                  <a:xfrm>
                    <a:off x="618416"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5" name="Oval 21"/>
                  <p:cNvSpPr>
                    <a:spLocks noChangeArrowheads="1"/>
                  </p:cNvSpPr>
                  <p:nvPr/>
                </p:nvSpPr>
                <p:spPr bwMode="auto">
                  <a:xfrm>
                    <a:off x="696204"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6" name="Oval 22"/>
                  <p:cNvSpPr>
                    <a:spLocks noChangeArrowheads="1"/>
                  </p:cNvSpPr>
                  <p:nvPr/>
                </p:nvSpPr>
                <p:spPr bwMode="auto">
                  <a:xfrm>
                    <a:off x="7755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7" name="Oval 23"/>
                  <p:cNvSpPr>
                    <a:spLocks noChangeArrowheads="1"/>
                  </p:cNvSpPr>
                  <p:nvPr/>
                </p:nvSpPr>
                <p:spPr bwMode="auto">
                  <a:xfrm>
                    <a:off x="853366"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8" name="Oval 24"/>
                  <p:cNvSpPr>
                    <a:spLocks noChangeArrowheads="1"/>
                  </p:cNvSpPr>
                  <p:nvPr/>
                </p:nvSpPr>
                <p:spPr bwMode="auto">
                  <a:xfrm>
                    <a:off x="9327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9" name="Oval 25"/>
                  <p:cNvSpPr>
                    <a:spLocks noChangeArrowheads="1"/>
                  </p:cNvSpPr>
                  <p:nvPr/>
                </p:nvSpPr>
                <p:spPr bwMode="auto">
                  <a:xfrm>
                    <a:off x="1010529"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0" name="Oval 26"/>
                  <p:cNvSpPr>
                    <a:spLocks noChangeArrowheads="1"/>
                  </p:cNvSpPr>
                  <p:nvPr/>
                </p:nvSpPr>
                <p:spPr bwMode="auto">
                  <a:xfrm>
                    <a:off x="1089904"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1" name="Oval 27"/>
                  <p:cNvSpPr>
                    <a:spLocks noChangeArrowheads="1"/>
                  </p:cNvSpPr>
                  <p:nvPr/>
                </p:nvSpPr>
                <p:spPr bwMode="auto">
                  <a:xfrm>
                    <a:off x="11692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2" name="Oval 28"/>
                  <p:cNvSpPr>
                    <a:spLocks noChangeArrowheads="1"/>
                  </p:cNvSpPr>
                  <p:nvPr/>
                </p:nvSpPr>
                <p:spPr bwMode="auto">
                  <a:xfrm>
                    <a:off x="1247066"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3" name="Oval 29"/>
                  <p:cNvSpPr>
                    <a:spLocks noChangeArrowheads="1"/>
                  </p:cNvSpPr>
                  <p:nvPr/>
                </p:nvSpPr>
                <p:spPr bwMode="auto">
                  <a:xfrm>
                    <a:off x="13264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4" name="Oval 30"/>
                  <p:cNvSpPr>
                    <a:spLocks noChangeArrowheads="1"/>
                  </p:cNvSpPr>
                  <p:nvPr/>
                </p:nvSpPr>
                <p:spPr bwMode="auto">
                  <a:xfrm>
                    <a:off x="1404229"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5" name="Oval 31"/>
                  <p:cNvSpPr>
                    <a:spLocks noChangeArrowheads="1"/>
                  </p:cNvSpPr>
                  <p:nvPr/>
                </p:nvSpPr>
                <p:spPr bwMode="auto">
                  <a:xfrm>
                    <a:off x="1483604"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6" name="Rectangle 32"/>
                  <p:cNvSpPr>
                    <a:spLocks noChangeArrowheads="1"/>
                  </p:cNvSpPr>
                  <p:nvPr/>
                </p:nvSpPr>
                <p:spPr bwMode="auto">
                  <a:xfrm>
                    <a:off x="1502654"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7" name="Rectangle 33"/>
                  <p:cNvSpPr>
                    <a:spLocks noChangeArrowheads="1"/>
                  </p:cNvSpPr>
                  <p:nvPr/>
                </p:nvSpPr>
                <p:spPr bwMode="auto">
                  <a:xfrm>
                    <a:off x="1424866"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8" name="Rectangle 34"/>
                  <p:cNvSpPr>
                    <a:spLocks noChangeArrowheads="1"/>
                  </p:cNvSpPr>
                  <p:nvPr/>
                </p:nvSpPr>
                <p:spPr bwMode="auto">
                  <a:xfrm>
                    <a:off x="13454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9" name="Rectangle 35"/>
                  <p:cNvSpPr>
                    <a:spLocks noChangeArrowheads="1"/>
                  </p:cNvSpPr>
                  <p:nvPr/>
                </p:nvSpPr>
                <p:spPr bwMode="auto">
                  <a:xfrm>
                    <a:off x="12677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0" name="Rectangle 36"/>
                  <p:cNvSpPr>
                    <a:spLocks noChangeArrowheads="1"/>
                  </p:cNvSpPr>
                  <p:nvPr/>
                </p:nvSpPr>
                <p:spPr bwMode="auto">
                  <a:xfrm>
                    <a:off x="11883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1" name="Rectangle 37"/>
                  <p:cNvSpPr>
                    <a:spLocks noChangeArrowheads="1"/>
                  </p:cNvSpPr>
                  <p:nvPr/>
                </p:nvSpPr>
                <p:spPr bwMode="auto">
                  <a:xfrm>
                    <a:off x="1108954"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 name="Rectangle 38"/>
                  <p:cNvSpPr>
                    <a:spLocks noChangeArrowheads="1"/>
                  </p:cNvSpPr>
                  <p:nvPr/>
                </p:nvSpPr>
                <p:spPr bwMode="auto">
                  <a:xfrm>
                    <a:off x="1031166"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3" name="Rectangle 39"/>
                  <p:cNvSpPr>
                    <a:spLocks noChangeArrowheads="1"/>
                  </p:cNvSpPr>
                  <p:nvPr/>
                </p:nvSpPr>
                <p:spPr bwMode="auto">
                  <a:xfrm>
                    <a:off x="9517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4" name="Rectangle 40"/>
                  <p:cNvSpPr>
                    <a:spLocks noChangeArrowheads="1"/>
                  </p:cNvSpPr>
                  <p:nvPr/>
                </p:nvSpPr>
                <p:spPr bwMode="auto">
                  <a:xfrm>
                    <a:off x="8740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5" name="Rectangle 41"/>
                  <p:cNvSpPr>
                    <a:spLocks noChangeArrowheads="1"/>
                  </p:cNvSpPr>
                  <p:nvPr/>
                </p:nvSpPr>
                <p:spPr bwMode="auto">
                  <a:xfrm>
                    <a:off x="7946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6" name="Rectangle 42"/>
                  <p:cNvSpPr>
                    <a:spLocks noChangeArrowheads="1"/>
                  </p:cNvSpPr>
                  <p:nvPr/>
                </p:nvSpPr>
                <p:spPr bwMode="auto">
                  <a:xfrm>
                    <a:off x="716841"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7" name="Rectangle 43"/>
                  <p:cNvSpPr>
                    <a:spLocks noChangeArrowheads="1"/>
                  </p:cNvSpPr>
                  <p:nvPr/>
                </p:nvSpPr>
                <p:spPr bwMode="auto">
                  <a:xfrm>
                    <a:off x="63746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8" name="Oval 44"/>
                  <p:cNvSpPr>
                    <a:spLocks noChangeArrowheads="1"/>
                  </p:cNvSpPr>
                  <p:nvPr/>
                </p:nvSpPr>
                <p:spPr bwMode="auto">
                  <a:xfrm>
                    <a:off x="1483604"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9" name="Oval 45"/>
                  <p:cNvSpPr>
                    <a:spLocks noChangeArrowheads="1"/>
                  </p:cNvSpPr>
                  <p:nvPr/>
                </p:nvSpPr>
                <p:spPr bwMode="auto">
                  <a:xfrm>
                    <a:off x="1404229"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0" name="Oval 46"/>
                  <p:cNvSpPr>
                    <a:spLocks noChangeArrowheads="1"/>
                  </p:cNvSpPr>
                  <p:nvPr/>
                </p:nvSpPr>
                <p:spPr bwMode="auto">
                  <a:xfrm>
                    <a:off x="13264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1" name="Oval 47"/>
                  <p:cNvSpPr>
                    <a:spLocks noChangeArrowheads="1"/>
                  </p:cNvSpPr>
                  <p:nvPr/>
                </p:nvSpPr>
                <p:spPr bwMode="auto">
                  <a:xfrm>
                    <a:off x="1247066"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2" name="Oval 48"/>
                  <p:cNvSpPr>
                    <a:spLocks noChangeArrowheads="1"/>
                  </p:cNvSpPr>
                  <p:nvPr/>
                </p:nvSpPr>
                <p:spPr bwMode="auto">
                  <a:xfrm>
                    <a:off x="11692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3" name="Oval 49"/>
                  <p:cNvSpPr>
                    <a:spLocks noChangeArrowheads="1"/>
                  </p:cNvSpPr>
                  <p:nvPr/>
                </p:nvSpPr>
                <p:spPr bwMode="auto">
                  <a:xfrm>
                    <a:off x="1089904"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4" name="Oval 50"/>
                  <p:cNvSpPr>
                    <a:spLocks noChangeArrowheads="1"/>
                  </p:cNvSpPr>
                  <p:nvPr/>
                </p:nvSpPr>
                <p:spPr bwMode="auto">
                  <a:xfrm>
                    <a:off x="1010529"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5" name="Oval 51"/>
                  <p:cNvSpPr>
                    <a:spLocks noChangeArrowheads="1"/>
                  </p:cNvSpPr>
                  <p:nvPr/>
                </p:nvSpPr>
                <p:spPr bwMode="auto">
                  <a:xfrm>
                    <a:off x="9327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6" name="Oval 52"/>
                  <p:cNvSpPr>
                    <a:spLocks noChangeArrowheads="1"/>
                  </p:cNvSpPr>
                  <p:nvPr/>
                </p:nvSpPr>
                <p:spPr bwMode="auto">
                  <a:xfrm>
                    <a:off x="853366"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7" name="Oval 53"/>
                  <p:cNvSpPr>
                    <a:spLocks noChangeArrowheads="1"/>
                  </p:cNvSpPr>
                  <p:nvPr/>
                </p:nvSpPr>
                <p:spPr bwMode="auto">
                  <a:xfrm>
                    <a:off x="7755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8" name="Oval 54"/>
                  <p:cNvSpPr>
                    <a:spLocks noChangeArrowheads="1"/>
                  </p:cNvSpPr>
                  <p:nvPr/>
                </p:nvSpPr>
                <p:spPr bwMode="auto">
                  <a:xfrm>
                    <a:off x="696204"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9" name="Oval 55"/>
                  <p:cNvSpPr>
                    <a:spLocks noChangeArrowheads="1"/>
                  </p:cNvSpPr>
                  <p:nvPr/>
                </p:nvSpPr>
                <p:spPr bwMode="auto">
                  <a:xfrm>
                    <a:off x="618416"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0" name="Rectangle 56"/>
                  <p:cNvSpPr>
                    <a:spLocks noChangeArrowheads="1"/>
                  </p:cNvSpPr>
                  <p:nvPr/>
                </p:nvSpPr>
                <p:spPr bwMode="auto">
                  <a:xfrm>
                    <a:off x="1759829"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1" name="Rectangle 57"/>
                  <p:cNvSpPr>
                    <a:spLocks noChangeArrowheads="1"/>
                  </p:cNvSpPr>
                  <p:nvPr/>
                </p:nvSpPr>
                <p:spPr bwMode="auto">
                  <a:xfrm>
                    <a:off x="1837616"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2" name="Rectangle 58"/>
                  <p:cNvSpPr>
                    <a:spLocks noChangeArrowheads="1"/>
                  </p:cNvSpPr>
                  <p:nvPr/>
                </p:nvSpPr>
                <p:spPr bwMode="auto">
                  <a:xfrm>
                    <a:off x="1916991"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3" name="Rectangle 59"/>
                  <p:cNvSpPr>
                    <a:spLocks noChangeArrowheads="1"/>
                  </p:cNvSpPr>
                  <p:nvPr/>
                </p:nvSpPr>
                <p:spPr bwMode="auto">
                  <a:xfrm>
                    <a:off x="1997954"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4" name="Rectangle 60"/>
                  <p:cNvSpPr>
                    <a:spLocks noChangeArrowheads="1"/>
                  </p:cNvSpPr>
                  <p:nvPr/>
                </p:nvSpPr>
                <p:spPr bwMode="auto">
                  <a:xfrm>
                    <a:off x="20773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5" name="Rectangle 61"/>
                  <p:cNvSpPr>
                    <a:spLocks noChangeArrowheads="1"/>
                  </p:cNvSpPr>
                  <p:nvPr/>
                </p:nvSpPr>
                <p:spPr bwMode="auto">
                  <a:xfrm>
                    <a:off x="21567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6" name="Rectangle 62"/>
                  <p:cNvSpPr>
                    <a:spLocks noChangeArrowheads="1"/>
                  </p:cNvSpPr>
                  <p:nvPr/>
                </p:nvSpPr>
                <p:spPr bwMode="auto">
                  <a:xfrm>
                    <a:off x="22344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7" name="Rectangle 63"/>
                  <p:cNvSpPr>
                    <a:spLocks noChangeArrowheads="1"/>
                  </p:cNvSpPr>
                  <p:nvPr/>
                </p:nvSpPr>
                <p:spPr bwMode="auto">
                  <a:xfrm>
                    <a:off x="2313866"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8" name="Rectangle 64"/>
                  <p:cNvSpPr>
                    <a:spLocks noChangeArrowheads="1"/>
                  </p:cNvSpPr>
                  <p:nvPr/>
                </p:nvSpPr>
                <p:spPr bwMode="auto">
                  <a:xfrm>
                    <a:off x="2391654"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9" name="Rectangle 65"/>
                  <p:cNvSpPr>
                    <a:spLocks noChangeArrowheads="1"/>
                  </p:cNvSpPr>
                  <p:nvPr/>
                </p:nvSpPr>
                <p:spPr bwMode="auto">
                  <a:xfrm>
                    <a:off x="2471029"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0" name="Rectangle 66"/>
                  <p:cNvSpPr>
                    <a:spLocks noChangeArrowheads="1"/>
                  </p:cNvSpPr>
                  <p:nvPr/>
                </p:nvSpPr>
                <p:spPr bwMode="auto">
                  <a:xfrm>
                    <a:off x="2550404" y="4233863"/>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1" name="Rectangle 67"/>
                  <p:cNvSpPr>
                    <a:spLocks noChangeArrowheads="1"/>
                  </p:cNvSpPr>
                  <p:nvPr/>
                </p:nvSpPr>
                <p:spPr bwMode="auto">
                  <a:xfrm>
                    <a:off x="2628191" y="4233863"/>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2" name="Oval 68"/>
                  <p:cNvSpPr>
                    <a:spLocks noChangeArrowheads="1"/>
                  </p:cNvSpPr>
                  <p:nvPr/>
                </p:nvSpPr>
                <p:spPr bwMode="auto">
                  <a:xfrm>
                    <a:off x="1739191"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3" name="Oval 69"/>
                  <p:cNvSpPr>
                    <a:spLocks noChangeArrowheads="1"/>
                  </p:cNvSpPr>
                  <p:nvPr/>
                </p:nvSpPr>
                <p:spPr bwMode="auto">
                  <a:xfrm>
                    <a:off x="1818566" y="4194175"/>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4" name="Oval 70"/>
                  <p:cNvSpPr>
                    <a:spLocks noChangeArrowheads="1"/>
                  </p:cNvSpPr>
                  <p:nvPr/>
                </p:nvSpPr>
                <p:spPr bwMode="auto">
                  <a:xfrm>
                    <a:off x="1896354" y="4194175"/>
                    <a:ext cx="73025"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5" name="Oval 71"/>
                  <p:cNvSpPr>
                    <a:spLocks noChangeArrowheads="1"/>
                  </p:cNvSpPr>
                  <p:nvPr/>
                </p:nvSpPr>
                <p:spPr bwMode="auto">
                  <a:xfrm>
                    <a:off x="1975729" y="4194175"/>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6" name="Oval 72"/>
                  <p:cNvSpPr>
                    <a:spLocks noChangeArrowheads="1"/>
                  </p:cNvSpPr>
                  <p:nvPr/>
                </p:nvSpPr>
                <p:spPr bwMode="auto">
                  <a:xfrm>
                    <a:off x="2055104" y="4194175"/>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7" name="Oval 73"/>
                  <p:cNvSpPr>
                    <a:spLocks noChangeArrowheads="1"/>
                  </p:cNvSpPr>
                  <p:nvPr/>
                </p:nvSpPr>
                <p:spPr bwMode="auto">
                  <a:xfrm>
                    <a:off x="2132891" y="4194175"/>
                    <a:ext cx="73025"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8" name="Oval 74"/>
                  <p:cNvSpPr>
                    <a:spLocks noChangeArrowheads="1"/>
                  </p:cNvSpPr>
                  <p:nvPr/>
                </p:nvSpPr>
                <p:spPr bwMode="auto">
                  <a:xfrm>
                    <a:off x="22154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9" name="Oval 75"/>
                  <p:cNvSpPr>
                    <a:spLocks noChangeArrowheads="1"/>
                  </p:cNvSpPr>
                  <p:nvPr/>
                </p:nvSpPr>
                <p:spPr bwMode="auto">
                  <a:xfrm>
                    <a:off x="2293229"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0" name="Oval 76"/>
                  <p:cNvSpPr>
                    <a:spLocks noChangeArrowheads="1"/>
                  </p:cNvSpPr>
                  <p:nvPr/>
                </p:nvSpPr>
                <p:spPr bwMode="auto">
                  <a:xfrm>
                    <a:off x="2372604"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1" name="Oval 77"/>
                  <p:cNvSpPr>
                    <a:spLocks noChangeArrowheads="1"/>
                  </p:cNvSpPr>
                  <p:nvPr/>
                </p:nvSpPr>
                <p:spPr bwMode="auto">
                  <a:xfrm>
                    <a:off x="2451979"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2" name="Oval 78"/>
                  <p:cNvSpPr>
                    <a:spLocks noChangeArrowheads="1"/>
                  </p:cNvSpPr>
                  <p:nvPr/>
                </p:nvSpPr>
                <p:spPr bwMode="auto">
                  <a:xfrm>
                    <a:off x="2529766" y="4194175"/>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3" name="Oval 79"/>
                  <p:cNvSpPr>
                    <a:spLocks noChangeArrowheads="1"/>
                  </p:cNvSpPr>
                  <p:nvPr/>
                </p:nvSpPr>
                <p:spPr bwMode="auto">
                  <a:xfrm>
                    <a:off x="2609141" y="4194175"/>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4" name="Rectangle 80"/>
                  <p:cNvSpPr>
                    <a:spLocks noChangeArrowheads="1"/>
                  </p:cNvSpPr>
                  <p:nvPr/>
                </p:nvSpPr>
                <p:spPr bwMode="auto">
                  <a:xfrm>
                    <a:off x="26281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5" name="Rectangle 81"/>
                  <p:cNvSpPr>
                    <a:spLocks noChangeArrowheads="1"/>
                  </p:cNvSpPr>
                  <p:nvPr/>
                </p:nvSpPr>
                <p:spPr bwMode="auto">
                  <a:xfrm>
                    <a:off x="25504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6" name="Rectangle 82"/>
                  <p:cNvSpPr>
                    <a:spLocks noChangeArrowheads="1"/>
                  </p:cNvSpPr>
                  <p:nvPr/>
                </p:nvSpPr>
                <p:spPr bwMode="auto">
                  <a:xfrm>
                    <a:off x="24710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7" name="Rectangle 83"/>
                  <p:cNvSpPr>
                    <a:spLocks noChangeArrowheads="1"/>
                  </p:cNvSpPr>
                  <p:nvPr/>
                </p:nvSpPr>
                <p:spPr bwMode="auto">
                  <a:xfrm>
                    <a:off x="2391654"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8" name="Rectangle 84"/>
                  <p:cNvSpPr>
                    <a:spLocks noChangeArrowheads="1"/>
                  </p:cNvSpPr>
                  <p:nvPr/>
                </p:nvSpPr>
                <p:spPr bwMode="auto">
                  <a:xfrm>
                    <a:off x="2313866"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9" name="Rectangle 85"/>
                  <p:cNvSpPr>
                    <a:spLocks noChangeArrowheads="1"/>
                  </p:cNvSpPr>
                  <p:nvPr/>
                </p:nvSpPr>
                <p:spPr bwMode="auto">
                  <a:xfrm>
                    <a:off x="2234491"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0" name="Rectangle 86"/>
                  <p:cNvSpPr>
                    <a:spLocks noChangeArrowheads="1"/>
                  </p:cNvSpPr>
                  <p:nvPr/>
                </p:nvSpPr>
                <p:spPr bwMode="auto">
                  <a:xfrm>
                    <a:off x="2156704"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1" name="Rectangle 87"/>
                  <p:cNvSpPr>
                    <a:spLocks noChangeArrowheads="1"/>
                  </p:cNvSpPr>
                  <p:nvPr/>
                </p:nvSpPr>
                <p:spPr bwMode="auto">
                  <a:xfrm>
                    <a:off x="2077329"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2" name="Rectangle 88"/>
                  <p:cNvSpPr>
                    <a:spLocks noChangeArrowheads="1"/>
                  </p:cNvSpPr>
                  <p:nvPr/>
                </p:nvSpPr>
                <p:spPr bwMode="auto">
                  <a:xfrm>
                    <a:off x="1997954"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3" name="Rectangle 89"/>
                  <p:cNvSpPr>
                    <a:spLocks noChangeArrowheads="1"/>
                  </p:cNvSpPr>
                  <p:nvPr/>
                </p:nvSpPr>
                <p:spPr bwMode="auto">
                  <a:xfrm>
                    <a:off x="1916991"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4" name="Rectangle 90"/>
                  <p:cNvSpPr>
                    <a:spLocks noChangeArrowheads="1"/>
                  </p:cNvSpPr>
                  <p:nvPr/>
                </p:nvSpPr>
                <p:spPr bwMode="auto">
                  <a:xfrm>
                    <a:off x="1837616" y="4440238"/>
                    <a:ext cx="30163"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5" name="Rectangle 91"/>
                  <p:cNvSpPr>
                    <a:spLocks noChangeArrowheads="1"/>
                  </p:cNvSpPr>
                  <p:nvPr/>
                </p:nvSpPr>
                <p:spPr bwMode="auto">
                  <a:xfrm>
                    <a:off x="1759829" y="4440238"/>
                    <a:ext cx="28575" cy="174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6" name="Oval 92"/>
                  <p:cNvSpPr>
                    <a:spLocks noChangeArrowheads="1"/>
                  </p:cNvSpPr>
                  <p:nvPr/>
                </p:nvSpPr>
                <p:spPr bwMode="auto">
                  <a:xfrm>
                    <a:off x="26091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7" name="Oval 93"/>
                  <p:cNvSpPr>
                    <a:spLocks noChangeArrowheads="1"/>
                  </p:cNvSpPr>
                  <p:nvPr/>
                </p:nvSpPr>
                <p:spPr bwMode="auto">
                  <a:xfrm>
                    <a:off x="2529766"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8" name="Oval 94"/>
                  <p:cNvSpPr>
                    <a:spLocks noChangeArrowheads="1"/>
                  </p:cNvSpPr>
                  <p:nvPr/>
                </p:nvSpPr>
                <p:spPr bwMode="auto">
                  <a:xfrm>
                    <a:off x="2451979"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9" name="Oval 95"/>
                  <p:cNvSpPr>
                    <a:spLocks noChangeArrowheads="1"/>
                  </p:cNvSpPr>
                  <p:nvPr/>
                </p:nvSpPr>
                <p:spPr bwMode="auto">
                  <a:xfrm>
                    <a:off x="2372604"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0" name="Oval 96"/>
                  <p:cNvSpPr>
                    <a:spLocks noChangeArrowheads="1"/>
                  </p:cNvSpPr>
                  <p:nvPr/>
                </p:nvSpPr>
                <p:spPr bwMode="auto">
                  <a:xfrm>
                    <a:off x="2293229"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1" name="Oval 97"/>
                  <p:cNvSpPr>
                    <a:spLocks noChangeArrowheads="1"/>
                  </p:cNvSpPr>
                  <p:nvPr/>
                </p:nvSpPr>
                <p:spPr bwMode="auto">
                  <a:xfrm>
                    <a:off x="2215441" y="4584700"/>
                    <a:ext cx="68263"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2" name="Oval 98"/>
                  <p:cNvSpPr>
                    <a:spLocks noChangeArrowheads="1"/>
                  </p:cNvSpPr>
                  <p:nvPr/>
                </p:nvSpPr>
                <p:spPr bwMode="auto">
                  <a:xfrm>
                    <a:off x="2132891" y="4584700"/>
                    <a:ext cx="73025"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3" name="Oval 99"/>
                  <p:cNvSpPr>
                    <a:spLocks noChangeArrowheads="1"/>
                  </p:cNvSpPr>
                  <p:nvPr/>
                </p:nvSpPr>
                <p:spPr bwMode="auto">
                  <a:xfrm>
                    <a:off x="2055104" y="4584700"/>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4" name="Oval 100"/>
                  <p:cNvSpPr>
                    <a:spLocks noChangeArrowheads="1"/>
                  </p:cNvSpPr>
                  <p:nvPr/>
                </p:nvSpPr>
                <p:spPr bwMode="auto">
                  <a:xfrm>
                    <a:off x="1975729" y="4584700"/>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5" name="Oval 101"/>
                  <p:cNvSpPr>
                    <a:spLocks noChangeArrowheads="1"/>
                  </p:cNvSpPr>
                  <p:nvPr/>
                </p:nvSpPr>
                <p:spPr bwMode="auto">
                  <a:xfrm>
                    <a:off x="1896354" y="4584700"/>
                    <a:ext cx="73025"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6" name="Oval 102"/>
                  <p:cNvSpPr>
                    <a:spLocks noChangeArrowheads="1"/>
                  </p:cNvSpPr>
                  <p:nvPr/>
                </p:nvSpPr>
                <p:spPr bwMode="auto">
                  <a:xfrm>
                    <a:off x="1818566" y="4584700"/>
                    <a:ext cx="71438"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7" name="Oval 103"/>
                  <p:cNvSpPr>
                    <a:spLocks noChangeArrowheads="1"/>
                  </p:cNvSpPr>
                  <p:nvPr/>
                </p:nvSpPr>
                <p:spPr bwMode="auto">
                  <a:xfrm>
                    <a:off x="1739191" y="4584700"/>
                    <a:ext cx="69850" cy="69850"/>
                  </a:xfrm>
                  <a:prstGeom prst="ellipse">
                    <a:avLst/>
                  </a:prstGeom>
                  <a:solidFill>
                    <a:srgbClr val="FBB040"/>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8" name="Freeform 300"/>
                  <p:cNvSpPr>
                    <a:spLocks/>
                  </p:cNvSpPr>
                  <p:nvPr/>
                </p:nvSpPr>
                <p:spPr bwMode="auto">
                  <a:xfrm>
                    <a:off x="1181776" y="2723792"/>
                    <a:ext cx="527050" cy="663575"/>
                  </a:xfrm>
                  <a:custGeom>
                    <a:avLst/>
                    <a:gdLst>
                      <a:gd name="T0" fmla="*/ 53 w 332"/>
                      <a:gd name="T1" fmla="*/ 0 h 418"/>
                      <a:gd name="T2" fmla="*/ 0 w 332"/>
                      <a:gd name="T3" fmla="*/ 194 h 418"/>
                      <a:gd name="T4" fmla="*/ 86 w 332"/>
                      <a:gd name="T5" fmla="*/ 358 h 418"/>
                      <a:gd name="T6" fmla="*/ 272 w 332"/>
                      <a:gd name="T7" fmla="*/ 418 h 418"/>
                      <a:gd name="T8" fmla="*/ 332 w 332"/>
                      <a:gd name="T9" fmla="*/ 227 h 418"/>
                      <a:gd name="T10" fmla="*/ 248 w 332"/>
                      <a:gd name="T11" fmla="*/ 66 h 418"/>
                      <a:gd name="T12" fmla="*/ 53 w 332"/>
                      <a:gd name="T13" fmla="*/ 0 h 418"/>
                    </a:gdLst>
                    <a:ahLst/>
                    <a:cxnLst>
                      <a:cxn ang="0">
                        <a:pos x="T0" y="T1"/>
                      </a:cxn>
                      <a:cxn ang="0">
                        <a:pos x="T2" y="T3"/>
                      </a:cxn>
                      <a:cxn ang="0">
                        <a:pos x="T4" y="T5"/>
                      </a:cxn>
                      <a:cxn ang="0">
                        <a:pos x="T6" y="T7"/>
                      </a:cxn>
                      <a:cxn ang="0">
                        <a:pos x="T8" y="T9"/>
                      </a:cxn>
                      <a:cxn ang="0">
                        <a:pos x="T10" y="T11"/>
                      </a:cxn>
                      <a:cxn ang="0">
                        <a:pos x="T12" y="T13"/>
                      </a:cxn>
                    </a:cxnLst>
                    <a:rect l="0" t="0" r="r" b="b"/>
                    <a:pathLst>
                      <a:path w="332" h="418">
                        <a:moveTo>
                          <a:pt x="53" y="0"/>
                        </a:moveTo>
                        <a:lnTo>
                          <a:pt x="0" y="194"/>
                        </a:lnTo>
                        <a:lnTo>
                          <a:pt x="86" y="358"/>
                        </a:lnTo>
                        <a:lnTo>
                          <a:pt x="272" y="418"/>
                        </a:lnTo>
                        <a:lnTo>
                          <a:pt x="332" y="227"/>
                        </a:lnTo>
                        <a:lnTo>
                          <a:pt x="248" y="66"/>
                        </a:lnTo>
                        <a:lnTo>
                          <a:pt x="53" y="0"/>
                        </a:lnTo>
                        <a:close/>
                      </a:path>
                    </a:pathLst>
                  </a:custGeom>
                  <a:solidFill>
                    <a:srgbClr val="FBB040"/>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9" name="Freeform 322"/>
                  <p:cNvSpPr>
                    <a:spLocks/>
                  </p:cNvSpPr>
                  <p:nvPr/>
                </p:nvSpPr>
                <p:spPr bwMode="auto">
                  <a:xfrm>
                    <a:off x="1562979" y="3438525"/>
                    <a:ext cx="231775" cy="395288"/>
                  </a:xfrm>
                  <a:custGeom>
                    <a:avLst/>
                    <a:gdLst>
                      <a:gd name="T0" fmla="*/ 48 w 71"/>
                      <a:gd name="T1" fmla="*/ 67 h 120"/>
                      <a:gd name="T2" fmla="*/ 63 w 71"/>
                      <a:gd name="T3" fmla="*/ 57 h 120"/>
                      <a:gd name="T4" fmla="*/ 57 w 71"/>
                      <a:gd name="T5" fmla="*/ 51 h 120"/>
                      <a:gd name="T6" fmla="*/ 46 w 71"/>
                      <a:gd name="T7" fmla="*/ 38 h 120"/>
                      <a:gd name="T8" fmla="*/ 71 w 71"/>
                      <a:gd name="T9" fmla="*/ 33 h 120"/>
                      <a:gd name="T10" fmla="*/ 65 w 71"/>
                      <a:gd name="T11" fmla="*/ 15 h 120"/>
                      <a:gd name="T12" fmla="*/ 49 w 71"/>
                      <a:gd name="T13" fmla="*/ 22 h 120"/>
                      <a:gd name="T14" fmla="*/ 41 w 71"/>
                      <a:gd name="T15" fmla="*/ 26 h 120"/>
                      <a:gd name="T16" fmla="*/ 43 w 71"/>
                      <a:gd name="T17" fmla="*/ 0 h 120"/>
                      <a:gd name="T18" fmla="*/ 26 w 71"/>
                      <a:gd name="T19" fmla="*/ 0 h 120"/>
                      <a:gd name="T20" fmla="*/ 28 w 71"/>
                      <a:gd name="T21" fmla="*/ 26 h 120"/>
                      <a:gd name="T22" fmla="*/ 6 w 71"/>
                      <a:gd name="T23" fmla="*/ 14 h 120"/>
                      <a:gd name="T24" fmla="*/ 0 w 71"/>
                      <a:gd name="T25" fmla="*/ 32 h 120"/>
                      <a:gd name="T26" fmla="*/ 11 w 71"/>
                      <a:gd name="T27" fmla="*/ 35 h 120"/>
                      <a:gd name="T28" fmla="*/ 25 w 71"/>
                      <a:gd name="T29" fmla="*/ 38 h 120"/>
                      <a:gd name="T30" fmla="*/ 21 w 71"/>
                      <a:gd name="T31" fmla="*/ 42 h 120"/>
                      <a:gd name="T32" fmla="*/ 6 w 71"/>
                      <a:gd name="T33" fmla="*/ 57 h 120"/>
                      <a:gd name="T34" fmla="*/ 21 w 71"/>
                      <a:gd name="T35" fmla="*/ 68 h 120"/>
                      <a:gd name="T36" fmla="*/ 32 w 71"/>
                      <a:gd name="T37" fmla="*/ 50 h 120"/>
                      <a:gd name="T38" fmla="*/ 32 w 71"/>
                      <a:gd name="T39" fmla="*/ 86 h 120"/>
                      <a:gd name="T40" fmla="*/ 13 w 71"/>
                      <a:gd name="T41" fmla="*/ 79 h 120"/>
                      <a:gd name="T42" fmla="*/ 36 w 71"/>
                      <a:gd name="T43" fmla="*/ 120 h 120"/>
                      <a:gd name="T44" fmla="*/ 59 w 71"/>
                      <a:gd name="T45" fmla="*/ 79 h 120"/>
                      <a:gd name="T46" fmla="*/ 40 w 71"/>
                      <a:gd name="T47" fmla="*/ 86 h 120"/>
                      <a:gd name="T48" fmla="*/ 40 w 71"/>
                      <a:gd name="T49" fmla="*/ 54 h 120"/>
                      <a:gd name="T50" fmla="*/ 48 w 71"/>
                      <a:gd name="T51" fmla="*/ 6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120">
                        <a:moveTo>
                          <a:pt x="48" y="67"/>
                        </a:moveTo>
                        <a:cubicBezTo>
                          <a:pt x="63" y="57"/>
                          <a:pt x="63" y="57"/>
                          <a:pt x="63" y="57"/>
                        </a:cubicBezTo>
                        <a:cubicBezTo>
                          <a:pt x="61" y="56"/>
                          <a:pt x="60" y="54"/>
                          <a:pt x="57" y="51"/>
                        </a:cubicBezTo>
                        <a:cubicBezTo>
                          <a:pt x="46" y="38"/>
                          <a:pt x="46" y="38"/>
                          <a:pt x="46" y="38"/>
                        </a:cubicBezTo>
                        <a:cubicBezTo>
                          <a:pt x="55" y="36"/>
                          <a:pt x="63" y="35"/>
                          <a:pt x="71" y="33"/>
                        </a:cubicBezTo>
                        <a:cubicBezTo>
                          <a:pt x="65" y="15"/>
                          <a:pt x="65" y="15"/>
                          <a:pt x="65" y="15"/>
                        </a:cubicBezTo>
                        <a:cubicBezTo>
                          <a:pt x="60" y="17"/>
                          <a:pt x="55" y="20"/>
                          <a:pt x="49" y="22"/>
                        </a:cubicBezTo>
                        <a:cubicBezTo>
                          <a:pt x="45" y="24"/>
                          <a:pt x="42" y="25"/>
                          <a:pt x="41" y="26"/>
                        </a:cubicBezTo>
                        <a:cubicBezTo>
                          <a:pt x="43" y="13"/>
                          <a:pt x="43" y="5"/>
                          <a:pt x="43" y="0"/>
                        </a:cubicBezTo>
                        <a:cubicBezTo>
                          <a:pt x="26" y="0"/>
                          <a:pt x="26" y="0"/>
                          <a:pt x="26" y="0"/>
                        </a:cubicBezTo>
                        <a:cubicBezTo>
                          <a:pt x="26" y="7"/>
                          <a:pt x="27" y="15"/>
                          <a:pt x="28" y="26"/>
                        </a:cubicBezTo>
                        <a:cubicBezTo>
                          <a:pt x="22" y="22"/>
                          <a:pt x="14" y="18"/>
                          <a:pt x="6" y="14"/>
                        </a:cubicBezTo>
                        <a:cubicBezTo>
                          <a:pt x="0" y="32"/>
                          <a:pt x="0" y="32"/>
                          <a:pt x="0" y="32"/>
                        </a:cubicBezTo>
                        <a:cubicBezTo>
                          <a:pt x="2" y="32"/>
                          <a:pt x="5" y="33"/>
                          <a:pt x="11" y="35"/>
                        </a:cubicBezTo>
                        <a:cubicBezTo>
                          <a:pt x="18" y="36"/>
                          <a:pt x="23" y="38"/>
                          <a:pt x="25" y="38"/>
                        </a:cubicBezTo>
                        <a:cubicBezTo>
                          <a:pt x="24" y="38"/>
                          <a:pt x="23" y="40"/>
                          <a:pt x="21" y="42"/>
                        </a:cubicBezTo>
                        <a:cubicBezTo>
                          <a:pt x="16" y="46"/>
                          <a:pt x="11" y="51"/>
                          <a:pt x="6" y="57"/>
                        </a:cubicBezTo>
                        <a:cubicBezTo>
                          <a:pt x="21" y="68"/>
                          <a:pt x="21" y="68"/>
                          <a:pt x="21" y="68"/>
                        </a:cubicBezTo>
                        <a:cubicBezTo>
                          <a:pt x="25" y="62"/>
                          <a:pt x="29" y="56"/>
                          <a:pt x="32" y="50"/>
                        </a:cubicBezTo>
                        <a:cubicBezTo>
                          <a:pt x="32" y="86"/>
                          <a:pt x="32" y="86"/>
                          <a:pt x="32" y="86"/>
                        </a:cubicBezTo>
                        <a:cubicBezTo>
                          <a:pt x="13" y="79"/>
                          <a:pt x="13" y="79"/>
                          <a:pt x="13" y="79"/>
                        </a:cubicBezTo>
                        <a:cubicBezTo>
                          <a:pt x="22" y="89"/>
                          <a:pt x="31" y="106"/>
                          <a:pt x="36" y="120"/>
                        </a:cubicBezTo>
                        <a:cubicBezTo>
                          <a:pt x="41" y="106"/>
                          <a:pt x="50" y="89"/>
                          <a:pt x="59" y="79"/>
                        </a:cubicBezTo>
                        <a:cubicBezTo>
                          <a:pt x="40" y="86"/>
                          <a:pt x="40" y="86"/>
                          <a:pt x="40" y="86"/>
                        </a:cubicBezTo>
                        <a:cubicBezTo>
                          <a:pt x="40" y="54"/>
                          <a:pt x="40" y="54"/>
                          <a:pt x="40" y="54"/>
                        </a:cubicBezTo>
                        <a:lnTo>
                          <a:pt x="48"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0" name="Freeform 333"/>
                  <p:cNvSpPr>
                    <a:spLocks/>
                  </p:cNvSpPr>
                  <p:nvPr/>
                </p:nvSpPr>
                <p:spPr bwMode="auto">
                  <a:xfrm>
                    <a:off x="1267704" y="3822700"/>
                    <a:ext cx="338138" cy="949325"/>
                  </a:xfrm>
                  <a:custGeom>
                    <a:avLst/>
                    <a:gdLst>
                      <a:gd name="T0" fmla="*/ 0 w 213"/>
                      <a:gd name="T1" fmla="*/ 0 h 598"/>
                      <a:gd name="T2" fmla="*/ 53 w 213"/>
                      <a:gd name="T3" fmla="*/ 0 h 598"/>
                      <a:gd name="T4" fmla="*/ 70 w 213"/>
                      <a:gd name="T5" fmla="*/ 110 h 598"/>
                      <a:gd name="T6" fmla="*/ 202 w 213"/>
                      <a:gd name="T7" fmla="*/ 209 h 598"/>
                      <a:gd name="T8" fmla="*/ 213 w 213"/>
                      <a:gd name="T9" fmla="*/ 555 h 598"/>
                      <a:gd name="T10" fmla="*/ 182 w 213"/>
                      <a:gd name="T11" fmla="*/ 598 h 598"/>
                      <a:gd name="T12" fmla="*/ 136 w 213"/>
                      <a:gd name="T13" fmla="*/ 561 h 598"/>
                      <a:gd name="T14" fmla="*/ 177 w 213"/>
                      <a:gd name="T15" fmla="*/ 524 h 598"/>
                      <a:gd name="T16" fmla="*/ 140 w 213"/>
                      <a:gd name="T17" fmla="*/ 238 h 598"/>
                      <a:gd name="T18" fmla="*/ 4 w 213"/>
                      <a:gd name="T19" fmla="*/ 149 h 598"/>
                      <a:gd name="T20" fmla="*/ 0 w 213"/>
                      <a:gd name="T21"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598">
                        <a:moveTo>
                          <a:pt x="0" y="0"/>
                        </a:moveTo>
                        <a:lnTo>
                          <a:pt x="53" y="0"/>
                        </a:lnTo>
                        <a:lnTo>
                          <a:pt x="70" y="110"/>
                        </a:lnTo>
                        <a:lnTo>
                          <a:pt x="202" y="209"/>
                        </a:lnTo>
                        <a:lnTo>
                          <a:pt x="213" y="555"/>
                        </a:lnTo>
                        <a:lnTo>
                          <a:pt x="182" y="598"/>
                        </a:lnTo>
                        <a:lnTo>
                          <a:pt x="136" y="561"/>
                        </a:lnTo>
                        <a:lnTo>
                          <a:pt x="177" y="524"/>
                        </a:lnTo>
                        <a:lnTo>
                          <a:pt x="140" y="238"/>
                        </a:lnTo>
                        <a:lnTo>
                          <a:pt x="4" y="149"/>
                        </a:lnTo>
                        <a:lnTo>
                          <a:pt x="0" y="0"/>
                        </a:lnTo>
                        <a:close/>
                      </a:path>
                    </a:pathLst>
                  </a:custGeom>
                  <a:solidFill>
                    <a:srgbClr val="ED1C24"/>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1" name="Oval 334"/>
                  <p:cNvSpPr>
                    <a:spLocks noChangeArrowheads="1"/>
                  </p:cNvSpPr>
                  <p:nvPr/>
                </p:nvSpPr>
                <p:spPr bwMode="auto">
                  <a:xfrm>
                    <a:off x="1461379" y="4670425"/>
                    <a:ext cx="163513" cy="168275"/>
                  </a:xfrm>
                  <a:prstGeom prst="ellipse">
                    <a:avLst/>
                  </a:prstGeom>
                  <a:solidFill>
                    <a:srgbClr val="ED1C24"/>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2" name="Freeform 335"/>
                  <p:cNvSpPr>
                    <a:spLocks/>
                  </p:cNvSpPr>
                  <p:nvPr/>
                </p:nvSpPr>
                <p:spPr bwMode="auto">
                  <a:xfrm>
                    <a:off x="1707441" y="3822700"/>
                    <a:ext cx="333375" cy="949325"/>
                  </a:xfrm>
                  <a:custGeom>
                    <a:avLst/>
                    <a:gdLst>
                      <a:gd name="T0" fmla="*/ 210 w 210"/>
                      <a:gd name="T1" fmla="*/ 0 h 598"/>
                      <a:gd name="T2" fmla="*/ 157 w 210"/>
                      <a:gd name="T3" fmla="*/ 0 h 598"/>
                      <a:gd name="T4" fmla="*/ 142 w 210"/>
                      <a:gd name="T5" fmla="*/ 110 h 598"/>
                      <a:gd name="T6" fmla="*/ 8 w 210"/>
                      <a:gd name="T7" fmla="*/ 209 h 598"/>
                      <a:gd name="T8" fmla="*/ 0 w 210"/>
                      <a:gd name="T9" fmla="*/ 555 h 598"/>
                      <a:gd name="T10" fmla="*/ 31 w 210"/>
                      <a:gd name="T11" fmla="*/ 598 h 598"/>
                      <a:gd name="T12" fmla="*/ 74 w 210"/>
                      <a:gd name="T13" fmla="*/ 561 h 598"/>
                      <a:gd name="T14" fmla="*/ 33 w 210"/>
                      <a:gd name="T15" fmla="*/ 524 h 598"/>
                      <a:gd name="T16" fmla="*/ 72 w 210"/>
                      <a:gd name="T17" fmla="*/ 238 h 598"/>
                      <a:gd name="T18" fmla="*/ 206 w 210"/>
                      <a:gd name="T19" fmla="*/ 149 h 598"/>
                      <a:gd name="T20" fmla="*/ 210 w 210"/>
                      <a:gd name="T21"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598">
                        <a:moveTo>
                          <a:pt x="210" y="0"/>
                        </a:moveTo>
                        <a:lnTo>
                          <a:pt x="157" y="0"/>
                        </a:lnTo>
                        <a:lnTo>
                          <a:pt x="142" y="110"/>
                        </a:lnTo>
                        <a:lnTo>
                          <a:pt x="8" y="209"/>
                        </a:lnTo>
                        <a:lnTo>
                          <a:pt x="0" y="555"/>
                        </a:lnTo>
                        <a:lnTo>
                          <a:pt x="31" y="598"/>
                        </a:lnTo>
                        <a:lnTo>
                          <a:pt x="74" y="561"/>
                        </a:lnTo>
                        <a:lnTo>
                          <a:pt x="33" y="524"/>
                        </a:lnTo>
                        <a:lnTo>
                          <a:pt x="72" y="238"/>
                        </a:lnTo>
                        <a:lnTo>
                          <a:pt x="206" y="149"/>
                        </a:lnTo>
                        <a:lnTo>
                          <a:pt x="210" y="0"/>
                        </a:lnTo>
                        <a:close/>
                      </a:path>
                    </a:pathLst>
                  </a:custGeom>
                  <a:solidFill>
                    <a:srgbClr val="8DC63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3" name="Oval 336"/>
                  <p:cNvSpPr>
                    <a:spLocks noChangeArrowheads="1"/>
                  </p:cNvSpPr>
                  <p:nvPr/>
                </p:nvSpPr>
                <p:spPr bwMode="auto">
                  <a:xfrm>
                    <a:off x="1683629" y="4670425"/>
                    <a:ext cx="166688" cy="168275"/>
                  </a:xfrm>
                  <a:prstGeom prst="ellipse">
                    <a:avLst/>
                  </a:prstGeom>
                  <a:solidFill>
                    <a:srgbClr val="8DC63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144" name="Group 369"/>
                  <p:cNvGrpSpPr/>
                  <p:nvPr/>
                </p:nvGrpSpPr>
                <p:grpSpPr>
                  <a:xfrm>
                    <a:off x="845525" y="4777256"/>
                    <a:ext cx="1812829" cy="202257"/>
                    <a:chOff x="3734329" y="4787156"/>
                    <a:chExt cx="1812829" cy="202257"/>
                  </a:xfrm>
                </p:grpSpPr>
                <p:sp>
                  <p:nvSpPr>
                    <p:cNvPr id="145" name="Rectangle 347"/>
                    <p:cNvSpPr>
                      <a:spLocks noChangeArrowheads="1"/>
                    </p:cNvSpPr>
                    <p:nvPr/>
                  </p:nvSpPr>
                  <p:spPr bwMode="auto">
                    <a:xfrm>
                      <a:off x="4965267" y="4835525"/>
                      <a:ext cx="5818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itchFamily="34" charset="0"/>
                          <a:cs typeface="Arial" pitchFamily="34" charset="0"/>
                        </a:rPr>
                        <a:t>IL-1 RAcP</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146" name="Rectangle 352"/>
                    <p:cNvSpPr>
                      <a:spLocks noChangeArrowheads="1"/>
                    </p:cNvSpPr>
                    <p:nvPr/>
                  </p:nvSpPr>
                  <p:spPr bwMode="auto">
                    <a:xfrm>
                      <a:off x="3734329" y="4835525"/>
                      <a:ext cx="3831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itchFamily="34" charset="0"/>
                          <a:cs typeface="Arial" pitchFamily="34" charset="0"/>
                        </a:rPr>
                        <a:t>IL-1 RI</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cxnSp>
                  <p:nvCxnSpPr>
                    <p:cNvPr id="147" name="Straight Connector 378"/>
                    <p:cNvCxnSpPr/>
                    <p:nvPr/>
                  </p:nvCxnSpPr>
                  <p:spPr>
                    <a:xfrm flipH="1" flipV="1">
                      <a:off x="4753405" y="4787156"/>
                      <a:ext cx="175783" cy="125313"/>
                    </a:xfrm>
                    <a:prstGeom prst="line">
                      <a:avLst/>
                    </a:prstGeom>
                    <a:noFill/>
                    <a:ln w="12700" cap="flat" cmpd="sng" algn="ctr">
                      <a:solidFill>
                        <a:sysClr val="windowText" lastClr="000000">
                          <a:lumMod val="95000"/>
                          <a:lumOff val="5000"/>
                        </a:sysClr>
                      </a:solidFill>
                      <a:prstDash val="solid"/>
                    </a:ln>
                    <a:effectLst/>
                  </p:spPr>
                </p:cxnSp>
                <p:cxnSp>
                  <p:nvCxnSpPr>
                    <p:cNvPr id="148" name="Straight Connector 379"/>
                    <p:cNvCxnSpPr/>
                    <p:nvPr/>
                  </p:nvCxnSpPr>
                  <p:spPr>
                    <a:xfrm flipV="1">
                      <a:off x="4156075" y="4787157"/>
                      <a:ext cx="154782" cy="112612"/>
                    </a:xfrm>
                    <a:prstGeom prst="line">
                      <a:avLst/>
                    </a:prstGeom>
                    <a:noFill/>
                    <a:ln w="12700" cap="flat" cmpd="sng" algn="ctr">
                      <a:solidFill>
                        <a:sysClr val="windowText" lastClr="000000">
                          <a:lumMod val="95000"/>
                          <a:lumOff val="5000"/>
                        </a:sysClr>
                      </a:solidFill>
                      <a:prstDash val="solid"/>
                    </a:ln>
                    <a:effectLst/>
                  </p:spPr>
                </p:cxnSp>
              </p:grpSp>
            </p:grpSp>
            <p:sp>
              <p:nvSpPr>
                <p:cNvPr id="41" name="Rectangle 355"/>
                <p:cNvSpPr>
                  <a:spLocks noChangeArrowheads="1"/>
                </p:cNvSpPr>
                <p:nvPr/>
              </p:nvSpPr>
              <p:spPr bwMode="auto">
                <a:xfrm>
                  <a:off x="1324651" y="2994511"/>
                  <a:ext cx="3061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000" b="1" i="0" u="none" strike="noStrike" kern="0" cap="none" spc="0" normalizeH="0" baseline="0" noProof="0" dirty="0">
                      <a:ln>
                        <a:noFill/>
                      </a:ln>
                      <a:solidFill>
                        <a:srgbClr val="000000"/>
                      </a:solidFill>
                      <a:effectLst/>
                      <a:uLnTx/>
                      <a:uFillTx/>
                      <a:latin typeface="Arial" pitchFamily="34" charset="0"/>
                      <a:cs typeface="Arial" pitchFamily="34" charset="0"/>
                    </a:rPr>
                    <a:t>IL-1ß</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sp>
            <p:nvSpPr>
              <p:cNvPr id="38" name="Freeform 307"/>
              <p:cNvSpPr>
                <a:spLocks/>
              </p:cNvSpPr>
              <p:nvPr/>
            </p:nvSpPr>
            <p:spPr bwMode="auto">
              <a:xfrm>
                <a:off x="1745159" y="2943782"/>
                <a:ext cx="396875" cy="393700"/>
              </a:xfrm>
              <a:custGeom>
                <a:avLst/>
                <a:gdLst>
                  <a:gd name="T0" fmla="*/ 11 w 250"/>
                  <a:gd name="T1" fmla="*/ 186 h 248"/>
                  <a:gd name="T2" fmla="*/ 0 w 250"/>
                  <a:gd name="T3" fmla="*/ 87 h 248"/>
                  <a:gd name="T4" fmla="*/ 64 w 250"/>
                  <a:gd name="T5" fmla="*/ 10 h 248"/>
                  <a:gd name="T6" fmla="*/ 162 w 250"/>
                  <a:gd name="T7" fmla="*/ 0 h 248"/>
                  <a:gd name="T8" fmla="*/ 240 w 250"/>
                  <a:gd name="T9" fmla="*/ 62 h 248"/>
                  <a:gd name="T10" fmla="*/ 250 w 250"/>
                  <a:gd name="T11" fmla="*/ 161 h 248"/>
                  <a:gd name="T12" fmla="*/ 186 w 250"/>
                  <a:gd name="T13" fmla="*/ 238 h 248"/>
                  <a:gd name="T14" fmla="*/ 89 w 250"/>
                  <a:gd name="T15" fmla="*/ 248 h 248"/>
                  <a:gd name="T16" fmla="*/ 11 w 250"/>
                  <a:gd name="T17" fmla="*/ 18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48">
                    <a:moveTo>
                      <a:pt x="11" y="186"/>
                    </a:moveTo>
                    <a:lnTo>
                      <a:pt x="0" y="87"/>
                    </a:lnTo>
                    <a:lnTo>
                      <a:pt x="64" y="10"/>
                    </a:lnTo>
                    <a:lnTo>
                      <a:pt x="162" y="0"/>
                    </a:lnTo>
                    <a:lnTo>
                      <a:pt x="240" y="62"/>
                    </a:lnTo>
                    <a:lnTo>
                      <a:pt x="250" y="161"/>
                    </a:lnTo>
                    <a:lnTo>
                      <a:pt x="186" y="238"/>
                    </a:lnTo>
                    <a:lnTo>
                      <a:pt x="89" y="248"/>
                    </a:lnTo>
                    <a:lnTo>
                      <a:pt x="11" y="186"/>
                    </a:lnTo>
                    <a:close/>
                  </a:path>
                </a:pathLst>
              </a:custGeom>
              <a:solidFill>
                <a:srgbClr val="9BE5FF"/>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 name="Rectangle 386"/>
              <p:cNvSpPr>
                <a:spLocks noChangeArrowheads="1"/>
              </p:cNvSpPr>
              <p:nvPr/>
            </p:nvSpPr>
            <p:spPr bwMode="auto">
              <a:xfrm>
                <a:off x="1841793" y="3106064"/>
                <a:ext cx="2452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800" b="1" i="0" u="none" strike="noStrike" kern="0" cap="none" spc="0" normalizeH="0" baseline="0" noProof="0" dirty="0">
                    <a:ln>
                      <a:noFill/>
                    </a:ln>
                    <a:solidFill>
                      <a:srgbClr val="000000"/>
                    </a:solidFill>
                    <a:effectLst/>
                    <a:uLnTx/>
                    <a:uFillTx/>
                    <a:latin typeface="Arial" pitchFamily="34" charset="0"/>
                    <a:cs typeface="Arial" pitchFamily="34" charset="0"/>
                  </a:rPr>
                  <a:t>IL-1</a:t>
                </a:r>
                <a:r>
                  <a:rPr kumimoji="0" lang="el-GR" altLang="en-US" sz="800" b="1" i="0" u="none" strike="noStrike" kern="0" cap="none" spc="0" normalizeH="0" baseline="0" noProof="0" dirty="0">
                    <a:ln>
                      <a:noFill/>
                    </a:ln>
                    <a:solidFill>
                      <a:srgbClr val="000000"/>
                    </a:solidFill>
                    <a:effectLst/>
                    <a:uLnTx/>
                    <a:uFillTx/>
                    <a:latin typeface="Arial" pitchFamily="34" charset="0"/>
                    <a:cs typeface="Arial" pitchFamily="34" charset="0"/>
                  </a:rPr>
                  <a:t>α</a:t>
                </a:r>
                <a:endParaRPr kumimoji="0" lang="en-US" altLang="en-US" sz="18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grpSp>
      <p:sp>
        <p:nvSpPr>
          <p:cNvPr id="401" name="Textfeld 1"/>
          <p:cNvSpPr txBox="1"/>
          <p:nvPr/>
        </p:nvSpPr>
        <p:spPr>
          <a:xfrm>
            <a:off x="2289149" y="2325527"/>
            <a:ext cx="2521920" cy="338554"/>
          </a:xfrm>
          <a:prstGeom prst="rect">
            <a:avLst/>
          </a:prstGeom>
          <a:solidFill>
            <a:srgbClr val="1F497D">
              <a:lumMod val="20000"/>
              <a:lumOff val="80000"/>
            </a:srgbClr>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000000"/>
                </a:solidFill>
                <a:effectLst/>
                <a:uLnTx/>
                <a:uFillTx/>
              </a:rPr>
              <a:t>No aprobado para AIJs</a:t>
            </a:r>
          </a:p>
        </p:txBody>
      </p:sp>
      <p:sp>
        <p:nvSpPr>
          <p:cNvPr id="402" name="Textfeld 10"/>
          <p:cNvSpPr txBox="1"/>
          <p:nvPr/>
        </p:nvSpPr>
        <p:spPr>
          <a:xfrm>
            <a:off x="5047330" y="2201670"/>
            <a:ext cx="2538855" cy="584775"/>
          </a:xfrm>
          <a:prstGeom prst="rect">
            <a:avLst/>
          </a:prstGeom>
          <a:solidFill>
            <a:srgbClr val="1F497D">
              <a:lumMod val="20000"/>
              <a:lumOff val="80000"/>
            </a:srgbClr>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000000"/>
                </a:solidFill>
                <a:effectLst/>
                <a:uLnTx/>
                <a:uFillTx/>
              </a:rPr>
              <a:t>No aprobado para AIJs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000000"/>
                </a:solidFill>
                <a:effectLst/>
                <a:uLnTx/>
                <a:uFillTx/>
              </a:rPr>
              <a:t>No disponible en Europa</a:t>
            </a:r>
          </a:p>
        </p:txBody>
      </p:sp>
      <p:sp>
        <p:nvSpPr>
          <p:cNvPr id="403" name="Textfeld 11"/>
          <p:cNvSpPr txBox="1"/>
          <p:nvPr/>
        </p:nvSpPr>
        <p:spPr>
          <a:xfrm>
            <a:off x="7806445" y="2213902"/>
            <a:ext cx="2537383" cy="584775"/>
          </a:xfrm>
          <a:prstGeom prst="rect">
            <a:avLst/>
          </a:prstGeom>
          <a:solidFill>
            <a:srgbClr val="1F497D">
              <a:lumMod val="20000"/>
              <a:lumOff val="80000"/>
            </a:srgbClr>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000000"/>
                </a:solidFill>
                <a:effectLst/>
                <a:uLnTx/>
                <a:uFillTx/>
              </a:rPr>
              <a:t>Aprobado para AIJs (&gt;2 años) y E. Still del adulto</a:t>
            </a:r>
          </a:p>
        </p:txBody>
      </p:sp>
      <p:sp>
        <p:nvSpPr>
          <p:cNvPr id="404" name="4 CuadroTexto"/>
          <p:cNvSpPr txBox="1"/>
          <p:nvPr/>
        </p:nvSpPr>
        <p:spPr bwMode="auto">
          <a:xfrm>
            <a:off x="4127261" y="6480248"/>
            <a:ext cx="4322358" cy="338554"/>
          </a:xfrm>
          <a:prstGeom prst="rect">
            <a:avLst/>
          </a:prstGeom>
          <a:no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solidFill>
                  <a:prstClr val="black">
                    <a:lumMod val="50000"/>
                    <a:lumOff val="50000"/>
                  </a:prstClr>
                </a:solidFill>
                <a:effectLst/>
                <a:uLnTx/>
                <a:uFillTx/>
              </a:rPr>
              <a:t>Lachmann</a:t>
            </a:r>
            <a:r>
              <a:rPr kumimoji="0" lang="es-ES" sz="1600" b="0" i="1" u="none" strike="noStrike" kern="0" cap="none" spc="0" normalizeH="0" baseline="0" noProof="0" dirty="0">
                <a:ln>
                  <a:noFill/>
                </a:ln>
                <a:solidFill>
                  <a:prstClr val="black">
                    <a:lumMod val="50000"/>
                    <a:lumOff val="50000"/>
                  </a:prstClr>
                </a:solidFill>
                <a:effectLst/>
                <a:uLnTx/>
                <a:uFillTx/>
              </a:rPr>
              <a:t> H et al. </a:t>
            </a:r>
            <a:r>
              <a:rPr kumimoji="0" lang="es-ES" sz="1600" b="0" i="1" u="none" strike="noStrike" kern="0" cap="none" spc="0" normalizeH="0" baseline="0" noProof="0" dirty="0" err="1">
                <a:ln>
                  <a:noFill/>
                </a:ln>
                <a:solidFill>
                  <a:prstClr val="black">
                    <a:lumMod val="50000"/>
                    <a:lumOff val="50000"/>
                  </a:prstClr>
                </a:solidFill>
                <a:effectLst/>
                <a:uLnTx/>
                <a:uFillTx/>
              </a:rPr>
              <a:t>Arthritis</a:t>
            </a:r>
            <a:r>
              <a:rPr kumimoji="0" lang="es-ES" sz="1600" b="0" i="1" u="none" strike="noStrike" kern="0" cap="none" spc="0" normalizeH="0" baseline="0" noProof="0" dirty="0">
                <a:ln>
                  <a:noFill/>
                </a:ln>
                <a:solidFill>
                  <a:prstClr val="black">
                    <a:lumMod val="50000"/>
                    <a:lumOff val="50000"/>
                  </a:prstClr>
                </a:solidFill>
                <a:effectLst/>
                <a:uLnTx/>
                <a:uFillTx/>
              </a:rPr>
              <a:t>  </a:t>
            </a:r>
            <a:r>
              <a:rPr kumimoji="0" lang="es-ES" sz="1600" b="0" i="1" u="none" strike="noStrike" kern="0" cap="none" spc="0" normalizeH="0" baseline="0" noProof="0" dirty="0" err="1">
                <a:ln>
                  <a:noFill/>
                </a:ln>
                <a:solidFill>
                  <a:prstClr val="black">
                    <a:lumMod val="50000"/>
                    <a:lumOff val="50000"/>
                  </a:prstClr>
                </a:solidFill>
                <a:effectLst/>
                <a:uLnTx/>
                <a:uFillTx/>
              </a:rPr>
              <a:t>Rheumatism</a:t>
            </a:r>
            <a:r>
              <a:rPr kumimoji="0" lang="es-ES" sz="1600" b="0" i="1" u="none" strike="noStrike" kern="0" cap="none" spc="0" normalizeH="0" baseline="0" noProof="0" dirty="0">
                <a:ln>
                  <a:noFill/>
                </a:ln>
                <a:solidFill>
                  <a:prstClr val="black">
                    <a:lumMod val="50000"/>
                    <a:lumOff val="50000"/>
                  </a:prstClr>
                </a:solidFill>
                <a:effectLst/>
                <a:uLnTx/>
                <a:uFillTx/>
              </a:rPr>
              <a:t> 2011</a:t>
            </a:r>
          </a:p>
        </p:txBody>
      </p:sp>
      <p:sp>
        <p:nvSpPr>
          <p:cNvPr id="405" name="Pentágono 404"/>
          <p:cNvSpPr/>
          <p:nvPr/>
        </p:nvSpPr>
        <p:spPr>
          <a:xfrm>
            <a:off x="2297344" y="963463"/>
            <a:ext cx="2880320" cy="522132"/>
          </a:xfrm>
          <a:prstGeom prst="homePlate">
            <a:avLst/>
          </a:prstGeom>
          <a:solidFill>
            <a:srgbClr val="C00000">
              <a:alpha val="55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prstClr val="white"/>
                </a:solidFill>
                <a:effectLst/>
                <a:uLnTx/>
                <a:uFillTx/>
                <a:latin typeface="Calibri"/>
                <a:ea typeface="+mn-ea"/>
                <a:cs typeface="+mn-cs"/>
              </a:rPr>
              <a:t>Anti IL-1</a:t>
            </a:r>
          </a:p>
        </p:txBody>
      </p:sp>
      <p:sp>
        <p:nvSpPr>
          <p:cNvPr id="406" name="Pentágono 405"/>
          <p:cNvSpPr/>
          <p:nvPr/>
        </p:nvSpPr>
        <p:spPr>
          <a:xfrm>
            <a:off x="7210116" y="1004946"/>
            <a:ext cx="2880320" cy="522132"/>
          </a:xfrm>
          <a:prstGeom prst="homePlate">
            <a:avLst/>
          </a:prstGeom>
          <a:solidFill>
            <a:srgbClr val="C00000">
              <a:alpha val="55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prstClr val="white"/>
                </a:solidFill>
                <a:effectLst/>
                <a:uLnTx/>
                <a:uFillTx/>
                <a:latin typeface="Calibri"/>
                <a:ea typeface="+mn-ea"/>
                <a:cs typeface="+mn-cs"/>
              </a:rPr>
              <a:t>Anti IL-6</a:t>
            </a:r>
          </a:p>
        </p:txBody>
      </p:sp>
      <p:sp>
        <p:nvSpPr>
          <p:cNvPr id="407" name="Rectangle 7"/>
          <p:cNvSpPr>
            <a:spLocks noChangeArrowheads="1"/>
          </p:cNvSpPr>
          <p:nvPr/>
        </p:nvSpPr>
        <p:spPr bwMode="auto">
          <a:xfrm>
            <a:off x="7221064" y="1638598"/>
            <a:ext cx="2651514" cy="1782988"/>
          </a:xfrm>
          <a:prstGeom prst="rect">
            <a:avLst/>
          </a:prstGeom>
          <a:solidFill>
            <a:srgbClr val="EEECE1"/>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Tocilizumab</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rPr>
              <a:t>Aprobado</a:t>
            </a:r>
            <a:r>
              <a:rPr kumimoji="0" lang="en-US" sz="2000" b="1" i="0" u="none" strike="noStrike" kern="0" cap="none" spc="0" normalizeH="0" baseline="0" noProof="0" dirty="0">
                <a:ln>
                  <a:noFill/>
                </a:ln>
                <a:solidFill>
                  <a:prstClr val="black"/>
                </a:solidFill>
                <a:effectLst/>
                <a:uLnTx/>
                <a:uFillTx/>
              </a:rPr>
              <a:t> para AIJs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(&lt; 2 </a:t>
            </a:r>
            <a:r>
              <a:rPr kumimoji="0" lang="en-US" sz="2000" b="1" i="0" u="none" strike="noStrike" kern="0" cap="none" spc="0" normalizeH="0" baseline="0" noProof="0" dirty="0" err="1">
                <a:ln>
                  <a:noFill/>
                </a:ln>
                <a:solidFill>
                  <a:prstClr val="black"/>
                </a:solidFill>
                <a:effectLst/>
                <a:uLnTx/>
                <a:uFillTx/>
              </a:rPr>
              <a:t>años</a:t>
            </a:r>
            <a:r>
              <a:rPr kumimoji="0" lang="en-US" sz="2000" b="1" i="0" u="none" strike="noStrike" kern="0" cap="none" spc="0" normalizeH="0" baseline="0" noProof="0" dirty="0">
                <a:ln>
                  <a:noFill/>
                </a:ln>
                <a:solidFill>
                  <a:prstClr val="black"/>
                </a:solidFill>
                <a:effectLst/>
                <a:uLnTx/>
                <a:uFillTx/>
              </a:rPr>
              <a:t>)</a:t>
            </a:r>
          </a:p>
        </p:txBody>
      </p:sp>
      <p:sp>
        <p:nvSpPr>
          <p:cNvPr id="408" name="Pentágono 407"/>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409" name="Pentágono 408"/>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410" name="Pentágono 409"/>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411" name="Pentágono 410"/>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412" name="Pentágono 411"/>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413" name="Pentágono 412"/>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99210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0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0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0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0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animBg="1"/>
      <p:bldP spid="402" grpId="0" animBg="1"/>
      <p:bldP spid="403" grpId="0" animBg="1"/>
      <p:bldP spid="404" grpId="0"/>
      <p:bldP spid="405" grpId="0" animBg="1"/>
      <p:bldP spid="406" grpId="0" animBg="1"/>
      <p:bldP spid="40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LUCES de las enfermedades </a:t>
            </a:r>
            <a:r>
              <a:rPr lang="es-ES" sz="2800" b="1" dirty="0" err="1">
                <a:solidFill>
                  <a:prstClr val="white"/>
                </a:solidFill>
              </a:rPr>
              <a:t>autoinflamatorias</a:t>
            </a:r>
            <a:endParaRPr lang="es-ES" sz="2800" b="1" dirty="0">
              <a:solidFill>
                <a:prstClr val="white"/>
              </a:solidFill>
            </a:endParaRPr>
          </a:p>
        </p:txBody>
      </p:sp>
      <p:sp>
        <p:nvSpPr>
          <p:cNvPr id="19" name="Rectángulo redondeado 18"/>
          <p:cNvSpPr/>
          <p:nvPr/>
        </p:nvSpPr>
        <p:spPr>
          <a:xfrm>
            <a:off x="119336" y="2132856"/>
            <a:ext cx="4032448" cy="3024336"/>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Grandes avances en el tratamiento que modifican el pronóstico/</a:t>
            </a:r>
          </a:p>
          <a:p>
            <a:pPr marL="0" lvl="3" algn="ctr">
              <a:defRPr/>
            </a:pPr>
            <a:r>
              <a:rPr lang="es-ES" sz="3600" b="1" dirty="0">
                <a:solidFill>
                  <a:srgbClr val="002060"/>
                </a:solidFill>
              </a:rPr>
              <a:t>calidad de vida</a:t>
            </a:r>
          </a:p>
        </p:txBody>
      </p:sp>
      <p:sp>
        <p:nvSpPr>
          <p:cNvPr id="2" name="CuadroTexto 1"/>
          <p:cNvSpPr txBox="1"/>
          <p:nvPr/>
        </p:nvSpPr>
        <p:spPr>
          <a:xfrm>
            <a:off x="4583832" y="6093296"/>
            <a:ext cx="7426697" cy="646331"/>
          </a:xfrm>
          <a:prstGeom prst="rect">
            <a:avLst/>
          </a:prstGeom>
          <a:noFill/>
        </p:spPr>
        <p:txBody>
          <a:bodyPr wrap="square" rtlCol="0">
            <a:spAutoFit/>
          </a:bodyPr>
          <a:lstStyle/>
          <a:p>
            <a:r>
              <a:rPr lang="es-ES" sz="3600" b="1" dirty="0"/>
              <a:t>Son caros pero generalmente eficaces</a:t>
            </a:r>
          </a:p>
        </p:txBody>
      </p:sp>
      <p:pic>
        <p:nvPicPr>
          <p:cNvPr id="21" name="Imagen 20"/>
          <p:cNvPicPr>
            <a:picLocks noChangeAspect="1"/>
          </p:cNvPicPr>
          <p:nvPr/>
        </p:nvPicPr>
        <p:blipFill>
          <a:blip r:embed="rId2"/>
          <a:stretch>
            <a:fillRect/>
          </a:stretch>
        </p:blipFill>
        <p:spPr>
          <a:xfrm>
            <a:off x="4671040" y="1340768"/>
            <a:ext cx="6971822" cy="4190630"/>
          </a:xfrm>
          <a:prstGeom prst="rect">
            <a:avLst/>
          </a:prstGeom>
        </p:spPr>
      </p:pic>
      <p:sp>
        <p:nvSpPr>
          <p:cNvPr id="22" name="Rectángulo 21"/>
          <p:cNvSpPr/>
          <p:nvPr/>
        </p:nvSpPr>
        <p:spPr>
          <a:xfrm>
            <a:off x="4727848" y="4995582"/>
            <a:ext cx="6840760" cy="5358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8 CuadroTexto"/>
          <p:cNvSpPr txBox="1"/>
          <p:nvPr/>
        </p:nvSpPr>
        <p:spPr>
          <a:xfrm>
            <a:off x="6960096" y="5643070"/>
            <a:ext cx="4826782" cy="338554"/>
          </a:xfrm>
          <a:prstGeom prst="rect">
            <a:avLst/>
          </a:prstGeom>
          <a:noFill/>
        </p:spPr>
        <p:txBody>
          <a:bodyPr wrap="square" rtlCol="0">
            <a:spAutoFit/>
          </a:bodyPr>
          <a:lstStyle/>
          <a:p>
            <a:r>
              <a:rPr lang="es-ES" sz="1600" b="1" i="1" dirty="0">
                <a:solidFill>
                  <a:schemeClr val="bg1">
                    <a:lumMod val="65000"/>
                  </a:schemeClr>
                </a:solidFill>
              </a:rPr>
              <a:t>Ter </a:t>
            </a:r>
            <a:r>
              <a:rPr lang="es-ES" sz="1600" b="1" i="1" dirty="0" err="1">
                <a:solidFill>
                  <a:schemeClr val="bg1">
                    <a:lumMod val="65000"/>
                  </a:schemeClr>
                </a:solidFill>
              </a:rPr>
              <a:t>Haar</a:t>
            </a:r>
            <a:r>
              <a:rPr lang="es-ES" sz="1600" b="1" i="1" dirty="0">
                <a:solidFill>
                  <a:schemeClr val="bg1">
                    <a:lumMod val="65000"/>
                  </a:schemeClr>
                </a:solidFill>
              </a:rPr>
              <a:t> NM et al . Ann </a:t>
            </a:r>
            <a:r>
              <a:rPr lang="es-ES" sz="1600" b="1" i="1" dirty="0" err="1">
                <a:solidFill>
                  <a:schemeClr val="bg1">
                    <a:lumMod val="65000"/>
                  </a:schemeClr>
                </a:solidFill>
              </a:rPr>
              <a:t>Rheum</a:t>
            </a:r>
            <a:r>
              <a:rPr lang="es-ES" sz="1600" b="1" i="1" dirty="0">
                <a:solidFill>
                  <a:schemeClr val="bg1">
                    <a:lumMod val="65000"/>
                  </a:schemeClr>
                </a:solidFill>
              </a:rPr>
              <a:t> </a:t>
            </a:r>
            <a:r>
              <a:rPr lang="es-ES" sz="1600" b="1" i="1" dirty="0" err="1">
                <a:solidFill>
                  <a:schemeClr val="bg1">
                    <a:lumMod val="65000"/>
                  </a:schemeClr>
                </a:solidFill>
              </a:rPr>
              <a:t>Dis</a:t>
            </a:r>
            <a:r>
              <a:rPr lang="es-ES" sz="1600" b="1" i="1" dirty="0">
                <a:solidFill>
                  <a:schemeClr val="bg1">
                    <a:lumMod val="65000"/>
                  </a:schemeClr>
                </a:solidFill>
              </a:rPr>
              <a:t>  2015; 74; 1636-44</a:t>
            </a:r>
          </a:p>
        </p:txBody>
      </p:sp>
      <p:pic>
        <p:nvPicPr>
          <p:cNvPr id="20" name="Picture 2" descr="Resultado de imagen de Lu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151" y="373831"/>
            <a:ext cx="692441" cy="476329"/>
          </a:xfrm>
          <a:prstGeom prst="rect">
            <a:avLst/>
          </a:prstGeom>
          <a:noFill/>
          <a:extLst>
            <a:ext uri="{909E8E84-426E-40DD-AFC4-6F175D3DCCD1}">
              <a14:hiddenFill xmlns:a14="http://schemas.microsoft.com/office/drawing/2010/main">
                <a:solidFill>
                  <a:srgbClr val="FFFFFF"/>
                </a:solidFill>
              </a14:hiddenFill>
            </a:ext>
          </a:extLst>
        </p:spPr>
      </p:pic>
      <p:sp>
        <p:nvSpPr>
          <p:cNvPr id="23" name="Pentágono 22"/>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4" name="Pentágono 23"/>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5" name="Pentágono 24"/>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6" name="Pentágono 25"/>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7" name="Pentágono 26"/>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8" name="Pentágono 27"/>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spTree>
    <p:extLst>
      <p:ext uri="{BB962C8B-B14F-4D97-AF65-F5344CB8AC3E}">
        <p14:creationId xmlns:p14="http://schemas.microsoft.com/office/powerpoint/2010/main" val="1730769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TRATAMIENTO</a:t>
            </a:r>
            <a:endParaRPr lang="es-ES" sz="3200" dirty="0">
              <a:solidFill>
                <a:prstClr val="white"/>
              </a:solidFill>
            </a:endParaRPr>
          </a:p>
        </p:txBody>
      </p:sp>
      <p:pic>
        <p:nvPicPr>
          <p:cNvPr id="2" name="Imagen 1"/>
          <p:cNvPicPr>
            <a:picLocks noChangeAspect="1"/>
          </p:cNvPicPr>
          <p:nvPr/>
        </p:nvPicPr>
        <p:blipFill>
          <a:blip r:embed="rId3"/>
          <a:stretch>
            <a:fillRect/>
          </a:stretch>
        </p:blipFill>
        <p:spPr>
          <a:xfrm>
            <a:off x="1487488" y="1268760"/>
            <a:ext cx="9793088" cy="4896544"/>
          </a:xfrm>
          <a:prstGeom prst="rect">
            <a:avLst/>
          </a:prstGeom>
        </p:spPr>
      </p:pic>
      <p:sp>
        <p:nvSpPr>
          <p:cNvPr id="10" name="Pentágono 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8" name="Pentágono 17"/>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19" name="Pentágono 18"/>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0" name="Pentágono 19"/>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1" name="Pentágono 20"/>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2" name="Pentágono 21"/>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285291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TRATAMIENTO</a:t>
            </a:r>
            <a:endParaRPr lang="es-ES" sz="3200" dirty="0">
              <a:solidFill>
                <a:prstClr val="white"/>
              </a:solidFill>
            </a:endParaRPr>
          </a:p>
        </p:txBody>
      </p:sp>
      <p:sp>
        <p:nvSpPr>
          <p:cNvPr id="10" name="4 CuadroTexto"/>
          <p:cNvSpPr txBox="1"/>
          <p:nvPr/>
        </p:nvSpPr>
        <p:spPr bwMode="auto">
          <a:xfrm>
            <a:off x="4450896" y="6381328"/>
            <a:ext cx="5306432" cy="338554"/>
          </a:xfrm>
          <a:prstGeom prst="rect">
            <a:avLst/>
          </a:prstGeom>
          <a:no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1" u="none" strike="noStrike" kern="0" cap="none" spc="0" normalizeH="0" baseline="0" noProof="0" dirty="0" err="1">
                <a:ln>
                  <a:noFill/>
                </a:ln>
                <a:effectLst/>
                <a:uLnTx/>
                <a:uFillTx/>
              </a:rPr>
              <a:t>Hinze</a:t>
            </a:r>
            <a:r>
              <a:rPr kumimoji="0" lang="es-ES" sz="1600" b="0" i="1" u="none" strike="noStrike" kern="0" cap="none" spc="0" normalizeH="0" baseline="0" noProof="0" dirty="0">
                <a:ln>
                  <a:noFill/>
                </a:ln>
                <a:effectLst/>
                <a:uLnTx/>
                <a:uFillTx/>
              </a:rPr>
              <a:t> CH et al. </a:t>
            </a:r>
            <a:r>
              <a:rPr kumimoji="0" lang="es-ES" sz="1600" b="0" i="1" u="none" strike="noStrike" kern="0" cap="none" spc="0" normalizeH="0" baseline="0" noProof="0" dirty="0" err="1">
                <a:ln>
                  <a:noFill/>
                </a:ln>
                <a:effectLst/>
                <a:uLnTx/>
                <a:uFillTx/>
              </a:rPr>
              <a:t>Pediatric</a:t>
            </a:r>
            <a:r>
              <a:rPr kumimoji="0" lang="es-ES" sz="1600" b="0" i="1" u="none" strike="noStrike" kern="0" cap="none" spc="0" normalizeH="0" baseline="0" noProof="0" dirty="0">
                <a:ln>
                  <a:noFill/>
                </a:ln>
                <a:effectLst/>
                <a:uLnTx/>
                <a:uFillTx/>
              </a:rPr>
              <a:t> </a:t>
            </a:r>
            <a:r>
              <a:rPr kumimoji="0" lang="es-ES" sz="1600" b="0" i="1" u="none" strike="noStrike" kern="0" cap="none" spc="0" normalizeH="0" baseline="0" noProof="0" dirty="0" err="1">
                <a:ln>
                  <a:noFill/>
                </a:ln>
                <a:effectLst/>
                <a:uLnTx/>
                <a:uFillTx/>
              </a:rPr>
              <a:t>Rheumatology</a:t>
            </a:r>
            <a:r>
              <a:rPr kumimoji="0" lang="es-ES" sz="1600" b="0" i="1" u="none" strike="noStrike" kern="0" cap="none" spc="0" normalizeH="0" baseline="0" noProof="0" dirty="0">
                <a:ln>
                  <a:noFill/>
                </a:ln>
                <a:effectLst/>
                <a:uLnTx/>
                <a:uFillTx/>
              </a:rPr>
              <a:t> 2018</a:t>
            </a:r>
          </a:p>
        </p:txBody>
      </p:sp>
      <p:pic>
        <p:nvPicPr>
          <p:cNvPr id="18" name="Imagen 17"/>
          <p:cNvPicPr>
            <a:picLocks noChangeAspect="1"/>
          </p:cNvPicPr>
          <p:nvPr/>
        </p:nvPicPr>
        <p:blipFill>
          <a:blip r:embed="rId3"/>
          <a:stretch>
            <a:fillRect/>
          </a:stretch>
        </p:blipFill>
        <p:spPr>
          <a:xfrm>
            <a:off x="1033815" y="1006502"/>
            <a:ext cx="10108059" cy="5375862"/>
          </a:xfrm>
          <a:prstGeom prst="rect">
            <a:avLst/>
          </a:prstGeom>
        </p:spPr>
      </p:pic>
      <p:sp>
        <p:nvSpPr>
          <p:cNvPr id="19" name="Rectángulo 18"/>
          <p:cNvSpPr/>
          <p:nvPr/>
        </p:nvSpPr>
        <p:spPr>
          <a:xfrm>
            <a:off x="2423592" y="1124744"/>
            <a:ext cx="6768752" cy="1080120"/>
          </a:xfrm>
          <a:prstGeom prst="rect">
            <a:avLst/>
          </a:prstGeom>
          <a:noFill/>
          <a:ln w="412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endParaRPr>
          </a:p>
        </p:txBody>
      </p:sp>
      <p:sp>
        <p:nvSpPr>
          <p:cNvPr id="20" name="Pentágono 19"/>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1" name="Pentágono 20"/>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2" name="Pentágono 21"/>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3" name="Pentágono 22"/>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4" name="Pentágono 23"/>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5" name="Pentágono 24"/>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2646308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OBJETIVO DEL TRATAMIENTO</a:t>
            </a:r>
            <a:endParaRPr lang="es-ES" sz="3200" dirty="0">
              <a:solidFill>
                <a:prstClr val="white"/>
              </a:solidFill>
            </a:endParaRP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pic>
        <p:nvPicPr>
          <p:cNvPr id="9" name="Imagen 8"/>
          <p:cNvPicPr>
            <a:picLocks noChangeAspect="1"/>
          </p:cNvPicPr>
          <p:nvPr/>
        </p:nvPicPr>
        <p:blipFill rotWithShape="1">
          <a:blip r:embed="rId3"/>
          <a:srcRect t="1924"/>
          <a:stretch/>
        </p:blipFill>
        <p:spPr>
          <a:xfrm>
            <a:off x="3503712" y="1132205"/>
            <a:ext cx="5259817" cy="5058350"/>
          </a:xfrm>
          <a:prstGeom prst="rect">
            <a:avLst/>
          </a:prstGeom>
        </p:spPr>
      </p:pic>
      <p:sp>
        <p:nvSpPr>
          <p:cNvPr id="10" name="4 CuadroTexto"/>
          <p:cNvSpPr txBox="1"/>
          <p:nvPr/>
        </p:nvSpPr>
        <p:spPr bwMode="auto">
          <a:xfrm>
            <a:off x="4236211" y="6455529"/>
            <a:ext cx="3860142" cy="338554"/>
          </a:xfrm>
          <a:prstGeom prst="rect">
            <a:avLst/>
          </a:prstGeom>
          <a:noFill/>
          <a:ln>
            <a:noFill/>
          </a:ln>
        </p:spPr>
        <p:txBody>
          <a:bodyPr wrap="square">
            <a:spAutoFit/>
          </a:bodyPr>
          <a:lstStyle/>
          <a:p>
            <a:pPr eaLnBrk="1" hangingPunct="1">
              <a:defRPr/>
            </a:pPr>
            <a:r>
              <a:rPr lang="es-ES" sz="1600" i="1" dirty="0" err="1">
                <a:solidFill>
                  <a:schemeClr val="tx1">
                    <a:lumMod val="50000"/>
                    <a:lumOff val="50000"/>
                  </a:schemeClr>
                </a:solidFill>
              </a:rPr>
              <a:t>Hinze</a:t>
            </a:r>
            <a:r>
              <a:rPr lang="es-ES" sz="1600" i="1" dirty="0">
                <a:solidFill>
                  <a:schemeClr val="tx1">
                    <a:lumMod val="50000"/>
                    <a:lumOff val="50000"/>
                  </a:schemeClr>
                </a:solidFill>
              </a:rPr>
              <a:t> CH et al. </a:t>
            </a:r>
            <a:r>
              <a:rPr lang="es-ES" sz="1600" i="1" dirty="0" err="1">
                <a:solidFill>
                  <a:schemeClr val="tx1">
                    <a:lumMod val="50000"/>
                    <a:lumOff val="50000"/>
                  </a:schemeClr>
                </a:solidFill>
              </a:rPr>
              <a:t>Pediatric</a:t>
            </a:r>
            <a:r>
              <a:rPr lang="es-ES" sz="1600" i="1" dirty="0">
                <a:solidFill>
                  <a:schemeClr val="tx1">
                    <a:lumMod val="50000"/>
                    <a:lumOff val="50000"/>
                  </a:schemeClr>
                </a:solidFill>
              </a:rPr>
              <a:t> </a:t>
            </a:r>
            <a:r>
              <a:rPr lang="es-ES" sz="1600" i="1" dirty="0" err="1">
                <a:solidFill>
                  <a:schemeClr val="tx1">
                    <a:lumMod val="50000"/>
                    <a:lumOff val="50000"/>
                  </a:schemeClr>
                </a:solidFill>
              </a:rPr>
              <a:t>Rheumatology</a:t>
            </a:r>
            <a:r>
              <a:rPr lang="es-ES" sz="1600" i="1" dirty="0">
                <a:solidFill>
                  <a:schemeClr val="tx1">
                    <a:lumMod val="50000"/>
                    <a:lumOff val="50000"/>
                  </a:schemeClr>
                </a:solidFill>
              </a:rPr>
              <a:t> 2018</a:t>
            </a:r>
          </a:p>
        </p:txBody>
      </p:sp>
      <p:sp>
        <p:nvSpPr>
          <p:cNvPr id="18" name="CuadroTexto 17"/>
          <p:cNvSpPr txBox="1"/>
          <p:nvPr/>
        </p:nvSpPr>
        <p:spPr>
          <a:xfrm>
            <a:off x="2082766" y="1302744"/>
            <a:ext cx="1366383" cy="584775"/>
          </a:xfrm>
          <a:prstGeom prst="rect">
            <a:avLst/>
          </a:prstGeom>
          <a:noFill/>
        </p:spPr>
        <p:txBody>
          <a:bodyPr wrap="square" rtlCol="0">
            <a:spAutoFit/>
          </a:bodyPr>
          <a:lstStyle/>
          <a:p>
            <a:r>
              <a:rPr lang="es-ES" sz="3200" b="1" dirty="0">
                <a:solidFill>
                  <a:srgbClr val="C00000"/>
                </a:solidFill>
              </a:rPr>
              <a:t>7 días</a:t>
            </a:r>
          </a:p>
        </p:txBody>
      </p:sp>
      <p:sp>
        <p:nvSpPr>
          <p:cNvPr id="19" name="CuadroTexto 18"/>
          <p:cNvSpPr txBox="1"/>
          <p:nvPr/>
        </p:nvSpPr>
        <p:spPr>
          <a:xfrm>
            <a:off x="2153933" y="2711113"/>
            <a:ext cx="1366383" cy="584775"/>
          </a:xfrm>
          <a:prstGeom prst="rect">
            <a:avLst/>
          </a:prstGeom>
          <a:noFill/>
        </p:spPr>
        <p:txBody>
          <a:bodyPr wrap="square" rtlCol="0">
            <a:spAutoFit/>
          </a:bodyPr>
          <a:lstStyle/>
          <a:p>
            <a:r>
              <a:rPr lang="es-ES" sz="3200" b="1" dirty="0">
                <a:solidFill>
                  <a:srgbClr val="C00000"/>
                </a:solidFill>
              </a:rPr>
              <a:t>4 </a:t>
            </a:r>
            <a:r>
              <a:rPr lang="es-ES" sz="3200" b="1" dirty="0" err="1">
                <a:solidFill>
                  <a:srgbClr val="C00000"/>
                </a:solidFill>
              </a:rPr>
              <a:t>sem</a:t>
            </a:r>
            <a:endParaRPr lang="es-ES" sz="3200" b="1" dirty="0">
              <a:solidFill>
                <a:srgbClr val="C00000"/>
              </a:solidFill>
            </a:endParaRPr>
          </a:p>
        </p:txBody>
      </p:sp>
      <p:sp>
        <p:nvSpPr>
          <p:cNvPr id="20" name="CuadroTexto 19"/>
          <p:cNvSpPr txBox="1"/>
          <p:nvPr/>
        </p:nvSpPr>
        <p:spPr>
          <a:xfrm>
            <a:off x="2124418" y="4007257"/>
            <a:ext cx="1366383" cy="584775"/>
          </a:xfrm>
          <a:prstGeom prst="rect">
            <a:avLst/>
          </a:prstGeom>
          <a:noFill/>
        </p:spPr>
        <p:txBody>
          <a:bodyPr wrap="square" rtlCol="0">
            <a:spAutoFit/>
          </a:bodyPr>
          <a:lstStyle/>
          <a:p>
            <a:r>
              <a:rPr lang="es-ES" sz="3200" b="1" dirty="0">
                <a:solidFill>
                  <a:srgbClr val="C00000"/>
                </a:solidFill>
              </a:rPr>
              <a:t>6-12 m</a:t>
            </a:r>
          </a:p>
        </p:txBody>
      </p:sp>
      <p:sp>
        <p:nvSpPr>
          <p:cNvPr id="21" name="Flecha abajo 20"/>
          <p:cNvSpPr/>
          <p:nvPr/>
        </p:nvSpPr>
        <p:spPr>
          <a:xfrm>
            <a:off x="5521552" y="2063041"/>
            <a:ext cx="122413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Flecha abajo 21"/>
          <p:cNvSpPr/>
          <p:nvPr/>
        </p:nvSpPr>
        <p:spPr>
          <a:xfrm>
            <a:off x="5521552" y="3295888"/>
            <a:ext cx="122413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abajo 22"/>
          <p:cNvSpPr/>
          <p:nvPr/>
        </p:nvSpPr>
        <p:spPr>
          <a:xfrm>
            <a:off x="5514442" y="4609354"/>
            <a:ext cx="122413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49864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8894" y="0"/>
            <a:ext cx="11394212" cy="6858000"/>
          </a:xfrm>
          <a:prstGeom prst="rect">
            <a:avLst/>
          </a:prstGeom>
        </p:spPr>
      </p:pic>
    </p:spTree>
    <p:extLst>
      <p:ext uri="{BB962C8B-B14F-4D97-AF65-F5344CB8AC3E}">
        <p14:creationId xmlns:p14="http://schemas.microsoft.com/office/powerpoint/2010/main" val="24773155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lamada de flecha hacia abajo 4"/>
          <p:cNvSpPr/>
          <p:nvPr/>
        </p:nvSpPr>
        <p:spPr>
          <a:xfrm>
            <a:off x="2207568" y="171451"/>
            <a:ext cx="7419975" cy="713423"/>
          </a:xfrm>
          <a:prstGeom prst="downArrowCallout">
            <a:avLst>
              <a:gd name="adj1" fmla="val 38333"/>
              <a:gd name="adj2" fmla="val 41861"/>
              <a:gd name="adj3" fmla="val 25588"/>
              <a:gd name="adj4" fmla="val 52624"/>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767513"/>
            <a:r>
              <a:rPr lang="es-ES" sz="2475" b="1" dirty="0">
                <a:solidFill>
                  <a:prstClr val="white"/>
                </a:solidFill>
              </a:rPr>
              <a:t>ITINERARIO Anti-IL1</a:t>
            </a:r>
          </a:p>
        </p:txBody>
      </p:sp>
      <p:sp>
        <p:nvSpPr>
          <p:cNvPr id="7" name="Cerrar corchete 6"/>
          <p:cNvSpPr/>
          <p:nvPr/>
        </p:nvSpPr>
        <p:spPr>
          <a:xfrm rot="16200000">
            <a:off x="2898994" y="1867224"/>
            <a:ext cx="291465" cy="2464593"/>
          </a:xfrm>
          <a:prstGeom prst="rightBracket">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767513"/>
            <a:endParaRPr lang="es-ES" sz="1511">
              <a:solidFill>
                <a:prstClr val="black"/>
              </a:solidFill>
            </a:endParaRPr>
          </a:p>
        </p:txBody>
      </p:sp>
      <p:cxnSp>
        <p:nvCxnSpPr>
          <p:cNvPr id="9" name="Conector recto 8"/>
          <p:cNvCxnSpPr/>
          <p:nvPr/>
        </p:nvCxnSpPr>
        <p:spPr>
          <a:xfrm>
            <a:off x="3083689" y="2624162"/>
            <a:ext cx="4286" cy="3171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6" name="Tabla 5"/>
          <p:cNvGraphicFramePr>
            <a:graphicFrameLocks noGrp="1"/>
          </p:cNvGraphicFramePr>
          <p:nvPr>
            <p:extLst>
              <p:ext uri="{D42A27DB-BD31-4B8C-83A1-F6EECF244321}">
                <p14:modId xmlns:p14="http://schemas.microsoft.com/office/powerpoint/2010/main" val="459265620"/>
              </p:ext>
            </p:extLst>
          </p:nvPr>
        </p:nvGraphicFramePr>
        <p:xfrm>
          <a:off x="1374575" y="884874"/>
          <a:ext cx="3738503" cy="1901192"/>
        </p:xfrm>
        <a:graphic>
          <a:graphicData uri="http://schemas.openxmlformats.org/drawingml/2006/table">
            <a:tbl>
              <a:tblPr firstRow="1" bandRow="1">
                <a:tableStyleId>{5C22544A-7EE6-4342-B048-85BDC9FD1C3A}</a:tableStyleId>
              </a:tblPr>
              <a:tblGrid>
                <a:gridCol w="3738503">
                  <a:extLst>
                    <a:ext uri="{9D8B030D-6E8A-4147-A177-3AD203B41FA5}">
                      <a16:colId xmlns:a16="http://schemas.microsoft.com/office/drawing/2014/main" val="20000"/>
                    </a:ext>
                  </a:extLst>
                </a:gridCol>
              </a:tblGrid>
              <a:tr h="208598">
                <a:tc>
                  <a:txBody>
                    <a:bodyPr/>
                    <a:lstStyle/>
                    <a:p>
                      <a:pPr algn="ctr"/>
                      <a:r>
                        <a:rPr lang="es-ES" sz="2000" dirty="0"/>
                        <a:t>ANAKINRA</a:t>
                      </a:r>
                      <a:r>
                        <a:rPr lang="es-ES" sz="2000" baseline="30000" dirty="0"/>
                        <a:t>1</a:t>
                      </a:r>
                      <a:endParaRPr lang="es-ES" sz="2000" dirty="0"/>
                    </a:p>
                  </a:txBody>
                  <a:tcPr marL="51435" marR="51435" marT="25718" marB="25718"/>
                </a:tc>
                <a:extLst>
                  <a:ext uri="{0D108BD9-81ED-4DB2-BD59-A6C34878D82A}">
                    <a16:rowId xmlns:a16="http://schemas.microsoft.com/office/drawing/2014/main" val="10000"/>
                  </a:ext>
                </a:extLst>
              </a:tr>
              <a:tr h="1491615">
                <a:tc>
                  <a:txBody>
                    <a:bodyPr/>
                    <a:lstStyle/>
                    <a:p>
                      <a:pPr marL="0" indent="0" algn="ctr">
                        <a:buFontTx/>
                        <a:buNone/>
                      </a:pPr>
                      <a:r>
                        <a:rPr lang="es-ES" sz="1400" dirty="0"/>
                        <a:t>   Inicio</a:t>
                      </a:r>
                    </a:p>
                    <a:p>
                      <a:pPr marL="0" indent="0" algn="ctr">
                        <a:buFontTx/>
                        <a:buNone/>
                      </a:pPr>
                      <a:endParaRPr lang="es-ES" sz="1400" dirty="0"/>
                    </a:p>
                    <a:p>
                      <a:pPr marL="0" indent="0" algn="ctr">
                        <a:buFontTx/>
                        <a:buNone/>
                      </a:pPr>
                      <a:r>
                        <a:rPr lang="es-ES" sz="1400" dirty="0"/>
                        <a:t>Dosis:</a:t>
                      </a:r>
                      <a:r>
                        <a:rPr lang="es-ES" sz="1400" baseline="0" dirty="0"/>
                        <a:t> 2 mg/kg/día (máx. 100 mg)</a:t>
                      </a:r>
                    </a:p>
                    <a:p>
                      <a:pPr marL="0" indent="0" algn="ctr">
                        <a:buFontTx/>
                        <a:buNone/>
                      </a:pPr>
                      <a:endParaRPr lang="es-ES" sz="1400" baseline="0" dirty="0"/>
                    </a:p>
                    <a:p>
                      <a:pPr marL="0" indent="0" algn="ctr">
                        <a:buFontTx/>
                        <a:buNone/>
                      </a:pPr>
                      <a:r>
                        <a:rPr lang="es-ES" sz="1400" baseline="0" dirty="0"/>
                        <a:t>Opcional en combinación con corticoides</a:t>
                      </a:r>
                    </a:p>
                    <a:p>
                      <a:pPr marL="0" indent="0" algn="ctr">
                        <a:buFontTx/>
                        <a:buNone/>
                      </a:pPr>
                      <a:r>
                        <a:rPr lang="es-ES" sz="1400" baseline="0" dirty="0"/>
                        <a:t>(bolos de metilprednisolona o </a:t>
                      </a:r>
                      <a:r>
                        <a:rPr lang="es-ES" sz="1400" baseline="0" dirty="0" err="1"/>
                        <a:t>Prednisona</a:t>
                      </a:r>
                      <a:r>
                        <a:rPr lang="es-ES" sz="1400" baseline="0" dirty="0"/>
                        <a:t> </a:t>
                      </a:r>
                      <a:r>
                        <a:rPr lang="es-ES" sz="1400" baseline="0" dirty="0" err="1"/>
                        <a:t>vo</a:t>
                      </a:r>
                      <a:r>
                        <a:rPr lang="es-ES" sz="1400" baseline="0" dirty="0"/>
                        <a:t>-</a:t>
                      </a:r>
                    </a:p>
                    <a:p>
                      <a:pPr marL="0" indent="0" algn="ctr">
                        <a:buFontTx/>
                        <a:buNone/>
                      </a:pPr>
                      <a:r>
                        <a:rPr lang="es-ES" sz="1400" baseline="0" dirty="0"/>
                        <a:t>ver inicio Itinerario corticoides)</a:t>
                      </a:r>
                      <a:endParaRPr lang="es-ES" sz="1400" dirty="0"/>
                    </a:p>
                  </a:txBody>
                  <a:tcPr marL="51435" marR="51435" marT="25718" marB="25718"/>
                </a:tc>
                <a:extLst>
                  <a:ext uri="{0D108BD9-81ED-4DB2-BD59-A6C34878D82A}">
                    <a16:rowId xmlns:a16="http://schemas.microsoft.com/office/drawing/2014/main" val="10001"/>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2654459959"/>
              </p:ext>
            </p:extLst>
          </p:nvPr>
        </p:nvGraphicFramePr>
        <p:xfrm>
          <a:off x="341799" y="3280441"/>
          <a:ext cx="2531477" cy="2012840"/>
        </p:xfrm>
        <a:graphic>
          <a:graphicData uri="http://schemas.openxmlformats.org/drawingml/2006/table">
            <a:tbl>
              <a:tblPr firstRow="1" bandRow="1">
                <a:tableStyleId>{7DF18680-E054-41AD-8BC1-D1AEF772440D}</a:tableStyleId>
              </a:tblPr>
              <a:tblGrid>
                <a:gridCol w="2531477">
                  <a:extLst>
                    <a:ext uri="{9D8B030D-6E8A-4147-A177-3AD203B41FA5}">
                      <a16:colId xmlns:a16="http://schemas.microsoft.com/office/drawing/2014/main" val="20000"/>
                    </a:ext>
                  </a:extLst>
                </a:gridCol>
              </a:tblGrid>
              <a:tr h="421932">
                <a:tc>
                  <a:txBody>
                    <a:bodyPr/>
                    <a:lstStyle/>
                    <a:p>
                      <a:pPr algn="ctr"/>
                      <a:r>
                        <a:rPr lang="es-ES" sz="1600" dirty="0"/>
                        <a:t>SI</a:t>
                      </a:r>
                      <a:r>
                        <a:rPr lang="es-ES" sz="1600" baseline="0" dirty="0"/>
                        <a:t> MEJORÍA</a:t>
                      </a:r>
                      <a:endParaRPr lang="es-ES" sz="1600" dirty="0"/>
                    </a:p>
                  </a:txBody>
                  <a:tcPr marL="51435" marR="51435" marT="25718" marB="25718"/>
                </a:tc>
                <a:extLst>
                  <a:ext uri="{0D108BD9-81ED-4DB2-BD59-A6C34878D82A}">
                    <a16:rowId xmlns:a16="http://schemas.microsoft.com/office/drawing/2014/main" val="10000"/>
                  </a:ext>
                </a:extLst>
              </a:tr>
              <a:tr h="1590908">
                <a:tc>
                  <a:txBody>
                    <a:bodyPr/>
                    <a:lstStyle/>
                    <a:p>
                      <a:pPr marL="342900" indent="-342900" algn="l">
                        <a:buFont typeface="Arial" panose="020B0604020202020204" pitchFamily="34" charset="0"/>
                        <a:buChar char="•"/>
                      </a:pPr>
                      <a:endParaRPr lang="es-ES" sz="1400" dirty="0"/>
                    </a:p>
                    <a:p>
                      <a:pPr marL="342900" indent="-342900" algn="l">
                        <a:buFont typeface="Arial" panose="020B0604020202020204" pitchFamily="34" charset="0"/>
                        <a:buChar char="•"/>
                      </a:pPr>
                      <a:r>
                        <a:rPr lang="es-ES" sz="1400" dirty="0"/>
                        <a:t>A</a:t>
                      </a:r>
                      <a:r>
                        <a:rPr lang="es-ES" sz="1400" baseline="0" dirty="0"/>
                        <a:t> los 4 meses -&gt; Dosis cada 48h</a:t>
                      </a:r>
                    </a:p>
                    <a:p>
                      <a:pPr marL="342900" marR="0" lvl="0" indent="-342900" algn="l" defTabSz="16235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A</a:t>
                      </a:r>
                      <a:r>
                        <a:rPr lang="es-ES" sz="1400" baseline="0" dirty="0"/>
                        <a:t> los 5 meses -&gt; Dosis cada 72h</a:t>
                      </a:r>
                    </a:p>
                    <a:p>
                      <a:pPr marL="342900" marR="0" lvl="0" indent="-342900" algn="l" defTabSz="16235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dirty="0"/>
                        <a:t>A</a:t>
                      </a:r>
                      <a:r>
                        <a:rPr lang="es-ES" sz="1400" baseline="0" dirty="0"/>
                        <a:t> los 6 meses -&gt; Detener</a:t>
                      </a:r>
                      <a:endParaRPr lang="es-ES" sz="1400" dirty="0"/>
                    </a:p>
                  </a:txBody>
                  <a:tcPr marL="51435" marR="51435" marT="25718" marB="25718"/>
                </a:tc>
                <a:extLst>
                  <a:ext uri="{0D108BD9-81ED-4DB2-BD59-A6C34878D82A}">
                    <a16:rowId xmlns:a16="http://schemas.microsoft.com/office/drawing/2014/main" val="10001"/>
                  </a:ext>
                </a:extLst>
              </a:tr>
            </a:tbl>
          </a:graphicData>
        </a:graphic>
      </p:graphicFrame>
      <p:sp>
        <p:nvSpPr>
          <p:cNvPr id="21" name="CuadroTexto 20"/>
          <p:cNvSpPr txBox="1"/>
          <p:nvPr/>
        </p:nvSpPr>
        <p:spPr>
          <a:xfrm>
            <a:off x="1750868" y="6431741"/>
            <a:ext cx="4205911" cy="403957"/>
          </a:xfrm>
          <a:prstGeom prst="rect">
            <a:avLst/>
          </a:prstGeom>
          <a:solidFill>
            <a:schemeClr val="accent1">
              <a:lumMod val="75000"/>
            </a:schemeClr>
          </a:solidFill>
        </p:spPr>
        <p:txBody>
          <a:bodyPr wrap="square" rtlCol="0">
            <a:spAutoFit/>
          </a:bodyPr>
          <a:lstStyle/>
          <a:p>
            <a:pPr defTabSz="767513"/>
            <a:r>
              <a:rPr lang="es-ES" sz="2025" b="1" dirty="0">
                <a:solidFill>
                  <a:prstClr val="white"/>
                </a:solidFill>
              </a:rPr>
              <a:t>Pasar a itinerario corticoides iv/oral</a:t>
            </a:r>
          </a:p>
        </p:txBody>
      </p:sp>
      <p:cxnSp>
        <p:nvCxnSpPr>
          <p:cNvPr id="3" name="Conector recto 2"/>
          <p:cNvCxnSpPr/>
          <p:nvPr/>
        </p:nvCxnSpPr>
        <p:spPr>
          <a:xfrm>
            <a:off x="2934724" y="1589560"/>
            <a:ext cx="865823" cy="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2934724" y="1982154"/>
            <a:ext cx="865823" cy="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6" name="Tabla 15"/>
          <p:cNvGraphicFramePr>
            <a:graphicFrameLocks noGrp="1"/>
          </p:cNvGraphicFramePr>
          <p:nvPr>
            <p:extLst>
              <p:ext uri="{D42A27DB-BD31-4B8C-83A1-F6EECF244321}">
                <p14:modId xmlns:p14="http://schemas.microsoft.com/office/powerpoint/2010/main" val="2109497062"/>
              </p:ext>
            </p:extLst>
          </p:nvPr>
        </p:nvGraphicFramePr>
        <p:xfrm>
          <a:off x="6692771" y="884874"/>
          <a:ext cx="3738503" cy="1901192"/>
        </p:xfrm>
        <a:graphic>
          <a:graphicData uri="http://schemas.openxmlformats.org/drawingml/2006/table">
            <a:tbl>
              <a:tblPr firstRow="1" bandRow="1">
                <a:tableStyleId>{5C22544A-7EE6-4342-B048-85BDC9FD1C3A}</a:tableStyleId>
              </a:tblPr>
              <a:tblGrid>
                <a:gridCol w="3738503">
                  <a:extLst>
                    <a:ext uri="{9D8B030D-6E8A-4147-A177-3AD203B41FA5}">
                      <a16:colId xmlns:a16="http://schemas.microsoft.com/office/drawing/2014/main" val="20000"/>
                    </a:ext>
                  </a:extLst>
                </a:gridCol>
              </a:tblGrid>
              <a:tr h="208598">
                <a:tc>
                  <a:txBody>
                    <a:bodyPr/>
                    <a:lstStyle/>
                    <a:p>
                      <a:pPr algn="ctr"/>
                      <a:r>
                        <a:rPr lang="es-ES" sz="2000" dirty="0"/>
                        <a:t>Canakinumab</a:t>
                      </a:r>
                      <a:r>
                        <a:rPr lang="es-ES" sz="2000" baseline="30000" dirty="0"/>
                        <a:t>2</a:t>
                      </a:r>
                      <a:endParaRPr lang="es-ES" sz="2000" dirty="0"/>
                    </a:p>
                  </a:txBody>
                  <a:tcPr marL="51435" marR="51435" marT="25718" marB="25718"/>
                </a:tc>
                <a:extLst>
                  <a:ext uri="{0D108BD9-81ED-4DB2-BD59-A6C34878D82A}">
                    <a16:rowId xmlns:a16="http://schemas.microsoft.com/office/drawing/2014/main" val="10000"/>
                  </a:ext>
                </a:extLst>
              </a:tr>
              <a:tr h="1491615">
                <a:tc>
                  <a:txBody>
                    <a:bodyPr/>
                    <a:lstStyle/>
                    <a:p>
                      <a:pPr marL="0" indent="0" algn="ctr">
                        <a:buFontTx/>
                        <a:buNone/>
                      </a:pPr>
                      <a:r>
                        <a:rPr lang="es-ES" sz="1400" dirty="0"/>
                        <a:t>Inicio</a:t>
                      </a:r>
                    </a:p>
                    <a:p>
                      <a:pPr marL="0" indent="0" algn="ctr">
                        <a:buFontTx/>
                        <a:buNone/>
                      </a:pPr>
                      <a:endParaRPr lang="es-ES" sz="1400" dirty="0"/>
                    </a:p>
                    <a:p>
                      <a:pPr marL="0" indent="0" algn="ctr">
                        <a:buFontTx/>
                        <a:buNone/>
                      </a:pPr>
                      <a:r>
                        <a:rPr lang="es-ES" sz="1400" dirty="0"/>
                        <a:t>Dosis:</a:t>
                      </a:r>
                      <a:r>
                        <a:rPr lang="es-ES" sz="1400" baseline="0" dirty="0"/>
                        <a:t> 4 mg/kg/4 semanas (máx. 300 mg)</a:t>
                      </a:r>
                    </a:p>
                    <a:p>
                      <a:pPr marL="0" indent="0" algn="ctr">
                        <a:buFontTx/>
                        <a:buNone/>
                      </a:pPr>
                      <a:endParaRPr lang="es-ES" sz="1400" baseline="0" dirty="0"/>
                    </a:p>
                    <a:p>
                      <a:pPr marL="0" indent="0" algn="ctr">
                        <a:buFontTx/>
                        <a:buNone/>
                      </a:pPr>
                      <a:r>
                        <a:rPr lang="es-ES" sz="1400" baseline="0" dirty="0"/>
                        <a:t>Opcional en combinación con corticoides</a:t>
                      </a:r>
                    </a:p>
                    <a:p>
                      <a:pPr marL="0" indent="0" algn="ctr">
                        <a:buFontTx/>
                        <a:buNone/>
                      </a:pPr>
                      <a:r>
                        <a:rPr lang="es-ES" sz="1400" baseline="0" dirty="0"/>
                        <a:t>(bolos de metilprednisolona o </a:t>
                      </a:r>
                      <a:r>
                        <a:rPr lang="es-ES" sz="1400" baseline="0" dirty="0" err="1"/>
                        <a:t>Prednisona</a:t>
                      </a:r>
                      <a:r>
                        <a:rPr lang="es-ES" sz="1400" baseline="0" dirty="0"/>
                        <a:t> </a:t>
                      </a:r>
                      <a:r>
                        <a:rPr lang="es-ES" sz="1400" baseline="0" dirty="0" err="1"/>
                        <a:t>vo</a:t>
                      </a:r>
                      <a:r>
                        <a:rPr lang="es-ES" sz="1400" baseline="0" dirty="0"/>
                        <a:t>-</a:t>
                      </a:r>
                    </a:p>
                    <a:p>
                      <a:pPr marL="0" indent="0" algn="ctr">
                        <a:buFontTx/>
                        <a:buNone/>
                      </a:pPr>
                      <a:r>
                        <a:rPr lang="es-ES" sz="1400" baseline="0" dirty="0"/>
                        <a:t>ver inicio Itinerario corticoides)</a:t>
                      </a:r>
                      <a:endParaRPr lang="es-ES" sz="1400" dirty="0"/>
                    </a:p>
                  </a:txBody>
                  <a:tcPr marL="51435" marR="51435" marT="25718" marB="25718"/>
                </a:tc>
                <a:extLst>
                  <a:ext uri="{0D108BD9-81ED-4DB2-BD59-A6C34878D82A}">
                    <a16:rowId xmlns:a16="http://schemas.microsoft.com/office/drawing/2014/main" val="10001"/>
                  </a:ext>
                </a:extLst>
              </a:tr>
            </a:tbl>
          </a:graphicData>
        </a:graphic>
      </p:graphicFrame>
      <p:cxnSp>
        <p:nvCxnSpPr>
          <p:cNvPr id="17" name="Conector recto 16"/>
          <p:cNvCxnSpPr/>
          <p:nvPr/>
        </p:nvCxnSpPr>
        <p:spPr>
          <a:xfrm>
            <a:off x="8119803" y="1589560"/>
            <a:ext cx="865823" cy="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8143667" y="1982154"/>
            <a:ext cx="865823" cy="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3" name="Tabla 22"/>
          <p:cNvGraphicFramePr>
            <a:graphicFrameLocks noGrp="1"/>
          </p:cNvGraphicFramePr>
          <p:nvPr>
            <p:extLst>
              <p:ext uri="{D42A27DB-BD31-4B8C-83A1-F6EECF244321}">
                <p14:modId xmlns:p14="http://schemas.microsoft.com/office/powerpoint/2010/main" val="95895738"/>
              </p:ext>
            </p:extLst>
          </p:nvPr>
        </p:nvGraphicFramePr>
        <p:xfrm>
          <a:off x="3243827" y="3280440"/>
          <a:ext cx="2531477" cy="2480312"/>
        </p:xfrm>
        <a:graphic>
          <a:graphicData uri="http://schemas.openxmlformats.org/drawingml/2006/table">
            <a:tbl>
              <a:tblPr firstRow="1" bandRow="1">
                <a:tableStyleId>{7DF18680-E054-41AD-8BC1-D1AEF772440D}</a:tableStyleId>
              </a:tblPr>
              <a:tblGrid>
                <a:gridCol w="2531477">
                  <a:extLst>
                    <a:ext uri="{9D8B030D-6E8A-4147-A177-3AD203B41FA5}">
                      <a16:colId xmlns:a16="http://schemas.microsoft.com/office/drawing/2014/main" val="20000"/>
                    </a:ext>
                  </a:extLst>
                </a:gridCol>
              </a:tblGrid>
              <a:tr h="294985">
                <a:tc>
                  <a:txBody>
                    <a:bodyPr/>
                    <a:lstStyle/>
                    <a:p>
                      <a:pPr algn="ctr"/>
                      <a:r>
                        <a:rPr lang="es-ES" sz="1600" dirty="0"/>
                        <a:t>SI</a:t>
                      </a:r>
                      <a:r>
                        <a:rPr lang="es-ES" sz="1600" baseline="0" dirty="0"/>
                        <a:t> NO RESPUESTA A LAS 72H</a:t>
                      </a:r>
                      <a:endParaRPr lang="es-ES" sz="1600" dirty="0"/>
                    </a:p>
                  </a:txBody>
                  <a:tcPr marL="51435" marR="51435" marT="25718" marB="25718"/>
                </a:tc>
                <a:extLst>
                  <a:ext uri="{0D108BD9-81ED-4DB2-BD59-A6C34878D82A}">
                    <a16:rowId xmlns:a16="http://schemas.microsoft.com/office/drawing/2014/main" val="10000"/>
                  </a:ext>
                </a:extLst>
              </a:tr>
              <a:tr h="1717855">
                <a:tc>
                  <a:txBody>
                    <a:bodyPr/>
                    <a:lstStyle/>
                    <a:p>
                      <a:pPr marL="342900" indent="-342900" algn="l">
                        <a:buFont typeface="Arial" panose="020B0604020202020204" pitchFamily="34" charset="0"/>
                        <a:buChar char="•"/>
                      </a:pPr>
                      <a:r>
                        <a:rPr lang="es-ES" sz="1400" dirty="0"/>
                        <a:t>Escalar</a:t>
                      </a:r>
                      <a:r>
                        <a:rPr lang="es-ES" sz="1400" baseline="0" dirty="0"/>
                        <a:t> la dosis progresivamente hasta 5 mg/kg/día (máx. 200 mg/día)</a:t>
                      </a:r>
                    </a:p>
                    <a:p>
                      <a:pPr marL="0" indent="0" algn="l">
                        <a:buFont typeface="Arial" panose="020B0604020202020204" pitchFamily="34" charset="0"/>
                        <a:buNone/>
                      </a:pPr>
                      <a:r>
                        <a:rPr lang="es-ES" sz="1400" baseline="0" dirty="0"/>
                        <a:t>                              o</a:t>
                      </a:r>
                    </a:p>
                    <a:p>
                      <a:pPr marL="342900" indent="-342900" algn="l">
                        <a:buFont typeface="Arial" panose="020B0604020202020204" pitchFamily="34" charset="0"/>
                        <a:buChar char="•"/>
                      </a:pPr>
                      <a:r>
                        <a:rPr lang="es-ES" sz="1400" baseline="0" dirty="0"/>
                        <a:t>Acortar intervalo: 2 mg/kg/12 horas (máx. 100 mg/12 horas)</a:t>
                      </a:r>
                    </a:p>
                    <a:p>
                      <a:pPr marL="0" indent="0" algn="l">
                        <a:buFont typeface="Arial" panose="020B0604020202020204" pitchFamily="34" charset="0"/>
                        <a:buNone/>
                      </a:pPr>
                      <a:endParaRPr lang="es-ES" sz="1400" baseline="0" dirty="0"/>
                    </a:p>
                    <a:p>
                      <a:pPr marL="0" indent="0" algn="l">
                        <a:buFont typeface="Arial" panose="020B0604020202020204" pitchFamily="34" charset="0"/>
                        <a:buNone/>
                      </a:pPr>
                      <a:r>
                        <a:rPr lang="es-ES" sz="1400" baseline="0" dirty="0"/>
                        <a:t>                +/- Corticoides</a:t>
                      </a:r>
                      <a:endParaRPr lang="es-ES" sz="1400" dirty="0"/>
                    </a:p>
                  </a:txBody>
                  <a:tcPr marL="51435" marR="51435" marT="25718" marB="25718"/>
                </a:tc>
                <a:extLst>
                  <a:ext uri="{0D108BD9-81ED-4DB2-BD59-A6C34878D82A}">
                    <a16:rowId xmlns:a16="http://schemas.microsoft.com/office/drawing/2014/main" val="10001"/>
                  </a:ext>
                </a:extLst>
              </a:tr>
            </a:tbl>
          </a:graphicData>
        </a:graphic>
      </p:graphicFrame>
      <p:sp>
        <p:nvSpPr>
          <p:cNvPr id="24" name="Cerrar corchete 23"/>
          <p:cNvSpPr/>
          <p:nvPr/>
        </p:nvSpPr>
        <p:spPr>
          <a:xfrm rot="16200000">
            <a:off x="8416290" y="1854780"/>
            <a:ext cx="291465" cy="2464593"/>
          </a:xfrm>
          <a:prstGeom prst="rightBracket">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767513"/>
            <a:endParaRPr lang="es-ES" sz="1511">
              <a:solidFill>
                <a:prstClr val="black"/>
              </a:solidFill>
            </a:endParaRPr>
          </a:p>
        </p:txBody>
      </p:sp>
      <p:graphicFrame>
        <p:nvGraphicFramePr>
          <p:cNvPr id="25" name="Tabla 24"/>
          <p:cNvGraphicFramePr>
            <a:graphicFrameLocks noGrp="1"/>
          </p:cNvGraphicFramePr>
          <p:nvPr>
            <p:extLst>
              <p:ext uri="{D42A27DB-BD31-4B8C-83A1-F6EECF244321}">
                <p14:modId xmlns:p14="http://schemas.microsoft.com/office/powerpoint/2010/main" val="2262045631"/>
              </p:ext>
            </p:extLst>
          </p:nvPr>
        </p:nvGraphicFramePr>
        <p:xfrm>
          <a:off x="5941292" y="3300056"/>
          <a:ext cx="2776867" cy="2060487"/>
        </p:xfrm>
        <a:graphic>
          <a:graphicData uri="http://schemas.openxmlformats.org/drawingml/2006/table">
            <a:tbl>
              <a:tblPr firstRow="1" bandRow="1">
                <a:tableStyleId>{7DF18680-E054-41AD-8BC1-D1AEF772440D}</a:tableStyleId>
              </a:tblPr>
              <a:tblGrid>
                <a:gridCol w="2776867">
                  <a:extLst>
                    <a:ext uri="{9D8B030D-6E8A-4147-A177-3AD203B41FA5}">
                      <a16:colId xmlns:a16="http://schemas.microsoft.com/office/drawing/2014/main" val="20000"/>
                    </a:ext>
                  </a:extLst>
                </a:gridCol>
              </a:tblGrid>
              <a:tr h="302171">
                <a:tc>
                  <a:txBody>
                    <a:bodyPr/>
                    <a:lstStyle/>
                    <a:p>
                      <a:pPr algn="ctr"/>
                      <a:r>
                        <a:rPr lang="es-ES" sz="1600" dirty="0"/>
                        <a:t>SI</a:t>
                      </a:r>
                      <a:r>
                        <a:rPr lang="es-ES" sz="1600" baseline="0" dirty="0"/>
                        <a:t> RESPUESTA NO MANTENIDA</a:t>
                      </a:r>
                      <a:endParaRPr lang="es-ES" sz="1600" dirty="0"/>
                    </a:p>
                  </a:txBody>
                  <a:tcPr marL="51435" marR="51435" marT="25718" marB="25718"/>
                </a:tc>
                <a:extLst>
                  <a:ext uri="{0D108BD9-81ED-4DB2-BD59-A6C34878D82A}">
                    <a16:rowId xmlns:a16="http://schemas.microsoft.com/office/drawing/2014/main" val="10000"/>
                  </a:ext>
                </a:extLst>
              </a:tr>
              <a:tr h="1691054">
                <a:tc>
                  <a:txBody>
                    <a:bodyPr/>
                    <a:lstStyle/>
                    <a:p>
                      <a:pPr marL="342900" indent="-342900" algn="l">
                        <a:buFont typeface="Arial" panose="020B0604020202020204" pitchFamily="34" charset="0"/>
                        <a:buChar char="•"/>
                      </a:pPr>
                      <a:r>
                        <a:rPr lang="es-ES" sz="1400" dirty="0"/>
                        <a:t>Escalar</a:t>
                      </a:r>
                      <a:r>
                        <a:rPr lang="es-ES" sz="1400" baseline="0" dirty="0"/>
                        <a:t> la dosis progresivamente hasta 8 mg/kg/día (máx. 200 mg/día)</a:t>
                      </a:r>
                    </a:p>
                    <a:p>
                      <a:pPr marL="0" indent="0" algn="l">
                        <a:buFont typeface="Arial" panose="020B0604020202020204" pitchFamily="34" charset="0"/>
                        <a:buNone/>
                      </a:pPr>
                      <a:r>
                        <a:rPr lang="es-ES" sz="1400" baseline="0" dirty="0"/>
                        <a:t>                              o</a:t>
                      </a:r>
                    </a:p>
                    <a:p>
                      <a:pPr marL="342900" indent="-342900" algn="l">
                        <a:buFont typeface="Arial" panose="020B0604020202020204" pitchFamily="34" charset="0"/>
                        <a:buChar char="•"/>
                      </a:pPr>
                      <a:r>
                        <a:rPr lang="es-ES" sz="1400" baseline="0" dirty="0"/>
                        <a:t>Acortar intervalo: 4 mg/kg/2-3 </a:t>
                      </a:r>
                      <a:r>
                        <a:rPr lang="es-ES" sz="1400" baseline="0" dirty="0" err="1"/>
                        <a:t>sem</a:t>
                      </a:r>
                      <a:endParaRPr lang="es-ES" sz="1400" baseline="0" dirty="0"/>
                    </a:p>
                    <a:p>
                      <a:pPr marL="0" indent="0" algn="l">
                        <a:buFont typeface="Arial" panose="020B0604020202020204" pitchFamily="34" charset="0"/>
                        <a:buNone/>
                      </a:pPr>
                      <a:endParaRPr lang="es-ES" sz="1400" baseline="0" dirty="0"/>
                    </a:p>
                    <a:p>
                      <a:pPr marL="0" indent="0" algn="l">
                        <a:buFont typeface="Arial" panose="020B0604020202020204" pitchFamily="34" charset="0"/>
                        <a:buNone/>
                      </a:pPr>
                      <a:r>
                        <a:rPr lang="es-ES" sz="1400" baseline="0" dirty="0"/>
                        <a:t>                +/- Corticoides</a:t>
                      </a:r>
                      <a:endParaRPr lang="es-ES" sz="1400" dirty="0"/>
                    </a:p>
                  </a:txBody>
                  <a:tcPr marL="51435" marR="51435" marT="25718" marB="25718"/>
                </a:tc>
                <a:extLst>
                  <a:ext uri="{0D108BD9-81ED-4DB2-BD59-A6C34878D82A}">
                    <a16:rowId xmlns:a16="http://schemas.microsoft.com/office/drawing/2014/main" val="10001"/>
                  </a:ext>
                </a:extLst>
              </a:tr>
            </a:tbl>
          </a:graphicData>
        </a:graphic>
      </p:graphicFrame>
      <p:graphicFrame>
        <p:nvGraphicFramePr>
          <p:cNvPr id="26" name="Tabla 25"/>
          <p:cNvGraphicFramePr>
            <a:graphicFrameLocks noGrp="1"/>
          </p:cNvGraphicFramePr>
          <p:nvPr>
            <p:extLst>
              <p:ext uri="{D42A27DB-BD31-4B8C-83A1-F6EECF244321}">
                <p14:modId xmlns:p14="http://schemas.microsoft.com/office/powerpoint/2010/main" val="933006535"/>
              </p:ext>
            </p:extLst>
          </p:nvPr>
        </p:nvGraphicFramePr>
        <p:xfrm>
          <a:off x="8738176" y="3304461"/>
          <a:ext cx="3047999" cy="2266952"/>
        </p:xfrm>
        <a:graphic>
          <a:graphicData uri="http://schemas.openxmlformats.org/drawingml/2006/table">
            <a:tbl>
              <a:tblPr firstRow="1" bandRow="1">
                <a:tableStyleId>{7DF18680-E054-41AD-8BC1-D1AEF772440D}</a:tableStyleId>
              </a:tblPr>
              <a:tblGrid>
                <a:gridCol w="3047999">
                  <a:extLst>
                    <a:ext uri="{9D8B030D-6E8A-4147-A177-3AD203B41FA5}">
                      <a16:colId xmlns:a16="http://schemas.microsoft.com/office/drawing/2014/main" val="20000"/>
                    </a:ext>
                  </a:extLst>
                </a:gridCol>
              </a:tblGrid>
              <a:tr h="291465">
                <a:tc>
                  <a:txBody>
                    <a:bodyPr/>
                    <a:lstStyle/>
                    <a:p>
                      <a:pPr algn="ctr"/>
                      <a:r>
                        <a:rPr lang="es-ES" sz="1600" dirty="0"/>
                        <a:t>SI</a:t>
                      </a:r>
                      <a:r>
                        <a:rPr lang="es-ES" sz="1600" baseline="0" dirty="0"/>
                        <a:t> MEJORÍA</a:t>
                      </a:r>
                      <a:endParaRPr lang="es-ES" sz="1600" dirty="0"/>
                    </a:p>
                  </a:txBody>
                  <a:tcPr marL="51435" marR="51435" marT="25718" marB="25718"/>
                </a:tc>
                <a:extLst>
                  <a:ext uri="{0D108BD9-81ED-4DB2-BD59-A6C34878D82A}">
                    <a16:rowId xmlns:a16="http://schemas.microsoft.com/office/drawing/2014/main" val="10000"/>
                  </a:ext>
                </a:extLst>
              </a:tr>
              <a:tr h="1697355">
                <a:tc>
                  <a:txBody>
                    <a:bodyPr/>
                    <a:lstStyle/>
                    <a:p>
                      <a:pPr marL="0" indent="0" algn="l">
                        <a:buFont typeface="Arial" panose="020B0604020202020204" pitchFamily="34" charset="0"/>
                        <a:buNone/>
                      </a:pPr>
                      <a:r>
                        <a:rPr lang="es-ES" sz="1400" baseline="0" dirty="0"/>
                        <a:t>AUMENTO DE INTERVALO</a:t>
                      </a:r>
                    </a:p>
                    <a:p>
                      <a:pPr marL="342900" indent="-342900" algn="l">
                        <a:buFont typeface="Arial" panose="020B0604020202020204" pitchFamily="34" charset="0"/>
                        <a:buChar char="•"/>
                      </a:pPr>
                      <a:r>
                        <a:rPr lang="es-ES" sz="1400" baseline="0" dirty="0"/>
                        <a:t>A los 3 meses: espaciar a c/6 </a:t>
                      </a:r>
                      <a:r>
                        <a:rPr lang="es-ES" sz="1400" baseline="0" dirty="0" err="1"/>
                        <a:t>sem</a:t>
                      </a:r>
                      <a:endParaRPr lang="es-ES" sz="1400" baseline="0" dirty="0"/>
                    </a:p>
                    <a:p>
                      <a:pPr marL="342900" indent="-342900" algn="l">
                        <a:buFont typeface="Arial" panose="020B0604020202020204" pitchFamily="34" charset="0"/>
                        <a:buChar char="•"/>
                      </a:pPr>
                      <a:r>
                        <a:rPr lang="es-ES" sz="1400" baseline="0" dirty="0"/>
                        <a:t>A los 4 meses y medio: pasar a c/ 8 </a:t>
                      </a:r>
                      <a:r>
                        <a:rPr lang="es-ES" sz="1400" baseline="0" dirty="0" err="1"/>
                        <a:t>sem</a:t>
                      </a:r>
                      <a:endParaRPr lang="es-ES" sz="1400" baseline="0" dirty="0"/>
                    </a:p>
                    <a:p>
                      <a:pPr marL="342900" indent="-342900" algn="l">
                        <a:buFont typeface="Arial" panose="020B0604020202020204" pitchFamily="34" charset="0"/>
                        <a:buChar char="•"/>
                      </a:pPr>
                      <a:r>
                        <a:rPr lang="es-ES" sz="1400" baseline="0" dirty="0"/>
                        <a:t>A los 6 meses: detener</a:t>
                      </a:r>
                    </a:p>
                    <a:p>
                      <a:pPr marL="0" indent="0" algn="l">
                        <a:buFont typeface="Arial" panose="020B0604020202020204" pitchFamily="34" charset="0"/>
                        <a:buNone/>
                      </a:pPr>
                      <a:r>
                        <a:rPr lang="es-ES" sz="1400" baseline="0" dirty="0"/>
                        <a:t>DESCENSO DE DOSIS</a:t>
                      </a:r>
                    </a:p>
                    <a:p>
                      <a:pPr marL="342900" indent="-342900" algn="l">
                        <a:buFont typeface="Arial" panose="020B0604020202020204" pitchFamily="34" charset="0"/>
                        <a:buChar char="•"/>
                      </a:pPr>
                      <a:r>
                        <a:rPr lang="es-ES" sz="1400" baseline="0" dirty="0"/>
                        <a:t>A los 4 meses: 3 mg/kg</a:t>
                      </a:r>
                    </a:p>
                    <a:p>
                      <a:pPr marL="342900" indent="-342900" algn="l">
                        <a:buFont typeface="Arial" panose="020B0604020202020204" pitchFamily="34" charset="0"/>
                        <a:buChar char="•"/>
                      </a:pPr>
                      <a:r>
                        <a:rPr lang="es-ES" sz="1400" baseline="0" dirty="0"/>
                        <a:t>A los 5 meses: 2 mg/kg</a:t>
                      </a:r>
                    </a:p>
                    <a:p>
                      <a:pPr marL="342900" indent="-342900" algn="l">
                        <a:buFont typeface="Arial" panose="020B0604020202020204" pitchFamily="34" charset="0"/>
                        <a:buChar char="•"/>
                      </a:pPr>
                      <a:r>
                        <a:rPr lang="es-ES" sz="1400" baseline="0" dirty="0"/>
                        <a:t>A los 6 meses: detener</a:t>
                      </a:r>
                      <a:endParaRPr lang="es-ES" sz="1400" dirty="0"/>
                    </a:p>
                  </a:txBody>
                  <a:tcPr marL="51435" marR="51435" marT="25718" marB="25718"/>
                </a:tc>
                <a:extLst>
                  <a:ext uri="{0D108BD9-81ED-4DB2-BD59-A6C34878D82A}">
                    <a16:rowId xmlns:a16="http://schemas.microsoft.com/office/drawing/2014/main" val="10001"/>
                  </a:ext>
                </a:extLst>
              </a:tr>
            </a:tbl>
          </a:graphicData>
        </a:graphic>
      </p:graphicFrame>
      <p:cxnSp>
        <p:nvCxnSpPr>
          <p:cNvPr id="27" name="Conector recto 26"/>
          <p:cNvCxnSpPr>
            <a:endCxn id="24" idx="2"/>
          </p:cNvCxnSpPr>
          <p:nvPr/>
        </p:nvCxnSpPr>
        <p:spPr>
          <a:xfrm>
            <a:off x="8562022" y="2679919"/>
            <a:ext cx="0" cy="26142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Llamada de flecha hacia abajo 27"/>
          <p:cNvSpPr/>
          <p:nvPr/>
        </p:nvSpPr>
        <p:spPr>
          <a:xfrm>
            <a:off x="4277023" y="5955376"/>
            <a:ext cx="3652926" cy="445435"/>
          </a:xfrm>
          <a:prstGeom prst="downArrowCallout">
            <a:avLst>
              <a:gd name="adj1" fmla="val 38333"/>
              <a:gd name="adj2" fmla="val 41861"/>
              <a:gd name="adj3" fmla="val 25588"/>
              <a:gd name="adj4" fmla="val 52624"/>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767513"/>
            <a:r>
              <a:rPr lang="es-ES" sz="1575" b="1" dirty="0">
                <a:solidFill>
                  <a:prstClr val="white"/>
                </a:solidFill>
              </a:rPr>
              <a:t>Si no mejoría o falta de respuesta</a:t>
            </a:r>
          </a:p>
        </p:txBody>
      </p:sp>
      <p:sp>
        <p:nvSpPr>
          <p:cNvPr id="29" name="CuadroTexto 28"/>
          <p:cNvSpPr txBox="1"/>
          <p:nvPr/>
        </p:nvSpPr>
        <p:spPr>
          <a:xfrm>
            <a:off x="6256005" y="6428931"/>
            <a:ext cx="5459242" cy="403957"/>
          </a:xfrm>
          <a:prstGeom prst="rect">
            <a:avLst/>
          </a:prstGeom>
          <a:solidFill>
            <a:schemeClr val="accent1">
              <a:lumMod val="75000"/>
            </a:schemeClr>
          </a:solidFill>
        </p:spPr>
        <p:txBody>
          <a:bodyPr wrap="square" rtlCol="0">
            <a:spAutoFit/>
          </a:bodyPr>
          <a:lstStyle/>
          <a:p>
            <a:pPr defTabSz="767513"/>
            <a:r>
              <a:rPr lang="es-ES" sz="2025" b="1" dirty="0">
                <a:solidFill>
                  <a:prstClr val="white"/>
                </a:solidFill>
              </a:rPr>
              <a:t>Cambio tratamiento biológico (otro anti-IL1 o IL6)</a:t>
            </a:r>
          </a:p>
        </p:txBody>
      </p:sp>
    </p:spTree>
    <p:extLst>
      <p:ext uri="{BB962C8B-B14F-4D97-AF65-F5344CB8AC3E}">
        <p14:creationId xmlns:p14="http://schemas.microsoft.com/office/powerpoint/2010/main" val="308646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10426" y="0"/>
            <a:ext cx="10571148" cy="6858000"/>
          </a:xfrm>
          <a:prstGeom prst="rect">
            <a:avLst/>
          </a:prstGeom>
        </p:spPr>
      </p:pic>
    </p:spTree>
    <p:extLst>
      <p:ext uri="{BB962C8B-B14F-4D97-AF65-F5344CB8AC3E}">
        <p14:creationId xmlns:p14="http://schemas.microsoft.com/office/powerpoint/2010/main" val="18743777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463" y="369990"/>
            <a:ext cx="12192462" cy="584775"/>
          </a:xfrm>
          <a:prstGeom prst="rect">
            <a:avLst/>
          </a:prstGeom>
          <a:solidFill>
            <a:schemeClr val="accent1">
              <a:lumMod val="50000"/>
            </a:schemeClr>
          </a:solidFill>
        </p:spPr>
        <p:txBody>
          <a:bodyPr wrap="square" rtlCol="0">
            <a:spAutoFit/>
          </a:bodyPr>
          <a:lstStyle/>
          <a:p>
            <a:pPr algn="ctr"/>
            <a:r>
              <a:rPr lang="es-ES" sz="3200" b="1" dirty="0" err="1">
                <a:solidFill>
                  <a:prstClr val="white"/>
                </a:solidFill>
              </a:rPr>
              <a:t>AIJs</a:t>
            </a:r>
            <a:r>
              <a:rPr lang="es-ES" sz="3200" b="1" dirty="0">
                <a:solidFill>
                  <a:prstClr val="white"/>
                </a:solidFill>
              </a:rPr>
              <a:t> - TRATAMIENTO</a:t>
            </a:r>
            <a:endParaRPr lang="es-ES" sz="3200" dirty="0">
              <a:solidFill>
                <a:prstClr val="white"/>
              </a:solidFill>
            </a:endParaRPr>
          </a:p>
        </p:txBody>
      </p:sp>
      <p:sp>
        <p:nvSpPr>
          <p:cNvPr id="9" name="1 Título"/>
          <p:cNvSpPr txBox="1">
            <a:spLocks/>
          </p:cNvSpPr>
          <p:nvPr/>
        </p:nvSpPr>
        <p:spPr>
          <a:xfrm>
            <a:off x="4993762" y="811737"/>
            <a:ext cx="2470390" cy="70474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chemeClr val="bg1">
                    <a:lumMod val="95000"/>
                  </a:schemeClr>
                </a:solidFill>
                <a:latin typeface="+mj-lt"/>
                <a:ea typeface="+mj-ea"/>
                <a:cs typeface="+mj-cs"/>
              </a:defRPr>
            </a:lvl1pPr>
          </a:lstStyle>
          <a:p>
            <a:pPr>
              <a:defRPr/>
            </a:pPr>
            <a:r>
              <a:rPr lang="es-ES" sz="4800" dirty="0">
                <a:solidFill>
                  <a:srgbClr val="0070C0"/>
                </a:solidFill>
                <a:latin typeface="Calibri Light" panose="020F0302020204030204"/>
              </a:rPr>
              <a:t>Anti-IL18</a:t>
            </a:r>
          </a:p>
        </p:txBody>
      </p:sp>
      <p:sp>
        <p:nvSpPr>
          <p:cNvPr id="10" name="4 CuadroTexto"/>
          <p:cNvSpPr txBox="1"/>
          <p:nvPr/>
        </p:nvSpPr>
        <p:spPr bwMode="auto">
          <a:xfrm>
            <a:off x="4871864" y="6500098"/>
            <a:ext cx="3712304" cy="369332"/>
          </a:xfrm>
          <a:prstGeom prst="rect">
            <a:avLst/>
          </a:prstGeom>
          <a:no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1" u="none" strike="noStrike" kern="0" cap="none" spc="0" normalizeH="0" baseline="0" noProof="0" dirty="0" err="1">
                <a:ln>
                  <a:noFill/>
                </a:ln>
                <a:effectLst/>
                <a:uLnTx/>
                <a:uFillTx/>
              </a:rPr>
              <a:t>Gabay</a:t>
            </a:r>
            <a:r>
              <a:rPr kumimoji="0" lang="es-ES" sz="1800" b="0" i="1" u="none" strike="noStrike" kern="0" cap="none" spc="0" normalizeH="0" baseline="0" noProof="0" dirty="0">
                <a:ln>
                  <a:noFill/>
                </a:ln>
                <a:effectLst/>
                <a:uLnTx/>
                <a:uFillTx/>
              </a:rPr>
              <a:t> C et al. Ann </a:t>
            </a:r>
            <a:r>
              <a:rPr kumimoji="0" lang="es-ES" sz="1800" b="0" i="1" u="none" strike="noStrike" kern="0" cap="none" spc="0" normalizeH="0" baseline="0" noProof="0" dirty="0" err="1">
                <a:ln>
                  <a:noFill/>
                </a:ln>
                <a:effectLst/>
                <a:uLnTx/>
                <a:uFillTx/>
              </a:rPr>
              <a:t>Rheum</a:t>
            </a:r>
            <a:r>
              <a:rPr kumimoji="0" lang="es-ES" sz="1800" b="0" i="1" u="none" strike="noStrike" kern="0" cap="none" spc="0" normalizeH="0" baseline="0" noProof="0" dirty="0">
                <a:ln>
                  <a:noFill/>
                </a:ln>
                <a:effectLst/>
                <a:uLnTx/>
                <a:uFillTx/>
              </a:rPr>
              <a:t> </a:t>
            </a:r>
            <a:r>
              <a:rPr kumimoji="0" lang="es-ES" sz="1800" b="0" i="1" u="none" strike="noStrike" kern="0" cap="none" spc="0" normalizeH="0" baseline="0" noProof="0" dirty="0" err="1">
                <a:ln>
                  <a:noFill/>
                </a:ln>
                <a:effectLst/>
                <a:uLnTx/>
                <a:uFillTx/>
              </a:rPr>
              <a:t>Dis</a:t>
            </a:r>
            <a:r>
              <a:rPr kumimoji="0" lang="es-ES" sz="1800" b="0" i="1" u="none" strike="noStrike" kern="0" cap="none" spc="0" normalizeH="0" baseline="0" noProof="0" dirty="0">
                <a:ln>
                  <a:noFill/>
                </a:ln>
                <a:effectLst/>
                <a:uLnTx/>
                <a:uFillTx/>
              </a:rPr>
              <a:t>  2018</a:t>
            </a:r>
          </a:p>
        </p:txBody>
      </p:sp>
      <p:pic>
        <p:nvPicPr>
          <p:cNvPr id="18" name="Imagen 17"/>
          <p:cNvPicPr>
            <a:picLocks noChangeAspect="1"/>
          </p:cNvPicPr>
          <p:nvPr/>
        </p:nvPicPr>
        <p:blipFill>
          <a:blip r:embed="rId3"/>
          <a:stretch>
            <a:fillRect/>
          </a:stretch>
        </p:blipFill>
        <p:spPr>
          <a:xfrm>
            <a:off x="2653328" y="1530458"/>
            <a:ext cx="7372966" cy="1273711"/>
          </a:xfrm>
          <a:prstGeom prst="rect">
            <a:avLst/>
          </a:prstGeom>
          <a:ln>
            <a:noFill/>
          </a:ln>
          <a:effectLst>
            <a:outerShdw blurRad="292100" dist="139700" dir="2700000" algn="tl" rotWithShape="0">
              <a:srgbClr val="333333">
                <a:alpha val="65000"/>
              </a:srgbClr>
            </a:outerShdw>
          </a:effectLst>
        </p:spPr>
      </p:pic>
      <p:graphicFrame>
        <p:nvGraphicFramePr>
          <p:cNvPr id="19" name="3 Diagrama"/>
          <p:cNvGraphicFramePr/>
          <p:nvPr>
            <p:extLst>
              <p:ext uri="{D42A27DB-BD31-4B8C-83A1-F6EECF244321}">
                <p14:modId xmlns:p14="http://schemas.microsoft.com/office/powerpoint/2010/main" val="1526711735"/>
              </p:ext>
            </p:extLst>
          </p:nvPr>
        </p:nvGraphicFramePr>
        <p:xfrm>
          <a:off x="3452639" y="2995327"/>
          <a:ext cx="6248640" cy="34768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ángulo redondeado 19"/>
          <p:cNvSpPr/>
          <p:nvPr/>
        </p:nvSpPr>
        <p:spPr>
          <a:xfrm>
            <a:off x="1112047" y="3660486"/>
            <a:ext cx="2267743" cy="2146499"/>
          </a:xfrm>
          <a:prstGeom prst="roundRect">
            <a:avLst/>
          </a:prstGeom>
          <a:solidFill>
            <a:srgbClr val="C0504D">
              <a:lumMod val="20000"/>
              <a:lumOff val="80000"/>
            </a:srgbClr>
          </a:solidFill>
          <a:ln w="28575" cap="flat" cmpd="sng" algn="ctr">
            <a:solidFill>
              <a:srgbClr val="1F497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prstClr val="black"/>
                </a:solidFill>
                <a:effectLst/>
                <a:uLnTx/>
                <a:uFillTx/>
              </a:rPr>
              <a:t>En la semana 3 habían respondido el 50%</a:t>
            </a:r>
          </a:p>
        </p:txBody>
      </p:sp>
      <p:sp>
        <p:nvSpPr>
          <p:cNvPr id="21" name="Pentágono 2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2" name="Pentágono 21"/>
          <p:cNvSpPr/>
          <p:nvPr/>
        </p:nvSpPr>
        <p:spPr>
          <a:xfrm>
            <a:off x="8184232" y="0"/>
            <a:ext cx="2376264" cy="3800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a:t>
            </a:r>
            <a:r>
              <a:rPr lang="es-ES" sz="2000" b="1" dirty="0">
                <a:solidFill>
                  <a:prstClr val="white"/>
                </a:solidFill>
              </a:rPr>
              <a:t>AIJ SISTÉMICA</a:t>
            </a:r>
          </a:p>
        </p:txBody>
      </p:sp>
      <p:sp>
        <p:nvSpPr>
          <p:cNvPr id="23" name="Pentágono 22"/>
          <p:cNvSpPr/>
          <p:nvPr/>
        </p:nvSpPr>
        <p:spPr>
          <a:xfrm>
            <a:off x="7104112" y="-2"/>
            <a:ext cx="1728192"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24" name="Pentágono 23"/>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25" name="Pentágono 24"/>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6" name="Pentágono 25"/>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39599976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CONCLUSIONES</a:t>
            </a:r>
          </a:p>
        </p:txBody>
      </p:sp>
      <p:sp>
        <p:nvSpPr>
          <p:cNvPr id="20" name="Conector 19"/>
          <p:cNvSpPr/>
          <p:nvPr/>
        </p:nvSpPr>
        <p:spPr>
          <a:xfrm>
            <a:off x="263352" y="1050487"/>
            <a:ext cx="706201" cy="666172"/>
          </a:xfrm>
          <a:prstGeom prst="flowChartConnec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4800" b="1" dirty="0"/>
              <a:t>1</a:t>
            </a:r>
          </a:p>
        </p:txBody>
      </p:sp>
      <p:sp>
        <p:nvSpPr>
          <p:cNvPr id="21" name="CuadroTexto 20"/>
          <p:cNvSpPr txBox="1"/>
          <p:nvPr/>
        </p:nvSpPr>
        <p:spPr>
          <a:xfrm>
            <a:off x="1072255" y="1178050"/>
            <a:ext cx="5167761" cy="1077218"/>
          </a:xfrm>
          <a:prstGeom prst="rect">
            <a:avLst/>
          </a:prstGeom>
          <a:noFill/>
        </p:spPr>
        <p:txBody>
          <a:bodyPr wrap="square" rtlCol="0">
            <a:spAutoFit/>
          </a:bodyPr>
          <a:lstStyle/>
          <a:p>
            <a:pPr algn="ctr"/>
            <a:r>
              <a:rPr lang="es-ES" sz="3200" b="1" dirty="0">
                <a:solidFill>
                  <a:srgbClr val="002060"/>
                </a:solidFill>
              </a:rPr>
              <a:t>“Lo más frecuente SIEMPRE es lo más frecuente”</a:t>
            </a:r>
          </a:p>
        </p:txBody>
      </p:sp>
      <p:sp>
        <p:nvSpPr>
          <p:cNvPr id="22" name="CuadroTexto 21"/>
          <p:cNvSpPr txBox="1"/>
          <p:nvPr/>
        </p:nvSpPr>
        <p:spPr>
          <a:xfrm>
            <a:off x="6253487" y="1278321"/>
            <a:ext cx="5954847" cy="954107"/>
          </a:xfrm>
          <a:prstGeom prst="rect">
            <a:avLst/>
          </a:prstGeom>
          <a:noFill/>
        </p:spPr>
        <p:txBody>
          <a:bodyPr wrap="square" rtlCol="0">
            <a:spAutoFit/>
          </a:bodyPr>
          <a:lstStyle/>
          <a:p>
            <a:pPr algn="ctr"/>
            <a:r>
              <a:rPr lang="es-ES" sz="2800" dirty="0"/>
              <a:t>Las </a:t>
            </a:r>
            <a:r>
              <a:rPr lang="es-ES" sz="2800" u="sng" dirty="0"/>
              <a:t>infecciones recurrentes </a:t>
            </a:r>
            <a:r>
              <a:rPr lang="es-ES" sz="2800" dirty="0"/>
              <a:t>son la causa más frecuente de fiebre recurrente</a:t>
            </a:r>
          </a:p>
        </p:txBody>
      </p:sp>
      <p:sp>
        <p:nvSpPr>
          <p:cNvPr id="23" name="Conector 22"/>
          <p:cNvSpPr/>
          <p:nvPr/>
        </p:nvSpPr>
        <p:spPr>
          <a:xfrm>
            <a:off x="263351" y="2636912"/>
            <a:ext cx="706201" cy="666172"/>
          </a:xfrm>
          <a:prstGeom prst="flowChartConnec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4800" b="1" dirty="0"/>
              <a:t>2</a:t>
            </a:r>
          </a:p>
        </p:txBody>
      </p:sp>
      <p:sp>
        <p:nvSpPr>
          <p:cNvPr id="24" name="CuadroTexto 23"/>
          <p:cNvSpPr txBox="1"/>
          <p:nvPr/>
        </p:nvSpPr>
        <p:spPr>
          <a:xfrm>
            <a:off x="1089556" y="2758718"/>
            <a:ext cx="5167761" cy="1077218"/>
          </a:xfrm>
          <a:prstGeom prst="rect">
            <a:avLst/>
          </a:prstGeom>
          <a:noFill/>
        </p:spPr>
        <p:txBody>
          <a:bodyPr wrap="square" rtlCol="0">
            <a:spAutoFit/>
          </a:bodyPr>
          <a:lstStyle/>
          <a:p>
            <a:pPr algn="ctr"/>
            <a:r>
              <a:rPr lang="es-ES" sz="3200" b="1" dirty="0">
                <a:solidFill>
                  <a:srgbClr val="002060"/>
                </a:solidFill>
              </a:rPr>
              <a:t>“No se diagnostica lo que no se conoce”</a:t>
            </a:r>
          </a:p>
        </p:txBody>
      </p:sp>
      <p:sp>
        <p:nvSpPr>
          <p:cNvPr id="25" name="CuadroTexto 24"/>
          <p:cNvSpPr txBox="1"/>
          <p:nvPr/>
        </p:nvSpPr>
        <p:spPr>
          <a:xfrm>
            <a:off x="6229229" y="2700275"/>
            <a:ext cx="5954847" cy="1384995"/>
          </a:xfrm>
          <a:prstGeom prst="rect">
            <a:avLst/>
          </a:prstGeom>
          <a:noFill/>
        </p:spPr>
        <p:txBody>
          <a:bodyPr wrap="square" rtlCol="0">
            <a:spAutoFit/>
          </a:bodyPr>
          <a:lstStyle/>
          <a:p>
            <a:pPr algn="ctr"/>
            <a:r>
              <a:rPr lang="es-ES" sz="2800" dirty="0"/>
              <a:t>Sospechar ante síntomas recurrentes a diferentes niveles (piel, articulaciones, digestivo…) y </a:t>
            </a:r>
            <a:r>
              <a:rPr lang="es-ES" sz="2800" u="sng" dirty="0"/>
              <a:t>elevación de RFA</a:t>
            </a:r>
          </a:p>
        </p:txBody>
      </p:sp>
      <p:sp>
        <p:nvSpPr>
          <p:cNvPr id="26" name="Conector 25"/>
          <p:cNvSpPr/>
          <p:nvPr/>
        </p:nvSpPr>
        <p:spPr>
          <a:xfrm>
            <a:off x="263350" y="4378578"/>
            <a:ext cx="706201" cy="666172"/>
          </a:xfrm>
          <a:prstGeom prst="flowChartConnec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4800" b="1" dirty="0"/>
              <a:t>3</a:t>
            </a:r>
          </a:p>
        </p:txBody>
      </p:sp>
      <p:sp>
        <p:nvSpPr>
          <p:cNvPr id="27" name="CuadroTexto 26"/>
          <p:cNvSpPr txBox="1"/>
          <p:nvPr/>
        </p:nvSpPr>
        <p:spPr>
          <a:xfrm>
            <a:off x="985957" y="4378578"/>
            <a:ext cx="5167761" cy="2062103"/>
          </a:xfrm>
          <a:prstGeom prst="rect">
            <a:avLst/>
          </a:prstGeom>
          <a:noFill/>
        </p:spPr>
        <p:txBody>
          <a:bodyPr wrap="square" rtlCol="0">
            <a:spAutoFit/>
          </a:bodyPr>
          <a:lstStyle/>
          <a:p>
            <a:pPr algn="ctr"/>
            <a:r>
              <a:rPr lang="es-ES" sz="3200" b="1" dirty="0">
                <a:solidFill>
                  <a:srgbClr val="002060"/>
                </a:solidFill>
              </a:rPr>
              <a:t>“La edad no importa, pero el diagnóstico precoz puede modificar el curso de la enfermedad”</a:t>
            </a:r>
          </a:p>
        </p:txBody>
      </p:sp>
      <p:sp>
        <p:nvSpPr>
          <p:cNvPr id="28" name="CuadroTexto 27"/>
          <p:cNvSpPr txBox="1"/>
          <p:nvPr/>
        </p:nvSpPr>
        <p:spPr>
          <a:xfrm>
            <a:off x="6153718" y="4362544"/>
            <a:ext cx="5954847" cy="1384995"/>
          </a:xfrm>
          <a:prstGeom prst="rect">
            <a:avLst/>
          </a:prstGeom>
          <a:noFill/>
        </p:spPr>
        <p:txBody>
          <a:bodyPr wrap="square" rtlCol="0">
            <a:spAutoFit/>
          </a:bodyPr>
          <a:lstStyle/>
          <a:p>
            <a:pPr algn="ctr"/>
            <a:r>
              <a:rPr lang="es-ES" sz="2800" dirty="0"/>
              <a:t>Algunas se diagnostican en adultos.</a:t>
            </a:r>
          </a:p>
          <a:p>
            <a:pPr algn="ctr"/>
            <a:r>
              <a:rPr lang="es-ES" sz="2800" dirty="0"/>
              <a:t>Ej. DADA2 tratado con </a:t>
            </a:r>
            <a:r>
              <a:rPr lang="es-ES" sz="2800" dirty="0" err="1"/>
              <a:t>antiTNF</a:t>
            </a:r>
            <a:r>
              <a:rPr lang="es-ES" sz="2800" dirty="0"/>
              <a:t>-&gt; </a:t>
            </a:r>
          </a:p>
          <a:p>
            <a:pPr algn="ctr"/>
            <a:r>
              <a:rPr lang="es-ES" sz="2800" dirty="0"/>
              <a:t>0 infartos cerebrales en la vida adulta</a:t>
            </a:r>
          </a:p>
        </p:txBody>
      </p:sp>
      <p:sp>
        <p:nvSpPr>
          <p:cNvPr id="18" name="Pentágono 17"/>
          <p:cNvSpPr/>
          <p:nvPr/>
        </p:nvSpPr>
        <p:spPr>
          <a:xfrm>
            <a:off x="9992778" y="0"/>
            <a:ext cx="219922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t>
            </a:r>
            <a:r>
              <a:rPr lang="es-ES" sz="2000" b="1" dirty="0">
                <a:solidFill>
                  <a:prstClr val="white"/>
                </a:solidFill>
              </a:rPr>
              <a:t>CONCLUSIONES</a:t>
            </a:r>
          </a:p>
        </p:txBody>
      </p:sp>
      <p:sp>
        <p:nvSpPr>
          <p:cNvPr id="19" name="Pentágono 18"/>
          <p:cNvSpPr/>
          <p:nvPr/>
        </p:nvSpPr>
        <p:spPr>
          <a:xfrm>
            <a:off x="7848511" y="0"/>
            <a:ext cx="2448272" cy="380008"/>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t>
            </a:r>
            <a:r>
              <a:rPr lang="es-ES" sz="2000" dirty="0">
                <a:solidFill>
                  <a:prstClr val="white"/>
                </a:solidFill>
              </a:rPr>
              <a:t>AIJ SISTÉMICA</a:t>
            </a:r>
          </a:p>
        </p:txBody>
      </p:sp>
      <p:sp>
        <p:nvSpPr>
          <p:cNvPr id="29" name="Pentágono 28"/>
          <p:cNvSpPr/>
          <p:nvPr/>
        </p:nvSpPr>
        <p:spPr>
          <a:xfrm>
            <a:off x="7104112" y="-2"/>
            <a:ext cx="1440160" cy="38001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prstClr val="white"/>
                </a:solidFill>
              </a:rPr>
              <a:t>     PFAPA</a:t>
            </a:r>
          </a:p>
        </p:txBody>
      </p:sp>
      <p:sp>
        <p:nvSpPr>
          <p:cNvPr id="30" name="Pentágono 29"/>
          <p:cNvSpPr/>
          <p:nvPr/>
        </p:nvSpPr>
        <p:spPr>
          <a:xfrm>
            <a:off x="4151784" y="0"/>
            <a:ext cx="3312368" cy="356260"/>
          </a:xfrm>
          <a:prstGeom prst="homePlate">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CUÁNDO PENSAR EN ELLAS</a:t>
            </a:r>
          </a:p>
        </p:txBody>
      </p:sp>
      <p:sp>
        <p:nvSpPr>
          <p:cNvPr id="31" name="Pentágono 30"/>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32" name="Pentágono 31"/>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Tree>
    <p:extLst>
      <p:ext uri="{BB962C8B-B14F-4D97-AF65-F5344CB8AC3E}">
        <p14:creationId xmlns:p14="http://schemas.microsoft.com/office/powerpoint/2010/main" val="9124313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ágono 10"/>
          <p:cNvSpPr/>
          <p:nvPr/>
        </p:nvSpPr>
        <p:spPr>
          <a:xfrm>
            <a:off x="9912424" y="0"/>
            <a:ext cx="2295910"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         CONCLUSIONES</a:t>
            </a:r>
          </a:p>
        </p:txBody>
      </p:sp>
      <p:sp>
        <p:nvSpPr>
          <p:cNvPr id="12" name="Pentágono 11"/>
          <p:cNvSpPr/>
          <p:nvPr/>
        </p:nvSpPr>
        <p:spPr>
          <a:xfrm>
            <a:off x="8400256" y="0"/>
            <a:ext cx="2088232"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24036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15" name="Pentágono 14"/>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CONCLUSIONES</a:t>
            </a: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
        <p:nvSpPr>
          <p:cNvPr id="20" name="Conector 19"/>
          <p:cNvSpPr/>
          <p:nvPr/>
        </p:nvSpPr>
        <p:spPr>
          <a:xfrm>
            <a:off x="386155" y="3353121"/>
            <a:ext cx="706201" cy="666172"/>
          </a:xfrm>
          <a:prstGeom prst="flowChartConnec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4800" b="1" dirty="0"/>
              <a:t>5</a:t>
            </a:r>
          </a:p>
        </p:txBody>
      </p:sp>
      <p:sp>
        <p:nvSpPr>
          <p:cNvPr id="21" name="CuadroTexto 20"/>
          <p:cNvSpPr txBox="1"/>
          <p:nvPr/>
        </p:nvSpPr>
        <p:spPr>
          <a:xfrm>
            <a:off x="1195058" y="3480684"/>
            <a:ext cx="5383785" cy="1569660"/>
          </a:xfrm>
          <a:prstGeom prst="rect">
            <a:avLst/>
          </a:prstGeom>
          <a:noFill/>
        </p:spPr>
        <p:txBody>
          <a:bodyPr wrap="square" rtlCol="0">
            <a:spAutoFit/>
          </a:bodyPr>
          <a:lstStyle/>
          <a:p>
            <a:pPr algn="ctr"/>
            <a:r>
              <a:rPr lang="es-ES" sz="3200" b="1" dirty="0">
                <a:solidFill>
                  <a:srgbClr val="002060"/>
                </a:solidFill>
              </a:rPr>
              <a:t>“Una genética negativa no implica ausencia de enfermedad </a:t>
            </a:r>
            <a:r>
              <a:rPr lang="es-ES" sz="3200" b="1" dirty="0" err="1">
                <a:solidFill>
                  <a:srgbClr val="002060"/>
                </a:solidFill>
              </a:rPr>
              <a:t>autoinflamatoria</a:t>
            </a:r>
            <a:r>
              <a:rPr lang="es-ES" sz="3200" b="1" dirty="0">
                <a:solidFill>
                  <a:srgbClr val="002060"/>
                </a:solidFill>
              </a:rPr>
              <a:t>”</a:t>
            </a:r>
          </a:p>
        </p:txBody>
      </p:sp>
      <p:sp>
        <p:nvSpPr>
          <p:cNvPr id="22" name="CuadroTexto 21"/>
          <p:cNvSpPr txBox="1"/>
          <p:nvPr/>
        </p:nvSpPr>
        <p:spPr>
          <a:xfrm>
            <a:off x="6796782" y="3573016"/>
            <a:ext cx="5320246" cy="1815882"/>
          </a:xfrm>
          <a:prstGeom prst="rect">
            <a:avLst/>
          </a:prstGeom>
          <a:noFill/>
        </p:spPr>
        <p:txBody>
          <a:bodyPr wrap="square" rtlCol="0">
            <a:spAutoFit/>
          </a:bodyPr>
          <a:lstStyle/>
          <a:p>
            <a:pPr algn="ctr"/>
            <a:r>
              <a:rPr lang="es-ES" sz="2800" dirty="0"/>
              <a:t>Quedan muchas mutaciones genéticas por </a:t>
            </a:r>
            <a:r>
              <a:rPr lang="es-ES" sz="2800" dirty="0" err="1"/>
              <a:t>descubir</a:t>
            </a:r>
            <a:endParaRPr lang="es-ES" sz="2800" dirty="0"/>
          </a:p>
          <a:p>
            <a:pPr algn="ctr"/>
            <a:r>
              <a:rPr lang="es-ES" sz="2800" dirty="0" err="1"/>
              <a:t>Mosaicismos</a:t>
            </a:r>
            <a:endParaRPr lang="es-ES" sz="2800" dirty="0"/>
          </a:p>
          <a:p>
            <a:pPr algn="ctr"/>
            <a:r>
              <a:rPr lang="es-ES" sz="2800" dirty="0"/>
              <a:t>E. </a:t>
            </a:r>
            <a:r>
              <a:rPr lang="es-ES" sz="2800" dirty="0" err="1"/>
              <a:t>Poligénicas</a:t>
            </a:r>
            <a:endParaRPr lang="es-ES" sz="2800" dirty="0"/>
          </a:p>
        </p:txBody>
      </p:sp>
      <p:sp>
        <p:nvSpPr>
          <p:cNvPr id="23" name="Conector 22"/>
          <p:cNvSpPr/>
          <p:nvPr/>
        </p:nvSpPr>
        <p:spPr>
          <a:xfrm>
            <a:off x="402611" y="5570255"/>
            <a:ext cx="706201" cy="666172"/>
          </a:xfrm>
          <a:prstGeom prst="flowChartConnec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4800" b="1" dirty="0"/>
              <a:t>6</a:t>
            </a:r>
          </a:p>
        </p:txBody>
      </p:sp>
      <p:sp>
        <p:nvSpPr>
          <p:cNvPr id="24" name="CuadroTexto 23"/>
          <p:cNvSpPr txBox="1"/>
          <p:nvPr/>
        </p:nvSpPr>
        <p:spPr>
          <a:xfrm>
            <a:off x="1145796" y="5651652"/>
            <a:ext cx="5167761" cy="584775"/>
          </a:xfrm>
          <a:prstGeom prst="rect">
            <a:avLst/>
          </a:prstGeom>
          <a:noFill/>
        </p:spPr>
        <p:txBody>
          <a:bodyPr wrap="square" rtlCol="0">
            <a:spAutoFit/>
          </a:bodyPr>
          <a:lstStyle/>
          <a:p>
            <a:pPr algn="ctr"/>
            <a:r>
              <a:rPr lang="es-ES" sz="3200" b="1" dirty="0">
                <a:solidFill>
                  <a:srgbClr val="002060"/>
                </a:solidFill>
              </a:rPr>
              <a:t>“Sólo se que no se nada”</a:t>
            </a:r>
          </a:p>
        </p:txBody>
      </p:sp>
      <p:sp>
        <p:nvSpPr>
          <p:cNvPr id="25" name="CuadroTexto 24"/>
          <p:cNvSpPr txBox="1"/>
          <p:nvPr/>
        </p:nvSpPr>
        <p:spPr>
          <a:xfrm>
            <a:off x="6943056" y="5641731"/>
            <a:ext cx="5248238" cy="523220"/>
          </a:xfrm>
          <a:prstGeom prst="rect">
            <a:avLst/>
          </a:prstGeom>
          <a:noFill/>
        </p:spPr>
        <p:txBody>
          <a:bodyPr wrap="square" rtlCol="0">
            <a:spAutoFit/>
          </a:bodyPr>
          <a:lstStyle/>
          <a:p>
            <a:pPr algn="ctr"/>
            <a:r>
              <a:rPr lang="es-ES" sz="2800" dirty="0"/>
              <a:t>¡Cuánto nos queda por aprender!</a:t>
            </a:r>
          </a:p>
        </p:txBody>
      </p:sp>
      <p:pic>
        <p:nvPicPr>
          <p:cNvPr id="18" name="Imagen 17"/>
          <p:cNvPicPr>
            <a:picLocks noChangeAspect="1"/>
          </p:cNvPicPr>
          <p:nvPr/>
        </p:nvPicPr>
        <p:blipFill>
          <a:blip r:embed="rId3"/>
          <a:stretch>
            <a:fillRect/>
          </a:stretch>
        </p:blipFill>
        <p:spPr>
          <a:xfrm>
            <a:off x="6943056" y="1139338"/>
            <a:ext cx="5478887" cy="1977673"/>
          </a:xfrm>
          <a:prstGeom prst="rect">
            <a:avLst/>
          </a:prstGeom>
        </p:spPr>
      </p:pic>
      <p:sp>
        <p:nvSpPr>
          <p:cNvPr id="19" name="Conector 18"/>
          <p:cNvSpPr/>
          <p:nvPr/>
        </p:nvSpPr>
        <p:spPr>
          <a:xfrm>
            <a:off x="386154" y="1311902"/>
            <a:ext cx="706201" cy="666172"/>
          </a:xfrm>
          <a:prstGeom prst="flowChartConnec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4800" b="1" dirty="0"/>
              <a:t>4</a:t>
            </a:r>
          </a:p>
        </p:txBody>
      </p:sp>
      <p:sp>
        <p:nvSpPr>
          <p:cNvPr id="29" name="CuadroTexto 28"/>
          <p:cNvSpPr txBox="1"/>
          <p:nvPr/>
        </p:nvSpPr>
        <p:spPr>
          <a:xfrm>
            <a:off x="1116763" y="1321210"/>
            <a:ext cx="5383785" cy="1077218"/>
          </a:xfrm>
          <a:prstGeom prst="rect">
            <a:avLst/>
          </a:prstGeom>
          <a:noFill/>
        </p:spPr>
        <p:txBody>
          <a:bodyPr wrap="square" rtlCol="0">
            <a:spAutoFit/>
          </a:bodyPr>
          <a:lstStyle/>
          <a:p>
            <a:pPr algn="ctr"/>
            <a:r>
              <a:rPr lang="es-ES" sz="3200" b="1" dirty="0">
                <a:solidFill>
                  <a:srgbClr val="002060"/>
                </a:solidFill>
              </a:rPr>
              <a:t>Disponemos de tratamientos seguros y eficaces</a:t>
            </a:r>
          </a:p>
        </p:txBody>
      </p:sp>
    </p:spTree>
    <p:extLst>
      <p:ext uri="{BB962C8B-B14F-4D97-AF65-F5344CB8AC3E}">
        <p14:creationId xmlns:p14="http://schemas.microsoft.com/office/powerpoint/2010/main" val="653340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b="24801"/>
          <a:stretch/>
        </p:blipFill>
        <p:spPr>
          <a:xfrm>
            <a:off x="3287688" y="576"/>
            <a:ext cx="5745991" cy="6876868"/>
          </a:xfrm>
          <a:prstGeom prst="rect">
            <a:avLst/>
          </a:prstGeom>
        </p:spPr>
      </p:pic>
    </p:spTree>
    <p:extLst>
      <p:ext uri="{BB962C8B-B14F-4D97-AF65-F5344CB8AC3E}">
        <p14:creationId xmlns:p14="http://schemas.microsoft.com/office/powerpoint/2010/main" val="167467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SOMBRAS de las enfermedades </a:t>
            </a:r>
            <a:r>
              <a:rPr lang="es-ES" sz="2800" b="1" dirty="0" err="1">
                <a:solidFill>
                  <a:prstClr val="white"/>
                </a:solidFill>
              </a:rPr>
              <a:t>autoinflamatorias</a:t>
            </a:r>
            <a:endParaRPr lang="es-ES" sz="2800" b="1" dirty="0">
              <a:solidFill>
                <a:prstClr val="white"/>
              </a:solidFill>
            </a:endParaRPr>
          </a:p>
        </p:txBody>
      </p:sp>
      <p:sp>
        <p:nvSpPr>
          <p:cNvPr id="19" name="Rectángulo redondeado 18"/>
          <p:cNvSpPr/>
          <p:nvPr/>
        </p:nvSpPr>
        <p:spPr>
          <a:xfrm>
            <a:off x="292773" y="2928062"/>
            <a:ext cx="4176464" cy="1872208"/>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Se consideran “enfermedades raras”…</a:t>
            </a:r>
          </a:p>
        </p:txBody>
      </p:sp>
      <p:grpSp>
        <p:nvGrpSpPr>
          <p:cNvPr id="18" name="Grupo 17"/>
          <p:cNvGrpSpPr/>
          <p:nvPr/>
        </p:nvGrpSpPr>
        <p:grpSpPr>
          <a:xfrm>
            <a:off x="4727848" y="1340768"/>
            <a:ext cx="6768751" cy="5112568"/>
            <a:chOff x="1524000" y="-35407"/>
            <a:chExt cx="9144000" cy="6858000"/>
          </a:xfrm>
        </p:grpSpPr>
        <p:pic>
          <p:nvPicPr>
            <p:cNvPr id="20" name="Picture 5" descr="wally"/>
            <p:cNvPicPr>
              <a:picLocks noChangeAspect="1" noChangeArrowheads="1"/>
            </p:cNvPicPr>
            <p:nvPr/>
          </p:nvPicPr>
          <p:blipFill>
            <a:blip r:embed="rId2" cstate="print"/>
            <a:srcRect/>
            <a:stretch>
              <a:fillRect/>
            </a:stretch>
          </p:blipFill>
          <p:spPr bwMode="auto">
            <a:xfrm>
              <a:off x="1524000" y="-35407"/>
              <a:ext cx="9144000" cy="6858000"/>
            </a:xfrm>
            <a:prstGeom prst="rect">
              <a:avLst/>
            </a:prstGeom>
            <a:noFill/>
            <a:ln w="9525">
              <a:noFill/>
              <a:miter lim="800000"/>
              <a:headEnd/>
              <a:tailEnd/>
            </a:ln>
          </p:spPr>
        </p:pic>
        <p:sp>
          <p:nvSpPr>
            <p:cNvPr id="21" name="7 Elipse"/>
            <p:cNvSpPr/>
            <p:nvPr/>
          </p:nvSpPr>
          <p:spPr>
            <a:xfrm>
              <a:off x="6312024" y="2420888"/>
              <a:ext cx="428628" cy="7223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1 Flecha a la derecha con bandas"/>
            <p:cNvSpPr/>
            <p:nvPr/>
          </p:nvSpPr>
          <p:spPr>
            <a:xfrm rot="8618914">
              <a:off x="6600056" y="1178795"/>
              <a:ext cx="1728192" cy="1008112"/>
            </a:xfrm>
            <a:prstGeom prst="strip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1 CuadroTexto"/>
            <p:cNvSpPr txBox="1"/>
            <p:nvPr/>
          </p:nvSpPr>
          <p:spPr>
            <a:xfrm>
              <a:off x="4481711" y="3349480"/>
              <a:ext cx="4517879" cy="1610122"/>
            </a:xfrm>
            <a:prstGeom prst="rect">
              <a:avLst/>
            </a:prstGeom>
            <a:solidFill>
              <a:schemeClr val="tx2"/>
            </a:solidFill>
          </p:spPr>
          <p:txBody>
            <a:bodyPr wrap="square" rtlCol="0">
              <a:spAutoFit/>
            </a:bodyPr>
            <a:lstStyle/>
            <a:p>
              <a:pPr algn="ctr"/>
              <a:r>
                <a:rPr lang="es-ES" sz="2400" b="1" dirty="0">
                  <a:solidFill>
                    <a:schemeClr val="bg1"/>
                  </a:solidFill>
                </a:rPr>
                <a:t>Enfermedades de baja prevalencia: </a:t>
              </a:r>
            </a:p>
            <a:p>
              <a:pPr algn="ctr"/>
              <a:r>
                <a:rPr lang="es-ES" sz="2400" b="1" dirty="0">
                  <a:solidFill>
                    <a:schemeClr val="bg1"/>
                  </a:solidFill>
                </a:rPr>
                <a:t>5 casos/100.000</a:t>
              </a:r>
            </a:p>
          </p:txBody>
        </p:sp>
      </p:grpSp>
      <p:pic>
        <p:nvPicPr>
          <p:cNvPr id="11266" name="Picture 2" descr="Resultado de imagen de oscurid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34340" y="380008"/>
            <a:ext cx="757033" cy="523220"/>
          </a:xfrm>
          <a:prstGeom prst="rect">
            <a:avLst/>
          </a:prstGeom>
          <a:noFill/>
          <a:extLst>
            <a:ext uri="{909E8E84-426E-40DD-AFC4-6F175D3DCCD1}">
              <a14:hiddenFill xmlns:a14="http://schemas.microsoft.com/office/drawing/2010/main">
                <a:solidFill>
                  <a:srgbClr val="FFFFFF"/>
                </a:solidFill>
              </a14:hiddenFill>
            </a:ext>
          </a:extLst>
        </p:spPr>
      </p:pic>
      <p:sp>
        <p:nvSpPr>
          <p:cNvPr id="24" name="Pentágono 23"/>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5" name="Pentágono 24"/>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6" name="Pentágono 25"/>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7" name="Pentágono 26"/>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8" name="Pentágono 27"/>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9" name="Pentágono 28"/>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spTree>
    <p:extLst>
      <p:ext uri="{BB962C8B-B14F-4D97-AF65-F5344CB8AC3E}">
        <p14:creationId xmlns:p14="http://schemas.microsoft.com/office/powerpoint/2010/main" val="19560284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ágono 10"/>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12" name="Pentágono 11"/>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TRATAMIENTO</a:t>
            </a:r>
          </a:p>
        </p:txBody>
      </p:sp>
      <p:sp>
        <p:nvSpPr>
          <p:cNvPr id="13" name="Pentágono 12"/>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DIAGNÓSTICO</a:t>
            </a:r>
          </a:p>
        </p:txBody>
      </p:sp>
      <p:sp>
        <p:nvSpPr>
          <p:cNvPr id="14" name="Pentágono 13"/>
          <p:cNvSpPr/>
          <p:nvPr/>
        </p:nvSpPr>
        <p:spPr>
          <a:xfrm>
            <a:off x="4151784" y="0"/>
            <a:ext cx="3312368"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t>
            </a:r>
            <a:r>
              <a:rPr lang="es-ES" b="1" dirty="0">
                <a:solidFill>
                  <a:prstClr val="white"/>
                </a:solidFill>
              </a:rPr>
              <a:t>CUÁNDO PENSAR EN ELLAS</a:t>
            </a:r>
          </a:p>
        </p:txBody>
      </p:sp>
      <p:sp>
        <p:nvSpPr>
          <p:cNvPr id="15" name="Pentágono 14"/>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PREGUNTAS CLAVES PARA ORIENTAR EL DIAGNÓSTICO</a:t>
            </a:r>
          </a:p>
        </p:txBody>
      </p:sp>
      <p:sp>
        <p:nvSpPr>
          <p:cNvPr id="17" name="Pentágono 16"/>
          <p:cNvSpPr/>
          <p:nvPr/>
        </p:nvSpPr>
        <p:spPr>
          <a:xfrm>
            <a:off x="1" y="0"/>
            <a:ext cx="170351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JUSTIFICACIÓN</a:t>
            </a:r>
          </a:p>
        </p:txBody>
      </p:sp>
      <p:sp>
        <p:nvSpPr>
          <p:cNvPr id="10" name="6 CuadroTexto"/>
          <p:cNvSpPr txBox="1"/>
          <p:nvPr/>
        </p:nvSpPr>
        <p:spPr>
          <a:xfrm>
            <a:off x="551384" y="1556792"/>
            <a:ext cx="9289032" cy="42473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nSpc>
                <a:spcPct val="150000"/>
              </a:lnSpc>
              <a:buAutoNum type="arabicPeriod"/>
            </a:pPr>
            <a:r>
              <a:rPr lang="es-ES" sz="2000" b="1" dirty="0">
                <a:solidFill>
                  <a:schemeClr val="tx1"/>
                </a:solidFill>
              </a:rPr>
              <a:t>¿A QUÉ EDAD SE INICIARON LOS SÍNTOMAS?</a:t>
            </a:r>
          </a:p>
          <a:p>
            <a:pPr marL="342900" indent="-342900">
              <a:lnSpc>
                <a:spcPct val="150000"/>
              </a:lnSpc>
              <a:buAutoNum type="arabicPeriod"/>
            </a:pPr>
            <a:r>
              <a:rPr lang="es-ES" sz="2000" b="1" dirty="0">
                <a:solidFill>
                  <a:schemeClr val="tx1"/>
                </a:solidFill>
              </a:rPr>
              <a:t>¿CUÁNTO DURAN LOS EPISODIOS FEBRILES?</a:t>
            </a:r>
          </a:p>
          <a:p>
            <a:pPr marL="342900" indent="-342900">
              <a:lnSpc>
                <a:spcPct val="150000"/>
              </a:lnSpc>
              <a:buAutoNum type="arabicPeriod"/>
            </a:pPr>
            <a:r>
              <a:rPr lang="es-ES" sz="2000" b="1" dirty="0">
                <a:solidFill>
                  <a:schemeClr val="tx1"/>
                </a:solidFill>
              </a:rPr>
              <a:t>¿TIENEN UNA PERIODICIDAD REGULAR?</a:t>
            </a:r>
          </a:p>
          <a:p>
            <a:pPr marL="342900" indent="-342900">
              <a:lnSpc>
                <a:spcPct val="150000"/>
              </a:lnSpc>
              <a:buAutoNum type="arabicPeriod"/>
            </a:pPr>
            <a:r>
              <a:rPr lang="es-ES" sz="2000" b="1" dirty="0">
                <a:solidFill>
                  <a:schemeClr val="tx1"/>
                </a:solidFill>
              </a:rPr>
              <a:t>¿QUÉ OTROS SÍNTOMAS SE ASOCIAN CON LA FIEBRE?</a:t>
            </a:r>
          </a:p>
          <a:p>
            <a:pPr marL="342900" indent="-342900">
              <a:lnSpc>
                <a:spcPct val="150000"/>
              </a:lnSpc>
              <a:buAutoNum type="arabicPeriod"/>
            </a:pPr>
            <a:r>
              <a:rPr lang="es-ES" sz="2000" b="1" dirty="0">
                <a:solidFill>
                  <a:schemeClr val="tx1"/>
                </a:solidFill>
              </a:rPr>
              <a:t>¿CUÁNTO DURAN LOS INTERVALOS ASINTOMÁTICOS?</a:t>
            </a:r>
          </a:p>
          <a:p>
            <a:pPr marL="342900" indent="-342900">
              <a:lnSpc>
                <a:spcPct val="150000"/>
              </a:lnSpc>
              <a:buAutoNum type="arabicPeriod"/>
            </a:pPr>
            <a:r>
              <a:rPr lang="es-ES" sz="2000" b="1" dirty="0">
                <a:solidFill>
                  <a:schemeClr val="tx1"/>
                </a:solidFill>
              </a:rPr>
              <a:t>¿QUÉ CREE QUE DESENCADENA LOS EPISODIOS Y CON QUÉ SE CONTROLAN?</a:t>
            </a:r>
          </a:p>
          <a:p>
            <a:pPr marL="342900" indent="-342900">
              <a:lnSpc>
                <a:spcPct val="150000"/>
              </a:lnSpc>
              <a:buAutoNum type="arabicPeriod"/>
            </a:pPr>
            <a:r>
              <a:rPr lang="es-ES" sz="2000" b="1" dirty="0">
                <a:solidFill>
                  <a:schemeClr val="tx1"/>
                </a:solidFill>
              </a:rPr>
              <a:t> ¿SE HAN DESARROLLADO NUEVOS SÍNTOMAS A LO LARGO DE LA EVOLUCIÓN?</a:t>
            </a:r>
          </a:p>
          <a:p>
            <a:pPr marL="342900" indent="-342900">
              <a:lnSpc>
                <a:spcPct val="150000"/>
              </a:lnSpc>
              <a:buAutoNum type="arabicPeriod"/>
            </a:pPr>
            <a:r>
              <a:rPr lang="es-ES" sz="2000" b="1" dirty="0">
                <a:solidFill>
                  <a:schemeClr val="tx1"/>
                </a:solidFill>
              </a:rPr>
              <a:t>¿QUÉ TRATAMIENTOS SE HA USADO Y CUÁL HA SIDO SU RESPUESTA?</a:t>
            </a:r>
          </a:p>
          <a:p>
            <a:pPr marL="342900" indent="-342900">
              <a:lnSpc>
                <a:spcPct val="150000"/>
              </a:lnSpc>
              <a:buAutoNum type="arabicPeriod"/>
            </a:pPr>
            <a:r>
              <a:rPr lang="es-ES" sz="2000" b="1" dirty="0">
                <a:solidFill>
                  <a:schemeClr val="tx1"/>
                </a:solidFill>
              </a:rPr>
              <a:t> ¿HAY OTROS CASOS EN LA FAMILIA?¿QUÉ ORIGEN TIENE LA FAMILIA?</a:t>
            </a:r>
          </a:p>
        </p:txBody>
      </p:sp>
      <p:pic>
        <p:nvPicPr>
          <p:cNvPr id="9" name="Picture 3" descr="C:\Users\Esme\AppData\Local\Microsoft\Windows\Temporary Internet Files\Content.IE5\2N7LJ9YX\MC90024035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6360" y="895236"/>
            <a:ext cx="2727851" cy="35543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37185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8386" y="380008"/>
            <a:ext cx="12192462" cy="523220"/>
          </a:xfrm>
          <a:prstGeom prst="rect">
            <a:avLst/>
          </a:prstGeom>
          <a:solidFill>
            <a:schemeClr val="accent1">
              <a:lumMod val="50000"/>
            </a:schemeClr>
          </a:solidFill>
        </p:spPr>
        <p:txBody>
          <a:bodyPr wrap="square" rtlCol="0">
            <a:spAutoFit/>
          </a:bodyPr>
          <a:lstStyle/>
          <a:p>
            <a:pPr algn="ctr"/>
            <a:r>
              <a:rPr lang="es-ES" sz="2800" b="1" dirty="0">
                <a:solidFill>
                  <a:prstClr val="white"/>
                </a:solidFill>
              </a:rPr>
              <a:t>SOMBRAS de las enfermedades </a:t>
            </a:r>
            <a:r>
              <a:rPr lang="es-ES" sz="2800" b="1" dirty="0" err="1">
                <a:solidFill>
                  <a:prstClr val="white"/>
                </a:solidFill>
              </a:rPr>
              <a:t>autoinflamatorias</a:t>
            </a:r>
            <a:endParaRPr lang="es-ES" sz="2800" b="1" dirty="0">
              <a:solidFill>
                <a:prstClr val="white"/>
              </a:solidFill>
            </a:endParaRPr>
          </a:p>
        </p:txBody>
      </p:sp>
      <p:sp>
        <p:nvSpPr>
          <p:cNvPr id="19" name="Rectángulo redondeado 18"/>
          <p:cNvSpPr/>
          <p:nvPr/>
        </p:nvSpPr>
        <p:spPr>
          <a:xfrm>
            <a:off x="119336" y="2924944"/>
            <a:ext cx="4176464" cy="1872208"/>
          </a:xfrm>
          <a:prstGeom prst="roundRect">
            <a:avLst/>
          </a:prstGeom>
          <a:ln w="3175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lvl="3" algn="ctr">
              <a:defRPr/>
            </a:pPr>
            <a:r>
              <a:rPr lang="es-ES" sz="3600" b="1" dirty="0">
                <a:solidFill>
                  <a:srgbClr val="002060"/>
                </a:solidFill>
              </a:rPr>
              <a:t>Aunque en determinadas zonas se agrupan</a:t>
            </a:r>
          </a:p>
        </p:txBody>
      </p:sp>
      <p:pic>
        <p:nvPicPr>
          <p:cNvPr id="11266" name="Picture 2" descr="Resultado de imagen de oscurid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34340" y="380008"/>
            <a:ext cx="757033" cy="523220"/>
          </a:xfrm>
          <a:prstGeom prst="rect">
            <a:avLst/>
          </a:prstGeom>
          <a:noFill/>
          <a:extLst>
            <a:ext uri="{909E8E84-426E-40DD-AFC4-6F175D3DCCD1}">
              <a14:hiddenFill xmlns:a14="http://schemas.microsoft.com/office/drawing/2010/main">
                <a:solidFill>
                  <a:srgbClr val="FFFFFF"/>
                </a:solidFill>
              </a14:hiddenFill>
            </a:ext>
          </a:extLst>
        </p:spPr>
      </p:pic>
      <p:sp>
        <p:nvSpPr>
          <p:cNvPr id="24" name="Pentágono 23"/>
          <p:cNvSpPr/>
          <p:nvPr/>
        </p:nvSpPr>
        <p:spPr>
          <a:xfrm>
            <a:off x="9992778" y="0"/>
            <a:ext cx="2199221"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CONCLUSIONES</a:t>
            </a:r>
          </a:p>
        </p:txBody>
      </p:sp>
      <p:sp>
        <p:nvSpPr>
          <p:cNvPr id="25" name="Pentágono 24"/>
          <p:cNvSpPr/>
          <p:nvPr/>
        </p:nvSpPr>
        <p:spPr>
          <a:xfrm>
            <a:off x="8400256" y="0"/>
            <a:ext cx="2160240"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AIJ SISTÉMICA</a:t>
            </a:r>
          </a:p>
        </p:txBody>
      </p:sp>
      <p:sp>
        <p:nvSpPr>
          <p:cNvPr id="26" name="Pentágono 25"/>
          <p:cNvSpPr/>
          <p:nvPr/>
        </p:nvSpPr>
        <p:spPr>
          <a:xfrm>
            <a:off x="7104112" y="-2"/>
            <a:ext cx="1880554"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PFAPA</a:t>
            </a:r>
          </a:p>
        </p:txBody>
      </p:sp>
      <p:sp>
        <p:nvSpPr>
          <p:cNvPr id="27" name="Pentágono 26"/>
          <p:cNvSpPr/>
          <p:nvPr/>
        </p:nvSpPr>
        <p:spPr>
          <a:xfrm>
            <a:off x="4151784" y="0"/>
            <a:ext cx="3312368"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CUÁNDO PENSAR EN ELLAS</a:t>
            </a:r>
          </a:p>
        </p:txBody>
      </p:sp>
      <p:sp>
        <p:nvSpPr>
          <p:cNvPr id="28" name="Pentágono 27"/>
          <p:cNvSpPr/>
          <p:nvPr/>
        </p:nvSpPr>
        <p:spPr>
          <a:xfrm>
            <a:off x="1271465" y="0"/>
            <a:ext cx="3384375" cy="35626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prstClr val="white"/>
                </a:solidFill>
              </a:rPr>
              <a:t>       DEFINICIÓN Y CLASIFICACION</a:t>
            </a:r>
          </a:p>
        </p:txBody>
      </p:sp>
      <p:sp>
        <p:nvSpPr>
          <p:cNvPr id="29" name="Pentágono 28"/>
          <p:cNvSpPr/>
          <p:nvPr/>
        </p:nvSpPr>
        <p:spPr>
          <a:xfrm>
            <a:off x="1" y="0"/>
            <a:ext cx="1703511" cy="35626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prstClr val="white"/>
                </a:solidFill>
              </a:rPr>
              <a:t>JUSTIFICACIÓN</a:t>
            </a:r>
          </a:p>
        </p:txBody>
      </p:sp>
      <p:pic>
        <p:nvPicPr>
          <p:cNvPr id="17" name="Picture 2"/>
          <p:cNvPicPr>
            <a:picLocks noChangeAspect="1" noChangeArrowheads="1"/>
          </p:cNvPicPr>
          <p:nvPr/>
        </p:nvPicPr>
        <p:blipFill>
          <a:blip r:embed="rId4" cstate="print"/>
          <a:srcRect/>
          <a:stretch>
            <a:fillRect/>
          </a:stretch>
        </p:blipFill>
        <p:spPr bwMode="auto">
          <a:xfrm>
            <a:off x="4455687" y="1665343"/>
            <a:ext cx="7560741" cy="3816424"/>
          </a:xfrm>
          <a:prstGeom prst="rect">
            <a:avLst/>
          </a:prstGeom>
          <a:ln>
            <a:noFill/>
          </a:ln>
          <a:effectLst>
            <a:outerShdw blurRad="292100" dist="139700" dir="2700000" algn="tl" rotWithShape="0">
              <a:srgbClr val="333333">
                <a:alpha val="65000"/>
              </a:srgbClr>
            </a:outerShdw>
          </a:effectLst>
        </p:spPr>
      </p:pic>
      <p:sp>
        <p:nvSpPr>
          <p:cNvPr id="30" name="CuadroTexto 29"/>
          <p:cNvSpPr txBox="1"/>
          <p:nvPr/>
        </p:nvSpPr>
        <p:spPr>
          <a:xfrm>
            <a:off x="5241994" y="989495"/>
            <a:ext cx="6316522" cy="584775"/>
          </a:xfrm>
          <a:prstGeom prst="rect">
            <a:avLst/>
          </a:prstGeom>
          <a:noFill/>
        </p:spPr>
        <p:txBody>
          <a:bodyPr wrap="square" rtlCol="0">
            <a:spAutoFit/>
          </a:bodyPr>
          <a:lstStyle/>
          <a:p>
            <a:pPr algn="ctr"/>
            <a:r>
              <a:rPr lang="es-ES" sz="3200" b="1" dirty="0"/>
              <a:t>Fiebre mediterránea familiar</a:t>
            </a:r>
          </a:p>
        </p:txBody>
      </p:sp>
      <p:sp>
        <p:nvSpPr>
          <p:cNvPr id="31" name="1 CuadroTexto"/>
          <p:cNvSpPr txBox="1"/>
          <p:nvPr/>
        </p:nvSpPr>
        <p:spPr>
          <a:xfrm>
            <a:off x="6443244" y="5663912"/>
            <a:ext cx="3914023" cy="523220"/>
          </a:xfrm>
          <a:prstGeom prst="rect">
            <a:avLst/>
          </a:prstGeom>
          <a:solidFill>
            <a:schemeClr val="tx2"/>
          </a:solidFill>
        </p:spPr>
        <p:txBody>
          <a:bodyPr wrap="square" rtlCol="0">
            <a:spAutoFit/>
          </a:bodyPr>
          <a:lstStyle/>
          <a:p>
            <a:pPr algn="ctr"/>
            <a:r>
              <a:rPr lang="es-ES" sz="2800" b="1" dirty="0">
                <a:solidFill>
                  <a:schemeClr val="bg1"/>
                </a:solidFill>
              </a:rPr>
              <a:t>1 casos/200 - 1/1.000</a:t>
            </a:r>
          </a:p>
        </p:txBody>
      </p:sp>
    </p:spTree>
    <p:extLst>
      <p:ext uri="{BB962C8B-B14F-4D97-AF65-F5344CB8AC3E}">
        <p14:creationId xmlns:p14="http://schemas.microsoft.com/office/powerpoint/2010/main" val="154317641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ffice Theme">
  <a:themeElements>
    <a:clrScheme name="2_Office Theme 1">
      <a:dk1>
        <a:srgbClr val="000000"/>
      </a:dk1>
      <a:lt1>
        <a:srgbClr val="FFFFFF"/>
      </a:lt1>
      <a:dk2>
        <a:srgbClr val="4E5B6F"/>
      </a:dk2>
      <a:lt2>
        <a:srgbClr val="D6ECFF"/>
      </a:lt2>
      <a:accent1>
        <a:srgbClr val="BDD600"/>
      </a:accent1>
      <a:accent2>
        <a:srgbClr val="00B6DE"/>
      </a:accent2>
      <a:accent3>
        <a:srgbClr val="FFFFFF"/>
      </a:accent3>
      <a:accent4>
        <a:srgbClr val="000000"/>
      </a:accent4>
      <a:accent5>
        <a:srgbClr val="DBE8AA"/>
      </a:accent5>
      <a:accent6>
        <a:srgbClr val="00A5C9"/>
      </a:accent6>
      <a:hlink>
        <a:srgbClr val="EB8803"/>
      </a:hlink>
      <a:folHlink>
        <a:srgbClr val="5F7791"/>
      </a:folHlink>
    </a:clrScheme>
    <a:fontScheme name="2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4E5B6F"/>
        </a:dk2>
        <a:lt2>
          <a:srgbClr val="D6ECFF"/>
        </a:lt2>
        <a:accent1>
          <a:srgbClr val="BDD600"/>
        </a:accent1>
        <a:accent2>
          <a:srgbClr val="00B6DE"/>
        </a:accent2>
        <a:accent3>
          <a:srgbClr val="FFFFFF"/>
        </a:accent3>
        <a:accent4>
          <a:srgbClr val="000000"/>
        </a:accent4>
        <a:accent5>
          <a:srgbClr val="DBE8AA"/>
        </a:accent5>
        <a:accent6>
          <a:srgbClr val="00A5C9"/>
        </a:accent6>
        <a:hlink>
          <a:srgbClr val="EB8803"/>
        </a:hlink>
        <a:folHlink>
          <a:srgbClr val="5F77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rador">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28582</TotalTime>
  <Words>5170</Words>
  <Application>Microsoft Macintosh PowerPoint</Application>
  <PresentationFormat>Panorámica</PresentationFormat>
  <Paragraphs>1163</Paragraphs>
  <Slides>80</Slides>
  <Notes>61</Notes>
  <HiddenSlides>10</HiddenSlides>
  <MMClips>0</MMClips>
  <ScaleCrop>false</ScaleCrop>
  <HeadingPairs>
    <vt:vector size="8" baseType="variant">
      <vt:variant>
        <vt:lpstr>Fuentes usadas</vt:lpstr>
      </vt:variant>
      <vt:variant>
        <vt:i4>11</vt:i4>
      </vt:variant>
      <vt:variant>
        <vt:lpstr>Tema</vt:lpstr>
      </vt:variant>
      <vt:variant>
        <vt:i4>7</vt:i4>
      </vt:variant>
      <vt:variant>
        <vt:lpstr>Servidores OLE incrustados</vt:lpstr>
      </vt:variant>
      <vt:variant>
        <vt:i4>2</vt:i4>
      </vt:variant>
      <vt:variant>
        <vt:lpstr>Títulos de diapositiva</vt:lpstr>
      </vt:variant>
      <vt:variant>
        <vt:i4>80</vt:i4>
      </vt:variant>
    </vt:vector>
  </HeadingPairs>
  <TitlesOfParts>
    <vt:vector size="100" baseType="lpstr">
      <vt:lpstr>Arial Unicode MS</vt:lpstr>
      <vt:lpstr>Microsoft YaHei</vt:lpstr>
      <vt:lpstr>ＭＳ Ｐゴシック</vt:lpstr>
      <vt:lpstr>ＭＳ Ｐゴシック</vt:lpstr>
      <vt:lpstr>Arial</vt:lpstr>
      <vt:lpstr>Arial Black</vt:lpstr>
      <vt:lpstr>Calibri</vt:lpstr>
      <vt:lpstr>Calibri Light</vt:lpstr>
      <vt:lpstr>Century Schoolbook</vt:lpstr>
      <vt:lpstr>Wingdings</vt:lpstr>
      <vt:lpstr>Wingdings 2</vt:lpstr>
      <vt:lpstr>2_Office Theme</vt:lpstr>
      <vt:lpstr>1_Diseño personalizado</vt:lpstr>
      <vt:lpstr>Diseño personalizado</vt:lpstr>
      <vt:lpstr>Mirador</vt:lpstr>
      <vt:lpstr>Custom Design</vt:lpstr>
      <vt:lpstr>1_Tema de Office</vt:lpstr>
      <vt:lpstr>Tema de Office</vt:lpstr>
      <vt:lpstr>Bitmap Image</vt:lpstr>
      <vt:lpstr>Imagen de mapa de bits</vt:lpstr>
      <vt:lpstr>Presentación de PowerPoint</vt:lpstr>
      <vt:lpstr>Presentación de PowerPoint</vt:lpstr>
      <vt:lpstr>JUSTIFICACIÓN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definición</vt:lpstr>
      <vt:lpstr>Presentación de PowerPoint</vt:lpstr>
      <vt:lpstr>Presentación de PowerPoint</vt:lpstr>
      <vt:lpstr>Presentación de PowerPoint</vt:lpstr>
      <vt:lpstr>Presentación de PowerPoint</vt:lpstr>
      <vt:lpstr>Presentación de PowerPoint</vt:lpstr>
      <vt:lpstr>Presentación de PowerPoint</vt:lpstr>
      <vt:lpstr>clasificación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Enfermedades autoinflatorias poligénicas</vt:lpstr>
      <vt:lpstr>s. pfapa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Aij sistémica E. de Still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EL CHUCKY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WinXP SP3 LITE</dc:creator>
  <cp:lastModifiedBy>Microsoft Office User</cp:lastModifiedBy>
  <cp:revision>548</cp:revision>
  <dcterms:created xsi:type="dcterms:W3CDTF">2010-05-07T21:48:14Z</dcterms:created>
  <dcterms:modified xsi:type="dcterms:W3CDTF">2018-11-30T14:41:36Z</dcterms:modified>
</cp:coreProperties>
</file>