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latin typeface="Arial"/>
              </a:rPr>
              <a:t>Pulse para desplazar la página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DEEB746-0B99-4F0D-81CE-ED723FDFD615}" type="slidenum">
              <a:rPr lang="es-ES" sz="1400" b="0" strike="noStrike" spc="-1">
                <a:latin typeface="Times New Roman"/>
              </a:rPr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DF32127-D05D-40D3-B32E-D0ADBCA2C04E}" type="slidenum">
              <a:rPr lang="es-ES" sz="1200" b="0" strike="noStrike" spc="-1">
                <a:latin typeface="Times New Roman"/>
              </a:rPr>
              <a:t>2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s-ES" sz="2000" b="0" strike="noStrike" spc="-1">
                <a:latin typeface="Arial"/>
              </a:rPr>
              <a:t> </a:t>
            </a:r>
          </a:p>
        </p:txBody>
      </p:sp>
      <p:sp>
        <p:nvSpPr>
          <p:cNvPr id="14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48FBA85-1CCE-4FCF-B34B-EC27AE581FB0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90E41BC-BF49-4CB5-974D-7C8B802513A9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s-ES" sz="1200" b="0" u="sng" strike="noStrike" spc="-1">
                <a:solidFill>
                  <a:srgbClr val="002060"/>
                </a:solidFill>
                <a:uFillTx/>
                <a:latin typeface="+mn-lt"/>
                <a:ea typeface="+mn-ea"/>
              </a:rPr>
              <a:t> 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15D0008-63E6-47B6-8FC0-C6855E03B47D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EFBD76B-CDEC-4F72-9ED2-A34D04AABC75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4776831-1741-4F77-BB3D-34BB768069EF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755AA97-3888-4BF4-9A8B-1B69C457FE13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D78A-4D0E-4E8D-BEA6-9162862D3B30}" type="datetimeFigureOut">
              <a:rPr lang="es-ES" smtClean="0"/>
              <a:t>30/11/2018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6349-136C-435B-9596-36F16B214E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185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4752000"/>
            <a:ext cx="9143280" cy="2112120"/>
          </a:xfrm>
          <a:custGeom>
            <a:avLst/>
            <a:gdLst/>
            <a:ahLst/>
            <a:cxn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360">
            <a:noFill/>
          </a:ln>
          <a:effectLst>
            <a:outerShdw blurRad="50800" dist="44450" dir="16200000" algn="ctr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7315200" y="0"/>
            <a:ext cx="1828080" cy="6857280"/>
          </a:xfrm>
          <a:custGeom>
            <a:avLst/>
            <a:gdLst/>
            <a:ahLst/>
            <a:cxn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360">
            <a:noFill/>
          </a:ln>
          <a:effectLst>
            <a:outerShdw blurRad="50800" dist="50800" dir="10800000" algn="ctr" rotWithShape="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827640" y="764640"/>
            <a:ext cx="727200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X CURSO DE ACTUALIZACIÓN EN PATOLOGÍA AUTOINMUNE DE LA AADEA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691640" y="2637000"/>
            <a:ext cx="54720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SÍNDROMES AUTOINFLAMATORIOS SISTÉMICOS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5220000" y="3934800"/>
            <a:ext cx="3383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30 de Noviembre y 1 de Diciembre de 2018 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4731120" y="4903920"/>
            <a:ext cx="4412160" cy="10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ES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Carmen Vázquez Moreno. MIR 3 M.Interna. Hospital de Antequera</a:t>
            </a:r>
            <a:endParaRPr lang="es-ES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María del Mar Ayala Gutiérrez. Hospital Regional Universitario Málaga.</a:t>
            </a:r>
            <a:endParaRPr lang="es-ES" sz="1600" b="0" strike="noStrike" spc="-1"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2"/>
          <a:stretch/>
        </p:blipFill>
        <p:spPr>
          <a:xfrm>
            <a:off x="0" y="4005000"/>
            <a:ext cx="4730400" cy="286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99680" y="404640"/>
            <a:ext cx="5765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DIAGNÓSTICO: CRITERIOS DE CLASIFICACIÓN </a:t>
            </a:r>
            <a:endParaRPr lang="es-ES" sz="1800" b="0" strike="noStrike" spc="-1">
              <a:latin typeface="Arial"/>
            </a:endParaRPr>
          </a:p>
        </p:txBody>
      </p:sp>
      <p:graphicFrame>
        <p:nvGraphicFramePr>
          <p:cNvPr id="123" name="Table 2"/>
          <p:cNvGraphicFramePr/>
          <p:nvPr/>
        </p:nvGraphicFramePr>
        <p:xfrm>
          <a:off x="173880" y="1700640"/>
          <a:ext cx="8862120" cy="2728440"/>
        </p:xfrm>
        <a:graphic>
          <a:graphicData uri="http://schemas.openxmlformats.org/drawingml/2006/table">
            <a:tbl>
              <a:tblPr/>
              <a:tblGrid>
                <a:gridCol w="288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CRITERIOS MAYORES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CRITERIOS MENORES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CRITERIOS DE EXCLUSIÓN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u="sng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Arial"/>
                        </a:rPr>
                        <a:t>Fiebre ≥ 39ºC, ≥ 1 semana </a:t>
                      </a: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u="sng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Arial"/>
                        </a:rPr>
                        <a:t>Artralgia o artritis ≥ 2 semanas</a:t>
                      </a: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u="sng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Arial"/>
                        </a:rPr>
                        <a:t>Rash típico</a:t>
                      </a: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Leucocitosis ≥ 10.000 mm</a:t>
                      </a:r>
                      <a:r>
                        <a:rPr lang="es-ES" sz="1400" b="1" strike="noStrike" spc="-1" baseline="30000">
                          <a:solidFill>
                            <a:srgbClr val="FFFFFF"/>
                          </a:solidFill>
                          <a:latin typeface="Arial"/>
                        </a:rPr>
                        <a:t>3 </a:t>
                      </a: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con ≥80% PMN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Odinofagia</a:t>
                      </a: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u="sng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Arial"/>
                        </a:rPr>
                        <a:t>Linfadenopatia reciente signficativa</a:t>
                      </a: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Hepatomegalia o esplenomegalia</a:t>
                      </a: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u="sng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3300"/>
                            </a:solidFill>
                          </a:uFill>
                          <a:latin typeface="Arial"/>
                        </a:rPr>
                        <a:t>Alteraciones test función hepática</a:t>
                      </a: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ANA (IF) y FR (IgM) negativos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Infecciones</a:t>
                      </a: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Neoplasias (fundamentalmente linfoma)</a:t>
                      </a: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Enfermedades autoinmunes</a:t>
                      </a: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(fundamentalmente vascultis sistémicas) 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4" name="CustomShape 3"/>
          <p:cNvSpPr/>
          <p:nvPr/>
        </p:nvSpPr>
        <p:spPr>
          <a:xfrm>
            <a:off x="420840" y="1091160"/>
            <a:ext cx="370116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85B2F6"/>
                </a:solidFill>
                <a:latin typeface="Arial"/>
                <a:ea typeface="DejaVu Sans"/>
              </a:rPr>
              <a:t>Criterios de clasificación Yamaguchi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468360" y="4654800"/>
            <a:ext cx="7372440" cy="10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≥ 5 Criterios (2 de ellos mayores)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Sensibilidad 78.57%; especificidad 87.14% </a:t>
            </a:r>
            <a:r>
              <a:rPr lang="es-ES" sz="1400" b="1" i="1" strike="noStrike" spc="-1">
                <a:solidFill>
                  <a:srgbClr val="85B2F6"/>
                </a:solidFill>
                <a:latin typeface="Arial"/>
                <a:ea typeface="DejaVu Sans"/>
              </a:rPr>
              <a:t>(Jiang. J Rheumatol 2011;38:741–6 </a:t>
            </a:r>
            <a:r>
              <a:rPr lang="es-ES" sz="1400" b="0" i="1" strike="noStrike" spc="-1">
                <a:solidFill>
                  <a:srgbClr val="85B2F6"/>
                </a:solidFill>
                <a:latin typeface="Arial"/>
                <a:ea typeface="DejaVu Sans"/>
              </a:rPr>
              <a:t>)</a:t>
            </a:r>
            <a:endParaRPr lang="es-ES" sz="1400" b="0" strike="noStrike" spc="-1">
              <a:latin typeface="Arial"/>
            </a:endParaRPr>
          </a:p>
        </p:txBody>
      </p:sp>
      <p:sp>
        <p:nvSpPr>
          <p:cNvPr id="126" name="CustomShape 5"/>
          <p:cNvSpPr/>
          <p:nvPr/>
        </p:nvSpPr>
        <p:spPr>
          <a:xfrm>
            <a:off x="4825440" y="6401160"/>
            <a:ext cx="427356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ES" sz="1400" b="0" strike="noStrike" spc="-1">
                <a:solidFill>
                  <a:srgbClr val="85B2F6"/>
                </a:solidFill>
                <a:latin typeface="Arial"/>
                <a:ea typeface="DejaVu Sans"/>
              </a:rPr>
              <a:t>Yamaguchi. J Rheumatol 1992;19:424–30</a:t>
            </a:r>
            <a:endParaRPr lang="es-ES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24440" y="425520"/>
            <a:ext cx="5809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TRATAMIENTO: OBJETIVOS DEL TRATAMIENTO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467640" y="1120680"/>
            <a:ext cx="8208360" cy="20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Controlar signos y síntomas  inflamatorios (fiebre, rash, artralgias/artritis …)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     Controlar los datos inflamatorios de laboratorio (PCR y VSG)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Prevenir daño orgánico articular  y otras complicaciones mayores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Disminuir el riesgo de efectos adversos del tratamiento, incluyente el uso de corticoides de forma crónica. 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</p:txBody>
      </p:sp>
      <p:graphicFrame>
        <p:nvGraphicFramePr>
          <p:cNvPr id="129" name="Table 3"/>
          <p:cNvGraphicFramePr/>
          <p:nvPr/>
        </p:nvGraphicFramePr>
        <p:xfrm>
          <a:off x="755640" y="3429000"/>
          <a:ext cx="7920360" cy="3013440"/>
        </p:xfrm>
        <a:graphic>
          <a:graphicData uri="http://schemas.openxmlformats.org/drawingml/2006/table">
            <a:tbl>
              <a:tblPr/>
              <a:tblGrid>
                <a:gridCol w="27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AINES</a:t>
                      </a:r>
                      <a:endParaRPr lang="es-ES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GLUCOCORTICOIDES</a:t>
                      </a:r>
                      <a:endParaRPr lang="es-ES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solidFill>
                      <a:srgbClr val="629D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VO, pulsoterapia, intraarticulares</a:t>
                      </a:r>
                      <a:endParaRPr lang="es-ES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solidFill>
                      <a:srgbClr val="629D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FAME /DMARD</a:t>
                      </a:r>
                      <a:endParaRPr lang="es-ES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MTX</a:t>
                      </a:r>
                      <a:endParaRPr lang="es-ES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AZA, leflunomida, CSA, CFF, HCQ </a:t>
                      </a:r>
                      <a:endParaRPr lang="es-ES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IL-1</a:t>
                      </a:r>
                      <a:endParaRPr lang="es-ES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solidFill>
                      <a:srgbClr val="629D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Anakinra, canakinumab, rilonacept</a:t>
                      </a:r>
                      <a:endParaRPr lang="es-ES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solidFill>
                      <a:srgbClr val="629D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IL-6</a:t>
                      </a:r>
                      <a:endParaRPr lang="es-ES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Tocilizumab</a:t>
                      </a:r>
                      <a:endParaRPr lang="es-ES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TNF-</a:t>
                      </a:r>
                      <a:r>
                        <a:rPr lang="es-ES" sz="1600" b="1" strike="noStrike" spc="-1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α</a:t>
                      </a:r>
                      <a:endParaRPr lang="es-ES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solidFill>
                      <a:srgbClr val="629D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Infliximab, adalimumab, etanercept</a:t>
                      </a:r>
                      <a:endParaRPr lang="es-ES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solidFill>
                      <a:srgbClr val="629D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Otros </a:t>
                      </a:r>
                      <a:endParaRPr lang="es-ES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600" b="1" strike="noStrike" spc="-1" dirty="0" err="1">
                          <a:solidFill>
                            <a:srgbClr val="FFFFFF"/>
                          </a:solidFill>
                          <a:latin typeface="Arial"/>
                        </a:rPr>
                        <a:t>Rituximab</a:t>
                      </a:r>
                      <a:endParaRPr lang="es-ES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4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15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52520" y="425520"/>
            <a:ext cx="5154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TRATAMIENTO: ¿QUÉ FÁRMACO ELEGIR?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131" name="Picture 2"/>
          <p:cNvPicPr/>
          <p:nvPr/>
        </p:nvPicPr>
        <p:blipFill>
          <a:blip r:embed="rId3"/>
          <a:stretch/>
        </p:blipFill>
        <p:spPr>
          <a:xfrm>
            <a:off x="1907640" y="1268640"/>
            <a:ext cx="4565520" cy="456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/>
          <p:cNvPicPr/>
          <p:nvPr/>
        </p:nvPicPr>
        <p:blipFill>
          <a:blip r:embed="rId3"/>
          <a:stretch/>
        </p:blipFill>
        <p:spPr>
          <a:xfrm>
            <a:off x="869040" y="981000"/>
            <a:ext cx="7405200" cy="539100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5479560" y="6529320"/>
            <a:ext cx="367164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400" b="1" strike="noStrike" spc="-1">
                <a:solidFill>
                  <a:srgbClr val="ACCBF9"/>
                </a:solidFill>
                <a:latin typeface="Arial"/>
                <a:ea typeface="DejaVu Sans"/>
              </a:rPr>
              <a:t> </a:t>
            </a:r>
            <a:r>
              <a:rPr lang="es-ES" sz="1200" b="1" strike="noStrike" spc="-1">
                <a:solidFill>
                  <a:srgbClr val="ACCBF9"/>
                </a:solidFill>
                <a:latin typeface="Arial"/>
                <a:ea typeface="DejaVu Sans"/>
              </a:rPr>
              <a:t>Jamilloux. Ther Clin Risk Manag. 2014;11:33-43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452520" y="423720"/>
            <a:ext cx="5154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TRATAMIENTO: ¿QUÉ FÁRMACO ELEGIR?</a:t>
            </a:r>
            <a:endParaRPr lang="es-E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791280" y="692640"/>
            <a:ext cx="5197680" cy="188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ACCBF9"/>
                </a:solidFill>
                <a:latin typeface="Arial"/>
                <a:ea typeface="DejaVu Sans"/>
              </a:rPr>
              <a:t>TRATAMIENTO 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*Prednisona 1mg/kg + calcio-</a:t>
            </a:r>
            <a:r>
              <a:rPr lang="es-ES" sz="16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vit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D + bifosfonatos</a:t>
            </a: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*</a:t>
            </a:r>
            <a:r>
              <a:rPr lang="es-ES" sz="16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Tocilizumab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8mg/kg/</a:t>
            </a:r>
            <a:r>
              <a:rPr lang="es-ES" sz="16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iv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/4 semanas. (noviembre/2012)</a:t>
            </a: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	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Buen respuesta clínica y analítica </a:t>
            </a:r>
            <a:endParaRPr lang="es-ES" sz="1600" b="0" strike="noStrike" spc="-1" dirty="0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 rot="5400000">
            <a:off x="687960" y="2074680"/>
            <a:ext cx="503280" cy="64728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3"/>
          <p:cNvSpPr/>
          <p:nvPr/>
        </p:nvSpPr>
        <p:spPr>
          <a:xfrm>
            <a:off x="755640" y="3429000"/>
            <a:ext cx="7848000" cy="279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ACCBF9"/>
                </a:solidFill>
                <a:latin typeface="Arial"/>
                <a:ea typeface="DejaVu Sans"/>
              </a:rPr>
              <a:t>Pero …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Mayo/2013 </a:t>
            </a:r>
            <a:r>
              <a:rPr lang="es-ES" sz="1600" b="1" strike="noStrike" spc="-1">
                <a:solidFill>
                  <a:srgbClr val="FFFFFF"/>
                </a:solidFill>
                <a:latin typeface="Wingdings"/>
                <a:ea typeface="DejaVu Sans"/>
              </a:rPr>
              <a:t></a:t>
            </a: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 dolor abdominal en FII, acompañado de diarrea de 3-4 deposiciones diarias, pastosas, y fiebre de hasta 37.5ºC. 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EF: sensación de masa en FII, dolorosa a la palpación, sin claros datos de irritación peritoneal.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ECO y TAC: diverticulitis aguda no complicada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Tratamiento conservador de diverticulitis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Suspensión tocilizumab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Se mantienen coriticodes a dosis bajas 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138" name="CustomShape 4"/>
          <p:cNvSpPr/>
          <p:nvPr/>
        </p:nvSpPr>
        <p:spPr>
          <a:xfrm>
            <a:off x="5076000" y="5949360"/>
            <a:ext cx="1367280" cy="3106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5"/>
          <p:cNvSpPr/>
          <p:nvPr/>
        </p:nvSpPr>
        <p:spPr>
          <a:xfrm>
            <a:off x="6804360" y="5689440"/>
            <a:ext cx="1572840" cy="8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Buena evolución diverticulitis</a:t>
            </a:r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647640" y="548640"/>
            <a:ext cx="7848000" cy="18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ACCBF9"/>
                </a:solidFill>
                <a:latin typeface="Arial"/>
                <a:ea typeface="DejaVu Sans"/>
              </a:rPr>
              <a:t>Pero … 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1 mes tras el alta: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Reaparición fiebre  y artritis </a:t>
            </a:r>
            <a:r>
              <a:rPr lang="es-ES" sz="1600" b="1" strike="noStrike" spc="-1">
                <a:solidFill>
                  <a:srgbClr val="FFFFFF"/>
                </a:solidFill>
                <a:latin typeface="Wingdings"/>
                <a:ea typeface="DejaVu Sans"/>
              </a:rPr>
              <a:t></a:t>
            </a: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 se reanuda nuevamente tocilizumab, con buena respuesta que permite la suspensión completa de corticoides, manteniendo tocilizumab 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647640" y="2853000"/>
            <a:ext cx="8316360" cy="377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ACCBF9"/>
                </a:solidFill>
                <a:latin typeface="Arial"/>
                <a:ea typeface="DejaVu Sans"/>
              </a:rPr>
              <a:t>Septiembre/2014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Elevación progresiva de transaminasas (GOT 421, GPT 406, GGT 223, FA 128)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Sin síntomas sistémicos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	¿Toxicidad tocilizumab?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	¿Proceso infeccioso intercurrente?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	¿Hepatitis autoinmune?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	¿Reactivación de la enfermedad?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	…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Suspensión tratamiento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Serologias virales, autoinmunidad hepática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Finalmente biopsia hepática:  de inflamación crónica lobulillar y portal, con actividad de interfase y asilados hepatocitos necróticos, sin fibrosis. </a:t>
            </a:r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647640" y="476640"/>
            <a:ext cx="7848000" cy="30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ACCBF9"/>
                </a:solidFill>
                <a:latin typeface="Arial"/>
                <a:ea typeface="DejaVu Sans"/>
              </a:rPr>
              <a:t>Posteriormente….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-Las transaminasas se mantuvieron elevadas después de suspender tocilizumab.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-Serologías virales fueron negativas.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-Autoinmunidad hepática resultó negativa.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-La paciente permanecía estable sin otra sintomatología sistémica.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…..El hecho de que persista la hipertransaminasemia tras la suspensión de tocilizumab y los hallazgos histológicos con datos inflamatorios, hace pensar en patología autoinmune.</a:t>
            </a:r>
            <a:endParaRPr lang="es-E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/>
          <p:cNvPicPr/>
          <p:nvPr/>
        </p:nvPicPr>
        <p:blipFill>
          <a:blip r:embed="rId2"/>
          <a:stretch/>
        </p:blipFill>
        <p:spPr>
          <a:xfrm>
            <a:off x="-18360" y="0"/>
            <a:ext cx="916164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546720" y="458280"/>
            <a:ext cx="2049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ACCBF9"/>
                </a:solidFill>
                <a:latin typeface="Arial"/>
                <a:ea typeface="DejaVu Sans"/>
              </a:rPr>
              <a:t>CASO CLÍNICO:  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539640" y="1032840"/>
            <a:ext cx="8280360" cy="2036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ACCBF9"/>
                </a:solidFill>
                <a:latin typeface="Arial"/>
                <a:ea typeface="DejaVu Sans"/>
              </a:rPr>
              <a:t>ANTECEDENTES PERSONALES 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- ♀ 64 años </a:t>
            </a:r>
            <a:endParaRPr lang="es-ES" sz="16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NAMC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- Ca de mama der. en 2005, tratado mediante cirugía, RT, QT  sin datos de recidiva actualmente 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- Tratamiento médico actual: tamoxifeno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549720" y="3426120"/>
            <a:ext cx="8280360" cy="3010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ACCBF9"/>
                </a:solidFill>
                <a:latin typeface="Arial"/>
                <a:ea typeface="DejaVu Sans"/>
              </a:rPr>
              <a:t>ENFERMEDAD ACTUAL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u="sng" strike="noStrike" spc="-1">
                <a:solidFill>
                  <a:srgbClr val="FFFFFF"/>
                </a:solidFill>
                <a:uFillTx/>
                <a:latin typeface="Arial"/>
                <a:ea typeface="DejaVu Sans"/>
              </a:rPr>
              <a:t> 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(2012), Cuadro de 3 semanas de evolución, consistente en: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Poliartritis de pequeñas y grandes articulares,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Fiebre de alto grado sin predominio horario, que cede de forma espontáneo o con antitérmicos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Rash urticariforme no pruriginoso en tronco, coincidiendo con los picos febriles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Deterioro del estado general</a:t>
            </a:r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3546720" y="458280"/>
            <a:ext cx="2049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ACCBF9"/>
                </a:solidFill>
                <a:latin typeface="Arial"/>
                <a:ea typeface="DejaVu Sans"/>
              </a:rPr>
              <a:t>CASO CLÍNICO:  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549720" y="1032840"/>
            <a:ext cx="8280360" cy="47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ACCBF9"/>
                </a:solidFill>
                <a:latin typeface="Arial"/>
                <a:ea typeface="DejaVu Sans"/>
              </a:rPr>
              <a:t>EXPLORACIÓN FÍSICA:  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Hemodinámicamente estable, </a:t>
            </a:r>
            <a:r>
              <a:rPr lang="es-ES" sz="1600" b="1" strike="noStrike" spc="-1">
                <a:solidFill>
                  <a:srgbClr val="FFC000"/>
                </a:solidFill>
                <a:latin typeface="Arial"/>
                <a:ea typeface="DejaVu Sans"/>
              </a:rPr>
              <a:t>fiebre de 39ºC</a:t>
            </a: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. SatO2 basal 97%.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Aceptable estado general, consciente, orientada, colaboradora, bien hidratada y perfundida. Normocoloreada. Eupneica en reposo.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Cabeza y Cuello: No se palpa bocio. </a:t>
            </a:r>
            <a:r>
              <a:rPr lang="es-ES" sz="1600" b="1" strike="noStrike" spc="-1">
                <a:solidFill>
                  <a:srgbClr val="FFC000"/>
                </a:solidFill>
                <a:latin typeface="Arial"/>
                <a:ea typeface="DejaVu Sans"/>
              </a:rPr>
              <a:t>Pequeñas adenopatías </a:t>
            </a: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&lt;1cm en cadena laterocervical bilateral, sin signos de malignidad. Orofaringe eritematosa sin exudados.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Tórax: </a:t>
            </a:r>
            <a:r>
              <a:rPr lang="es-ES" sz="1600" b="1" strike="noStrike" spc="-1">
                <a:solidFill>
                  <a:srgbClr val="FFC000"/>
                </a:solidFill>
                <a:latin typeface="Arial"/>
                <a:ea typeface="DejaVu Sans"/>
              </a:rPr>
              <a:t>Exantema maculopapular </a:t>
            </a: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en tronco y ambos MMSS, no descamativo, que desaparece a la vitreopresión.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ACP: tonos taquicárdicos rítmicos, sin soplos. MVC.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Abdomen: blando, depresible, no doloroso, sin masas ni megalias. Ruidos hidroaéreos presentes sin signos de irritación peritoneal. 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EEII: sin edemas ni signos de TVP</a:t>
            </a:r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Table 1"/>
          <p:cNvGraphicFramePr/>
          <p:nvPr/>
        </p:nvGraphicFramePr>
        <p:xfrm>
          <a:off x="142200" y="213480"/>
          <a:ext cx="8893800" cy="6527520"/>
        </p:xfrm>
        <a:graphic>
          <a:graphicData uri="http://schemas.openxmlformats.org/drawingml/2006/table">
            <a:tbl>
              <a:tblPr/>
              <a:tblGrid>
                <a:gridCol w="162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1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ANALÍTICA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C000"/>
                          </a:solidFill>
                          <a:latin typeface="Arial"/>
                        </a:rPr>
                        <a:t>Anemia, elevación VSG y PCR, ferritina elevada (800-2000 ng/mL), elevación de enzimas de AST y ALT, sin colestasis.</a:t>
                      </a: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Marcadores tumorales (Ca 125, Ca 15.3): negativos. </a:t>
                      </a: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Serologías virales (VHA, VHB, VHC, VIH, EBV, lues, toxoplasma, PVB19, rosa de Bengala negativos; CMV y VHS1 infección pasada. </a:t>
                      </a: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ANA, AMA, ASMA, ac anti LKM1, Ac antifosfolipídicos: negativos. </a:t>
                      </a: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C000"/>
                          </a:solidFill>
                          <a:latin typeface="Arial"/>
                        </a:rPr>
                        <a:t>FR 51.7 UI/ml  </a:t>
                      </a: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con anti PCC negativo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CULTIVOS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solidFill>
                      <a:srgbClr val="629D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Hemocultivo y urocultivo: negativos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solidFill>
                      <a:srgbClr val="629D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Rx tórax: 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Índice cardiotorácico dentro de la normalidad. Sin infiltrados ni derrames.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Rx manos/ pies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solidFill>
                      <a:srgbClr val="629D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sin alteraciones.</a:t>
                      </a:r>
                      <a:endParaRPr lang="es-ES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solidFill>
                      <a:srgbClr val="629D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ECO ABD. 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sin alteraciones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TAC-PET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solidFill>
                      <a:srgbClr val="629D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sin alteraciones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solidFill>
                      <a:srgbClr val="629D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ECG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taquicardia sinusal a 120 lpm, PR normal, sin alteraciones agudas de la repolarización.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0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Holter-ECG</a:t>
                      </a:r>
                      <a:endParaRPr lang="es-ES" sz="18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solidFill>
                      <a:srgbClr val="629D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alguna extrasistolia ventricular aislada de baja densidad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solidFill>
                      <a:srgbClr val="629D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ETT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función sistólica conservada. Insuficiencia mitral leve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Bx adenopatía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solidFill>
                      <a:srgbClr val="629D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4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Sin datos de malignidad</a:t>
                      </a:r>
                      <a:endParaRPr lang="es-ES" sz="14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629DD1"/>
                      </a:solidFill>
                    </a:lnT>
                    <a:lnB w="12240">
                      <a:solidFill>
                        <a:srgbClr val="629DD1"/>
                      </a:solidFill>
                    </a:lnB>
                    <a:solidFill>
                      <a:srgbClr val="629D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247392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8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 JULIAN" panose="02000000000000000000" pitchFamily="2" charset="0"/>
              </a:rPr>
              <a:t>E</a:t>
            </a:r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  <a:latin typeface="AR JULIAN" panose="02000000000000000000" pitchFamily="2" charset="0"/>
              </a:rPr>
              <a:t>nfermedad de </a:t>
            </a:r>
            <a:b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  <a:latin typeface="AR JULIAN" panose="02000000000000000000" pitchFamily="2" charset="0"/>
              </a:rPr>
            </a:br>
            <a:r>
              <a:rPr lang="es-ES" sz="107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 JULIAN" panose="02000000000000000000" pitchFamily="2" charset="0"/>
              </a:rPr>
              <a:t>s</a:t>
            </a:r>
            <a:r>
              <a:rPr lang="es-ES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 JULIAN" panose="02000000000000000000" pitchFamily="2" charset="0"/>
              </a:rPr>
              <a:t>till</a:t>
            </a:r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  <a:latin typeface="AR JULIAN" panose="02000000000000000000" pitchFamily="2" charset="0"/>
              </a:rPr>
              <a:t> del adulto</a:t>
            </a:r>
            <a:b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  <a:latin typeface="AR JULIAN" panose="02000000000000000000" pitchFamily="2" charset="0"/>
              </a:rPr>
            </a:br>
            <a:endParaRPr lang="es-ES" dirty="0">
              <a:solidFill>
                <a:schemeClr val="accent2">
                  <a:lumMod val="40000"/>
                  <a:lumOff val="60000"/>
                </a:schemeClr>
              </a:solidFill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3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03200" y="425520"/>
            <a:ext cx="17269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ETIOLOGÍA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875160" y="970920"/>
            <a:ext cx="6051240" cy="520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Agentes infecciosos</a:t>
            </a: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Neoplasias</a:t>
            </a: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Agentes ambientales</a:t>
            </a: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Pacientes genéticamente </a:t>
            </a: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    predispuestos</a:t>
            </a: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          </a:t>
            </a: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        </a:t>
            </a: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          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Activación sistema inmune innato (</a:t>
            </a:r>
            <a:r>
              <a:rPr lang="es-ES" sz="16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Toll-like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s-ES" sz="16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receptors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)</a:t>
            </a: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           </a:t>
            </a: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                               </a:t>
            </a: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                  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Sobreproducción de citoquinas inflamatorias</a:t>
            </a:r>
            <a:endParaRPr lang="es-E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                      (IL-1, IL-6, IL-18, IFN-γ, and TNF-</a:t>
            </a:r>
            <a:r>
              <a:rPr lang="es-ES" sz="1600" b="1" strike="noStrike" spc="-1" dirty="0">
                <a:solidFill>
                  <a:srgbClr val="FFFFFF"/>
                </a:solidFill>
                <a:latin typeface="Verdana"/>
                <a:ea typeface="Verdana"/>
              </a:rPr>
              <a:t>α)</a:t>
            </a:r>
            <a:endParaRPr lang="es-ES" sz="1600" b="0" strike="noStrike" spc="-1" dirty="0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172080" y="1845000"/>
            <a:ext cx="1151280" cy="2568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4"/>
          <p:cNvSpPr/>
          <p:nvPr/>
        </p:nvSpPr>
        <p:spPr>
          <a:xfrm>
            <a:off x="3373200" y="6488640"/>
            <a:ext cx="56779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s-ES" sz="1200" b="0" strike="noStrike" spc="-1">
                <a:solidFill>
                  <a:srgbClr val="85B2F6"/>
                </a:solidFill>
                <a:latin typeface="Arial"/>
                <a:ea typeface="DejaVu Sans"/>
              </a:rPr>
              <a:t>Castañeda. Best Practice &amp; Research Clinical Rheumatology 30 (2016) 222-238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104" name="CustomShape 5"/>
          <p:cNvSpPr/>
          <p:nvPr/>
        </p:nvSpPr>
        <p:spPr>
          <a:xfrm>
            <a:off x="891720" y="4653000"/>
            <a:ext cx="864360" cy="130356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6"/>
          <p:cNvSpPr/>
          <p:nvPr/>
        </p:nvSpPr>
        <p:spPr>
          <a:xfrm>
            <a:off x="4485960" y="970200"/>
            <a:ext cx="4313880" cy="72936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85B2F6"/>
                </a:solidFill>
                <a:latin typeface="Arial"/>
                <a:ea typeface="DejaVu Sans"/>
              </a:rPr>
              <a:t>Manifestaciones similares a cuadros infecciosos</a:t>
            </a:r>
            <a:endParaRPr lang="es-E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85B2F6"/>
                </a:solidFill>
                <a:latin typeface="Arial"/>
                <a:ea typeface="DejaVu Sans"/>
              </a:rPr>
              <a:t>Variabilidad estacional en las formas juveniles</a:t>
            </a:r>
            <a:endParaRPr lang="es-E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85B2F6"/>
                </a:solidFill>
                <a:latin typeface="Arial"/>
                <a:ea typeface="DejaVu Sans"/>
              </a:rPr>
              <a:t>Virus y bacterias implicados</a:t>
            </a:r>
            <a:endParaRPr lang="es-ES" sz="1400" b="0" strike="noStrike" spc="-1">
              <a:latin typeface="Arial"/>
            </a:endParaRPr>
          </a:p>
        </p:txBody>
      </p:sp>
      <p:sp>
        <p:nvSpPr>
          <p:cNvPr id="106" name="CustomShape 7"/>
          <p:cNvSpPr/>
          <p:nvPr/>
        </p:nvSpPr>
        <p:spPr>
          <a:xfrm>
            <a:off x="3348000" y="1063800"/>
            <a:ext cx="885960" cy="1756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8"/>
          <p:cNvSpPr/>
          <p:nvPr/>
        </p:nvSpPr>
        <p:spPr>
          <a:xfrm>
            <a:off x="3706200" y="2754000"/>
            <a:ext cx="885960" cy="1756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9"/>
          <p:cNvSpPr/>
          <p:nvPr/>
        </p:nvSpPr>
        <p:spPr>
          <a:xfrm>
            <a:off x="4860000" y="2558160"/>
            <a:ext cx="4055400" cy="94248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400" b="0" strike="noStrike" spc="-1">
                <a:solidFill>
                  <a:srgbClr val="85B2F6"/>
                </a:solidFill>
                <a:latin typeface="Arial"/>
                <a:ea typeface="DejaVu Sans"/>
              </a:rPr>
              <a:t> </a:t>
            </a:r>
            <a:r>
              <a:rPr lang="es-ES" sz="1400" b="1" strike="noStrike" spc="-1">
                <a:solidFill>
                  <a:srgbClr val="85B2F6"/>
                </a:solidFill>
                <a:latin typeface="Arial"/>
                <a:ea typeface="DejaVu Sans"/>
              </a:rPr>
              <a:t>(+) HLA B17, B18, Bw35, DR2, DR4, DR5, DQ1,DRB1*12 y DRB1*15</a:t>
            </a:r>
            <a:endParaRPr lang="es-E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85B2F6"/>
                </a:solidFill>
                <a:latin typeface="Arial"/>
                <a:ea typeface="DejaVu Sans"/>
              </a:rPr>
              <a:t>(-)  HLA-DR1 y HLA DRQ1*04</a:t>
            </a:r>
            <a:endParaRPr lang="es-E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85B2F6"/>
                </a:solidFill>
                <a:latin typeface="Arial"/>
                <a:ea typeface="DejaVu Sans"/>
              </a:rPr>
              <a:t>Pocos casos familiares/gemelos</a:t>
            </a:r>
            <a:endParaRPr lang="es-ES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26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44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08" end="3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78480" y="749520"/>
            <a:ext cx="490752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MANIFESTACIONES CLÍNICAS</a:t>
            </a:r>
            <a:endParaRPr lang="es-ES" sz="2400" b="0" strike="noStrike" spc="-1">
              <a:latin typeface="Arial"/>
            </a:endParaRPr>
          </a:p>
        </p:txBody>
      </p:sp>
      <p:pic>
        <p:nvPicPr>
          <p:cNvPr id="110" name="Picture 4"/>
          <p:cNvPicPr/>
          <p:nvPr/>
        </p:nvPicPr>
        <p:blipFill>
          <a:blip r:embed="rId2"/>
          <a:stretch/>
        </p:blipFill>
        <p:spPr>
          <a:xfrm>
            <a:off x="49320" y="2957760"/>
            <a:ext cx="8626320" cy="2485440"/>
          </a:xfrm>
          <a:prstGeom prst="rect">
            <a:avLst/>
          </a:prstGeom>
          <a:ln>
            <a:noFill/>
          </a:ln>
        </p:spPr>
      </p:pic>
      <p:pic>
        <p:nvPicPr>
          <p:cNvPr id="111" name="Picture 5"/>
          <p:cNvPicPr/>
          <p:nvPr/>
        </p:nvPicPr>
        <p:blipFill>
          <a:blip r:embed="rId3"/>
          <a:stretch/>
        </p:blipFill>
        <p:spPr>
          <a:xfrm>
            <a:off x="49320" y="2026080"/>
            <a:ext cx="9118800" cy="457560"/>
          </a:xfrm>
          <a:prstGeom prst="rect">
            <a:avLst/>
          </a:prstGeom>
          <a:ln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4807080" y="6464520"/>
            <a:ext cx="428328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85B2F6"/>
                </a:solidFill>
                <a:latin typeface="Arial"/>
                <a:ea typeface="DejaVu Sans"/>
              </a:rPr>
              <a:t>Gerfaud-Valentin. Autoimmunity Reviews 13 (2014) 708–722</a:t>
            </a:r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8"/>
          <p:cNvPicPr/>
          <p:nvPr/>
        </p:nvPicPr>
        <p:blipFill>
          <a:blip r:embed="rId2"/>
          <a:stretch/>
        </p:blipFill>
        <p:spPr>
          <a:xfrm>
            <a:off x="1152000" y="432000"/>
            <a:ext cx="3474720" cy="2590920"/>
          </a:xfrm>
          <a:prstGeom prst="rect">
            <a:avLst/>
          </a:prstGeom>
          <a:ln>
            <a:noFill/>
          </a:ln>
        </p:spPr>
      </p:pic>
      <p:pic>
        <p:nvPicPr>
          <p:cNvPr id="114" name="Picture 9"/>
          <p:cNvPicPr/>
          <p:nvPr/>
        </p:nvPicPr>
        <p:blipFill>
          <a:blip r:embed="rId3"/>
          <a:stretch/>
        </p:blipFill>
        <p:spPr>
          <a:xfrm>
            <a:off x="4870080" y="3368160"/>
            <a:ext cx="3481920" cy="253584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4914360" y="6381360"/>
            <a:ext cx="3873240" cy="2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100" b="0" i="1" strike="noStrike" spc="-1">
                <a:solidFill>
                  <a:srgbClr val="85B2F6"/>
                </a:solidFill>
                <a:latin typeface="Arial"/>
                <a:ea typeface="DejaVu Sans"/>
              </a:rPr>
              <a:t>Serra-Gillén et al. Med Cutan Iber Lat Am 2008;36(2):76-79</a:t>
            </a:r>
            <a:endParaRPr lang="es-ES" sz="11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06080" y="425520"/>
            <a:ext cx="2156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DIAGNÓSTICO: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597240" y="1268640"/>
            <a:ext cx="3239640" cy="1151280"/>
          </a:xfrm>
          <a:prstGeom prst="chevron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CLÍNICA COMPATIBLE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630360" y="2908440"/>
            <a:ext cx="3206520" cy="1151280"/>
          </a:xfrm>
          <a:prstGeom prst="chevron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EXCLUSIÓN OTROS PROCESOS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568440" y="4653000"/>
            <a:ext cx="3268440" cy="1151280"/>
          </a:xfrm>
          <a:prstGeom prst="chevron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CRITERIOS DIAGNÓSITICOS</a:t>
            </a:r>
            <a:endParaRPr lang="es-ES" sz="1600" b="0" strike="noStrike" spc="-1">
              <a:latin typeface="Arial"/>
            </a:endParaRPr>
          </a:p>
        </p:txBody>
      </p:sp>
      <p:pic>
        <p:nvPicPr>
          <p:cNvPr id="120" name="Picture 2"/>
          <p:cNvPicPr/>
          <p:nvPr/>
        </p:nvPicPr>
        <p:blipFill>
          <a:blip r:embed="rId3"/>
          <a:stretch/>
        </p:blipFill>
        <p:spPr>
          <a:xfrm>
            <a:off x="4345920" y="-6120"/>
            <a:ext cx="4773240" cy="6850800"/>
          </a:xfrm>
          <a:prstGeom prst="rect">
            <a:avLst/>
          </a:prstGeom>
          <a:ln>
            <a:noFill/>
          </a:ln>
        </p:spPr>
      </p:pic>
      <p:sp>
        <p:nvSpPr>
          <p:cNvPr id="121" name="CustomShape 5"/>
          <p:cNvSpPr/>
          <p:nvPr/>
        </p:nvSpPr>
        <p:spPr>
          <a:xfrm>
            <a:off x="929880" y="6366600"/>
            <a:ext cx="32882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200" b="0" i="1" strike="noStrike" spc="-1">
                <a:solidFill>
                  <a:srgbClr val="85B2F6"/>
                </a:solidFill>
                <a:latin typeface="Arial"/>
                <a:ea typeface="DejaVu Sans"/>
              </a:rPr>
              <a:t>Gerfaud-Valentin. Autoimmunity Reviews 13 (2014) 708–722</a:t>
            </a:r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5767</TotalTime>
  <Words>1006</Words>
  <Application>Microsoft Office PowerPoint</Application>
  <PresentationFormat>Presentación en pantalla (4:3)</PresentationFormat>
  <Paragraphs>213</Paragraphs>
  <Slides>17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 JULIAN</vt:lpstr>
      <vt:lpstr>Arial</vt:lpstr>
      <vt:lpstr>DejaVu Sans</vt:lpstr>
      <vt:lpstr>StarSymbol</vt:lpstr>
      <vt:lpstr>Symbol</vt:lpstr>
      <vt:lpstr>Times New Roman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Enfermedad de  still del adulto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  de  still del adulto</dc:title>
  <dc:subject/>
  <dc:creator>Mª Mar</dc:creator>
  <dc:description/>
  <cp:lastModifiedBy>Carmen Vazquez Moreno</cp:lastModifiedBy>
  <cp:revision>232</cp:revision>
  <dcterms:created xsi:type="dcterms:W3CDTF">2018-11-07T17:49:16Z</dcterms:created>
  <dcterms:modified xsi:type="dcterms:W3CDTF">2018-11-30T11:09:28Z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