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4" r:id="rId2"/>
    <p:sldId id="260" r:id="rId3"/>
    <p:sldId id="261" r:id="rId4"/>
    <p:sldId id="262" r:id="rId5"/>
    <p:sldId id="258" r:id="rId6"/>
    <p:sldId id="259" r:id="rId7"/>
    <p:sldId id="264" r:id="rId8"/>
    <p:sldId id="279" r:id="rId9"/>
    <p:sldId id="277" r:id="rId10"/>
    <p:sldId id="263" r:id="rId11"/>
    <p:sldId id="266" r:id="rId12"/>
    <p:sldId id="267" r:id="rId13"/>
    <p:sldId id="268" r:id="rId14"/>
    <p:sldId id="269" r:id="rId15"/>
    <p:sldId id="271" r:id="rId16"/>
    <p:sldId id="278" r:id="rId17"/>
    <p:sldId id="280" r:id="rId18"/>
  </p:sldIdLst>
  <p:sldSz cx="12192000" cy="6858000"/>
  <p:notesSz cx="6669088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C0E"/>
    <a:srgbClr val="E0DAD0"/>
    <a:srgbClr val="EAEBE1"/>
    <a:srgbClr val="0066CC"/>
    <a:srgbClr val="4B4BFF"/>
    <a:srgbClr val="0000CC"/>
    <a:srgbClr val="000099"/>
    <a:srgbClr val="A60000"/>
    <a:srgbClr val="EC0101"/>
    <a:srgbClr val="D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672" autoAdjust="0"/>
  </p:normalViewPr>
  <p:slideViewPr>
    <p:cSldViewPr snapToGrid="0">
      <p:cViewPr varScale="1">
        <p:scale>
          <a:sx n="52" d="100"/>
          <a:sy n="52" d="100"/>
        </p:scale>
        <p:origin x="811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3BFAAF-98C1-4E33-95D7-636F16E4EF74}" type="doc">
      <dgm:prSet loTypeId="urn:microsoft.com/office/officeart/2005/8/layout/funnel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74D4113E-6EE3-4FFE-A902-1F7B61452420}">
      <dgm:prSet phldrT="[Texto]"/>
      <dgm:spPr/>
      <dgm:t>
        <a:bodyPr/>
        <a:lstStyle/>
        <a:p>
          <a:r>
            <a:rPr lang="es-ES" dirty="0" smtClean="0"/>
            <a:t>ANA</a:t>
          </a:r>
          <a:endParaRPr lang="es-ES" dirty="0"/>
        </a:p>
      </dgm:t>
    </dgm:pt>
    <dgm:pt modelId="{0E1D6551-0B6F-44A7-A9DB-6CF8D419E0D8}" type="parTrans" cxnId="{410D3D57-5D3A-4775-98A6-42132476F930}">
      <dgm:prSet/>
      <dgm:spPr/>
      <dgm:t>
        <a:bodyPr/>
        <a:lstStyle/>
        <a:p>
          <a:endParaRPr lang="es-ES"/>
        </a:p>
      </dgm:t>
    </dgm:pt>
    <dgm:pt modelId="{139DEEF1-00F9-45C2-BC81-FA8BD200DC89}" type="sibTrans" cxnId="{410D3D57-5D3A-4775-98A6-42132476F930}">
      <dgm:prSet/>
      <dgm:spPr/>
      <dgm:t>
        <a:bodyPr/>
        <a:lstStyle/>
        <a:p>
          <a:endParaRPr lang="es-ES"/>
        </a:p>
      </dgm:t>
    </dgm:pt>
    <dgm:pt modelId="{D0F723F0-9D2E-4E56-933D-264002E31263}">
      <dgm:prSet phldrT="[Texto]"/>
      <dgm:spPr/>
      <dgm:t>
        <a:bodyPr/>
        <a:lstStyle/>
        <a:p>
          <a:r>
            <a:rPr lang="es-ES" dirty="0" smtClean="0"/>
            <a:t>ENA</a:t>
          </a:r>
          <a:endParaRPr lang="es-ES" dirty="0"/>
        </a:p>
      </dgm:t>
    </dgm:pt>
    <dgm:pt modelId="{28110986-A514-4D26-BEFB-5C98297B3B0C}" type="parTrans" cxnId="{EE2EB257-AE1D-4BA7-BB62-994C1128DF11}">
      <dgm:prSet/>
      <dgm:spPr/>
      <dgm:t>
        <a:bodyPr/>
        <a:lstStyle/>
        <a:p>
          <a:endParaRPr lang="es-ES"/>
        </a:p>
      </dgm:t>
    </dgm:pt>
    <dgm:pt modelId="{8A6A6764-0BC3-4412-84EF-65AD4D7DB516}" type="sibTrans" cxnId="{EE2EB257-AE1D-4BA7-BB62-994C1128DF11}">
      <dgm:prSet/>
      <dgm:spPr/>
      <dgm:t>
        <a:bodyPr/>
        <a:lstStyle/>
        <a:p>
          <a:endParaRPr lang="es-ES"/>
        </a:p>
      </dgm:t>
    </dgm:pt>
    <dgm:pt modelId="{73707939-3BD0-46DE-B711-8B0668967676}">
      <dgm:prSet phldrT="[Texto]"/>
      <dgm:spPr/>
      <dgm:t>
        <a:bodyPr/>
        <a:lstStyle/>
        <a:p>
          <a:r>
            <a:rPr lang="es-ES" dirty="0" smtClean="0"/>
            <a:t>ANCA</a:t>
          </a:r>
          <a:endParaRPr lang="es-ES" dirty="0"/>
        </a:p>
      </dgm:t>
    </dgm:pt>
    <dgm:pt modelId="{2BF0909F-37ED-48A9-B96B-CE3C9878E51D}" type="parTrans" cxnId="{34060F5C-9218-4614-A634-8CED5FAD4E48}">
      <dgm:prSet/>
      <dgm:spPr/>
      <dgm:t>
        <a:bodyPr/>
        <a:lstStyle/>
        <a:p>
          <a:endParaRPr lang="es-ES"/>
        </a:p>
      </dgm:t>
    </dgm:pt>
    <dgm:pt modelId="{C4612B97-74DE-452B-BEBA-12F5D1CC2D0C}" type="sibTrans" cxnId="{34060F5C-9218-4614-A634-8CED5FAD4E48}">
      <dgm:prSet/>
      <dgm:spPr/>
      <dgm:t>
        <a:bodyPr/>
        <a:lstStyle/>
        <a:p>
          <a:endParaRPr lang="es-ES"/>
        </a:p>
      </dgm:t>
    </dgm:pt>
    <dgm:pt modelId="{528E8BF8-A11A-4F08-B84D-E296766EB397}">
      <dgm:prSet phldrT="[Texto]"/>
      <dgm:spPr/>
      <dgm:t>
        <a:bodyPr/>
        <a:lstStyle/>
        <a:p>
          <a:r>
            <a:rPr lang="es-ES" dirty="0" smtClean="0"/>
            <a:t>AUTOINMUNIDAD</a:t>
          </a:r>
          <a:endParaRPr lang="es-ES" dirty="0"/>
        </a:p>
      </dgm:t>
    </dgm:pt>
    <dgm:pt modelId="{0AA5F6D3-DDEE-4426-878A-8C4EA3DD7D80}" type="parTrans" cxnId="{96E5AB00-1D7E-4331-8114-DE6718A14637}">
      <dgm:prSet/>
      <dgm:spPr/>
      <dgm:t>
        <a:bodyPr/>
        <a:lstStyle/>
        <a:p>
          <a:endParaRPr lang="es-ES"/>
        </a:p>
      </dgm:t>
    </dgm:pt>
    <dgm:pt modelId="{EE7BA65A-4571-4B6C-8503-0400919C0D1D}" type="sibTrans" cxnId="{96E5AB00-1D7E-4331-8114-DE6718A14637}">
      <dgm:prSet/>
      <dgm:spPr/>
      <dgm:t>
        <a:bodyPr/>
        <a:lstStyle/>
        <a:p>
          <a:endParaRPr lang="es-ES"/>
        </a:p>
      </dgm:t>
    </dgm:pt>
    <dgm:pt modelId="{245E77FE-24FA-4C17-ADC9-C9990B49E6B7}" type="pres">
      <dgm:prSet presAssocID="{F13BFAAF-98C1-4E33-95D7-636F16E4EF7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F4F7E8-7B7E-4CAF-95D6-1D4AD5EDCB16}" type="pres">
      <dgm:prSet presAssocID="{F13BFAAF-98C1-4E33-95D7-636F16E4EF74}" presName="ellipse" presStyleLbl="trBgShp" presStyleIdx="0" presStyleCnt="1"/>
      <dgm:spPr/>
    </dgm:pt>
    <dgm:pt modelId="{D3FA23C0-0320-4508-8E11-8E126DC6E4A5}" type="pres">
      <dgm:prSet presAssocID="{F13BFAAF-98C1-4E33-95D7-636F16E4EF74}" presName="arrow1" presStyleLbl="fgShp" presStyleIdx="0" presStyleCnt="1"/>
      <dgm:spPr/>
    </dgm:pt>
    <dgm:pt modelId="{12CFA9EE-2802-4DD7-9DFF-B66741C0377C}" type="pres">
      <dgm:prSet presAssocID="{F13BFAAF-98C1-4E33-95D7-636F16E4EF7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3FA75B-15FF-4AF6-9F1B-4481DA12B941}" type="pres">
      <dgm:prSet presAssocID="{D0F723F0-9D2E-4E56-933D-264002E31263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7DB9B6-70DE-4062-8EAE-351FD29B5261}" type="pres">
      <dgm:prSet presAssocID="{73707939-3BD0-46DE-B711-8B066896767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25B8D3-017D-40E1-89F7-53886B07CC1A}" type="pres">
      <dgm:prSet presAssocID="{528E8BF8-A11A-4F08-B84D-E296766EB39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0B6219-2F06-418E-9A51-4522348F82B8}" type="pres">
      <dgm:prSet presAssocID="{F13BFAAF-98C1-4E33-95D7-636F16E4EF74}" presName="funnel" presStyleLbl="trAlignAcc1" presStyleIdx="0" presStyleCnt="1" custScaleX="127218" custScaleY="121123"/>
      <dgm:spPr/>
    </dgm:pt>
  </dgm:ptLst>
  <dgm:cxnLst>
    <dgm:cxn modelId="{EE2EB257-AE1D-4BA7-BB62-994C1128DF11}" srcId="{F13BFAAF-98C1-4E33-95D7-636F16E4EF74}" destId="{D0F723F0-9D2E-4E56-933D-264002E31263}" srcOrd="1" destOrd="0" parTransId="{28110986-A514-4D26-BEFB-5C98297B3B0C}" sibTransId="{8A6A6764-0BC3-4412-84EF-65AD4D7DB516}"/>
    <dgm:cxn modelId="{6FAC71FE-DE75-4D7A-9413-05F1A52DAFB9}" type="presOf" srcId="{D0F723F0-9D2E-4E56-933D-264002E31263}" destId="{7A7DB9B6-70DE-4062-8EAE-351FD29B5261}" srcOrd="0" destOrd="0" presId="urn:microsoft.com/office/officeart/2005/8/layout/funnel1"/>
    <dgm:cxn modelId="{CE6218E1-CBB3-47E9-8DE8-FB2E5F285050}" type="presOf" srcId="{73707939-3BD0-46DE-B711-8B0668967676}" destId="{D73FA75B-15FF-4AF6-9F1B-4481DA12B941}" srcOrd="0" destOrd="0" presId="urn:microsoft.com/office/officeart/2005/8/layout/funnel1"/>
    <dgm:cxn modelId="{C62CC39C-A613-4C8F-9CD5-6B3D11C1A8BA}" type="presOf" srcId="{74D4113E-6EE3-4FFE-A902-1F7B61452420}" destId="{5E25B8D3-017D-40E1-89F7-53886B07CC1A}" srcOrd="0" destOrd="0" presId="urn:microsoft.com/office/officeart/2005/8/layout/funnel1"/>
    <dgm:cxn modelId="{96E5AB00-1D7E-4331-8114-DE6718A14637}" srcId="{F13BFAAF-98C1-4E33-95D7-636F16E4EF74}" destId="{528E8BF8-A11A-4F08-B84D-E296766EB397}" srcOrd="3" destOrd="0" parTransId="{0AA5F6D3-DDEE-4426-878A-8C4EA3DD7D80}" sibTransId="{EE7BA65A-4571-4B6C-8503-0400919C0D1D}"/>
    <dgm:cxn modelId="{06ED6C69-E3F5-44E2-856A-148F2B29C93D}" type="presOf" srcId="{528E8BF8-A11A-4F08-B84D-E296766EB397}" destId="{12CFA9EE-2802-4DD7-9DFF-B66741C0377C}" srcOrd="0" destOrd="0" presId="urn:microsoft.com/office/officeart/2005/8/layout/funnel1"/>
    <dgm:cxn modelId="{410D3D57-5D3A-4775-98A6-42132476F930}" srcId="{F13BFAAF-98C1-4E33-95D7-636F16E4EF74}" destId="{74D4113E-6EE3-4FFE-A902-1F7B61452420}" srcOrd="0" destOrd="0" parTransId="{0E1D6551-0B6F-44A7-A9DB-6CF8D419E0D8}" sibTransId="{139DEEF1-00F9-45C2-BC81-FA8BD200DC89}"/>
    <dgm:cxn modelId="{87B99483-BDB9-46F1-8C6A-FF9FF3D4777D}" type="presOf" srcId="{F13BFAAF-98C1-4E33-95D7-636F16E4EF74}" destId="{245E77FE-24FA-4C17-ADC9-C9990B49E6B7}" srcOrd="0" destOrd="0" presId="urn:microsoft.com/office/officeart/2005/8/layout/funnel1"/>
    <dgm:cxn modelId="{34060F5C-9218-4614-A634-8CED5FAD4E48}" srcId="{F13BFAAF-98C1-4E33-95D7-636F16E4EF74}" destId="{73707939-3BD0-46DE-B711-8B0668967676}" srcOrd="2" destOrd="0" parTransId="{2BF0909F-37ED-48A9-B96B-CE3C9878E51D}" sibTransId="{C4612B97-74DE-452B-BEBA-12F5D1CC2D0C}"/>
    <dgm:cxn modelId="{518560A0-CCFD-4C59-BD28-AEE8CCD21506}" type="presParOf" srcId="{245E77FE-24FA-4C17-ADC9-C9990B49E6B7}" destId="{10F4F7E8-7B7E-4CAF-95D6-1D4AD5EDCB16}" srcOrd="0" destOrd="0" presId="urn:microsoft.com/office/officeart/2005/8/layout/funnel1"/>
    <dgm:cxn modelId="{C555D103-B2BA-4D5A-B7B7-986DB0F1B424}" type="presParOf" srcId="{245E77FE-24FA-4C17-ADC9-C9990B49E6B7}" destId="{D3FA23C0-0320-4508-8E11-8E126DC6E4A5}" srcOrd="1" destOrd="0" presId="urn:microsoft.com/office/officeart/2005/8/layout/funnel1"/>
    <dgm:cxn modelId="{D8926B9A-89FA-4A03-AB0C-8E65270253E1}" type="presParOf" srcId="{245E77FE-24FA-4C17-ADC9-C9990B49E6B7}" destId="{12CFA9EE-2802-4DD7-9DFF-B66741C0377C}" srcOrd="2" destOrd="0" presId="urn:microsoft.com/office/officeart/2005/8/layout/funnel1"/>
    <dgm:cxn modelId="{8A76FB4F-74FA-4109-8356-09699369CCDC}" type="presParOf" srcId="{245E77FE-24FA-4C17-ADC9-C9990B49E6B7}" destId="{D73FA75B-15FF-4AF6-9F1B-4481DA12B941}" srcOrd="3" destOrd="0" presId="urn:microsoft.com/office/officeart/2005/8/layout/funnel1"/>
    <dgm:cxn modelId="{19FC832D-FCC5-46CD-8D5E-E91E76EE6BF8}" type="presParOf" srcId="{245E77FE-24FA-4C17-ADC9-C9990B49E6B7}" destId="{7A7DB9B6-70DE-4062-8EAE-351FD29B5261}" srcOrd="4" destOrd="0" presId="urn:microsoft.com/office/officeart/2005/8/layout/funnel1"/>
    <dgm:cxn modelId="{54E794CC-D8B0-4BBA-B43B-FC72427949A0}" type="presParOf" srcId="{245E77FE-24FA-4C17-ADC9-C9990B49E6B7}" destId="{5E25B8D3-017D-40E1-89F7-53886B07CC1A}" srcOrd="5" destOrd="0" presId="urn:microsoft.com/office/officeart/2005/8/layout/funnel1"/>
    <dgm:cxn modelId="{878FE885-8E5C-4CAF-8098-2D53A67B2653}" type="presParOf" srcId="{245E77FE-24FA-4C17-ADC9-C9990B49E6B7}" destId="{160B6219-2F06-418E-9A51-4522348F82B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E35341-48CB-4AC5-9CFB-4848251096ED}" type="doc">
      <dgm:prSet loTypeId="urn:microsoft.com/office/officeart/2005/8/layout/radial6" loCatId="cycle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F00BA7D4-F5E9-4928-9955-D076B6E3B0F9}">
      <dgm:prSet phldrT="[Texto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ES" sz="18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rPr>
            <a:t>AMILOIDOSIS SECUNDARIA (AA)</a:t>
          </a:r>
          <a:endParaRPr lang="es-ES" sz="1400" b="1" dirty="0">
            <a:solidFill>
              <a:schemeClr val="bg1">
                <a:lumMod val="50000"/>
              </a:schemeClr>
            </a:solidFill>
            <a:latin typeface="Cambria" panose="02040503050406030204" pitchFamily="18" charset="0"/>
          </a:endParaRPr>
        </a:p>
      </dgm:t>
    </dgm:pt>
    <dgm:pt modelId="{543891B6-FA06-41A5-9BE6-BF86705266BB}" type="parTrans" cxnId="{ECB9CFBC-EAF9-4F64-B043-F073152C7A8E}">
      <dgm:prSet/>
      <dgm:spPr/>
      <dgm:t>
        <a:bodyPr/>
        <a:lstStyle/>
        <a:p>
          <a:endParaRPr lang="es-ES"/>
        </a:p>
      </dgm:t>
    </dgm:pt>
    <dgm:pt modelId="{4624F47C-AC07-499B-9392-6039EF27D3DF}" type="sibTrans" cxnId="{ECB9CFBC-EAF9-4F64-B043-F073152C7A8E}">
      <dgm:prSet/>
      <dgm:spPr/>
      <dgm:t>
        <a:bodyPr/>
        <a:lstStyle/>
        <a:p>
          <a:endParaRPr lang="es-ES"/>
        </a:p>
      </dgm:t>
    </dgm:pt>
    <dgm:pt modelId="{C300D082-01FA-4D87-8365-A2EA48A28B9B}">
      <dgm:prSet phldrT="[Texto]" custT="1"/>
      <dgm:spPr>
        <a:solidFill>
          <a:srgbClr val="E8F8FE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ARTROPATIAS</a:t>
          </a:r>
        </a:p>
      </dgm:t>
    </dgm:pt>
    <dgm:pt modelId="{E576AFB3-74CB-4850-BC81-AFF8212EFA3A}" type="parTrans" cxnId="{486F43C5-E2E3-4A18-9EDA-00495886158E}">
      <dgm:prSet/>
      <dgm:spPr/>
      <dgm:t>
        <a:bodyPr/>
        <a:lstStyle/>
        <a:p>
          <a:endParaRPr lang="es-ES"/>
        </a:p>
      </dgm:t>
    </dgm:pt>
    <dgm:pt modelId="{00A798E2-3F8C-4439-93AE-4806374977B6}" type="sibTrans" cxnId="{486F43C5-E2E3-4A18-9EDA-00495886158E}">
      <dgm:prSet/>
      <dgm:spPr/>
      <dgm:t>
        <a:bodyPr/>
        <a:lstStyle/>
        <a:p>
          <a:endParaRPr lang="es-ES"/>
        </a:p>
      </dgm:t>
    </dgm:pt>
    <dgm:pt modelId="{AAB53B1A-5785-48E0-82C6-A8D31277E2E5}">
      <dgm:prSet phldrT="[Texto]" custT="1"/>
      <dgm:spPr>
        <a:solidFill>
          <a:srgbClr val="99FF99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INFECCIONES CRONICAS SUPURATIVAS</a:t>
          </a:r>
        </a:p>
      </dgm:t>
    </dgm:pt>
    <dgm:pt modelId="{18ED98B6-6A4B-4855-AA84-89E66FEB3629}" type="parTrans" cxnId="{70787AD1-A100-4B90-9C2B-135B4A8428D2}">
      <dgm:prSet/>
      <dgm:spPr/>
      <dgm:t>
        <a:bodyPr/>
        <a:lstStyle/>
        <a:p>
          <a:endParaRPr lang="es-ES"/>
        </a:p>
      </dgm:t>
    </dgm:pt>
    <dgm:pt modelId="{B8FF2B3E-28D6-4797-B77A-EDEE2CC872B9}" type="sibTrans" cxnId="{70787AD1-A100-4B90-9C2B-135B4A8428D2}">
      <dgm:prSet/>
      <dgm:spPr/>
      <dgm:t>
        <a:bodyPr/>
        <a:lstStyle/>
        <a:p>
          <a:endParaRPr lang="es-ES"/>
        </a:p>
      </dgm:t>
    </dgm:pt>
    <dgm:pt modelId="{42CBF6A0-6666-471B-A05A-A1EFB0BEC463}">
      <dgm:prSet phldrT="[Texto]" custT="1"/>
      <dgm:spPr>
        <a:solidFill>
          <a:srgbClr val="F3FAAE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ENFERMEDADES</a:t>
          </a:r>
        </a:p>
        <a:p>
          <a:r>
            <a:rPr lang="es-ES" sz="1400" b="1" dirty="0">
              <a:latin typeface="Cambria" panose="02040503050406030204" pitchFamily="18" charset="0"/>
            </a:rPr>
            <a:t>AUTO INFLAMATORIAS</a:t>
          </a:r>
        </a:p>
      </dgm:t>
    </dgm:pt>
    <dgm:pt modelId="{1F1E26C6-0D37-4DD9-A6C3-C47FF9C2CBA9}" type="parTrans" cxnId="{A0BFD297-D6CC-47E2-9D3B-E7F21D54C9C7}">
      <dgm:prSet/>
      <dgm:spPr/>
      <dgm:t>
        <a:bodyPr/>
        <a:lstStyle/>
        <a:p>
          <a:endParaRPr lang="es-ES"/>
        </a:p>
      </dgm:t>
    </dgm:pt>
    <dgm:pt modelId="{7BCE788E-55D6-4E17-BEE3-23D92A00AA3E}" type="sibTrans" cxnId="{A0BFD297-D6CC-47E2-9D3B-E7F21D54C9C7}">
      <dgm:prSet/>
      <dgm:spPr/>
      <dgm:t>
        <a:bodyPr/>
        <a:lstStyle/>
        <a:p>
          <a:endParaRPr lang="es-ES"/>
        </a:p>
      </dgm:t>
    </dgm:pt>
    <dgm:pt modelId="{41D6786A-72C5-44DF-9066-99092FB83C8C}">
      <dgm:prSet phldrT="[Texto]" custT="1"/>
      <dgm:spPr>
        <a:solidFill>
          <a:srgbClr val="FDC4A5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VASCULITIS</a:t>
          </a:r>
        </a:p>
      </dgm:t>
    </dgm:pt>
    <dgm:pt modelId="{9EF45834-8520-4372-A745-B037F5E084CC}" type="parTrans" cxnId="{ACDFDE60-B903-4C10-81CB-3A3C60DEBEA6}">
      <dgm:prSet/>
      <dgm:spPr/>
      <dgm:t>
        <a:bodyPr/>
        <a:lstStyle/>
        <a:p>
          <a:endParaRPr lang="es-ES"/>
        </a:p>
      </dgm:t>
    </dgm:pt>
    <dgm:pt modelId="{3699B3E1-458B-47FE-9E2A-7FC8F4CDFF3E}" type="sibTrans" cxnId="{ACDFDE60-B903-4C10-81CB-3A3C60DEBEA6}">
      <dgm:prSet/>
      <dgm:spPr/>
      <dgm:t>
        <a:bodyPr/>
        <a:lstStyle/>
        <a:p>
          <a:endParaRPr lang="es-ES"/>
        </a:p>
      </dgm:t>
    </dgm:pt>
    <dgm:pt modelId="{1824BF2C-E0AF-4AC1-8B23-A70A53B3700D}">
      <dgm:prSet phldrT="[Texto]" custT="1"/>
      <dgm:spPr>
        <a:solidFill>
          <a:srgbClr val="FFE5FE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 OTRAS ENF. AUTOINMUNES</a:t>
          </a:r>
        </a:p>
      </dgm:t>
    </dgm:pt>
    <dgm:pt modelId="{DD2453F4-1406-4E28-8BAA-F06894164C24}" type="parTrans" cxnId="{7791243F-BE3E-40E5-AF40-6D5CC8AD7B16}">
      <dgm:prSet/>
      <dgm:spPr/>
      <dgm:t>
        <a:bodyPr/>
        <a:lstStyle/>
        <a:p>
          <a:endParaRPr lang="es-ES"/>
        </a:p>
      </dgm:t>
    </dgm:pt>
    <dgm:pt modelId="{D7585E19-735D-4853-AC48-8E998005A15B}" type="sibTrans" cxnId="{7791243F-BE3E-40E5-AF40-6D5CC8AD7B16}">
      <dgm:prSet/>
      <dgm:spPr/>
      <dgm:t>
        <a:bodyPr/>
        <a:lstStyle/>
        <a:p>
          <a:endParaRPr lang="es-ES"/>
        </a:p>
      </dgm:t>
    </dgm:pt>
    <dgm:pt modelId="{AAE16F30-204F-4D23-9114-A2BB976649CD}">
      <dgm:prSet phldrT="[Texto]" custT="1"/>
      <dgm:spPr>
        <a:solidFill>
          <a:srgbClr val="F9DCD9"/>
        </a:solidFill>
      </dgm:spPr>
      <dgm:t>
        <a:bodyPr/>
        <a:lstStyle/>
        <a:p>
          <a:r>
            <a:rPr lang="es-ES" sz="1400" b="1" dirty="0">
              <a:latin typeface="Cambria" panose="02040503050406030204" pitchFamily="18" charset="0"/>
            </a:rPr>
            <a:t>NEO-PROLIFERATIVAS</a:t>
          </a:r>
        </a:p>
      </dgm:t>
    </dgm:pt>
    <dgm:pt modelId="{EE5A31A1-6563-4A4A-B434-7C3BFC1AC40E}" type="parTrans" cxnId="{8E8D6DCA-5A96-418F-AA9C-0C75E16D4748}">
      <dgm:prSet/>
      <dgm:spPr/>
      <dgm:t>
        <a:bodyPr/>
        <a:lstStyle/>
        <a:p>
          <a:endParaRPr lang="es-ES"/>
        </a:p>
      </dgm:t>
    </dgm:pt>
    <dgm:pt modelId="{F894186D-7620-4867-8B78-B84542E121CF}" type="sibTrans" cxnId="{8E8D6DCA-5A96-418F-AA9C-0C75E16D4748}">
      <dgm:prSet/>
      <dgm:spPr/>
      <dgm:t>
        <a:bodyPr/>
        <a:lstStyle/>
        <a:p>
          <a:endParaRPr lang="es-ES"/>
        </a:p>
      </dgm:t>
    </dgm:pt>
    <dgm:pt modelId="{BA73CF23-CA57-4F86-A0C7-474D29BF29F1}" type="pres">
      <dgm:prSet presAssocID="{4BE35341-48CB-4AC5-9CFB-4848251096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C7FBC5E-9927-4B61-8ACD-FDE5E25C2810}" type="pres">
      <dgm:prSet presAssocID="{F00BA7D4-F5E9-4928-9955-D076B6E3B0F9}" presName="centerShape" presStyleLbl="node0" presStyleIdx="0" presStyleCnt="1" custScaleX="100838" custScaleY="105147"/>
      <dgm:spPr/>
      <dgm:t>
        <a:bodyPr/>
        <a:lstStyle/>
        <a:p>
          <a:endParaRPr lang="es-ES"/>
        </a:p>
      </dgm:t>
    </dgm:pt>
    <dgm:pt modelId="{86F3EBE6-5798-4875-B326-B88D18C02028}" type="pres">
      <dgm:prSet presAssocID="{C300D082-01FA-4D87-8365-A2EA48A28B9B}" presName="node" presStyleLbl="node1" presStyleIdx="0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9D6E06-1542-4569-B7B1-B57440E49158}" type="pres">
      <dgm:prSet presAssocID="{C300D082-01FA-4D87-8365-A2EA48A28B9B}" presName="dummy" presStyleCnt="0"/>
      <dgm:spPr/>
    </dgm:pt>
    <dgm:pt modelId="{6F680C8F-BF26-48AC-9E81-E0BE42BC316B}" type="pres">
      <dgm:prSet presAssocID="{00A798E2-3F8C-4439-93AE-4806374977B6}" presName="sibTrans" presStyleLbl="sibTrans2D1" presStyleIdx="0" presStyleCnt="6"/>
      <dgm:spPr/>
      <dgm:t>
        <a:bodyPr/>
        <a:lstStyle/>
        <a:p>
          <a:endParaRPr lang="es-ES"/>
        </a:p>
      </dgm:t>
    </dgm:pt>
    <dgm:pt modelId="{D9CAC40F-7CA0-4185-8BC8-0AEB6A33A80F}" type="pres">
      <dgm:prSet presAssocID="{AAB53B1A-5785-48E0-82C6-A8D31277E2E5}" presName="node" presStyleLbl="node1" presStyleIdx="1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8C12E0-95D1-4F0D-9AB4-F0200CC5FC1E}" type="pres">
      <dgm:prSet presAssocID="{AAB53B1A-5785-48E0-82C6-A8D31277E2E5}" presName="dummy" presStyleCnt="0"/>
      <dgm:spPr/>
    </dgm:pt>
    <dgm:pt modelId="{94ED8C75-B80E-4981-95B3-F985BF3ED6B8}" type="pres">
      <dgm:prSet presAssocID="{B8FF2B3E-28D6-4797-B77A-EDEE2CC872B9}" presName="sibTrans" presStyleLbl="sibTrans2D1" presStyleIdx="1" presStyleCnt="6"/>
      <dgm:spPr/>
      <dgm:t>
        <a:bodyPr/>
        <a:lstStyle/>
        <a:p>
          <a:endParaRPr lang="es-ES"/>
        </a:p>
      </dgm:t>
    </dgm:pt>
    <dgm:pt modelId="{6742CBC1-0140-4DBB-8617-083F8E52A279}" type="pres">
      <dgm:prSet presAssocID="{42CBF6A0-6666-471B-A05A-A1EFB0BEC463}" presName="node" presStyleLbl="node1" presStyleIdx="2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4B029B-9832-41A9-A829-B810F2728D5F}" type="pres">
      <dgm:prSet presAssocID="{42CBF6A0-6666-471B-A05A-A1EFB0BEC463}" presName="dummy" presStyleCnt="0"/>
      <dgm:spPr/>
    </dgm:pt>
    <dgm:pt modelId="{661D21E7-13D3-46F3-A5D5-5383E69DDB71}" type="pres">
      <dgm:prSet presAssocID="{7BCE788E-55D6-4E17-BEE3-23D92A00AA3E}" presName="sibTrans" presStyleLbl="sibTrans2D1" presStyleIdx="2" presStyleCnt="6"/>
      <dgm:spPr/>
      <dgm:t>
        <a:bodyPr/>
        <a:lstStyle/>
        <a:p>
          <a:endParaRPr lang="es-ES"/>
        </a:p>
      </dgm:t>
    </dgm:pt>
    <dgm:pt modelId="{4ED43811-0A84-4A72-BB77-7B4F3CA5A359}" type="pres">
      <dgm:prSet presAssocID="{41D6786A-72C5-44DF-9066-99092FB83C8C}" presName="node" presStyleLbl="node1" presStyleIdx="3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02B212-4665-42FD-86B2-3CAAA709AA25}" type="pres">
      <dgm:prSet presAssocID="{41D6786A-72C5-44DF-9066-99092FB83C8C}" presName="dummy" presStyleCnt="0"/>
      <dgm:spPr/>
    </dgm:pt>
    <dgm:pt modelId="{F163FDFC-BB81-475A-AFF0-9D8F453C3823}" type="pres">
      <dgm:prSet presAssocID="{3699B3E1-458B-47FE-9E2A-7FC8F4CDFF3E}" presName="sibTrans" presStyleLbl="sibTrans2D1" presStyleIdx="3" presStyleCnt="6"/>
      <dgm:spPr/>
      <dgm:t>
        <a:bodyPr/>
        <a:lstStyle/>
        <a:p>
          <a:endParaRPr lang="es-ES"/>
        </a:p>
      </dgm:t>
    </dgm:pt>
    <dgm:pt modelId="{05F05AA9-B37C-4D42-B8D3-E2F1377E3120}" type="pres">
      <dgm:prSet presAssocID="{1824BF2C-E0AF-4AC1-8B23-A70A53B3700D}" presName="node" presStyleLbl="node1" presStyleIdx="4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0B8FD2-996F-4F28-A203-382F3343675B}" type="pres">
      <dgm:prSet presAssocID="{1824BF2C-E0AF-4AC1-8B23-A70A53B3700D}" presName="dummy" presStyleCnt="0"/>
      <dgm:spPr/>
    </dgm:pt>
    <dgm:pt modelId="{963ADE44-2004-47A8-AB04-07BDBA1447DD}" type="pres">
      <dgm:prSet presAssocID="{D7585E19-735D-4853-AC48-8E998005A15B}" presName="sibTrans" presStyleLbl="sibTrans2D1" presStyleIdx="4" presStyleCnt="6"/>
      <dgm:spPr/>
      <dgm:t>
        <a:bodyPr/>
        <a:lstStyle/>
        <a:p>
          <a:endParaRPr lang="es-ES"/>
        </a:p>
      </dgm:t>
    </dgm:pt>
    <dgm:pt modelId="{168CCD00-DEA4-4F02-8391-018E3CD63423}" type="pres">
      <dgm:prSet presAssocID="{AAE16F30-204F-4D23-9114-A2BB976649CD}" presName="node" presStyleLbl="node1" presStyleIdx="5" presStyleCnt="6" custScaleX="133128" custScaleY="1251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44FC0C-301A-4A4C-9BCB-D7E059325C5D}" type="pres">
      <dgm:prSet presAssocID="{AAE16F30-204F-4D23-9114-A2BB976649CD}" presName="dummy" presStyleCnt="0"/>
      <dgm:spPr/>
    </dgm:pt>
    <dgm:pt modelId="{8138451B-D49A-44B4-9CE1-91EC4EB290A8}" type="pres">
      <dgm:prSet presAssocID="{F894186D-7620-4867-8B78-B84542E121CF}" presName="sibTrans" presStyleLbl="sibTrans2D1" presStyleIdx="5" presStyleCnt="6"/>
      <dgm:spPr/>
      <dgm:t>
        <a:bodyPr/>
        <a:lstStyle/>
        <a:p>
          <a:endParaRPr lang="es-ES"/>
        </a:p>
      </dgm:t>
    </dgm:pt>
  </dgm:ptLst>
  <dgm:cxnLst>
    <dgm:cxn modelId="{8590F74F-0A81-4892-85EA-7E09E94BD3FD}" type="presOf" srcId="{F00BA7D4-F5E9-4928-9955-D076B6E3B0F9}" destId="{5C7FBC5E-9927-4B61-8ACD-FDE5E25C2810}" srcOrd="0" destOrd="0" presId="urn:microsoft.com/office/officeart/2005/8/layout/radial6"/>
    <dgm:cxn modelId="{7B261F78-97E3-4D43-8D2A-1A0B268463CA}" type="presOf" srcId="{F894186D-7620-4867-8B78-B84542E121CF}" destId="{8138451B-D49A-44B4-9CE1-91EC4EB290A8}" srcOrd="0" destOrd="0" presId="urn:microsoft.com/office/officeart/2005/8/layout/radial6"/>
    <dgm:cxn modelId="{F312A662-AE03-4C75-8BEE-E9597DE018D5}" type="presOf" srcId="{41D6786A-72C5-44DF-9066-99092FB83C8C}" destId="{4ED43811-0A84-4A72-BB77-7B4F3CA5A359}" srcOrd="0" destOrd="0" presId="urn:microsoft.com/office/officeart/2005/8/layout/radial6"/>
    <dgm:cxn modelId="{ECB9CFBC-EAF9-4F64-B043-F073152C7A8E}" srcId="{4BE35341-48CB-4AC5-9CFB-4848251096ED}" destId="{F00BA7D4-F5E9-4928-9955-D076B6E3B0F9}" srcOrd="0" destOrd="0" parTransId="{543891B6-FA06-41A5-9BE6-BF86705266BB}" sibTransId="{4624F47C-AC07-499B-9392-6039EF27D3DF}"/>
    <dgm:cxn modelId="{6D5BF638-C5A9-46A3-9F1A-E8E8977BCDAC}" type="presOf" srcId="{3699B3E1-458B-47FE-9E2A-7FC8F4CDFF3E}" destId="{F163FDFC-BB81-475A-AFF0-9D8F453C3823}" srcOrd="0" destOrd="0" presId="urn:microsoft.com/office/officeart/2005/8/layout/radial6"/>
    <dgm:cxn modelId="{1CA5B86B-85BF-4CD7-9B3C-D50D95DC4EC5}" type="presOf" srcId="{42CBF6A0-6666-471B-A05A-A1EFB0BEC463}" destId="{6742CBC1-0140-4DBB-8617-083F8E52A279}" srcOrd="0" destOrd="0" presId="urn:microsoft.com/office/officeart/2005/8/layout/radial6"/>
    <dgm:cxn modelId="{7791243F-BE3E-40E5-AF40-6D5CC8AD7B16}" srcId="{F00BA7D4-F5E9-4928-9955-D076B6E3B0F9}" destId="{1824BF2C-E0AF-4AC1-8B23-A70A53B3700D}" srcOrd="4" destOrd="0" parTransId="{DD2453F4-1406-4E28-8BAA-F06894164C24}" sibTransId="{D7585E19-735D-4853-AC48-8E998005A15B}"/>
    <dgm:cxn modelId="{8E8D6DCA-5A96-418F-AA9C-0C75E16D4748}" srcId="{F00BA7D4-F5E9-4928-9955-D076B6E3B0F9}" destId="{AAE16F30-204F-4D23-9114-A2BB976649CD}" srcOrd="5" destOrd="0" parTransId="{EE5A31A1-6563-4A4A-B434-7C3BFC1AC40E}" sibTransId="{F894186D-7620-4867-8B78-B84542E121CF}"/>
    <dgm:cxn modelId="{561A93A1-C699-47E2-BD73-9504DDF14319}" type="presOf" srcId="{C300D082-01FA-4D87-8365-A2EA48A28B9B}" destId="{86F3EBE6-5798-4875-B326-B88D18C02028}" srcOrd="0" destOrd="0" presId="urn:microsoft.com/office/officeart/2005/8/layout/radial6"/>
    <dgm:cxn modelId="{486F43C5-E2E3-4A18-9EDA-00495886158E}" srcId="{F00BA7D4-F5E9-4928-9955-D076B6E3B0F9}" destId="{C300D082-01FA-4D87-8365-A2EA48A28B9B}" srcOrd="0" destOrd="0" parTransId="{E576AFB3-74CB-4850-BC81-AFF8212EFA3A}" sibTransId="{00A798E2-3F8C-4439-93AE-4806374977B6}"/>
    <dgm:cxn modelId="{70787AD1-A100-4B90-9C2B-135B4A8428D2}" srcId="{F00BA7D4-F5E9-4928-9955-D076B6E3B0F9}" destId="{AAB53B1A-5785-48E0-82C6-A8D31277E2E5}" srcOrd="1" destOrd="0" parTransId="{18ED98B6-6A4B-4855-AA84-89E66FEB3629}" sibTransId="{B8FF2B3E-28D6-4797-B77A-EDEE2CC872B9}"/>
    <dgm:cxn modelId="{F5CC209C-2C85-4D5A-B543-54BFC36057D4}" type="presOf" srcId="{B8FF2B3E-28D6-4797-B77A-EDEE2CC872B9}" destId="{94ED8C75-B80E-4981-95B3-F985BF3ED6B8}" srcOrd="0" destOrd="0" presId="urn:microsoft.com/office/officeart/2005/8/layout/radial6"/>
    <dgm:cxn modelId="{3135D6A2-76C8-4A22-A639-3BB6FA151310}" type="presOf" srcId="{AAB53B1A-5785-48E0-82C6-A8D31277E2E5}" destId="{D9CAC40F-7CA0-4185-8BC8-0AEB6A33A80F}" srcOrd="0" destOrd="0" presId="urn:microsoft.com/office/officeart/2005/8/layout/radial6"/>
    <dgm:cxn modelId="{ACDFDE60-B903-4C10-81CB-3A3C60DEBEA6}" srcId="{F00BA7D4-F5E9-4928-9955-D076B6E3B0F9}" destId="{41D6786A-72C5-44DF-9066-99092FB83C8C}" srcOrd="3" destOrd="0" parTransId="{9EF45834-8520-4372-A745-B037F5E084CC}" sibTransId="{3699B3E1-458B-47FE-9E2A-7FC8F4CDFF3E}"/>
    <dgm:cxn modelId="{CBE883D6-0657-4E5E-B529-A1602697899F}" type="presOf" srcId="{00A798E2-3F8C-4439-93AE-4806374977B6}" destId="{6F680C8F-BF26-48AC-9E81-E0BE42BC316B}" srcOrd="0" destOrd="0" presId="urn:microsoft.com/office/officeart/2005/8/layout/radial6"/>
    <dgm:cxn modelId="{A0BFD297-D6CC-47E2-9D3B-E7F21D54C9C7}" srcId="{F00BA7D4-F5E9-4928-9955-D076B6E3B0F9}" destId="{42CBF6A0-6666-471B-A05A-A1EFB0BEC463}" srcOrd="2" destOrd="0" parTransId="{1F1E26C6-0D37-4DD9-A6C3-C47FF9C2CBA9}" sibTransId="{7BCE788E-55D6-4E17-BEE3-23D92A00AA3E}"/>
    <dgm:cxn modelId="{A4B8D98D-5B58-4002-8D33-91DCC3B7F0D7}" type="presOf" srcId="{1824BF2C-E0AF-4AC1-8B23-A70A53B3700D}" destId="{05F05AA9-B37C-4D42-B8D3-E2F1377E3120}" srcOrd="0" destOrd="0" presId="urn:microsoft.com/office/officeart/2005/8/layout/radial6"/>
    <dgm:cxn modelId="{BD2E452A-022E-42AA-8E6B-655E6CE1CB27}" type="presOf" srcId="{4BE35341-48CB-4AC5-9CFB-4848251096ED}" destId="{BA73CF23-CA57-4F86-A0C7-474D29BF29F1}" srcOrd="0" destOrd="0" presId="urn:microsoft.com/office/officeart/2005/8/layout/radial6"/>
    <dgm:cxn modelId="{696A84CC-B52B-4B5E-9FC0-1A18D2856C2A}" type="presOf" srcId="{7BCE788E-55D6-4E17-BEE3-23D92A00AA3E}" destId="{661D21E7-13D3-46F3-A5D5-5383E69DDB71}" srcOrd="0" destOrd="0" presId="urn:microsoft.com/office/officeart/2005/8/layout/radial6"/>
    <dgm:cxn modelId="{079A98D6-F235-4937-A7CD-5F6B3F17463F}" type="presOf" srcId="{D7585E19-735D-4853-AC48-8E998005A15B}" destId="{963ADE44-2004-47A8-AB04-07BDBA1447DD}" srcOrd="0" destOrd="0" presId="urn:microsoft.com/office/officeart/2005/8/layout/radial6"/>
    <dgm:cxn modelId="{947C2014-29C0-47A1-A9BE-77A847C2C31B}" type="presOf" srcId="{AAE16F30-204F-4D23-9114-A2BB976649CD}" destId="{168CCD00-DEA4-4F02-8391-018E3CD63423}" srcOrd="0" destOrd="0" presId="urn:microsoft.com/office/officeart/2005/8/layout/radial6"/>
    <dgm:cxn modelId="{9FA1E321-73BD-4812-AFE7-64A79CACAA41}" type="presParOf" srcId="{BA73CF23-CA57-4F86-A0C7-474D29BF29F1}" destId="{5C7FBC5E-9927-4B61-8ACD-FDE5E25C2810}" srcOrd="0" destOrd="0" presId="urn:microsoft.com/office/officeart/2005/8/layout/radial6"/>
    <dgm:cxn modelId="{D03FD073-45B7-4335-A3F5-EC7298E78B6D}" type="presParOf" srcId="{BA73CF23-CA57-4F86-A0C7-474D29BF29F1}" destId="{86F3EBE6-5798-4875-B326-B88D18C02028}" srcOrd="1" destOrd="0" presId="urn:microsoft.com/office/officeart/2005/8/layout/radial6"/>
    <dgm:cxn modelId="{F43E081F-2E93-4B0E-9F06-6BC9A587CDED}" type="presParOf" srcId="{BA73CF23-CA57-4F86-A0C7-474D29BF29F1}" destId="{4D9D6E06-1542-4569-B7B1-B57440E49158}" srcOrd="2" destOrd="0" presId="urn:microsoft.com/office/officeart/2005/8/layout/radial6"/>
    <dgm:cxn modelId="{66B98708-555D-4CB4-BC44-02AC4878EB86}" type="presParOf" srcId="{BA73CF23-CA57-4F86-A0C7-474D29BF29F1}" destId="{6F680C8F-BF26-48AC-9E81-E0BE42BC316B}" srcOrd="3" destOrd="0" presId="urn:microsoft.com/office/officeart/2005/8/layout/radial6"/>
    <dgm:cxn modelId="{90EAD763-8D02-4ADE-B65A-5BC0D81D627A}" type="presParOf" srcId="{BA73CF23-CA57-4F86-A0C7-474D29BF29F1}" destId="{D9CAC40F-7CA0-4185-8BC8-0AEB6A33A80F}" srcOrd="4" destOrd="0" presId="urn:microsoft.com/office/officeart/2005/8/layout/radial6"/>
    <dgm:cxn modelId="{B5AFFE9A-CA3D-4CB4-BA22-35DFA4674163}" type="presParOf" srcId="{BA73CF23-CA57-4F86-A0C7-474D29BF29F1}" destId="{7F8C12E0-95D1-4F0D-9AB4-F0200CC5FC1E}" srcOrd="5" destOrd="0" presId="urn:microsoft.com/office/officeart/2005/8/layout/radial6"/>
    <dgm:cxn modelId="{ACF28956-6696-4B9D-9875-B28755898C26}" type="presParOf" srcId="{BA73CF23-CA57-4F86-A0C7-474D29BF29F1}" destId="{94ED8C75-B80E-4981-95B3-F985BF3ED6B8}" srcOrd="6" destOrd="0" presId="urn:microsoft.com/office/officeart/2005/8/layout/radial6"/>
    <dgm:cxn modelId="{4090FDB7-B362-4AEE-982C-DE6B1FB90567}" type="presParOf" srcId="{BA73CF23-CA57-4F86-A0C7-474D29BF29F1}" destId="{6742CBC1-0140-4DBB-8617-083F8E52A279}" srcOrd="7" destOrd="0" presId="urn:microsoft.com/office/officeart/2005/8/layout/radial6"/>
    <dgm:cxn modelId="{DB90C7DF-79E4-47AB-8A14-AF2074B9E2E8}" type="presParOf" srcId="{BA73CF23-CA57-4F86-A0C7-474D29BF29F1}" destId="{0C4B029B-9832-41A9-A829-B810F2728D5F}" srcOrd="8" destOrd="0" presId="urn:microsoft.com/office/officeart/2005/8/layout/radial6"/>
    <dgm:cxn modelId="{8016C762-C899-4C13-8729-77570E4F3B0F}" type="presParOf" srcId="{BA73CF23-CA57-4F86-A0C7-474D29BF29F1}" destId="{661D21E7-13D3-46F3-A5D5-5383E69DDB71}" srcOrd="9" destOrd="0" presId="urn:microsoft.com/office/officeart/2005/8/layout/radial6"/>
    <dgm:cxn modelId="{C2BF2CFE-A1B2-4EE8-BA75-60B423E8030D}" type="presParOf" srcId="{BA73CF23-CA57-4F86-A0C7-474D29BF29F1}" destId="{4ED43811-0A84-4A72-BB77-7B4F3CA5A359}" srcOrd="10" destOrd="0" presId="urn:microsoft.com/office/officeart/2005/8/layout/radial6"/>
    <dgm:cxn modelId="{9FE9509B-DF21-4600-9CE0-B5182B17A1AF}" type="presParOf" srcId="{BA73CF23-CA57-4F86-A0C7-474D29BF29F1}" destId="{1D02B212-4665-42FD-86B2-3CAAA709AA25}" srcOrd="11" destOrd="0" presId="urn:microsoft.com/office/officeart/2005/8/layout/radial6"/>
    <dgm:cxn modelId="{CD558118-12E1-4C35-B48E-19D25D0264E9}" type="presParOf" srcId="{BA73CF23-CA57-4F86-A0C7-474D29BF29F1}" destId="{F163FDFC-BB81-475A-AFF0-9D8F453C3823}" srcOrd="12" destOrd="0" presId="urn:microsoft.com/office/officeart/2005/8/layout/radial6"/>
    <dgm:cxn modelId="{C51F155A-CB11-49C3-A1ED-04F15ED53112}" type="presParOf" srcId="{BA73CF23-CA57-4F86-A0C7-474D29BF29F1}" destId="{05F05AA9-B37C-4D42-B8D3-E2F1377E3120}" srcOrd="13" destOrd="0" presId="urn:microsoft.com/office/officeart/2005/8/layout/radial6"/>
    <dgm:cxn modelId="{B6BA2E56-AB9B-4F93-B685-9A78CE5A0205}" type="presParOf" srcId="{BA73CF23-CA57-4F86-A0C7-474D29BF29F1}" destId="{C30B8FD2-996F-4F28-A203-382F3343675B}" srcOrd="14" destOrd="0" presId="urn:microsoft.com/office/officeart/2005/8/layout/radial6"/>
    <dgm:cxn modelId="{FB06C98B-78B0-4223-9F03-9EC8155E536B}" type="presParOf" srcId="{BA73CF23-CA57-4F86-A0C7-474D29BF29F1}" destId="{963ADE44-2004-47A8-AB04-07BDBA1447DD}" srcOrd="15" destOrd="0" presId="urn:microsoft.com/office/officeart/2005/8/layout/radial6"/>
    <dgm:cxn modelId="{CF75F1BA-F7AE-48E6-BB9C-F19DB70BDF79}" type="presParOf" srcId="{BA73CF23-CA57-4F86-A0C7-474D29BF29F1}" destId="{168CCD00-DEA4-4F02-8391-018E3CD63423}" srcOrd="16" destOrd="0" presId="urn:microsoft.com/office/officeart/2005/8/layout/radial6"/>
    <dgm:cxn modelId="{8817843A-5BEF-4A01-9CAC-5BBAEBA0F78D}" type="presParOf" srcId="{BA73CF23-CA57-4F86-A0C7-474D29BF29F1}" destId="{AB44FC0C-301A-4A4C-9BCB-D7E059325C5D}" srcOrd="17" destOrd="0" presId="urn:microsoft.com/office/officeart/2005/8/layout/radial6"/>
    <dgm:cxn modelId="{D1ED41D2-CF61-43C4-9A8D-E8F2F59BD9F3}" type="presParOf" srcId="{BA73CF23-CA57-4F86-A0C7-474D29BF29F1}" destId="{8138451B-D49A-44B4-9CE1-91EC4EB290A8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2F334-02E3-47EF-A8FB-DB1BD877F47F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9DAE-1A19-472C-8E07-963249013DC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5210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BF5AA-62F9-4C3F-9BA4-55E7D1C1F705}" type="datetimeFigureOut">
              <a:rPr lang="es-ES" smtClean="0"/>
              <a:t>01/12/2018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5AC2E-5A65-46E7-902D-D42FEDE6C9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006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AA</a:t>
            </a:r>
            <a:r>
              <a:rPr lang="es-ES" baseline="0" dirty="0" smtClean="0"/>
              <a:t> d</a:t>
            </a:r>
            <a:r>
              <a:rPr lang="es-ES" dirty="0" smtClean="0"/>
              <a:t>iagnosticada en 2016 tras estudio de síndrome nefrótico (</a:t>
            </a:r>
            <a:r>
              <a:rPr lang="es-ES" dirty="0" err="1" smtClean="0"/>
              <a:t>microalbuminuria</a:t>
            </a:r>
            <a:r>
              <a:rPr lang="es-ES" dirty="0" smtClean="0"/>
              <a:t>: 1.331 </a:t>
            </a:r>
            <a:r>
              <a:rPr lang="es-ES" dirty="0" err="1" smtClean="0"/>
              <a:t>mcg</a:t>
            </a:r>
            <a:r>
              <a:rPr lang="es-ES" dirty="0" smtClean="0"/>
              <a:t>, creatinina 1 mg/dl, y filtrado glomerular 61 ml/min) objetivado en 2015. Confirmación con biopsia renal. En agosto de 2016 se comenzó </a:t>
            </a:r>
            <a:r>
              <a:rPr lang="es-ES" dirty="0" err="1" smtClean="0"/>
              <a:t>tocilizumab</a:t>
            </a:r>
            <a:r>
              <a:rPr lang="es-ES" dirty="0" smtClean="0"/>
              <a:t>, sin respuesta.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5AC2E-5A65-46E7-902D-D42FEDE6C9C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59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AA</a:t>
            </a:r>
            <a:r>
              <a:rPr lang="es-ES" baseline="0" dirty="0" smtClean="0"/>
              <a:t> d</a:t>
            </a:r>
            <a:r>
              <a:rPr lang="es-ES" dirty="0" smtClean="0"/>
              <a:t>iagnosticada en 2016 tras estudio de síndrome nefrótico (</a:t>
            </a:r>
            <a:r>
              <a:rPr lang="es-ES" dirty="0" err="1" smtClean="0"/>
              <a:t>microalbuminuria</a:t>
            </a:r>
            <a:r>
              <a:rPr lang="es-ES" dirty="0" smtClean="0"/>
              <a:t>: 1.331 </a:t>
            </a:r>
            <a:r>
              <a:rPr lang="es-ES" dirty="0" err="1" smtClean="0"/>
              <a:t>mcg</a:t>
            </a:r>
            <a:r>
              <a:rPr lang="es-ES" dirty="0" smtClean="0"/>
              <a:t>, creatinina 1 mg/dl, y filtrado glomerular 61 ml/min) objetivado en 2015. Confirmación con biopsia renal. En agosto de 2016 se comenzó </a:t>
            </a:r>
            <a:r>
              <a:rPr lang="es-ES" dirty="0" err="1" smtClean="0"/>
              <a:t>tocilizumab</a:t>
            </a:r>
            <a:r>
              <a:rPr lang="es-ES" dirty="0" smtClean="0"/>
              <a:t>, sin respuesta.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5AC2E-5A65-46E7-902D-D42FEDE6C9C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858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Tinción Hematoxilina-Eosina 10x: Cilindro renal en el que se observa a nivel de los glomérulos presencia de formaciones nodulares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mesangiales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eosinófilas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acelulares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(flecha negra). A nivel de las arteriolas se observa depósitos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eosinófilos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intraparietales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(flecha roja).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B) 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Tinción Rojo Congo, 10x: Los nódulos glomerulares (flecha negra) y los depósitos a nivel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arteriolar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(flecha roja) muestran positividad con la tinción de Rojo Congo, refringiendo con luz polarizada  y adoptando coloración verde manzana. 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C) </a:t>
            </a:r>
            <a:r>
              <a:rPr lang="es-ES" dirty="0" err="1" smtClean="0"/>
              <a:t>Inmunofluorescencia</a:t>
            </a:r>
            <a:r>
              <a:rPr lang="es-ES" dirty="0" smtClean="0"/>
              <a:t> Rojo Congo: Se observa la positividad a nivel del</a:t>
            </a:r>
            <a:r>
              <a:rPr lang="es-ES" baseline="0" dirty="0" smtClean="0"/>
              <a:t> glomérulo (flecha negra) y de la pared de la arteriola (flecha roja)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D)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Tinción de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inmunohistoquímica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Amiloide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A, 10x: Los depósitos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eosinófilos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glomerulares y 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arteriolares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muestran positividad tanto a nivel glomerular (flecha negra) como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arteriolar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(flecha roja)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5AC2E-5A65-46E7-902D-D42FEDE6C9C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59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FEC7D-784C-4F64-9DAD-4F7B68D806E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87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5.jpg"/><Relationship Id="rId5" Type="http://schemas.openxmlformats.org/officeDocument/2006/relationships/diagramData" Target="../diagrams/data1.xml"/><Relationship Id="rId10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FE-BAS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391" y="361708"/>
            <a:ext cx="1441730" cy="120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9809" y="1984369"/>
            <a:ext cx="10577015" cy="1825096"/>
          </a:xfrm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  <a:spcBef>
                <a:spcPts val="4000"/>
              </a:spcBef>
            </a:pPr>
            <a:r>
              <a:rPr lang="es-ES" sz="4400" b="1" dirty="0" smtClean="0">
                <a:solidFill>
                  <a:srgbClr val="A60000"/>
                </a:solidFill>
              </a:rPr>
              <a:t>Fiebre periódica sin fiebre: </a:t>
            </a:r>
            <a:br>
              <a:rPr lang="es-ES" sz="4400" b="1" dirty="0" smtClean="0">
                <a:solidFill>
                  <a:srgbClr val="A60000"/>
                </a:solidFill>
              </a:rPr>
            </a:br>
            <a:r>
              <a:rPr lang="es-ES" sz="4400" b="1" dirty="0" smtClean="0">
                <a:solidFill>
                  <a:srgbClr val="A60000"/>
                </a:solidFill>
              </a:rPr>
              <a:t>todo un reto diagnóstico detrás</a:t>
            </a:r>
            <a:endParaRPr lang="es-ES" sz="4400" b="1" dirty="0">
              <a:solidFill>
                <a:srgbClr val="A6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19618" y="3965900"/>
            <a:ext cx="8464904" cy="685800"/>
          </a:xfrm>
        </p:spPr>
        <p:txBody>
          <a:bodyPr numCol="2">
            <a:noAutofit/>
          </a:bodyPr>
          <a:lstStyle/>
          <a:p>
            <a:r>
              <a:rPr lang="es-ES" sz="1600" dirty="0" smtClean="0"/>
              <a:t>Mario Salcedo Gadea</a:t>
            </a:r>
          </a:p>
          <a:p>
            <a:r>
              <a:rPr lang="es-ES" sz="1600" dirty="0" smtClean="0"/>
              <a:t>Violeta </a:t>
            </a:r>
            <a:r>
              <a:rPr lang="es-ES" sz="1600" dirty="0" err="1" smtClean="0"/>
              <a:t>Mittelbrunn</a:t>
            </a:r>
            <a:r>
              <a:rPr lang="es-ES" sz="1600" dirty="0" smtClean="0"/>
              <a:t> </a:t>
            </a:r>
            <a:r>
              <a:rPr lang="es-ES" sz="1600" dirty="0" err="1" smtClean="0"/>
              <a:t>Alquézar</a:t>
            </a:r>
            <a:endParaRPr lang="es-ES" sz="1600" dirty="0"/>
          </a:p>
          <a:p>
            <a:pPr algn="r"/>
            <a:r>
              <a:rPr lang="es-ES" sz="1600" dirty="0" smtClean="0"/>
              <a:t>Irene Calatayud Marín</a:t>
            </a:r>
          </a:p>
          <a:p>
            <a:pPr algn="r"/>
            <a:r>
              <a:rPr lang="es-ES" sz="1600" dirty="0" smtClean="0"/>
              <a:t>Gonzalo Salvador </a:t>
            </a:r>
            <a:r>
              <a:rPr lang="es-ES" sz="1600" dirty="0" err="1" smtClean="0"/>
              <a:t>Cervelló</a:t>
            </a:r>
            <a:endParaRPr lang="es-ES" sz="16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0184521" y="1459436"/>
            <a:ext cx="1450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2">
                    <a:lumMod val="25000"/>
                  </a:schemeClr>
                </a:solidFill>
              </a:rPr>
              <a:t>Medicina Interna</a:t>
            </a:r>
            <a:endParaRPr lang="es-ES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C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PET-TC</a:t>
            </a:r>
          </a:p>
        </p:txBody>
      </p:sp>
      <p:pic>
        <p:nvPicPr>
          <p:cNvPr id="11" name="Imagen 10"/>
          <p:cNvPicPr/>
          <p:nvPr/>
        </p:nvPicPr>
        <p:blipFill rotWithShape="1">
          <a:blip r:embed="rId4"/>
          <a:srcRect l="64189" t="43499" r="13623" b="20804"/>
          <a:stretch/>
        </p:blipFill>
        <p:spPr bwMode="auto">
          <a:xfrm>
            <a:off x="1036927" y="1559743"/>
            <a:ext cx="2688609" cy="2351272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5"/>
          <a:srcRect l="63891" t="32388" r="13802" b="30496"/>
          <a:stretch/>
        </p:blipFill>
        <p:spPr bwMode="auto">
          <a:xfrm>
            <a:off x="1036927" y="4056016"/>
            <a:ext cx="2688609" cy="233113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G_17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647133" y="161212"/>
            <a:ext cx="4218528" cy="749960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449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TEST GENÉTICO</a:t>
            </a:r>
            <a:endParaRPr lang="es-ES" b="1" dirty="0">
              <a:solidFill>
                <a:srgbClr val="A6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82841" y="2600377"/>
            <a:ext cx="535405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s-ES" sz="2000" dirty="0" smtClean="0"/>
              <a:t>HETEROCIGOTO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 smtClean="0"/>
              <a:t>Para </a:t>
            </a:r>
            <a:r>
              <a:rPr lang="es-ES" sz="2000" dirty="0"/>
              <a:t>variante </a:t>
            </a:r>
            <a:r>
              <a:rPr lang="es-ES" sz="2000" dirty="0" smtClean="0"/>
              <a:t>c.362G&gt;A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 smtClean="0"/>
              <a:t>p.Arg121Gln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/>
              <a:t>E</a:t>
            </a:r>
            <a:r>
              <a:rPr lang="es-ES" sz="2000" dirty="0" smtClean="0"/>
              <a:t>xón </a:t>
            </a:r>
            <a:r>
              <a:rPr lang="es-ES" sz="2000" dirty="0"/>
              <a:t>4 del gen </a:t>
            </a:r>
            <a:r>
              <a:rPr lang="es-ES" sz="2000" dirty="0" smtClean="0"/>
              <a:t>TNFRSF1A</a:t>
            </a:r>
            <a:endParaRPr lang="es-ES" sz="2000" dirty="0"/>
          </a:p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8080" t="30977" r="38780" b="15296"/>
          <a:stretch/>
        </p:blipFill>
        <p:spPr>
          <a:xfrm>
            <a:off x="5478953" y="2209715"/>
            <a:ext cx="5678905" cy="32281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545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0138" y="2813889"/>
            <a:ext cx="3576144" cy="1293028"/>
          </a:xfrm>
        </p:spPr>
        <p:txBody>
          <a:bodyPr>
            <a:normAutofit/>
          </a:bodyPr>
          <a:lstStyle/>
          <a:p>
            <a:pPr algn="ctr"/>
            <a:r>
              <a:rPr lang="es-ES_tradnl" sz="8400" b="1" dirty="0">
                <a:solidFill>
                  <a:srgbClr val="A60000"/>
                </a:solidFill>
              </a:rPr>
              <a:t>TRAPS</a:t>
            </a:r>
            <a:endParaRPr lang="es-ES" sz="8400" b="1" dirty="0">
              <a:solidFill>
                <a:srgbClr val="A60000"/>
              </a:solidFill>
            </a:endParaRPr>
          </a:p>
        </p:txBody>
      </p:sp>
      <p:sp>
        <p:nvSpPr>
          <p:cNvPr id="4" name="3 Flecha a la derecha con muesca"/>
          <p:cNvSpPr/>
          <p:nvPr/>
        </p:nvSpPr>
        <p:spPr>
          <a:xfrm>
            <a:off x="6526930" y="3090043"/>
            <a:ext cx="945931" cy="622736"/>
          </a:xfrm>
          <a:prstGeom prst="notchedRightArrow">
            <a:avLst/>
          </a:prstGeom>
          <a:solidFill>
            <a:srgbClr val="A6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7294179" y="2754897"/>
            <a:ext cx="3576144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b="1" cap="none" dirty="0" err="1" smtClean="0">
                <a:solidFill>
                  <a:srgbClr val="A60000"/>
                </a:solidFill>
              </a:rPr>
              <a:t>Anakinra</a:t>
            </a:r>
            <a:endParaRPr lang="es-ES_tradnl" b="1" cap="none" dirty="0" smtClean="0">
              <a:solidFill>
                <a:srgbClr val="A60000"/>
              </a:solidFill>
            </a:endParaRPr>
          </a:p>
          <a:p>
            <a:pPr algn="ctr"/>
            <a:r>
              <a:rPr lang="es-ES_tradnl" b="1" cap="none" dirty="0" smtClean="0">
                <a:solidFill>
                  <a:srgbClr val="A60000"/>
                </a:solidFill>
              </a:rPr>
              <a:t>(Anti IL-1)</a:t>
            </a:r>
            <a:endParaRPr lang="es-ES" b="1" cap="none" dirty="0">
              <a:solidFill>
                <a:srgbClr val="A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5600" y="575181"/>
            <a:ext cx="8610600" cy="1293028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A60000"/>
                </a:solidFill>
              </a:rPr>
              <a:t>evolución</a:t>
            </a:r>
            <a:endParaRPr lang="es-ES" b="1" dirty="0">
              <a:solidFill>
                <a:srgbClr val="A60000"/>
              </a:solidFill>
            </a:endParaRPr>
          </a:p>
        </p:txBody>
      </p:sp>
      <p:pic>
        <p:nvPicPr>
          <p:cNvPr id="4" name="Imagen 2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24219" b="6671"/>
          <a:stretch/>
        </p:blipFill>
        <p:spPr bwMode="auto">
          <a:xfrm>
            <a:off x="470698" y="4653382"/>
            <a:ext cx="4493172" cy="183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1" b="6418"/>
          <a:stretch/>
        </p:blipFill>
        <p:spPr bwMode="auto">
          <a:xfrm>
            <a:off x="470698" y="1480390"/>
            <a:ext cx="4587762" cy="1801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o 37"/>
          <p:cNvGrpSpPr/>
          <p:nvPr/>
        </p:nvGrpSpPr>
        <p:grpSpPr>
          <a:xfrm>
            <a:off x="7346732" y="2826877"/>
            <a:ext cx="4313252" cy="2107726"/>
            <a:chOff x="6245645" y="2724150"/>
            <a:chExt cx="4892601" cy="1826585"/>
          </a:xfrm>
        </p:grpSpPr>
        <p:pic>
          <p:nvPicPr>
            <p:cNvPr id="7" name="Imagen 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4" r="22679" b="5996"/>
            <a:stretch/>
          </p:blipFill>
          <p:spPr bwMode="auto">
            <a:xfrm>
              <a:off x="6467166" y="2724150"/>
              <a:ext cx="4671080" cy="1826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n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626" b="8733"/>
            <a:stretch/>
          </p:blipFill>
          <p:spPr bwMode="auto">
            <a:xfrm>
              <a:off x="6245645" y="2724150"/>
              <a:ext cx="187054" cy="1773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5058460" y="1452419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Creatinina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(mg/dl)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818914" y="3234226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Filtrado glomerular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(ml/min)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058460" y="4924690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Proteinuria 24h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(g/24h)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5600" y="575181"/>
            <a:ext cx="8610600" cy="1293028"/>
          </a:xfrm>
        </p:spPr>
        <p:txBody>
          <a:bodyPr>
            <a:normAutofit/>
          </a:bodyPr>
          <a:lstStyle/>
          <a:p>
            <a:r>
              <a:rPr lang="es-ES_tradnl" b="1" dirty="0">
                <a:solidFill>
                  <a:srgbClr val="A60000"/>
                </a:solidFill>
              </a:rPr>
              <a:t>evolución</a:t>
            </a:r>
            <a:endParaRPr lang="es-ES" b="1" dirty="0">
              <a:solidFill>
                <a:srgbClr val="A60000"/>
              </a:solidFill>
            </a:endParaRPr>
          </a:p>
        </p:txBody>
      </p:sp>
      <p:pic>
        <p:nvPicPr>
          <p:cNvPr id="12" name="Imagen 4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7" b="6006"/>
          <a:stretch/>
        </p:blipFill>
        <p:spPr bwMode="auto">
          <a:xfrm>
            <a:off x="5127724" y="4411877"/>
            <a:ext cx="5135651" cy="206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3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2" b="5925"/>
          <a:stretch/>
        </p:blipFill>
        <p:spPr bwMode="auto">
          <a:xfrm>
            <a:off x="1667375" y="1466193"/>
            <a:ext cx="5395576" cy="23963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317448" y="2017858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PCR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(mg/L)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0011128" y="4956962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VSG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(mm/h)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54925" y="764373"/>
            <a:ext cx="9551276" cy="1293028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rgbClr val="A60000"/>
                </a:solidFill>
              </a:rPr>
              <a:t>discusión</a:t>
            </a:r>
            <a:endParaRPr lang="es-ES" b="1" dirty="0">
              <a:solidFill>
                <a:srgbClr val="A6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32707" y="2194560"/>
            <a:ext cx="8694673" cy="402412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s-ES" b="1" dirty="0" smtClean="0"/>
              <a:t>Variabilidad clínica</a:t>
            </a:r>
            <a:endParaRPr lang="es-ES" dirty="0"/>
          </a:p>
          <a:p>
            <a:pPr>
              <a:spcBef>
                <a:spcPts val="1800"/>
              </a:spcBef>
            </a:pPr>
            <a:r>
              <a:rPr lang="es-ES" b="1" dirty="0" smtClean="0"/>
              <a:t>Evolución atípica</a:t>
            </a:r>
            <a:r>
              <a:rPr lang="es-ES" dirty="0" smtClean="0"/>
              <a:t>: </a:t>
            </a:r>
            <a:r>
              <a:rPr lang="es-ES" dirty="0"/>
              <a:t>no </a:t>
            </a:r>
            <a:r>
              <a:rPr lang="es-ES" dirty="0" smtClean="0"/>
              <a:t>sintomatología característica</a:t>
            </a:r>
          </a:p>
          <a:p>
            <a:pPr>
              <a:spcBef>
                <a:spcPts val="1800"/>
              </a:spcBef>
            </a:pPr>
            <a:r>
              <a:rPr lang="es-ES" dirty="0" smtClean="0"/>
              <a:t>Depósito </a:t>
            </a:r>
            <a:r>
              <a:rPr lang="es-ES" dirty="0"/>
              <a:t>de </a:t>
            </a:r>
            <a:r>
              <a:rPr lang="es-ES" dirty="0" err="1"/>
              <a:t>amiloide</a:t>
            </a:r>
            <a:r>
              <a:rPr lang="es-ES" dirty="0"/>
              <a:t> </a:t>
            </a:r>
            <a:r>
              <a:rPr lang="es-ES" b="1" dirty="0" smtClean="0"/>
              <a:t>en</a:t>
            </a:r>
            <a:r>
              <a:rPr lang="es-ES" dirty="0" smtClean="0"/>
              <a:t> </a:t>
            </a:r>
            <a:r>
              <a:rPr lang="es-ES" b="1" dirty="0"/>
              <a:t>portadores asintomáticos </a:t>
            </a:r>
            <a:endParaRPr lang="es-ES" b="1" dirty="0" smtClean="0"/>
          </a:p>
          <a:p>
            <a:pPr>
              <a:spcBef>
                <a:spcPts val="1800"/>
              </a:spcBef>
            </a:pPr>
            <a:r>
              <a:rPr lang="es-ES" dirty="0" err="1" smtClean="0"/>
              <a:t>Amiloidosis</a:t>
            </a:r>
            <a:r>
              <a:rPr lang="es-ES" dirty="0" smtClean="0"/>
              <a:t>: primera </a:t>
            </a:r>
            <a:r>
              <a:rPr lang="es-ES" dirty="0"/>
              <a:t>y única </a:t>
            </a:r>
            <a:r>
              <a:rPr lang="es-ES" dirty="0" smtClean="0"/>
              <a:t>manifestación</a:t>
            </a:r>
            <a:endParaRPr lang="es-ES" dirty="0"/>
          </a:p>
          <a:p>
            <a:pPr>
              <a:spcBef>
                <a:spcPts val="1800"/>
              </a:spcBef>
            </a:pPr>
            <a:r>
              <a:rPr lang="es-ES" dirty="0" smtClean="0"/>
              <a:t>Dificultad e interés del caso: </a:t>
            </a:r>
          </a:p>
          <a:p>
            <a:pPr lvl="1"/>
            <a:r>
              <a:rPr lang="es-ES" dirty="0" smtClean="0"/>
              <a:t>Ausencia </a:t>
            </a:r>
            <a:r>
              <a:rPr lang="es-ES" dirty="0"/>
              <a:t>de </a:t>
            </a:r>
            <a:r>
              <a:rPr lang="es-ES" dirty="0" smtClean="0"/>
              <a:t>fiebre: obstáculo diagnóstico</a:t>
            </a:r>
          </a:p>
          <a:p>
            <a:pPr lvl="1"/>
            <a:r>
              <a:rPr lang="es-ES" dirty="0" smtClean="0"/>
              <a:t>Importancia </a:t>
            </a:r>
            <a:r>
              <a:rPr lang="es-ES" dirty="0"/>
              <a:t>de la sospecha clínica </a:t>
            </a:r>
            <a:endParaRPr lang="es-ES" dirty="0" smtClean="0"/>
          </a:p>
          <a:p>
            <a:pPr lvl="1"/>
            <a:r>
              <a:rPr lang="es-ES" dirty="0" smtClean="0"/>
              <a:t>Necesidad de </a:t>
            </a:r>
            <a:r>
              <a:rPr lang="es-ES" dirty="0"/>
              <a:t>la secuenciación </a:t>
            </a:r>
            <a:r>
              <a:rPr lang="es-ES" dirty="0" smtClean="0"/>
              <a:t>genómica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0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FE-BAS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391" y="361708"/>
            <a:ext cx="1441730" cy="120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3577" y="1916128"/>
            <a:ext cx="9923813" cy="1825096"/>
          </a:xfrm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</a:pPr>
            <a:r>
              <a:rPr lang="es-ES" sz="4400" b="1" dirty="0" smtClean="0">
                <a:solidFill>
                  <a:srgbClr val="A60000"/>
                </a:solidFill>
              </a:rPr>
              <a:t>Fiebre periódica sin fiebre: todo un reto diagnóstico de  </a:t>
            </a:r>
            <a:r>
              <a:rPr lang="es-ES" sz="5400" b="1" dirty="0" smtClean="0">
                <a:solidFill>
                  <a:srgbClr val="A60000"/>
                </a:solidFill>
              </a:rPr>
              <a:t>TRAPS</a:t>
            </a:r>
            <a:endParaRPr lang="es-ES" sz="5400" b="1" dirty="0">
              <a:solidFill>
                <a:srgbClr val="A6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01506" y="3965900"/>
            <a:ext cx="8464904" cy="685800"/>
          </a:xfrm>
        </p:spPr>
        <p:txBody>
          <a:bodyPr numCol="2">
            <a:noAutofit/>
          </a:bodyPr>
          <a:lstStyle/>
          <a:p>
            <a:r>
              <a:rPr lang="es-ES" sz="1600" dirty="0" smtClean="0"/>
              <a:t>Mario Salcedo Gadea</a:t>
            </a:r>
          </a:p>
          <a:p>
            <a:r>
              <a:rPr lang="es-ES" sz="1600" dirty="0" smtClean="0"/>
              <a:t>Violeta </a:t>
            </a:r>
            <a:r>
              <a:rPr lang="es-ES" sz="1600" dirty="0" err="1" smtClean="0"/>
              <a:t>Mittelbrunn</a:t>
            </a:r>
            <a:r>
              <a:rPr lang="es-ES" sz="1600" dirty="0" smtClean="0"/>
              <a:t> </a:t>
            </a:r>
            <a:r>
              <a:rPr lang="es-ES" sz="1600" dirty="0" err="1" smtClean="0"/>
              <a:t>Alquézar</a:t>
            </a:r>
            <a:endParaRPr lang="es-ES" sz="1600" dirty="0"/>
          </a:p>
          <a:p>
            <a:pPr algn="r"/>
            <a:r>
              <a:rPr lang="es-ES" sz="1600" dirty="0" smtClean="0"/>
              <a:t>Irene Calatayud Marín</a:t>
            </a:r>
          </a:p>
          <a:p>
            <a:pPr algn="r"/>
            <a:r>
              <a:rPr lang="es-ES" sz="1600" dirty="0" smtClean="0"/>
              <a:t>Gonzalo Salvador </a:t>
            </a:r>
            <a:r>
              <a:rPr lang="es-ES" sz="1600" dirty="0" err="1" smtClean="0"/>
              <a:t>Cervelló</a:t>
            </a:r>
            <a:endParaRPr lang="es-ES" sz="1600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0184521" y="1459436"/>
            <a:ext cx="1450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chemeClr val="bg2">
                    <a:lumMod val="25000"/>
                  </a:schemeClr>
                </a:solidFill>
              </a:rPr>
              <a:t>Medicina Interna</a:t>
            </a:r>
            <a:endParaRPr lang="es-ES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5E176200-8687-40E0-9645-5549C5573FE3}"/>
              </a:ext>
            </a:extLst>
          </p:cNvPr>
          <p:cNvGraphicFramePr/>
          <p:nvPr>
            <p:extLst/>
          </p:nvPr>
        </p:nvGraphicFramePr>
        <p:xfrm>
          <a:off x="1295401" y="247650"/>
          <a:ext cx="9391649" cy="636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A8CD35A-5E40-4DF5-A936-C7699486AC06}"/>
              </a:ext>
            </a:extLst>
          </p:cNvPr>
          <p:cNvSpPr/>
          <p:nvPr/>
        </p:nvSpPr>
        <p:spPr>
          <a:xfrm>
            <a:off x="7562851" y="114300"/>
            <a:ext cx="3124199" cy="990600"/>
          </a:xfrm>
          <a:prstGeom prst="rect">
            <a:avLst/>
          </a:prstGeom>
          <a:solidFill>
            <a:srgbClr val="F7F9FB"/>
          </a:solidFill>
          <a:ln w="57150">
            <a:solidFill>
              <a:srgbClr val="C7D9E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Artritis reumatoide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Espondilitis anquilosante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Artritis psoriásica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Artritis gotosa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9DED226-435A-43B1-93D0-162F4E00343B}"/>
              </a:ext>
            </a:extLst>
          </p:cNvPr>
          <p:cNvSpPr/>
          <p:nvPr/>
        </p:nvSpPr>
        <p:spPr>
          <a:xfrm>
            <a:off x="9396412" y="1695450"/>
            <a:ext cx="2581276" cy="1371600"/>
          </a:xfrm>
          <a:prstGeom prst="rect">
            <a:avLst/>
          </a:prstGeom>
          <a:solidFill>
            <a:srgbClr val="F3FFF3"/>
          </a:solidFill>
          <a:ln w="57150">
            <a:solidFill>
              <a:srgbClr val="E1FFE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Bronquiectasias o 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Osteomielitis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I. crónicas piel y úlceras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Tuberculosis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Endocarditis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Enf</a:t>
            </a: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Whipple</a:t>
            </a: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9F7B10F-87A3-44FC-87D7-48B7B09AC19E}"/>
              </a:ext>
            </a:extLst>
          </p:cNvPr>
          <p:cNvSpPr/>
          <p:nvPr/>
        </p:nvSpPr>
        <p:spPr>
          <a:xfrm>
            <a:off x="9396412" y="3790950"/>
            <a:ext cx="2581276" cy="1257300"/>
          </a:xfrm>
          <a:prstGeom prst="rect">
            <a:avLst/>
          </a:prstGeom>
          <a:solidFill>
            <a:srgbClr val="FFFFF3"/>
          </a:solidFill>
          <a:ln w="57150">
            <a:solidFill>
              <a:srgbClr val="F3FAA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FMF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TRAPS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latin typeface="Cambria" panose="02040503050406030204" pitchFamily="18" charset="0"/>
              </a:rPr>
              <a:t>Muckle</a:t>
            </a:r>
            <a:r>
              <a:rPr lang="es-ES" sz="1400" dirty="0">
                <a:latin typeface="Cambria" panose="02040503050406030204" pitchFamily="18" charset="0"/>
              </a:rPr>
              <a:t>-Wells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PAPA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Receptor 1 TNF alfa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BEBF49FA-B5F3-4AB8-94DE-30FA2CE91090}"/>
              </a:ext>
            </a:extLst>
          </p:cNvPr>
          <p:cNvSpPr/>
          <p:nvPr/>
        </p:nvSpPr>
        <p:spPr>
          <a:xfrm>
            <a:off x="7191373" y="5486400"/>
            <a:ext cx="2581276" cy="1257300"/>
          </a:xfrm>
          <a:prstGeom prst="rect">
            <a:avLst/>
          </a:prstGeom>
          <a:solidFill>
            <a:srgbClr val="FFEBEB"/>
          </a:solidFill>
          <a:ln w="57150">
            <a:solidFill>
              <a:srgbClr val="FEDD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A. </a:t>
            </a: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Takayasu</a:t>
            </a: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Enfermedad asociada IgG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A. Horton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Cambria" panose="02040503050406030204" pitchFamily="18" charset="0"/>
              </a:rPr>
              <a:t>Vasculitis ANCA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latin typeface="Cambria" panose="02040503050406030204" pitchFamily="18" charset="0"/>
              </a:rPr>
              <a:t>Behçet</a:t>
            </a:r>
            <a:endParaRPr lang="es-ES" sz="1400" dirty="0">
              <a:latin typeface="Cambria" panose="020405030504060302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A88E71E-7529-4254-976B-918E1DBAAD2E}"/>
              </a:ext>
            </a:extLst>
          </p:cNvPr>
          <p:cNvSpPr/>
          <p:nvPr/>
        </p:nvSpPr>
        <p:spPr>
          <a:xfrm>
            <a:off x="166688" y="4133850"/>
            <a:ext cx="2581276" cy="1257300"/>
          </a:xfrm>
          <a:prstGeom prst="rect">
            <a:avLst/>
          </a:prstGeom>
          <a:solidFill>
            <a:srgbClr val="FDECFE"/>
          </a:solidFill>
          <a:ln w="57150">
            <a:solidFill>
              <a:srgbClr val="FCE6F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Enfermedad inflamatoria intestinal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Sd</a:t>
            </a: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 Sjögren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EMTC</a:t>
            </a:r>
            <a:endParaRPr lang="es-ES" sz="1400" dirty="0">
              <a:latin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3EC231F-4E77-4D7B-B537-8EA4DC3FA8C2}"/>
              </a:ext>
            </a:extLst>
          </p:cNvPr>
          <p:cNvSpPr/>
          <p:nvPr/>
        </p:nvSpPr>
        <p:spPr>
          <a:xfrm>
            <a:off x="214312" y="1466850"/>
            <a:ext cx="2581276" cy="1257300"/>
          </a:xfrm>
          <a:prstGeom prst="rect">
            <a:avLst/>
          </a:prstGeom>
          <a:solidFill>
            <a:srgbClr val="FCEFEE"/>
          </a:solidFill>
          <a:ln w="57150">
            <a:solidFill>
              <a:srgbClr val="F9DC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Enfermedad de </a:t>
            </a: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Hodking</a:t>
            </a: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Linfoma no </a:t>
            </a: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Hodking</a:t>
            </a:r>
            <a:endParaRPr lang="es-ES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Carcinoma renal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Cambria" panose="02040503050406030204" pitchFamily="18" charset="0"/>
              </a:rPr>
              <a:t>Enfermedad de </a:t>
            </a:r>
            <a:r>
              <a:rPr lang="es-ES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Castleman</a:t>
            </a:r>
            <a:endParaRPr lang="es-E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ANTECEDENTES PERSONALES</a:t>
            </a:r>
            <a:endParaRPr lang="es-ES" b="1" dirty="0">
              <a:solidFill>
                <a:srgbClr val="A6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2194560"/>
            <a:ext cx="10896600" cy="4024125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s-ES" b="1" dirty="0" smtClean="0"/>
              <a:t>Mujer de 51 años</a:t>
            </a:r>
            <a:endParaRPr lang="es-ES" dirty="0"/>
          </a:p>
          <a:p>
            <a:pPr lvl="0">
              <a:spcBef>
                <a:spcPts val="3000"/>
              </a:spcBef>
            </a:pPr>
            <a:r>
              <a:rPr lang="es-ES" dirty="0"/>
              <a:t>No </a:t>
            </a:r>
            <a:r>
              <a:rPr lang="es-ES" dirty="0" err="1" smtClean="0"/>
              <a:t>RAMs</a:t>
            </a:r>
            <a:r>
              <a:rPr lang="es-ES" dirty="0" smtClean="0"/>
              <a:t> conocidas</a:t>
            </a:r>
            <a:endParaRPr lang="es-ES" dirty="0"/>
          </a:p>
          <a:p>
            <a:pPr lvl="0">
              <a:spcBef>
                <a:spcPts val="3000"/>
              </a:spcBef>
            </a:pPr>
            <a:r>
              <a:rPr lang="es-ES" dirty="0" smtClean="0"/>
              <a:t>No </a:t>
            </a:r>
            <a:r>
              <a:rPr lang="es-ES" dirty="0"/>
              <a:t>hábitos </a:t>
            </a:r>
            <a:r>
              <a:rPr lang="es-ES" dirty="0" smtClean="0"/>
              <a:t>tóxicos </a:t>
            </a:r>
            <a:endParaRPr lang="es-ES" dirty="0"/>
          </a:p>
          <a:p>
            <a:pPr lvl="0">
              <a:spcBef>
                <a:spcPts val="3000"/>
              </a:spcBef>
            </a:pPr>
            <a:r>
              <a:rPr lang="es-ES" dirty="0" smtClean="0"/>
              <a:t>Amigdalitis recurrente (infancia)</a:t>
            </a:r>
          </a:p>
          <a:p>
            <a:pPr lvl="0">
              <a:spcBef>
                <a:spcPts val="3000"/>
              </a:spcBef>
            </a:pPr>
            <a:r>
              <a:rPr lang="es-ES" dirty="0" err="1" smtClean="0"/>
              <a:t>Amiloidosis</a:t>
            </a:r>
            <a:r>
              <a:rPr lang="es-ES" dirty="0" smtClean="0"/>
              <a:t> </a:t>
            </a:r>
            <a:r>
              <a:rPr lang="es-ES" dirty="0"/>
              <a:t>AA </a:t>
            </a:r>
            <a:r>
              <a:rPr lang="es-ES" dirty="0" smtClean="0"/>
              <a:t>desde 2016</a:t>
            </a:r>
            <a:endParaRPr lang="es-ES" dirty="0"/>
          </a:p>
          <a:p>
            <a:pPr lvl="0"/>
            <a:endParaRPr lang="es-ES" b="1" u="sng" dirty="0"/>
          </a:p>
          <a:p>
            <a:pPr marL="0" indent="0">
              <a:buNone/>
            </a:pPr>
            <a:endParaRPr lang="es-ES" b="1" u="sng" dirty="0" smtClean="0"/>
          </a:p>
          <a:p>
            <a:pPr marL="0" indent="0">
              <a:buNone/>
            </a:pPr>
            <a:r>
              <a:rPr lang="es-ES" b="1" u="sng" dirty="0" smtClean="0"/>
              <a:t>ANTECEDENTES FAMILIARES</a:t>
            </a:r>
            <a:endParaRPr lang="es-ES" dirty="0"/>
          </a:p>
          <a:p>
            <a:pPr lvl="0">
              <a:spcBef>
                <a:spcPts val="3600"/>
              </a:spcBef>
            </a:pPr>
            <a:r>
              <a:rPr lang="es-ES" dirty="0"/>
              <a:t>Padre </a:t>
            </a:r>
            <a:r>
              <a:rPr lang="es-ES" dirty="0" smtClean="0"/>
              <a:t>ERC en HD (</a:t>
            </a:r>
            <a:r>
              <a:rPr lang="es-ES" sz="1600" dirty="0" smtClean="0"/>
              <a:t>etiología desconocida</a:t>
            </a:r>
            <a:r>
              <a:rPr lang="es-E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es-ES" dirty="0"/>
              <a:t>† </a:t>
            </a:r>
            <a:r>
              <a:rPr lang="es-ES" dirty="0" smtClean="0"/>
              <a:t>ECV valvular</a:t>
            </a:r>
            <a:endParaRPr lang="es-ES" dirty="0"/>
          </a:p>
          <a:p>
            <a:pPr lvl="0">
              <a:spcBef>
                <a:spcPts val="4200"/>
              </a:spcBef>
            </a:pPr>
            <a:r>
              <a:rPr lang="es-ES" dirty="0"/>
              <a:t>Madre E</a:t>
            </a:r>
            <a:r>
              <a:rPr lang="es-ES" dirty="0" smtClean="0"/>
              <a:t>RC (</a:t>
            </a:r>
            <a:r>
              <a:rPr lang="es-ES" sz="1600" dirty="0" smtClean="0"/>
              <a:t>etiología desconocida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58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ENFERMEDAD ACTUAL</a:t>
            </a:r>
            <a:br>
              <a:rPr lang="es-ES" b="1" dirty="0" smtClean="0">
                <a:solidFill>
                  <a:srgbClr val="A60000"/>
                </a:solidFill>
              </a:rPr>
            </a:br>
            <a:r>
              <a:rPr lang="es-ES" sz="2400" dirty="0" smtClean="0">
                <a:solidFill>
                  <a:srgbClr val="A60000"/>
                </a:solidFill>
              </a:rPr>
              <a:t>Junio 2018</a:t>
            </a:r>
            <a:endParaRPr lang="es-ES" sz="2400" dirty="0">
              <a:solidFill>
                <a:srgbClr val="A6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2194560"/>
            <a:ext cx="10896600" cy="4024125"/>
          </a:xfrm>
        </p:spPr>
        <p:txBody>
          <a:bodyPr numCol="1"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s-ES" dirty="0"/>
              <a:t>R</a:t>
            </a:r>
            <a:r>
              <a:rPr lang="es-ES" dirty="0" smtClean="0"/>
              <a:t>emitida </a:t>
            </a:r>
            <a:r>
              <a:rPr lang="es-ES" dirty="0"/>
              <a:t>desde </a:t>
            </a:r>
            <a:r>
              <a:rPr lang="es-ES" dirty="0" smtClean="0"/>
              <a:t>Nefrología</a:t>
            </a:r>
            <a:endParaRPr lang="es-ES" dirty="0"/>
          </a:p>
          <a:p>
            <a:pPr>
              <a:spcBef>
                <a:spcPts val="1800"/>
              </a:spcBef>
            </a:pPr>
            <a:r>
              <a:rPr lang="es-ES" dirty="0" smtClean="0"/>
              <a:t>Asintomática</a:t>
            </a:r>
          </a:p>
          <a:p>
            <a:pPr>
              <a:spcBef>
                <a:spcPts val="1800"/>
              </a:spcBef>
            </a:pPr>
            <a:r>
              <a:rPr lang="es-ES" dirty="0"/>
              <a:t>No infecciones de repetición </a:t>
            </a:r>
          </a:p>
          <a:p>
            <a:pPr>
              <a:spcBef>
                <a:spcPts val="1800"/>
              </a:spcBef>
            </a:pPr>
            <a:r>
              <a:rPr lang="es-ES" dirty="0"/>
              <a:t>No ambiente epidemiológico </a:t>
            </a:r>
            <a:r>
              <a:rPr lang="es-ES" dirty="0" smtClean="0"/>
              <a:t>reseñable</a:t>
            </a:r>
            <a:endParaRPr lang="es-ES" dirty="0"/>
          </a:p>
          <a:p>
            <a:pPr>
              <a:spcBef>
                <a:spcPts val="1800"/>
              </a:spcBef>
            </a:pPr>
            <a:r>
              <a:rPr lang="es-ES" dirty="0" smtClean="0"/>
              <a:t>No </a:t>
            </a:r>
            <a:r>
              <a:rPr lang="es-ES" dirty="0"/>
              <a:t>viajes recientes ni contacto con </a:t>
            </a:r>
            <a:r>
              <a:rPr lang="es-ES" dirty="0" smtClean="0"/>
              <a:t>animales</a:t>
            </a:r>
          </a:p>
          <a:p>
            <a:pPr>
              <a:spcBef>
                <a:spcPts val="1800"/>
              </a:spcBef>
            </a:pPr>
            <a:r>
              <a:rPr lang="es-ES" dirty="0"/>
              <a:t>No contacto con TBC </a:t>
            </a:r>
            <a:r>
              <a:rPr lang="es-ES" dirty="0" smtClean="0"/>
              <a:t>conocido</a:t>
            </a:r>
            <a:endParaRPr lang="es-ES" dirty="0"/>
          </a:p>
          <a:p>
            <a:pPr lvl="1">
              <a:spcBef>
                <a:spcPts val="1200"/>
              </a:spcBef>
            </a:pPr>
            <a:endParaRPr lang="es-ES" dirty="0"/>
          </a:p>
          <a:p>
            <a:pPr marL="0" indent="0">
              <a:spcBef>
                <a:spcPts val="1200"/>
              </a:spcBef>
              <a:buNone/>
            </a:pPr>
            <a:r>
              <a:rPr lang="es-ES" dirty="0" smtClean="0"/>
              <a:t>Exploración física: anodina</a:t>
            </a: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9" r="26332"/>
          <a:stretch/>
        </p:blipFill>
        <p:spPr>
          <a:xfrm>
            <a:off x="7977352" y="1947619"/>
            <a:ext cx="3799489" cy="45300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10 Rectángulo"/>
          <p:cNvSpPr/>
          <p:nvPr/>
        </p:nvSpPr>
        <p:spPr>
          <a:xfrm>
            <a:off x="8014133" y="1824162"/>
            <a:ext cx="4035973" cy="4776952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9144001" y="2932386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9698421" y="2354318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9937526" y="2427890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9782503" y="2115208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10032119" y="4855779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9777248" y="3626069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11414235" y="3019096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9842933" y="3026979"/>
            <a:ext cx="189186" cy="173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PRUEBAS COMPLEMENTARIAS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753" y="2225353"/>
            <a:ext cx="6741695" cy="3862303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s-ES_tradnl" dirty="0" smtClean="0"/>
              <a:t>Perfil hepático e </a:t>
            </a:r>
            <a:r>
              <a:rPr lang="es-ES_tradnl" dirty="0" err="1" smtClean="0"/>
              <a:t>ionograma</a:t>
            </a:r>
            <a:r>
              <a:rPr lang="es-ES_tradnl" dirty="0" smtClean="0"/>
              <a:t> anodinos</a:t>
            </a:r>
            <a:endParaRPr lang="es-ES" dirty="0" smtClean="0"/>
          </a:p>
          <a:p>
            <a:pPr>
              <a:spcBef>
                <a:spcPts val="3600"/>
              </a:spcBef>
            </a:pPr>
            <a:r>
              <a:rPr lang="es-ES" dirty="0" smtClean="0"/>
              <a:t>Ferrocinética normal</a:t>
            </a:r>
          </a:p>
          <a:p>
            <a:pPr>
              <a:spcBef>
                <a:spcPts val="3600"/>
              </a:spcBef>
            </a:pPr>
            <a:r>
              <a:rPr lang="es-ES" dirty="0" smtClean="0"/>
              <a:t>No </a:t>
            </a:r>
            <a:r>
              <a:rPr lang="es-ES" dirty="0" err="1" smtClean="0"/>
              <a:t>citopenias</a:t>
            </a:r>
            <a:endParaRPr lang="es-ES" dirty="0"/>
          </a:p>
          <a:p>
            <a:pPr>
              <a:spcBef>
                <a:spcPts val="3600"/>
              </a:spcBef>
            </a:pPr>
            <a:r>
              <a:rPr lang="es-ES" dirty="0" smtClean="0"/>
              <a:t>Hemostasia normal</a:t>
            </a:r>
          </a:p>
          <a:p>
            <a:pPr>
              <a:spcBef>
                <a:spcPts val="3600"/>
              </a:spcBef>
            </a:pPr>
            <a:r>
              <a:rPr lang="es-ES_tradnl" dirty="0" smtClean="0"/>
              <a:t>Radiografía tórax anodina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667748"/>
            <a:ext cx="4572000" cy="258127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92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27070" b="6671"/>
          <a:stretch/>
        </p:blipFill>
        <p:spPr bwMode="auto">
          <a:xfrm>
            <a:off x="6283841" y="5083935"/>
            <a:ext cx="4814319" cy="162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1" b="6418"/>
          <a:stretch/>
        </p:blipFill>
        <p:spPr bwMode="auto">
          <a:xfrm>
            <a:off x="6239376" y="855264"/>
            <a:ext cx="4904874" cy="1782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/>
          <p:cNvGrpSpPr/>
          <p:nvPr/>
        </p:nvGrpSpPr>
        <p:grpSpPr>
          <a:xfrm>
            <a:off x="6245644" y="2980822"/>
            <a:ext cx="4852517" cy="1826585"/>
            <a:chOff x="6245645" y="2724150"/>
            <a:chExt cx="4708298" cy="1826585"/>
          </a:xfrm>
        </p:grpSpPr>
        <p:pic>
          <p:nvPicPr>
            <p:cNvPr id="5" name="Imagen 4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4" r="25252" b="5996"/>
            <a:stretch/>
          </p:blipFill>
          <p:spPr bwMode="auto">
            <a:xfrm>
              <a:off x="6467167" y="2724150"/>
              <a:ext cx="4486776" cy="1826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n 5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626" b="8733"/>
            <a:stretch/>
          </p:blipFill>
          <p:spPr bwMode="auto">
            <a:xfrm>
              <a:off x="6245645" y="2724150"/>
              <a:ext cx="187054" cy="17734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Rectángulo 8"/>
          <p:cNvSpPr/>
          <p:nvPr/>
        </p:nvSpPr>
        <p:spPr>
          <a:xfrm>
            <a:off x="10928555" y="673510"/>
            <a:ext cx="169606" cy="16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6456534" y="322519"/>
            <a:ext cx="10633" cy="6388213"/>
          </a:xfrm>
          <a:prstGeom prst="line">
            <a:avLst/>
          </a:prstGeom>
          <a:ln w="28575">
            <a:solidFill>
              <a:srgbClr val="A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163789" y="322520"/>
            <a:ext cx="21757" cy="638821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871044" y="322520"/>
            <a:ext cx="19954" cy="638821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578299" y="322519"/>
            <a:ext cx="19954" cy="645199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9285554" y="322519"/>
            <a:ext cx="15395" cy="6388213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9983337" y="322519"/>
            <a:ext cx="9472" cy="6388213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10700064" y="322519"/>
            <a:ext cx="20252" cy="6388213"/>
          </a:xfrm>
          <a:prstGeom prst="line">
            <a:avLst/>
          </a:prstGeom>
          <a:ln w="28575">
            <a:solidFill>
              <a:srgbClr val="A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/>
          <p:cNvGrpSpPr/>
          <p:nvPr/>
        </p:nvGrpSpPr>
        <p:grpSpPr>
          <a:xfrm>
            <a:off x="6070968" y="263980"/>
            <a:ext cx="750776" cy="546074"/>
            <a:chOff x="3561906" y="1740252"/>
            <a:chExt cx="925034" cy="1321925"/>
          </a:xfrm>
        </p:grpSpPr>
        <p:sp>
          <p:nvSpPr>
            <p:cNvPr id="21" name="Pentágono 20"/>
            <p:cNvSpPr/>
            <p:nvPr/>
          </p:nvSpPr>
          <p:spPr>
            <a:xfrm rot="5400000">
              <a:off x="3434316" y="2009553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A6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3561906" y="1740252"/>
              <a:ext cx="925034" cy="126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Marzo</a:t>
              </a:r>
            </a:p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´15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839084" y="306979"/>
            <a:ext cx="608025" cy="503075"/>
            <a:chOff x="1560065" y="1704978"/>
            <a:chExt cx="946273" cy="1217833"/>
          </a:xfrm>
        </p:grpSpPr>
        <p:sp>
          <p:nvSpPr>
            <p:cNvPr id="23" name="Pentágono 22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560065" y="1704978"/>
              <a:ext cx="925034" cy="83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´15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tángulo 49"/>
          <p:cNvSpPr/>
          <p:nvPr/>
        </p:nvSpPr>
        <p:spPr>
          <a:xfrm>
            <a:off x="5882185" y="2637988"/>
            <a:ext cx="5554639" cy="34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Rectángulo 50"/>
          <p:cNvSpPr/>
          <p:nvPr/>
        </p:nvSpPr>
        <p:spPr>
          <a:xfrm>
            <a:off x="5882185" y="4807407"/>
            <a:ext cx="5554639" cy="43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2" name="Grupo 51"/>
          <p:cNvGrpSpPr/>
          <p:nvPr/>
        </p:nvGrpSpPr>
        <p:grpSpPr>
          <a:xfrm>
            <a:off x="7567031" y="306979"/>
            <a:ext cx="608025" cy="503075"/>
            <a:chOff x="1560065" y="1704978"/>
            <a:chExt cx="946273" cy="1217833"/>
          </a:xfrm>
        </p:grpSpPr>
        <p:sp>
          <p:nvSpPr>
            <p:cNvPr id="53" name="Pentágono 52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>
                  <a:solidFill>
                    <a:schemeClr val="bg1"/>
                  </a:solidFill>
                </a:rPr>
                <a:t>Marz</a:t>
              </a:r>
              <a:endParaRPr lang="es-ES" sz="1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´16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8265033" y="306979"/>
            <a:ext cx="608025" cy="503075"/>
            <a:chOff x="1560065" y="1704978"/>
            <a:chExt cx="946273" cy="1217833"/>
          </a:xfrm>
        </p:grpSpPr>
        <p:sp>
          <p:nvSpPr>
            <p:cNvPr id="56" name="Pentágono 55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´16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8962450" y="306979"/>
            <a:ext cx="608025" cy="503075"/>
            <a:chOff x="1560065" y="1704978"/>
            <a:chExt cx="946273" cy="1217833"/>
          </a:xfrm>
        </p:grpSpPr>
        <p:sp>
          <p:nvSpPr>
            <p:cNvPr id="59" name="Pentágono 58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>
                  <a:solidFill>
                    <a:schemeClr val="bg1"/>
                  </a:solidFill>
                </a:rPr>
                <a:t>Marz</a:t>
              </a:r>
              <a:endParaRPr lang="es-ES" sz="1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´17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9672400" y="306979"/>
            <a:ext cx="608025" cy="503075"/>
            <a:chOff x="1560065" y="1704978"/>
            <a:chExt cx="946273" cy="1217833"/>
          </a:xfrm>
        </p:grpSpPr>
        <p:sp>
          <p:nvSpPr>
            <p:cNvPr id="62" name="Pentágono 61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´17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10317899" y="263980"/>
            <a:ext cx="750776" cy="546074"/>
            <a:chOff x="3561906" y="1740252"/>
            <a:chExt cx="925034" cy="1321925"/>
          </a:xfrm>
        </p:grpSpPr>
        <p:sp>
          <p:nvSpPr>
            <p:cNvPr id="65" name="Pentágono 64"/>
            <p:cNvSpPr/>
            <p:nvPr/>
          </p:nvSpPr>
          <p:spPr>
            <a:xfrm rot="5400000">
              <a:off x="3434316" y="2009553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A6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561906" y="1740252"/>
              <a:ext cx="925034" cy="126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Marzo</a:t>
              </a:r>
            </a:p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´18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5" name="Título 1"/>
          <p:cNvSpPr txBox="1">
            <a:spLocks/>
          </p:cNvSpPr>
          <p:nvPr/>
        </p:nvSpPr>
        <p:spPr>
          <a:xfrm>
            <a:off x="4523873" y="1070367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Creatinina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(mg/dl)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16" name="Título 1"/>
          <p:cNvSpPr txBox="1">
            <a:spLocks/>
          </p:cNvSpPr>
          <p:nvPr/>
        </p:nvSpPr>
        <p:spPr>
          <a:xfrm>
            <a:off x="4549260" y="3221019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Filtrado glomerular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(ml/min)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17" name="Título 1"/>
          <p:cNvSpPr txBox="1">
            <a:spLocks/>
          </p:cNvSpPr>
          <p:nvPr/>
        </p:nvSpPr>
        <p:spPr>
          <a:xfrm>
            <a:off x="4524589" y="5293903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Proteinuria 24h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(g/24h)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118" name="Rectángulo redondeado 117"/>
          <p:cNvSpPr/>
          <p:nvPr/>
        </p:nvSpPr>
        <p:spPr>
          <a:xfrm>
            <a:off x="7864219" y="927216"/>
            <a:ext cx="3064335" cy="178892"/>
          </a:xfrm>
          <a:prstGeom prst="roundRect">
            <a:avLst/>
          </a:prstGeom>
          <a:solidFill>
            <a:srgbClr val="FF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 smtClean="0">
                <a:solidFill>
                  <a:schemeClr val="tx1"/>
                </a:solidFill>
              </a:rPr>
              <a:t>COLCHICINA</a:t>
            </a:r>
            <a:endParaRPr lang="es-ES" sz="1500" b="1" dirty="0">
              <a:solidFill>
                <a:schemeClr val="tx1"/>
              </a:solidFill>
            </a:endParaRPr>
          </a:p>
        </p:txBody>
      </p:sp>
      <p:sp>
        <p:nvSpPr>
          <p:cNvPr id="120" name="Rectángulo redondeado 119"/>
          <p:cNvSpPr/>
          <p:nvPr/>
        </p:nvSpPr>
        <p:spPr>
          <a:xfrm>
            <a:off x="8576496" y="1173648"/>
            <a:ext cx="1416313" cy="195084"/>
          </a:xfrm>
          <a:prstGeom prst="roundRect">
            <a:avLst/>
          </a:prstGeom>
          <a:solidFill>
            <a:srgbClr val="EC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TOCILIZUMAB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21" name="Rectángulo redondeado 120"/>
          <p:cNvSpPr/>
          <p:nvPr/>
        </p:nvSpPr>
        <p:spPr>
          <a:xfrm>
            <a:off x="10282617" y="1390215"/>
            <a:ext cx="861633" cy="197954"/>
          </a:xfrm>
          <a:prstGeom prst="roundRect">
            <a:avLst/>
          </a:prstGeom>
          <a:solidFill>
            <a:srgbClr val="DB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PDN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23" name="Título 1"/>
          <p:cNvSpPr txBox="1">
            <a:spLocks/>
          </p:cNvSpPr>
          <p:nvPr/>
        </p:nvSpPr>
        <p:spPr>
          <a:xfrm>
            <a:off x="221636" y="3078463"/>
            <a:ext cx="4302237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 smtClean="0">
                <a:solidFill>
                  <a:srgbClr val="A60000"/>
                </a:solidFill>
              </a:rPr>
              <a:t>P. COMPLEMENTARIAS</a:t>
            </a:r>
            <a:endParaRPr lang="es-ES" sz="2800" b="1" dirty="0">
              <a:solidFill>
                <a:srgbClr val="A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20" grpId="0" animBg="1"/>
      <p:bldP spid="1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483" b="6006"/>
          <a:stretch/>
        </p:blipFill>
        <p:spPr bwMode="auto">
          <a:xfrm>
            <a:off x="6278583" y="4395984"/>
            <a:ext cx="4826458" cy="187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n 3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 b="5925"/>
          <a:stretch/>
        </p:blipFill>
        <p:spPr bwMode="auto">
          <a:xfrm>
            <a:off x="6239377" y="1186278"/>
            <a:ext cx="4689178" cy="17517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10928555" y="1459573"/>
            <a:ext cx="169606" cy="16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6456534" y="563154"/>
            <a:ext cx="10633" cy="6388213"/>
          </a:xfrm>
          <a:prstGeom prst="line">
            <a:avLst/>
          </a:prstGeom>
          <a:ln w="28575">
            <a:solidFill>
              <a:srgbClr val="A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163789" y="563155"/>
            <a:ext cx="21757" cy="638821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871044" y="563155"/>
            <a:ext cx="19954" cy="638821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8578299" y="563154"/>
            <a:ext cx="19954" cy="6451992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9285554" y="563154"/>
            <a:ext cx="15395" cy="6388213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H="1">
            <a:off x="9983337" y="563154"/>
            <a:ext cx="9472" cy="6388213"/>
          </a:xfrm>
          <a:prstGeom prst="line">
            <a:avLst/>
          </a:prstGeom>
          <a:ln w="28575">
            <a:solidFill>
              <a:srgbClr val="FC4B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10700064" y="563154"/>
            <a:ext cx="20252" cy="6388213"/>
          </a:xfrm>
          <a:prstGeom prst="line">
            <a:avLst/>
          </a:prstGeom>
          <a:ln w="28575">
            <a:solidFill>
              <a:srgbClr val="A6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o 24"/>
          <p:cNvGrpSpPr/>
          <p:nvPr/>
        </p:nvGrpSpPr>
        <p:grpSpPr>
          <a:xfrm>
            <a:off x="6070968" y="504615"/>
            <a:ext cx="750776" cy="546074"/>
            <a:chOff x="3561906" y="1740252"/>
            <a:chExt cx="925034" cy="1321925"/>
          </a:xfrm>
        </p:grpSpPr>
        <p:sp>
          <p:nvSpPr>
            <p:cNvPr id="21" name="Pentágono 20"/>
            <p:cNvSpPr/>
            <p:nvPr/>
          </p:nvSpPr>
          <p:spPr>
            <a:xfrm rot="5400000">
              <a:off x="3434316" y="2009553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A6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3561906" y="1740252"/>
              <a:ext cx="925034" cy="126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Marzo</a:t>
              </a:r>
            </a:p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´15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839084" y="547614"/>
            <a:ext cx="608025" cy="503075"/>
            <a:chOff x="1560065" y="1704978"/>
            <a:chExt cx="946273" cy="1217833"/>
          </a:xfrm>
        </p:grpSpPr>
        <p:sp>
          <p:nvSpPr>
            <p:cNvPr id="23" name="Pentágono 22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560065" y="1704978"/>
              <a:ext cx="925034" cy="83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´15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Rectángulo 49"/>
          <p:cNvSpPr/>
          <p:nvPr/>
        </p:nvSpPr>
        <p:spPr>
          <a:xfrm>
            <a:off x="5882185" y="3097583"/>
            <a:ext cx="5554639" cy="1138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2" name="Grupo 51"/>
          <p:cNvGrpSpPr/>
          <p:nvPr/>
        </p:nvGrpSpPr>
        <p:grpSpPr>
          <a:xfrm>
            <a:off x="7567031" y="547614"/>
            <a:ext cx="608025" cy="503075"/>
            <a:chOff x="1560065" y="1704978"/>
            <a:chExt cx="946273" cy="1217833"/>
          </a:xfrm>
        </p:grpSpPr>
        <p:sp>
          <p:nvSpPr>
            <p:cNvPr id="53" name="Pentágono 52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>
                  <a:solidFill>
                    <a:schemeClr val="bg1"/>
                  </a:solidFill>
                </a:rPr>
                <a:t>Marz</a:t>
              </a:r>
              <a:endParaRPr lang="es-ES" sz="1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´16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8265033" y="547614"/>
            <a:ext cx="608025" cy="503075"/>
            <a:chOff x="1560065" y="1704978"/>
            <a:chExt cx="946273" cy="1217833"/>
          </a:xfrm>
        </p:grpSpPr>
        <p:sp>
          <p:nvSpPr>
            <p:cNvPr id="56" name="Pentágono 55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7" name="CuadroTexto 56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´16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8962450" y="547614"/>
            <a:ext cx="608025" cy="503075"/>
            <a:chOff x="1560065" y="1704978"/>
            <a:chExt cx="946273" cy="1217833"/>
          </a:xfrm>
        </p:grpSpPr>
        <p:sp>
          <p:nvSpPr>
            <p:cNvPr id="59" name="Pentágono 58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 smtClean="0">
                  <a:solidFill>
                    <a:schemeClr val="bg1"/>
                  </a:solidFill>
                </a:rPr>
                <a:t>Marz</a:t>
              </a:r>
              <a:endParaRPr lang="es-ES" sz="12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´17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9672400" y="547614"/>
            <a:ext cx="608025" cy="503075"/>
            <a:chOff x="1560065" y="1704978"/>
            <a:chExt cx="946273" cy="1217833"/>
          </a:xfrm>
        </p:grpSpPr>
        <p:sp>
          <p:nvSpPr>
            <p:cNvPr id="62" name="Pentágono 61"/>
            <p:cNvSpPr/>
            <p:nvPr/>
          </p:nvSpPr>
          <p:spPr>
            <a:xfrm rot="5400000">
              <a:off x="1453715" y="1870187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FC4B4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1560065" y="1704978"/>
              <a:ext cx="925034" cy="1117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Sept</a:t>
              </a:r>
            </a:p>
            <a:p>
              <a:pPr algn="ctr"/>
              <a:r>
                <a:rPr lang="es-ES" sz="1200" b="1" dirty="0" smtClean="0">
                  <a:solidFill>
                    <a:schemeClr val="bg1"/>
                  </a:solidFill>
                </a:rPr>
                <a:t>´17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10317899" y="504615"/>
            <a:ext cx="750776" cy="546074"/>
            <a:chOff x="3561906" y="1740252"/>
            <a:chExt cx="925034" cy="1321925"/>
          </a:xfrm>
        </p:grpSpPr>
        <p:sp>
          <p:nvSpPr>
            <p:cNvPr id="65" name="Pentágono 64"/>
            <p:cNvSpPr/>
            <p:nvPr/>
          </p:nvSpPr>
          <p:spPr>
            <a:xfrm rot="5400000">
              <a:off x="3434316" y="2009553"/>
              <a:ext cx="1180214" cy="925033"/>
            </a:xfrm>
            <a:prstGeom prst="homePlate">
              <a:avLst>
                <a:gd name="adj" fmla="val 43103"/>
              </a:avLst>
            </a:prstGeom>
            <a:solidFill>
              <a:srgbClr val="A6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561906" y="1740252"/>
              <a:ext cx="925034" cy="126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Marzo</a:t>
              </a:r>
            </a:p>
            <a:p>
              <a:pPr algn="ctr"/>
              <a:r>
                <a:rPr lang="es-ES" sz="1400" b="1" dirty="0" smtClean="0">
                  <a:solidFill>
                    <a:schemeClr val="bg1"/>
                  </a:solidFill>
                </a:rPr>
                <a:t>´18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ángulo 38"/>
          <p:cNvSpPr/>
          <p:nvPr/>
        </p:nvSpPr>
        <p:spPr>
          <a:xfrm>
            <a:off x="5914493" y="6283282"/>
            <a:ext cx="5554639" cy="574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4511076" y="1404766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PCR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(mg/L)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44" name="Título 1"/>
          <p:cNvSpPr txBox="1">
            <a:spLocks/>
          </p:cNvSpPr>
          <p:nvPr/>
        </p:nvSpPr>
        <p:spPr>
          <a:xfrm>
            <a:off x="4511075" y="4636922"/>
            <a:ext cx="159088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cap="none" dirty="0" smtClean="0">
                <a:solidFill>
                  <a:srgbClr val="A60000"/>
                </a:solidFill>
              </a:rPr>
              <a:t>VSG</a:t>
            </a:r>
          </a:p>
          <a:p>
            <a:pPr algn="ctr"/>
            <a:r>
              <a:rPr lang="es-ES" sz="1400" b="1" cap="none" dirty="0" smtClean="0">
                <a:solidFill>
                  <a:srgbClr val="A60000"/>
                </a:solidFill>
              </a:rPr>
              <a:t>(mm/h)</a:t>
            </a:r>
            <a:endParaRPr lang="es-ES" sz="1400" b="1" cap="none" dirty="0">
              <a:solidFill>
                <a:srgbClr val="A60000"/>
              </a:solidFill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7864219" y="1135762"/>
            <a:ext cx="3064335" cy="178892"/>
          </a:xfrm>
          <a:prstGeom prst="roundRect">
            <a:avLst/>
          </a:prstGeom>
          <a:solidFill>
            <a:srgbClr val="FFA8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500" b="1" dirty="0" smtClean="0">
                <a:solidFill>
                  <a:schemeClr val="tx1"/>
                </a:solidFill>
              </a:rPr>
              <a:t>COLCHICINA</a:t>
            </a:r>
            <a:endParaRPr lang="es-ES" sz="1500" b="1" dirty="0">
              <a:solidFill>
                <a:schemeClr val="tx1"/>
              </a:solidFill>
            </a:endParaRPr>
          </a:p>
        </p:txBody>
      </p:sp>
      <p:sp>
        <p:nvSpPr>
          <p:cNvPr id="46" name="Rectángulo redondeado 45"/>
          <p:cNvSpPr/>
          <p:nvPr/>
        </p:nvSpPr>
        <p:spPr>
          <a:xfrm>
            <a:off x="8576496" y="1382194"/>
            <a:ext cx="1416313" cy="195084"/>
          </a:xfrm>
          <a:prstGeom prst="roundRect">
            <a:avLst/>
          </a:prstGeom>
          <a:solidFill>
            <a:srgbClr val="EC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TOCILIZUMAB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10282617" y="1598761"/>
            <a:ext cx="861633" cy="197954"/>
          </a:xfrm>
          <a:prstGeom prst="roundRect">
            <a:avLst/>
          </a:prstGeom>
          <a:solidFill>
            <a:srgbClr val="DB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PDN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48" name="Título 1"/>
          <p:cNvSpPr txBox="1">
            <a:spLocks/>
          </p:cNvSpPr>
          <p:nvPr/>
        </p:nvSpPr>
        <p:spPr>
          <a:xfrm>
            <a:off x="221636" y="3078463"/>
            <a:ext cx="4302237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="1" dirty="0" smtClean="0">
                <a:solidFill>
                  <a:srgbClr val="A60000"/>
                </a:solidFill>
              </a:rPr>
              <a:t>P. COMPLEMENTARIAS</a:t>
            </a:r>
            <a:endParaRPr lang="es-ES" sz="2800" b="1" dirty="0">
              <a:solidFill>
                <a:srgbClr val="A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PRUEBAS COMPLEMENTARIAS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" t="2471" r="54981" b="58772"/>
          <a:stretch/>
        </p:blipFill>
        <p:spPr>
          <a:xfrm>
            <a:off x="729604" y="2303277"/>
            <a:ext cx="2189004" cy="15177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5" t="17895" r="48684" b="36602"/>
          <a:stretch/>
        </p:blipFill>
        <p:spPr>
          <a:xfrm>
            <a:off x="3670839" y="1929276"/>
            <a:ext cx="1595145" cy="20509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9503" r="46108" b="18510"/>
          <a:stretch/>
        </p:blipFill>
        <p:spPr>
          <a:xfrm>
            <a:off x="6317809" y="2050327"/>
            <a:ext cx="2467050" cy="1947515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185183868"/>
              </p:ext>
            </p:extLst>
          </p:nvPr>
        </p:nvGraphicFramePr>
        <p:xfrm>
          <a:off x="8923514" y="2202941"/>
          <a:ext cx="2413540" cy="164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2"/>
          <a:stretch/>
        </p:blipFill>
        <p:spPr>
          <a:xfrm>
            <a:off x="2430515" y="4284908"/>
            <a:ext cx="2250135" cy="20918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/>
          <a:stretch/>
        </p:blipFill>
        <p:spPr>
          <a:xfrm>
            <a:off x="6249143" y="4306737"/>
            <a:ext cx="3064179" cy="20666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Rectángulo 9"/>
          <p:cNvSpPr/>
          <p:nvPr/>
        </p:nvSpPr>
        <p:spPr>
          <a:xfrm>
            <a:off x="646893" y="2057400"/>
            <a:ext cx="2384067" cy="174551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537503" y="1967641"/>
            <a:ext cx="2138404" cy="164406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6279069" y="2078668"/>
            <a:ext cx="2486310" cy="19191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8933436" y="2057400"/>
            <a:ext cx="2277775" cy="179933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2219930" y="4165449"/>
            <a:ext cx="2700413" cy="216277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6366737" y="4234804"/>
            <a:ext cx="2915092" cy="202406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A60000"/>
                </a:solidFill>
              </a:rPr>
              <a:t>PRUEBAS COMPLEMENTARIAS</a:t>
            </a:r>
            <a:endParaRPr lang="es-ES" dirty="0"/>
          </a:p>
        </p:txBody>
      </p:sp>
      <p:sp>
        <p:nvSpPr>
          <p:cNvPr id="16" name="Marcador de contenido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17" name="35 Grupo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grpSp>
          <p:nvGrpSpPr>
            <p:cNvPr id="18" name="3 Grupo"/>
            <p:cNvGrpSpPr/>
            <p:nvPr/>
          </p:nvGrpSpPr>
          <p:grpSpPr>
            <a:xfrm flipV="1">
              <a:off x="0" y="0"/>
              <a:ext cx="4689241" cy="3591018"/>
              <a:chOff x="0" y="0"/>
              <a:chExt cx="9144000" cy="6858000"/>
            </a:xfrm>
          </p:grpSpPr>
          <p:pic>
            <p:nvPicPr>
              <p:cNvPr id="39" name="4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40" name="5 Conector recto de flecha"/>
              <p:cNvCxnSpPr/>
              <p:nvPr/>
            </p:nvCxnSpPr>
            <p:spPr>
              <a:xfrm>
                <a:off x="4283968" y="260648"/>
                <a:ext cx="1080120" cy="79208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6 Conector recto de flecha"/>
              <p:cNvCxnSpPr/>
              <p:nvPr/>
            </p:nvCxnSpPr>
            <p:spPr>
              <a:xfrm>
                <a:off x="3513566" y="2213248"/>
                <a:ext cx="792088" cy="50405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7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41" y="3591018"/>
              <a:ext cx="4454759" cy="32669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" name="17 Grupo"/>
            <p:cNvGrpSpPr/>
            <p:nvPr/>
          </p:nvGrpSpPr>
          <p:grpSpPr>
            <a:xfrm>
              <a:off x="4689241" y="811"/>
              <a:ext cx="4454759" cy="3590207"/>
              <a:chOff x="4689241" y="811"/>
              <a:chExt cx="4454759" cy="3590207"/>
            </a:xfrm>
          </p:grpSpPr>
          <p:grpSp>
            <p:nvGrpSpPr>
              <p:cNvPr id="31" name="8 Grupo"/>
              <p:cNvGrpSpPr/>
              <p:nvPr/>
            </p:nvGrpSpPr>
            <p:grpSpPr>
              <a:xfrm>
                <a:off x="4689241" y="811"/>
                <a:ext cx="4454759" cy="3590207"/>
                <a:chOff x="-1869" y="811"/>
                <a:chExt cx="9145869" cy="6858000"/>
              </a:xfrm>
            </p:grpSpPr>
            <p:grpSp>
              <p:nvGrpSpPr>
                <p:cNvPr id="33" name="9 Grupo"/>
                <p:cNvGrpSpPr/>
                <p:nvPr/>
              </p:nvGrpSpPr>
              <p:grpSpPr>
                <a:xfrm>
                  <a:off x="0" y="811"/>
                  <a:ext cx="9144000" cy="6858000"/>
                  <a:chOff x="0" y="811"/>
                  <a:chExt cx="9144000" cy="6858000"/>
                </a:xfrm>
              </p:grpSpPr>
              <p:pic>
                <p:nvPicPr>
                  <p:cNvPr id="36" name="12 Imagen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bright="20000"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811"/>
                    <a:ext cx="9144000" cy="68580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cxnSp>
                <p:nvCxnSpPr>
                  <p:cNvPr id="37" name="13 Conector recto de flecha"/>
                  <p:cNvCxnSpPr/>
                  <p:nvPr/>
                </p:nvCxnSpPr>
                <p:spPr>
                  <a:xfrm flipH="1">
                    <a:off x="4932040" y="1484784"/>
                    <a:ext cx="648072" cy="75608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14 Conector recto de flecha"/>
                  <p:cNvCxnSpPr/>
                  <p:nvPr/>
                </p:nvCxnSpPr>
                <p:spPr>
                  <a:xfrm flipH="1">
                    <a:off x="7596336" y="2708920"/>
                    <a:ext cx="648072" cy="936104"/>
                  </a:xfrm>
                  <a:prstGeom prst="straightConnector1">
                    <a:avLst/>
                  </a:prstGeom>
                  <a:ln w="19050"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4" name="10 Imagen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921" t="24911" r="50000" b="43509"/>
                <a:stretch/>
              </p:blipFill>
              <p:spPr>
                <a:xfrm flipV="1">
                  <a:off x="-1869" y="4592818"/>
                  <a:ext cx="2773668" cy="225909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cxnSp>
              <p:nvCxnSpPr>
                <p:cNvPr id="35" name="11 Conector recto de flecha"/>
                <p:cNvCxnSpPr/>
                <p:nvPr/>
              </p:nvCxnSpPr>
              <p:spPr>
                <a:xfrm flipH="1">
                  <a:off x="1827143" y="5558607"/>
                  <a:ext cx="295669" cy="247229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15 Conector recto de flecha"/>
              <p:cNvCxnSpPr/>
              <p:nvPr/>
            </p:nvCxnSpPr>
            <p:spPr>
              <a:xfrm flipH="1">
                <a:off x="5292730" y="2494766"/>
                <a:ext cx="144016" cy="1800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23 Grupo"/>
            <p:cNvGrpSpPr/>
            <p:nvPr/>
          </p:nvGrpSpPr>
          <p:grpSpPr>
            <a:xfrm>
              <a:off x="1504" y="3591017"/>
              <a:ext cx="4687735" cy="3266981"/>
              <a:chOff x="1504" y="3591017"/>
              <a:chExt cx="4687735" cy="3266981"/>
            </a:xfrm>
          </p:grpSpPr>
          <p:pic>
            <p:nvPicPr>
              <p:cNvPr id="28" name="18 Imagen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1504" y="3591017"/>
                <a:ext cx="4687735" cy="32669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29" name="19 Conector recto de flecha"/>
              <p:cNvCxnSpPr/>
              <p:nvPr/>
            </p:nvCxnSpPr>
            <p:spPr>
              <a:xfrm flipH="1">
                <a:off x="2784897" y="5013175"/>
                <a:ext cx="432047" cy="50405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0 Conector recto de flecha"/>
              <p:cNvCxnSpPr/>
              <p:nvPr/>
            </p:nvCxnSpPr>
            <p:spPr>
              <a:xfrm flipH="1">
                <a:off x="2134984" y="3789040"/>
                <a:ext cx="537277" cy="5713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24 CuadroTexto"/>
            <p:cNvSpPr txBox="1"/>
            <p:nvPr/>
          </p:nvSpPr>
          <p:spPr>
            <a:xfrm>
              <a:off x="114974" y="116632"/>
              <a:ext cx="2637983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A   -   HEMATOXILINA - EOSINA</a:t>
              </a:r>
              <a:endParaRPr lang="es-ES" dirty="0"/>
            </a:p>
          </p:txBody>
        </p:sp>
        <p:sp>
          <p:nvSpPr>
            <p:cNvPr id="23" name="25 CuadroTexto"/>
            <p:cNvSpPr txBox="1"/>
            <p:nvPr/>
          </p:nvSpPr>
          <p:spPr>
            <a:xfrm>
              <a:off x="4860032" y="116632"/>
              <a:ext cx="1842092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B   -   ROJO CONGO</a:t>
              </a:r>
              <a:endParaRPr lang="es-ES" dirty="0"/>
            </a:p>
          </p:txBody>
        </p:sp>
        <p:sp>
          <p:nvSpPr>
            <p:cNvPr id="24" name="26 CuadroTexto"/>
            <p:cNvSpPr txBox="1"/>
            <p:nvPr/>
          </p:nvSpPr>
          <p:spPr>
            <a:xfrm>
              <a:off x="114974" y="3690614"/>
              <a:ext cx="403259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C   -   INMUNOFLUORESCENCIA ROJO CONGO</a:t>
              </a:r>
              <a:endParaRPr lang="es-ES" dirty="0"/>
            </a:p>
          </p:txBody>
        </p:sp>
        <p:sp>
          <p:nvSpPr>
            <p:cNvPr id="25" name="27 CuadroTexto"/>
            <p:cNvSpPr txBox="1"/>
            <p:nvPr/>
          </p:nvSpPr>
          <p:spPr>
            <a:xfrm>
              <a:off x="4860032" y="3690614"/>
              <a:ext cx="361421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S" dirty="0" smtClean="0"/>
                <a:t>D   -   INMUNOHISTOQUÍMICA AMILOIDE A</a:t>
              </a:r>
              <a:endParaRPr lang="es-ES" dirty="0"/>
            </a:p>
          </p:txBody>
        </p:sp>
        <p:cxnSp>
          <p:nvCxnSpPr>
            <p:cNvPr id="26" name="28 Conector recto de flecha"/>
            <p:cNvCxnSpPr/>
            <p:nvPr/>
          </p:nvCxnSpPr>
          <p:spPr>
            <a:xfrm flipH="1">
              <a:off x="6870687" y="4221088"/>
              <a:ext cx="379587" cy="4250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29 Conector recto de flecha"/>
            <p:cNvCxnSpPr/>
            <p:nvPr/>
          </p:nvCxnSpPr>
          <p:spPr>
            <a:xfrm flipH="1">
              <a:off x="7299649" y="5265203"/>
              <a:ext cx="368695" cy="39135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20 Conector recto de flecha"/>
          <p:cNvCxnSpPr/>
          <p:nvPr/>
        </p:nvCxnSpPr>
        <p:spPr>
          <a:xfrm flipH="1">
            <a:off x="2849757" y="3792152"/>
            <a:ext cx="716369" cy="5713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44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32" y="1497723"/>
            <a:ext cx="4288220" cy="42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661</TotalTime>
  <Words>645</Words>
  <Application>Microsoft Office PowerPoint</Application>
  <PresentationFormat>Panorámica</PresentationFormat>
  <Paragraphs>174</Paragraphs>
  <Slides>17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Century Gothic</vt:lpstr>
      <vt:lpstr>Estela de condensación</vt:lpstr>
      <vt:lpstr>Fiebre periódica sin fiebre:  todo un reto diagnóstico detrás</vt:lpstr>
      <vt:lpstr>ANTECEDENTES PERSONALES</vt:lpstr>
      <vt:lpstr>ENFERMEDAD ACTUAL Junio 2018</vt:lpstr>
      <vt:lpstr>PRUEBAS COMPLEMENTARIAS</vt:lpstr>
      <vt:lpstr>Presentación de PowerPoint</vt:lpstr>
      <vt:lpstr>Presentación de PowerPoint</vt:lpstr>
      <vt:lpstr>PRUEBAS COMPLEMENTARIAS</vt:lpstr>
      <vt:lpstr>PRUEBAS COMPLEMENTARIAS</vt:lpstr>
      <vt:lpstr>Presentación de PowerPoint</vt:lpstr>
      <vt:lpstr>PET-TC</vt:lpstr>
      <vt:lpstr>TEST GENÉTICO</vt:lpstr>
      <vt:lpstr>TRAPS</vt:lpstr>
      <vt:lpstr>evolución</vt:lpstr>
      <vt:lpstr>evolución</vt:lpstr>
      <vt:lpstr>discusión</vt:lpstr>
      <vt:lpstr>Fiebre periódica sin fiebre: todo un reto diagnóstico de  TRAPS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Amiloidosis secundaria: a propósito de un caso</dc:title>
  <dc:creator>Mario Salcedo Gadea</dc:creator>
  <cp:lastModifiedBy>Enrique De Ramón Garrido</cp:lastModifiedBy>
  <cp:revision>47</cp:revision>
  <cp:lastPrinted>2018-11-27T13:19:53Z</cp:lastPrinted>
  <dcterms:created xsi:type="dcterms:W3CDTF">2018-11-26T17:25:58Z</dcterms:created>
  <dcterms:modified xsi:type="dcterms:W3CDTF">2018-12-01T11:07:51Z</dcterms:modified>
</cp:coreProperties>
</file>