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3" r:id="rId4"/>
    <p:sldId id="272" r:id="rId5"/>
    <p:sldId id="282" r:id="rId6"/>
    <p:sldId id="263" r:id="rId7"/>
    <p:sldId id="262" r:id="rId8"/>
    <p:sldId id="274" r:id="rId9"/>
    <p:sldId id="261" r:id="rId10"/>
    <p:sldId id="266" r:id="rId11"/>
    <p:sldId id="268" r:id="rId12"/>
    <p:sldId id="269" r:id="rId13"/>
    <p:sldId id="277" r:id="rId14"/>
    <p:sldId id="267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8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0B42A-D1FC-544B-941E-5AA2E3B571B6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9DA54-2584-3649-B6A6-628CAE2097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60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Hace 12 años</a:t>
            </a:r>
            <a:r>
              <a:rPr lang="mr-IN" dirty="0" smtClean="0"/>
              <a:t>…</a:t>
            </a:r>
            <a:r>
              <a:rPr lang="es-ES_tradnl" dirty="0" smtClean="0"/>
              <a:t>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873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Bibliograffía</a:t>
            </a:r>
            <a:r>
              <a:rPr lang="es-ES" dirty="0" smtClean="0"/>
              <a:t> del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tto</a:t>
            </a:r>
            <a:endParaRPr lang="es-ES" baseline="0" dirty="0" smtClean="0"/>
          </a:p>
          <a:p>
            <a:r>
              <a:rPr lang="es-ES" baseline="0" dirty="0" smtClean="0"/>
              <a:t>Pensar en otro dx si no mejora con </a:t>
            </a:r>
            <a:r>
              <a:rPr lang="es-ES" baseline="0" dirty="0" err="1" smtClean="0"/>
              <a:t>anakinra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smtClean="0"/>
              <a:t>Case </a:t>
            </a:r>
            <a:r>
              <a:rPr lang="es-ES" baseline="0" dirty="0" err="1" smtClean="0"/>
              <a:t>report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Reumatology</a:t>
            </a:r>
            <a:r>
              <a:rPr lang="es-ES" baseline="0" dirty="0" smtClean="0"/>
              <a:t> (marzo 2018)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80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Iso</a:t>
            </a:r>
            <a:r>
              <a:rPr lang="es-ES" baseline="0" dirty="0" smtClean="0"/>
              <a:t> 1 mes.</a:t>
            </a:r>
          </a:p>
          <a:p>
            <a:r>
              <a:rPr lang="es-ES" baseline="0" dirty="0" smtClean="0"/>
              <a:t>Antagonista receptor interleuquina-1</a:t>
            </a:r>
          </a:p>
          <a:p>
            <a:endParaRPr lang="es-ES" baseline="0" dirty="0" smtClean="0"/>
          </a:p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80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8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2016 valora </a:t>
            </a:r>
            <a:r>
              <a:rPr lang="es-ES" baseline="0" dirty="0" err="1" smtClean="0"/>
              <a:t>Reumatologo</a:t>
            </a:r>
            <a:r>
              <a:rPr lang="es-ES" baseline="0" dirty="0" smtClean="0"/>
              <a:t> siempre dosis variables de CTC</a:t>
            </a:r>
            <a:r>
              <a:rPr lang="mr-IN" baseline="0" dirty="0" smtClean="0"/>
              <a:t>…</a:t>
            </a:r>
            <a:r>
              <a:rPr lang="es-ES_tradnl" baseline="0" dirty="0" smtClean="0"/>
              <a:t>Dolor </a:t>
            </a:r>
            <a:r>
              <a:rPr lang="es-ES_tradnl" baseline="0" dirty="0" err="1" smtClean="0"/>
              <a:t>osteomuscular</a:t>
            </a:r>
            <a:r>
              <a:rPr lang="es-ES_tradnl" baseline="0" dirty="0" smtClean="0"/>
              <a:t> (RM)</a:t>
            </a:r>
            <a:endParaRPr lang="es-ES" baseline="0" dirty="0" smtClean="0"/>
          </a:p>
          <a:p>
            <a:r>
              <a:rPr lang="es-ES" baseline="0" dirty="0" smtClean="0"/>
              <a:t>2017 va a consulta de </a:t>
            </a:r>
            <a:r>
              <a:rPr lang="es-ES" baseline="0" dirty="0" err="1" smtClean="0"/>
              <a:t>Nuerología</a:t>
            </a:r>
            <a:r>
              <a:rPr lang="es-ES" baseline="0" dirty="0" smtClean="0"/>
              <a:t> y Mi se deriva para ingreso hospitalario. </a:t>
            </a:r>
          </a:p>
          <a:p>
            <a:endParaRPr lang="es-ES" baseline="0" dirty="0" smtClean="0"/>
          </a:p>
          <a:p>
            <a:r>
              <a:rPr lang="es-ES" baseline="0" dirty="0" smtClean="0"/>
              <a:t>++Cuadro depresivo importante afecta calidad de vida. </a:t>
            </a:r>
          </a:p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8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8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2016 valora </a:t>
            </a:r>
            <a:r>
              <a:rPr lang="es-ES" baseline="0" dirty="0" err="1" smtClean="0"/>
              <a:t>Reumatologo</a:t>
            </a:r>
            <a:r>
              <a:rPr lang="es-ES" baseline="0" dirty="0" smtClean="0"/>
              <a:t> siempre dosis variables de CTC</a:t>
            </a:r>
            <a:r>
              <a:rPr lang="mr-IN" baseline="0" dirty="0" smtClean="0"/>
              <a:t>…</a:t>
            </a:r>
            <a:r>
              <a:rPr lang="es-ES_tradnl" baseline="0" dirty="0" smtClean="0"/>
              <a:t>Dolor </a:t>
            </a:r>
            <a:r>
              <a:rPr lang="es-ES_tradnl" baseline="0" dirty="0" err="1" smtClean="0"/>
              <a:t>osteomuscular</a:t>
            </a:r>
            <a:r>
              <a:rPr lang="es-ES_tradnl" baseline="0" dirty="0" smtClean="0"/>
              <a:t> (RM)</a:t>
            </a:r>
            <a:endParaRPr lang="es-ES" baseline="0" dirty="0" smtClean="0"/>
          </a:p>
          <a:p>
            <a:r>
              <a:rPr lang="es-ES" baseline="0" dirty="0" smtClean="0"/>
              <a:t>2017 va a consulta de </a:t>
            </a:r>
            <a:r>
              <a:rPr lang="es-ES" baseline="0" dirty="0" err="1" smtClean="0"/>
              <a:t>Nuerología</a:t>
            </a:r>
            <a:r>
              <a:rPr lang="es-ES" baseline="0" dirty="0" smtClean="0"/>
              <a:t> y Mi se deriva para ingreso hospitalario. </a:t>
            </a:r>
          </a:p>
          <a:p>
            <a:endParaRPr lang="es-ES" baseline="0" dirty="0" smtClean="0"/>
          </a:p>
          <a:p>
            <a:r>
              <a:rPr lang="es-ES" baseline="0" dirty="0" smtClean="0"/>
              <a:t>++Cuadro depresivo importante afecta calidad de vida. </a:t>
            </a:r>
          </a:p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8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Papulares</a:t>
            </a:r>
            <a:r>
              <a:rPr lang="es-ES" baseline="0" dirty="0" smtClean="0"/>
              <a:t> en EE y </a:t>
            </a:r>
            <a:r>
              <a:rPr lang="es-ES" baseline="0" dirty="0" err="1" smtClean="0"/>
              <a:t>circinadas</a:t>
            </a:r>
            <a:r>
              <a:rPr lang="es-ES" baseline="0" dirty="0" smtClean="0"/>
              <a:t> en tronco. Respeta cara palmas y plantas.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8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Mantoux</a:t>
            </a:r>
            <a:r>
              <a:rPr lang="es-ES" dirty="0" smtClean="0"/>
              <a:t> : </a:t>
            </a:r>
            <a:r>
              <a:rPr lang="es-ES" dirty="0" err="1" smtClean="0"/>
              <a:t>Isoniazida</a:t>
            </a:r>
            <a:r>
              <a:rPr lang="es-ES" baseline="0" dirty="0" smtClean="0"/>
              <a:t> (no tos, adenopatías similares, fiebre de 12 años</a:t>
            </a:r>
            <a:r>
              <a:rPr lang="mr-IN" baseline="0" dirty="0" smtClean="0"/>
              <a:t>……</a:t>
            </a:r>
            <a:r>
              <a:rPr lang="es-ES_tradnl" baseline="0" dirty="0" smtClean="0"/>
              <a:t>)</a:t>
            </a:r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Adenopatías: ya </a:t>
            </a:r>
            <a:r>
              <a:rPr lang="es-ES" baseline="0" dirty="0" err="1" smtClean="0"/>
              <a:t>existian</a:t>
            </a:r>
            <a:r>
              <a:rPr lang="es-ES" baseline="0" dirty="0" smtClean="0"/>
              <a:t> en años previos 2015 y 16, sin cambios. (no insistir en PET)</a:t>
            </a:r>
          </a:p>
          <a:p>
            <a:r>
              <a:rPr lang="es-ES" baseline="0" dirty="0" err="1" smtClean="0"/>
              <a:t>Polineuropatía</a:t>
            </a:r>
            <a:r>
              <a:rPr lang="es-ES" baseline="0" dirty="0" smtClean="0"/>
              <a:t>: descrita hasta en 50% en algunas series de casos.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Proteinograma</a:t>
            </a:r>
            <a:r>
              <a:rPr lang="es-ES" baseline="0" dirty="0" smtClean="0"/>
              <a:t>: En sólo uno aparece banda </a:t>
            </a:r>
            <a:r>
              <a:rPr lang="es-ES" baseline="0" dirty="0" err="1" smtClean="0"/>
              <a:t>IgG</a:t>
            </a:r>
            <a:r>
              <a:rPr lang="es-ES" baseline="0" dirty="0" smtClean="0"/>
              <a:t>.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8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PREGUNTAS: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Afectación neurológica auditiva: ya descrito como mejora: </a:t>
            </a:r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Amiloidosis</a:t>
            </a:r>
            <a:r>
              <a:rPr lang="es-ES" baseline="0" smtClean="0"/>
              <a:t>: No </a:t>
            </a:r>
            <a:r>
              <a:rPr lang="es-ES" baseline="0" dirty="0" smtClean="0"/>
              <a:t>proteinuria, </a:t>
            </a:r>
            <a:r>
              <a:rPr lang="es-ES" baseline="0" dirty="0" err="1" smtClean="0"/>
              <a:t>hepatoesplenomegalia</a:t>
            </a:r>
            <a:r>
              <a:rPr lang="es-ES" baseline="0" dirty="0" smtClean="0"/>
              <a:t>. Valorar mejora con tratamiento.</a:t>
            </a:r>
          </a:p>
          <a:p>
            <a:pPr marL="171450" indent="-171450">
              <a:buFontTx/>
              <a:buChar char="-"/>
            </a:pPr>
            <a:endParaRPr lang="es-ES" baseline="0" dirty="0" smtClean="0"/>
          </a:p>
          <a:p>
            <a:r>
              <a:rPr lang="es-ES" dirty="0" err="1" smtClean="0"/>
              <a:t>Manoux</a:t>
            </a:r>
            <a:r>
              <a:rPr lang="es-ES" dirty="0" smtClean="0"/>
              <a:t> : </a:t>
            </a:r>
            <a:r>
              <a:rPr lang="es-ES" dirty="0" err="1" smtClean="0"/>
              <a:t>Isoniazida</a:t>
            </a:r>
            <a:r>
              <a:rPr lang="es-ES" baseline="0" dirty="0" smtClean="0"/>
              <a:t> </a:t>
            </a:r>
          </a:p>
          <a:p>
            <a:endParaRPr lang="es-ES" baseline="0" dirty="0" smtClean="0"/>
          </a:p>
          <a:p>
            <a:r>
              <a:rPr lang="es-ES" baseline="0" dirty="0" smtClean="0"/>
              <a:t>Adenopatías: ya </a:t>
            </a:r>
            <a:r>
              <a:rPr lang="es-ES" baseline="0" dirty="0" err="1" smtClean="0"/>
              <a:t>existian</a:t>
            </a:r>
            <a:r>
              <a:rPr lang="es-ES" baseline="0" dirty="0" smtClean="0"/>
              <a:t> en años previos 2015 y 16, sin cambios. (no insistir en PET)</a:t>
            </a:r>
          </a:p>
          <a:p>
            <a:r>
              <a:rPr lang="es-ES" baseline="0" dirty="0" err="1" smtClean="0"/>
              <a:t>Polineuropatía</a:t>
            </a:r>
            <a:r>
              <a:rPr lang="es-ES" baseline="0" dirty="0" smtClean="0"/>
              <a:t>: descrita hasta en 50% en algunas series de casos.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Proteinograma</a:t>
            </a:r>
            <a:r>
              <a:rPr lang="es-ES" baseline="0" dirty="0" smtClean="0"/>
              <a:t>: En sólo uno aparece banda </a:t>
            </a:r>
            <a:r>
              <a:rPr lang="es-ES" baseline="0" dirty="0" err="1" smtClean="0"/>
              <a:t>IgG</a:t>
            </a:r>
            <a:r>
              <a:rPr lang="es-ES" baseline="0" dirty="0" smtClean="0"/>
              <a:t>.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400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Entidad</a:t>
            </a:r>
            <a:r>
              <a:rPr lang="es-ES" baseline="0" dirty="0" smtClean="0"/>
              <a:t> descrita por primera vez en 1974 por un </a:t>
            </a:r>
            <a:r>
              <a:rPr lang="es-ES" baseline="0" dirty="0" err="1" smtClean="0"/>
              <a:t>dermatologo</a:t>
            </a:r>
            <a:r>
              <a:rPr lang="es-ES" baseline="0" dirty="0" smtClean="0"/>
              <a:t> francés Louis </a:t>
            </a:r>
            <a:r>
              <a:rPr lang="es-ES" baseline="0" dirty="0" err="1" smtClean="0"/>
              <a:t>Schnitzler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83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Adenopatías </a:t>
            </a:r>
            <a:r>
              <a:rPr lang="es-ES" baseline="0" dirty="0" err="1" smtClean="0"/>
              <a:t>subcentrimetrica</a:t>
            </a:r>
            <a:r>
              <a:rPr lang="es-ES" baseline="0" dirty="0" smtClean="0"/>
              <a:t>. Se ingresó para reevaluar. PET denegado por Granada. Adenopatías muy pequeñas para biopsia.</a:t>
            </a:r>
          </a:p>
          <a:p>
            <a:endParaRPr lang="es-ES" baseline="0" dirty="0" smtClean="0"/>
          </a:p>
          <a:p>
            <a:r>
              <a:rPr lang="es-ES" baseline="0" dirty="0" smtClean="0"/>
              <a:t>-- Complicaciones: </a:t>
            </a:r>
            <a:r>
              <a:rPr lang="es-ES" baseline="0" dirty="0" err="1" smtClean="0"/>
              <a:t>Walsdestrom</a:t>
            </a:r>
            <a:r>
              <a:rPr lang="es-ES" baseline="0" dirty="0" smtClean="0"/>
              <a:t> + </a:t>
            </a:r>
            <a:r>
              <a:rPr lang="es-ES" baseline="0" dirty="0" err="1" smtClean="0"/>
              <a:t>amioloidosis</a:t>
            </a:r>
            <a:r>
              <a:rPr lang="es-ES" baseline="0" dirty="0" smtClean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DA54-2584-3649-B6A6-628CAE2097A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8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03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09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2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93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7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2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85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6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23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23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66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3E73-F1D4-444E-9252-DE94CCA7CFC2}" type="datetimeFigureOut">
              <a:rPr lang="es-ES" smtClean="0"/>
              <a:t>29/11/18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DF28-88FD-0F46-9AE7-6924C5D166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3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1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1.png"/><Relationship Id="rId5" Type="http://schemas.openxmlformats.org/officeDocument/2006/relationships/image" Target="../media/image53.jp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8.png"/><Relationship Id="rId5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1.pn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jpg"/><Relationship Id="rId8" Type="http://schemas.openxmlformats.org/officeDocument/2006/relationships/image" Target="../media/image29.jp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jp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png"/><Relationship Id="rId10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jpg"/><Relationship Id="rId10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2169" y="1910576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Caso clínico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6755" y="3880334"/>
            <a:ext cx="6400800" cy="1752600"/>
          </a:xfrm>
        </p:spPr>
        <p:txBody>
          <a:bodyPr>
            <a:normAutofit/>
          </a:bodyPr>
          <a:lstStyle/>
          <a:p>
            <a:r>
              <a:rPr lang="es-ES" sz="2600" dirty="0" smtClean="0">
                <a:solidFill>
                  <a:schemeClr val="accent6">
                    <a:lumMod val="75000"/>
                  </a:schemeClr>
                </a:solidFill>
              </a:rPr>
              <a:t>Varón de 65 años con 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s-ES" sz="2600" dirty="0" smtClean="0">
                <a:solidFill>
                  <a:schemeClr val="accent6">
                    <a:lumMod val="75000"/>
                  </a:schemeClr>
                </a:solidFill>
              </a:rPr>
              <a:t>rticaria crónica</a:t>
            </a:r>
            <a:r>
              <a:rPr lang="mr-IN" sz="26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es-E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0" y="610942"/>
            <a:ext cx="1338247" cy="66501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147296" y="6043268"/>
            <a:ext cx="2946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solidFill>
                  <a:srgbClr val="7F7F7F"/>
                </a:solidFill>
              </a:rPr>
              <a:t>Alexandra María Aceituno Caño.</a:t>
            </a:r>
          </a:p>
          <a:p>
            <a:r>
              <a:rPr lang="es-ES" sz="1100" dirty="0" smtClean="0">
                <a:solidFill>
                  <a:srgbClr val="7F7F7F"/>
                </a:solidFill>
              </a:rPr>
              <a:t>MIR. Servicio de Medicina Interna.</a:t>
            </a:r>
          </a:p>
          <a:p>
            <a:r>
              <a:rPr lang="es-ES" sz="1100" dirty="0" smtClean="0">
                <a:solidFill>
                  <a:srgbClr val="7F7F7F"/>
                </a:solidFill>
              </a:rPr>
              <a:t>Complejo Hospitalario </a:t>
            </a:r>
            <a:r>
              <a:rPr lang="es-ES" sz="1100" dirty="0" err="1" smtClean="0">
                <a:solidFill>
                  <a:srgbClr val="7F7F7F"/>
                </a:solidFill>
              </a:rPr>
              <a:t>Torrecárdenas</a:t>
            </a:r>
            <a:r>
              <a:rPr lang="es-ES" sz="1100" dirty="0" smtClean="0">
                <a:solidFill>
                  <a:srgbClr val="7F7F7F"/>
                </a:solidFill>
              </a:rPr>
              <a:t> (Almería)</a:t>
            </a:r>
          </a:p>
          <a:p>
            <a:endParaRPr lang="es-ES" sz="11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8" y="5964418"/>
            <a:ext cx="685717" cy="49589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67650" y="6043268"/>
            <a:ext cx="3741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7F7F7F"/>
                </a:solidFill>
              </a:rPr>
              <a:t>30 noviembre-1 diciembre</a:t>
            </a:r>
          </a:p>
          <a:p>
            <a:r>
              <a:rPr lang="es-ES" sz="1100" dirty="0" smtClean="0">
                <a:solidFill>
                  <a:srgbClr val="7F7F7F"/>
                </a:solidFill>
              </a:rPr>
              <a:t>Antequera (Málaga)</a:t>
            </a:r>
          </a:p>
          <a:p>
            <a:endParaRPr lang="es-ES" sz="11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34469" y="610942"/>
            <a:ext cx="70305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7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09" y="963276"/>
            <a:ext cx="3916748" cy="55087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68" y="334380"/>
            <a:ext cx="696715" cy="34622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14660" y="252980"/>
            <a:ext cx="6595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1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n 8" descr="Indecis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13" y="213258"/>
            <a:ext cx="1395051" cy="934684"/>
          </a:xfrm>
          <a:prstGeom prst="rect">
            <a:avLst/>
          </a:prstGeom>
        </p:spPr>
      </p:pic>
      <p:pic>
        <p:nvPicPr>
          <p:cNvPr id="2" name="Imagen 1" descr="downloa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6" y="2919731"/>
            <a:ext cx="1314660" cy="153587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544336" y="6642556"/>
            <a:ext cx="25996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i="1" dirty="0" smtClean="0"/>
              <a:t>de </a:t>
            </a:r>
            <a:r>
              <a:rPr lang="es-ES" sz="800" i="1" dirty="0" err="1" smtClean="0"/>
              <a:t>Koning</a:t>
            </a:r>
            <a:r>
              <a:rPr lang="es-ES" sz="800" i="1" dirty="0" smtClean="0"/>
              <a:t> el al. </a:t>
            </a:r>
            <a:r>
              <a:rPr lang="es-ES" sz="800" i="1" dirty="0" err="1"/>
              <a:t>Semin</a:t>
            </a:r>
            <a:r>
              <a:rPr lang="es-ES" sz="800" i="1" dirty="0"/>
              <a:t> </a:t>
            </a:r>
            <a:r>
              <a:rPr lang="es-ES" sz="800" i="1" dirty="0" err="1"/>
              <a:t>Arthritis</a:t>
            </a:r>
            <a:r>
              <a:rPr lang="es-ES" sz="800" i="1" dirty="0"/>
              <a:t> </a:t>
            </a:r>
            <a:r>
              <a:rPr lang="es-ES" sz="800" i="1" dirty="0" err="1" smtClean="0"/>
              <a:t>Rheum</a:t>
            </a:r>
            <a:r>
              <a:rPr lang="es-ES" sz="800" i="1" dirty="0" smtClean="0"/>
              <a:t>. 2007.  </a:t>
            </a:r>
            <a:r>
              <a:rPr lang="es-ES" sz="800" i="1" dirty="0"/>
              <a:t>37:137-148 </a:t>
            </a:r>
          </a:p>
        </p:txBody>
      </p:sp>
    </p:spTree>
    <p:extLst>
      <p:ext uri="{BB962C8B-B14F-4D97-AF65-F5344CB8AC3E}">
        <p14:creationId xmlns:p14="http://schemas.microsoft.com/office/powerpoint/2010/main" val="13461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50" y="1573291"/>
            <a:ext cx="7888230" cy="15421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68" y="334380"/>
            <a:ext cx="696715" cy="34622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314660" y="252980"/>
            <a:ext cx="6595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1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2280" y="5636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rgbClr val="984807"/>
                </a:solidFill>
                <a:cs typeface="Calibri"/>
              </a:rPr>
              <a:t>Tratamiento</a:t>
            </a:r>
            <a:r>
              <a:rPr lang="mr-IN" sz="2400" b="1" dirty="0" smtClean="0">
                <a:solidFill>
                  <a:srgbClr val="984807"/>
                </a:solidFill>
                <a:cs typeface="Calibri"/>
              </a:rPr>
              <a:t>…</a:t>
            </a:r>
            <a:endParaRPr lang="es-ES" sz="2400" b="1" dirty="0">
              <a:solidFill>
                <a:srgbClr val="984807"/>
              </a:solidFill>
              <a:cs typeface="Calibri"/>
            </a:endParaRPr>
          </a:p>
        </p:txBody>
      </p:sp>
      <p:pic>
        <p:nvPicPr>
          <p:cNvPr id="13" name="Imagen 12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46" y="101799"/>
            <a:ext cx="1210833" cy="80575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564" y="4530737"/>
            <a:ext cx="3926212" cy="7355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585" y="5397335"/>
            <a:ext cx="606878" cy="53492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7585" y="6705790"/>
            <a:ext cx="2445474" cy="1604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400" y="3305656"/>
            <a:ext cx="3386163" cy="3377391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2365375" y="2428875"/>
            <a:ext cx="100012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lecha derecha 17"/>
          <p:cNvSpPr/>
          <p:nvPr/>
        </p:nvSpPr>
        <p:spPr>
          <a:xfrm>
            <a:off x="587600" y="2276475"/>
            <a:ext cx="292100" cy="1524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3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80" y="349332"/>
            <a:ext cx="794939" cy="3950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75746" y="334379"/>
            <a:ext cx="733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2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2280" y="9397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rgbClr val="984807"/>
                </a:solidFill>
                <a:cs typeface="Calibri"/>
              </a:rPr>
              <a:t>Evolución</a:t>
            </a:r>
            <a:r>
              <a:rPr lang="mr-IN" sz="2400" b="1" dirty="0" smtClean="0">
                <a:solidFill>
                  <a:srgbClr val="984807"/>
                </a:solidFill>
                <a:cs typeface="Calibri"/>
              </a:rPr>
              <a:t>…</a:t>
            </a:r>
            <a:endParaRPr lang="es-ES" sz="2400" b="1" dirty="0">
              <a:solidFill>
                <a:srgbClr val="984807"/>
              </a:solidFill>
              <a:cs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528" y="232556"/>
            <a:ext cx="1241621" cy="46239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856043" y="2593810"/>
            <a:ext cx="302428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ANAKINRA 100mg </a:t>
            </a:r>
            <a:r>
              <a:rPr lang="es-ES" sz="2000" b="1" dirty="0" err="1" smtClean="0">
                <a:solidFill>
                  <a:schemeClr val="bg1"/>
                </a:solidFill>
              </a:rPr>
              <a:t>sc</a:t>
            </a:r>
            <a:r>
              <a:rPr lang="es-ES" sz="2000" b="1" dirty="0" smtClean="0">
                <a:solidFill>
                  <a:schemeClr val="bg1"/>
                </a:solidFill>
              </a:rPr>
              <a:t> / 24h 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87219" y="4294980"/>
            <a:ext cx="7298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Mejoría de las lesiones cutáneas en 24 horas		      PLAN:</a:t>
            </a:r>
          </a:p>
          <a:p>
            <a:endParaRPr lang="es-ES" sz="1200" dirty="0"/>
          </a:p>
          <a:p>
            <a:r>
              <a:rPr lang="es-ES" sz="1200" dirty="0" smtClean="0"/>
              <a:t>Descenso progresivo de RFA					     Repetir </a:t>
            </a:r>
            <a:r>
              <a:rPr lang="es-ES" sz="1200" dirty="0"/>
              <a:t>ENG y audiometría en 6 meses</a:t>
            </a:r>
          </a:p>
          <a:p>
            <a:endParaRPr lang="es-ES" sz="1400" dirty="0"/>
          </a:p>
          <a:p>
            <a:r>
              <a:rPr lang="es-ES" sz="1200" dirty="0" smtClean="0"/>
              <a:t>Mejoría auditiva</a:t>
            </a:r>
            <a:endParaRPr lang="es-ES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4126" y="1953879"/>
            <a:ext cx="1738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i="1" dirty="0" smtClean="0">
                <a:solidFill>
                  <a:schemeClr val="tx2">
                    <a:lumMod val="75000"/>
                  </a:schemeClr>
                </a:solidFill>
              </a:rPr>
              <a:t>Inició tratamiento</a:t>
            </a:r>
            <a:r>
              <a:rPr lang="mr-IN" sz="1400" b="1" i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es-E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Flecha izquierda y arriba 17"/>
          <p:cNvSpPr/>
          <p:nvPr/>
        </p:nvSpPr>
        <p:spPr>
          <a:xfrm rot="13588151">
            <a:off x="3766494" y="3220746"/>
            <a:ext cx="1129320" cy="1173014"/>
          </a:xfrm>
          <a:prstGeom prst="left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 descr="21934214-ok-the-dude-giving-thumb-up-next-to-a-green-check-mar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15" y="5547249"/>
            <a:ext cx="804638" cy="6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7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80" y="349332"/>
            <a:ext cx="794939" cy="3950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75746" y="334379"/>
            <a:ext cx="733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2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2280" y="8169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i="1" dirty="0" err="1" smtClean="0">
                <a:solidFill>
                  <a:srgbClr val="984807"/>
                </a:solidFill>
                <a:cs typeface="Calibri"/>
              </a:rPr>
              <a:t>To</a:t>
            </a:r>
            <a:r>
              <a:rPr lang="es-ES" sz="2400" b="1" i="1" dirty="0" smtClean="0">
                <a:solidFill>
                  <a:srgbClr val="984807"/>
                </a:solidFill>
                <a:cs typeface="Calibri"/>
              </a:rPr>
              <a:t> </a:t>
            </a:r>
            <a:r>
              <a:rPr lang="es-ES" sz="2400" b="1" i="1" dirty="0" err="1" smtClean="0">
                <a:solidFill>
                  <a:srgbClr val="984807"/>
                </a:solidFill>
                <a:cs typeface="Calibri"/>
              </a:rPr>
              <a:t>take</a:t>
            </a:r>
            <a:r>
              <a:rPr lang="es-ES" sz="2400" b="1" i="1" dirty="0" smtClean="0">
                <a:solidFill>
                  <a:srgbClr val="984807"/>
                </a:solidFill>
                <a:cs typeface="Calibri"/>
              </a:rPr>
              <a:t> home</a:t>
            </a:r>
            <a:r>
              <a:rPr lang="mr-IN" sz="2400" b="1" i="1" dirty="0" smtClean="0">
                <a:solidFill>
                  <a:srgbClr val="984807"/>
                </a:solidFill>
                <a:cs typeface="Calibri"/>
              </a:rPr>
              <a:t>…</a:t>
            </a:r>
            <a:endParaRPr lang="es-ES" sz="2400" b="1" i="1" dirty="0">
              <a:solidFill>
                <a:srgbClr val="984807"/>
              </a:solidFill>
              <a:cs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22757" y="1944440"/>
            <a:ext cx="779239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Patología </a:t>
            </a:r>
            <a:r>
              <a:rPr lang="es-ES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infradiagnosticada</a:t>
            </a:r>
            <a:r>
              <a:rPr lang="es-E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por su baja incidencia y desconocimiento.</a:t>
            </a:r>
          </a:p>
          <a:p>
            <a:endParaRPr lang="es-ES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Datos claves: Urticaria + </a:t>
            </a:r>
            <a:r>
              <a:rPr lang="es-E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Gammapatía</a:t>
            </a:r>
            <a:r>
              <a:rPr lang="es-E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monoclonal+ fiebre recurrente</a:t>
            </a:r>
            <a:r>
              <a:rPr lang="mr-IN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s-ES_tradnl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_tradnl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_tradnl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_tradnl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Seguimiento estrecho: </a:t>
            </a:r>
            <a:r>
              <a:rPr lang="es-E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Riesgo enfermedad </a:t>
            </a:r>
            <a:r>
              <a:rPr lang="es-E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Waldeström</a:t>
            </a:r>
            <a:r>
              <a:rPr lang="es-E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(15-20%) y </a:t>
            </a:r>
            <a:r>
              <a:rPr lang="es-E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amiolidosis</a:t>
            </a:r>
            <a:r>
              <a:rPr lang="es-E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Anakinra</a:t>
            </a:r>
            <a:r>
              <a:rPr lang="es-E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como primera opción terapéutica. Respuesta inmediata.</a:t>
            </a:r>
          </a:p>
          <a:p>
            <a:endParaRPr lang="es-E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807" y="5121099"/>
            <a:ext cx="1597690" cy="1460859"/>
          </a:xfrm>
          <a:prstGeom prst="rect">
            <a:avLst/>
          </a:prstGeom>
        </p:spPr>
      </p:pic>
      <p:pic>
        <p:nvPicPr>
          <p:cNvPr id="3" name="Imagen 2" descr="downlo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20" y="100254"/>
            <a:ext cx="1168129" cy="12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5" y="1988491"/>
            <a:ext cx="7084126" cy="237354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80" y="349332"/>
            <a:ext cx="794939" cy="395031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1475746" y="349332"/>
            <a:ext cx="733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2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147296" y="6043268"/>
            <a:ext cx="2946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solidFill>
                  <a:srgbClr val="7F7F7F"/>
                </a:solidFill>
              </a:rPr>
              <a:t>Alexandra María Aceituno Caño.</a:t>
            </a:r>
          </a:p>
          <a:p>
            <a:r>
              <a:rPr lang="es-ES" sz="1100" dirty="0" smtClean="0">
                <a:solidFill>
                  <a:srgbClr val="7F7F7F"/>
                </a:solidFill>
              </a:rPr>
              <a:t>MIR V. Servicio de Medicina Interna.</a:t>
            </a:r>
          </a:p>
          <a:p>
            <a:r>
              <a:rPr lang="es-ES" sz="1100" dirty="0" smtClean="0">
                <a:solidFill>
                  <a:srgbClr val="7F7F7F"/>
                </a:solidFill>
              </a:rPr>
              <a:t>Complejo Hospitalario </a:t>
            </a:r>
            <a:r>
              <a:rPr lang="es-ES" sz="1100" dirty="0" err="1" smtClean="0">
                <a:solidFill>
                  <a:srgbClr val="7F7F7F"/>
                </a:solidFill>
              </a:rPr>
              <a:t>Torrecárdenas</a:t>
            </a:r>
            <a:r>
              <a:rPr lang="es-ES" sz="1100" dirty="0" smtClean="0">
                <a:solidFill>
                  <a:srgbClr val="7F7F7F"/>
                </a:solidFill>
              </a:rPr>
              <a:t> (Almería)</a:t>
            </a:r>
          </a:p>
          <a:p>
            <a:endParaRPr lang="es-ES" sz="1100" dirty="0">
              <a:solidFill>
                <a:srgbClr val="7F7F7F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98" y="5964418"/>
            <a:ext cx="685717" cy="495894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067650" y="6043268"/>
            <a:ext cx="3741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7F7F7F"/>
                </a:solidFill>
              </a:rPr>
              <a:t>30 noviembre-1 diciembre</a:t>
            </a:r>
          </a:p>
          <a:p>
            <a:r>
              <a:rPr lang="es-ES" sz="1100" dirty="0" smtClean="0">
                <a:solidFill>
                  <a:srgbClr val="7F7F7F"/>
                </a:solidFill>
              </a:rPr>
              <a:t>Antequera (Málaga)</a:t>
            </a:r>
          </a:p>
          <a:p>
            <a:endParaRPr lang="es-ES" sz="1100" b="1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501" y="433054"/>
            <a:ext cx="1975470" cy="31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6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280" y="667992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984807"/>
                </a:solidFill>
              </a:rPr>
              <a:t>Antecedentes clínicos</a:t>
            </a:r>
            <a:r>
              <a:rPr lang="mr-IN" sz="2400" b="1" dirty="0" smtClean="0">
                <a:solidFill>
                  <a:srgbClr val="984807"/>
                </a:solidFill>
              </a:rPr>
              <a:t>…</a:t>
            </a:r>
            <a:endParaRPr lang="es-ES" sz="2400" b="1" dirty="0">
              <a:solidFill>
                <a:srgbClr val="984807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9399" y="2048654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s-ES" sz="1500" b="1" dirty="0" smtClean="0"/>
              <a:t>Leucemia mieloide crónica.</a:t>
            </a:r>
          </a:p>
          <a:p>
            <a:pPr lvl="2"/>
            <a:endParaRPr lang="es-ES" sz="1500" b="1" dirty="0"/>
          </a:p>
          <a:p>
            <a:pPr marL="914400" lvl="2" indent="0">
              <a:buNone/>
            </a:pPr>
            <a:endParaRPr lang="es-ES" sz="1500" b="1" dirty="0"/>
          </a:p>
          <a:p>
            <a:pPr marL="914400" lvl="2" indent="0">
              <a:buNone/>
            </a:pPr>
            <a:endParaRPr lang="es-ES" sz="1500" b="1" dirty="0" smtClean="0"/>
          </a:p>
          <a:p>
            <a:pPr lvl="2"/>
            <a:endParaRPr lang="es-ES" sz="1500" b="1" dirty="0"/>
          </a:p>
          <a:p>
            <a:pPr marL="914400" lvl="2" indent="0">
              <a:buNone/>
            </a:pPr>
            <a:r>
              <a:rPr lang="es-ES" sz="1500" b="1" dirty="0" smtClean="0"/>
              <a:t>65 años de edad.</a:t>
            </a:r>
          </a:p>
          <a:p>
            <a:pPr lvl="2"/>
            <a:endParaRPr lang="es-ES" sz="1500" b="1" dirty="0"/>
          </a:p>
          <a:p>
            <a:pPr marL="914400" lvl="2" indent="0">
              <a:buNone/>
            </a:pPr>
            <a:r>
              <a:rPr lang="es-ES" sz="1500" b="1" dirty="0" smtClean="0"/>
              <a:t>Hipertensión arterial esencial </a:t>
            </a:r>
          </a:p>
          <a:p>
            <a:pPr lvl="2"/>
            <a:endParaRPr lang="es-ES" sz="1500" b="1" dirty="0"/>
          </a:p>
          <a:p>
            <a:pPr marL="914400" lvl="2" indent="0">
              <a:buNone/>
            </a:pPr>
            <a:r>
              <a:rPr lang="es-ES" sz="1500" b="1" dirty="0" smtClean="0"/>
              <a:t>Síndrome depresivo</a:t>
            </a:r>
          </a:p>
          <a:p>
            <a:pPr lvl="2"/>
            <a:endParaRPr lang="es-ES" sz="1500" b="1" dirty="0"/>
          </a:p>
          <a:p>
            <a:pPr marL="914400" lvl="2" indent="0">
              <a:buNone/>
            </a:pPr>
            <a:r>
              <a:rPr lang="es-ES" sz="1500" b="1" dirty="0" smtClean="0"/>
              <a:t>No alergias medicamentosas. </a:t>
            </a:r>
          </a:p>
          <a:p>
            <a:pPr lvl="2"/>
            <a:endParaRPr lang="es-ES" sz="1500" b="1" dirty="0"/>
          </a:p>
          <a:p>
            <a:pPr marL="914400" lvl="2" indent="0">
              <a:buNone/>
            </a:pPr>
            <a:r>
              <a:rPr lang="es-ES" sz="1500" b="1" dirty="0" smtClean="0"/>
              <a:t>Tratamiento habitual: </a:t>
            </a:r>
            <a:r>
              <a:rPr lang="es-ES_tradnl" sz="1500" b="1" dirty="0"/>
              <a:t> </a:t>
            </a:r>
            <a:r>
              <a:rPr lang="es-ES_tradnl" sz="1500" b="1" dirty="0" err="1" smtClean="0"/>
              <a:t>Losartán</a:t>
            </a:r>
            <a:r>
              <a:rPr lang="es-ES_tradnl" sz="1500" b="1" dirty="0" smtClean="0"/>
              <a:t> 100 mg. </a:t>
            </a:r>
            <a:r>
              <a:rPr lang="es-ES_tradnl" sz="1500" b="1" dirty="0" err="1" smtClean="0"/>
              <a:t>Amlodipino</a:t>
            </a:r>
            <a:r>
              <a:rPr lang="es-ES_tradnl" sz="1500" b="1" dirty="0" smtClean="0"/>
              <a:t> 5mg.</a:t>
            </a:r>
            <a:endParaRPr lang="es-ES" sz="1500" b="1" dirty="0" smtClean="0">
              <a:solidFill>
                <a:srgbClr val="FF0000"/>
              </a:solidFill>
            </a:endParaRPr>
          </a:p>
          <a:p>
            <a:pPr lvl="2"/>
            <a:endParaRPr lang="es-ES" sz="15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68" y="334380"/>
            <a:ext cx="696715" cy="3462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14660" y="252980"/>
            <a:ext cx="6595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1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Imagen 11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0" y="1437248"/>
            <a:ext cx="1210843" cy="12108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39" y="3677870"/>
            <a:ext cx="497119" cy="9362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907" y="252980"/>
            <a:ext cx="2597064" cy="40926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660" y="3432098"/>
            <a:ext cx="404091" cy="4040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907" y="2636601"/>
            <a:ext cx="1367909" cy="19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9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061" y="683867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Inicio de los síntomas</a:t>
            </a:r>
            <a:r>
              <a:rPr lang="mr-IN" sz="2400" b="1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0251" y="1846060"/>
            <a:ext cx="8229600" cy="505636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ES_tradnl" sz="1500" b="1" dirty="0" smtClean="0"/>
              <a:t>Brotes diarios de lesiones </a:t>
            </a:r>
            <a:r>
              <a:rPr lang="es-ES_tradnl" sz="1500" b="1" dirty="0" err="1" smtClean="0"/>
              <a:t>urticariformes</a:t>
            </a:r>
            <a:r>
              <a:rPr lang="es-ES_tradnl" sz="1500" b="1" dirty="0" smtClean="0"/>
              <a:t>                </a:t>
            </a:r>
            <a:r>
              <a:rPr lang="es-ES_tradnl" sz="1400" dirty="0" smtClean="0"/>
              <a:t>Urticaria </a:t>
            </a:r>
            <a:r>
              <a:rPr lang="es-ES_tradnl" sz="1400" dirty="0"/>
              <a:t>crónica </a:t>
            </a:r>
            <a:r>
              <a:rPr lang="es-ES_tradnl" sz="1400" dirty="0" smtClean="0"/>
              <a:t>idiopática</a:t>
            </a:r>
            <a:endParaRPr lang="es-ES_tradnl" sz="1500" b="1" dirty="0" smtClean="0"/>
          </a:p>
          <a:p>
            <a:pPr marL="0" indent="0">
              <a:buNone/>
            </a:pPr>
            <a:endParaRPr lang="es-ES_tradnl" sz="1500" b="1" dirty="0" smtClean="0"/>
          </a:p>
          <a:p>
            <a:pPr marL="0" lvl="1" indent="0">
              <a:buNone/>
            </a:pPr>
            <a:r>
              <a:rPr lang="es-ES_tradnl" sz="1500" b="1" dirty="0" smtClean="0">
                <a:solidFill>
                  <a:srgbClr val="000000"/>
                </a:solidFill>
              </a:rPr>
              <a:t>Hipoacusia </a:t>
            </a:r>
            <a:r>
              <a:rPr lang="es-ES_tradnl" sz="1500" b="1" dirty="0" err="1" smtClean="0">
                <a:solidFill>
                  <a:srgbClr val="000000"/>
                </a:solidFill>
              </a:rPr>
              <a:t>neurosensorial</a:t>
            </a:r>
            <a:r>
              <a:rPr lang="es-ES_tradnl" sz="1500" b="1" dirty="0" smtClean="0">
                <a:solidFill>
                  <a:srgbClr val="000000"/>
                </a:solidFill>
              </a:rPr>
              <a:t> </a:t>
            </a:r>
          </a:p>
          <a:p>
            <a:pPr marL="0" lvl="1" indent="0">
              <a:buNone/>
            </a:pPr>
            <a:endParaRPr lang="es-ES_tradnl" sz="1500" b="1" dirty="0">
              <a:solidFill>
                <a:srgbClr val="000000"/>
              </a:solidFill>
            </a:endParaRPr>
          </a:p>
          <a:p>
            <a:pPr marL="0" lvl="1" indent="0">
              <a:buNone/>
            </a:pPr>
            <a:r>
              <a:rPr lang="es-ES_tradnl" sz="1500" b="1" dirty="0" smtClean="0"/>
              <a:t>Fiebre recurrente + Ascenso RFA </a:t>
            </a:r>
            <a:endParaRPr lang="es-ES_tradnl" sz="1400" dirty="0"/>
          </a:p>
          <a:p>
            <a:pPr marL="285750" lvl="1">
              <a:buFontTx/>
              <a:buChar char="-"/>
            </a:pPr>
            <a:r>
              <a:rPr lang="es-ES" sz="1400" dirty="0" smtClean="0"/>
              <a:t>Biopsia </a:t>
            </a:r>
            <a:r>
              <a:rPr lang="es-ES" sz="1400" dirty="0"/>
              <a:t>lesión: </a:t>
            </a:r>
            <a:r>
              <a:rPr lang="es-ES" sz="1400" dirty="0" smtClean="0"/>
              <a:t>Infiltrado </a:t>
            </a:r>
            <a:r>
              <a:rPr lang="es-ES" sz="1400" dirty="0" err="1" smtClean="0"/>
              <a:t>neutrofílico</a:t>
            </a:r>
            <a:r>
              <a:rPr lang="es-ES" sz="1400" dirty="0"/>
              <a:t> </a:t>
            </a:r>
            <a:r>
              <a:rPr lang="es-ES" sz="1400" dirty="0" smtClean="0"/>
              <a:t>en dermis. Descarta </a:t>
            </a:r>
            <a:r>
              <a:rPr lang="es-ES" sz="1400" dirty="0"/>
              <a:t>vasculitis</a:t>
            </a:r>
            <a:r>
              <a:rPr lang="es-ES" sz="1400" dirty="0" smtClean="0"/>
              <a:t>.</a:t>
            </a:r>
          </a:p>
          <a:p>
            <a:pPr marL="285750" lvl="1">
              <a:buFontTx/>
              <a:buChar char="-"/>
            </a:pPr>
            <a:r>
              <a:rPr lang="es-ES" sz="1400" dirty="0" smtClean="0"/>
              <a:t>Estudio genético enfermedades </a:t>
            </a:r>
            <a:r>
              <a:rPr lang="es-ES" sz="1400" dirty="0" err="1" smtClean="0"/>
              <a:t>autoinflamatorias</a:t>
            </a:r>
            <a:r>
              <a:rPr lang="es-ES" sz="1400" dirty="0" smtClean="0"/>
              <a:t> con fiebre periódica </a:t>
            </a:r>
            <a:r>
              <a:rPr lang="es-ES" sz="1400" b="1" dirty="0" smtClean="0">
                <a:solidFill>
                  <a:srgbClr val="FF0000"/>
                </a:solidFill>
              </a:rPr>
              <a:t>- </a:t>
            </a:r>
            <a:endParaRPr lang="es-ES" sz="1400" dirty="0" smtClean="0"/>
          </a:p>
          <a:p>
            <a:pPr marL="0" lvl="1" indent="0">
              <a:buNone/>
            </a:pPr>
            <a:r>
              <a:rPr lang="es-ES" sz="1400" dirty="0" smtClean="0"/>
              <a:t>(TNFRSF1A, MVK, NLRP3</a:t>
            </a:r>
            <a:r>
              <a:rPr lang="es-ES" sz="1400" dirty="0" smtClean="0"/>
              <a:t>, NLRP12, MEFV</a:t>
            </a:r>
            <a:r>
              <a:rPr lang="es-ES" sz="1400" dirty="0" smtClean="0"/>
              <a:t>)</a:t>
            </a:r>
            <a:endParaRPr lang="es-ES_tradnl" sz="1400" dirty="0"/>
          </a:p>
          <a:p>
            <a:pPr marL="0" lvl="1" indent="0">
              <a:buNone/>
            </a:pPr>
            <a:r>
              <a:rPr lang="es-ES_tradnl" sz="1600" b="1" dirty="0" smtClean="0">
                <a:solidFill>
                  <a:srgbClr val="000000"/>
                </a:solidFill>
              </a:rPr>
              <a:t>Leucocitosis </a:t>
            </a:r>
            <a:r>
              <a:rPr lang="es-ES_tradnl" sz="1600" b="1" dirty="0" err="1" smtClean="0">
                <a:solidFill>
                  <a:srgbClr val="000000"/>
                </a:solidFill>
              </a:rPr>
              <a:t>neutrofílica</a:t>
            </a:r>
            <a:r>
              <a:rPr lang="es-ES_tradnl" sz="1600" b="1" dirty="0" smtClean="0">
                <a:solidFill>
                  <a:srgbClr val="000000"/>
                </a:solidFill>
              </a:rPr>
              <a:t> + </a:t>
            </a:r>
            <a:r>
              <a:rPr lang="es-ES_tradnl" sz="1600" b="1" dirty="0" err="1" smtClean="0">
                <a:solidFill>
                  <a:srgbClr val="000000"/>
                </a:solidFill>
              </a:rPr>
              <a:t>paraproteinemia</a:t>
            </a:r>
            <a:endParaRPr lang="es-ES_tradnl" sz="1600" b="1" dirty="0" smtClean="0">
              <a:solidFill>
                <a:srgbClr val="000000"/>
              </a:solidFill>
            </a:endParaRPr>
          </a:p>
          <a:p>
            <a:pPr marL="0" lvl="1" indent="0">
              <a:buNone/>
            </a:pPr>
            <a:r>
              <a:rPr lang="es-ES_tradnl" sz="1400" dirty="0"/>
              <a:t>	</a:t>
            </a:r>
            <a:endParaRPr lang="es-ES_tradnl" sz="1600" b="1" dirty="0" smtClean="0">
              <a:solidFill>
                <a:srgbClr val="000000"/>
              </a:solidFill>
            </a:endParaRPr>
          </a:p>
          <a:p>
            <a:pPr marL="0" lvl="1" indent="0">
              <a:buNone/>
            </a:pPr>
            <a:r>
              <a:rPr lang="es-ES_tradnl" sz="1600" b="1" dirty="0" smtClean="0">
                <a:solidFill>
                  <a:srgbClr val="000000"/>
                </a:solidFill>
              </a:rPr>
              <a:t>Coxartrosis + Hiperostosis esquelética difusa		</a:t>
            </a:r>
            <a:r>
              <a:rPr lang="es-ES_tradnl" sz="1300" dirty="0" smtClean="0">
                <a:solidFill>
                  <a:srgbClr val="000000"/>
                </a:solidFill>
              </a:rPr>
              <a:t>PTC</a:t>
            </a:r>
            <a:endParaRPr lang="es-ES_tradnl" sz="1300" dirty="0" smtClean="0">
              <a:sym typeface="Wingdings"/>
            </a:endParaRPr>
          </a:p>
          <a:p>
            <a:pPr marL="0" indent="0">
              <a:buNone/>
            </a:pPr>
            <a:endParaRPr lang="es-ES_tradnl" sz="1500" b="1" dirty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endParaRPr lang="es-ES_tradnl" sz="1500" b="1" dirty="0" smtClean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r>
              <a:rPr lang="es-ES_tradnl" sz="1500" b="1" dirty="0" smtClean="0">
                <a:solidFill>
                  <a:srgbClr val="000000"/>
                </a:solidFill>
                <a:sym typeface="Wingdings"/>
              </a:rPr>
              <a:t>Síndrome constitucional + artralgias + cefalea</a:t>
            </a:r>
            <a:endParaRPr lang="es-ES_tradnl" sz="1400" dirty="0">
              <a:sym typeface="Wingdings"/>
            </a:endParaRPr>
          </a:p>
        </p:txBody>
      </p:sp>
      <p:pic>
        <p:nvPicPr>
          <p:cNvPr id="6" name="Imagen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91" y="252980"/>
            <a:ext cx="1391864" cy="13918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68" y="334380"/>
            <a:ext cx="696715" cy="34622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14660" y="252980"/>
            <a:ext cx="6595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1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15" y="1871291"/>
            <a:ext cx="708548" cy="2766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86" y="2394352"/>
            <a:ext cx="598609" cy="334107"/>
          </a:xfrm>
          <a:prstGeom prst="rect">
            <a:avLst/>
          </a:prstGeom>
        </p:spPr>
      </p:pic>
      <p:pic>
        <p:nvPicPr>
          <p:cNvPr id="16" name="Imagen 15" descr="Flecha-roja-sim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71" y="1943626"/>
            <a:ext cx="262007" cy="18463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44" y="3549209"/>
            <a:ext cx="793719" cy="28221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956" y="4638565"/>
            <a:ext cx="840392" cy="30014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5608" y="2362089"/>
            <a:ext cx="543230" cy="485215"/>
          </a:xfrm>
          <a:prstGeom prst="rect">
            <a:avLst/>
          </a:prstGeom>
        </p:spPr>
      </p:pic>
      <p:pic>
        <p:nvPicPr>
          <p:cNvPr id="22" name="Imagen 21" descr="Flecha-roja-sim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77" y="2471227"/>
            <a:ext cx="262007" cy="184636"/>
          </a:xfrm>
          <a:prstGeom prst="rect">
            <a:avLst/>
          </a:prstGeom>
        </p:spPr>
      </p:pic>
      <p:pic>
        <p:nvPicPr>
          <p:cNvPr id="23" name="Imagen 22" descr="Flecha-roja-sim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90" y="4081538"/>
            <a:ext cx="262007" cy="1846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7827" y="3591668"/>
            <a:ext cx="957921" cy="1199484"/>
          </a:xfrm>
          <a:prstGeom prst="rect">
            <a:avLst/>
          </a:prstGeom>
        </p:spPr>
      </p:pic>
      <p:pic>
        <p:nvPicPr>
          <p:cNvPr id="26" name="Imagen 25" descr="Flecha-roja-sim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50" y="4663574"/>
            <a:ext cx="262007" cy="184636"/>
          </a:xfrm>
          <a:prstGeom prst="rect">
            <a:avLst/>
          </a:prstGeom>
        </p:spPr>
      </p:pic>
      <p:pic>
        <p:nvPicPr>
          <p:cNvPr id="27" name="Imagen 26" descr="Flecha-roja-sim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47" y="5448228"/>
            <a:ext cx="262007" cy="18463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0797" y="5211183"/>
            <a:ext cx="1012823" cy="99241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548" y="5448228"/>
            <a:ext cx="807015" cy="27132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9300" y="6098690"/>
            <a:ext cx="1523798" cy="24520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283" y="6062633"/>
            <a:ext cx="4527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 Corticoides, antihistamínicos, </a:t>
            </a:r>
            <a:r>
              <a:rPr lang="es-ES" sz="1400" i="1" dirty="0" err="1" smtClean="0"/>
              <a:t>omalizumab</a:t>
            </a:r>
            <a:r>
              <a:rPr lang="es-ES" sz="1400" i="1" dirty="0" smtClean="0"/>
              <a:t> y </a:t>
            </a:r>
            <a:r>
              <a:rPr lang="es-ES" sz="1400" i="1" dirty="0" err="1" smtClean="0"/>
              <a:t>metotrexate</a:t>
            </a:r>
            <a:r>
              <a:rPr lang="mr-IN" sz="1400" dirty="0" smtClean="0"/>
              <a:t>…</a:t>
            </a:r>
            <a:endParaRPr lang="es-ES" sz="1400" dirty="0"/>
          </a:p>
        </p:txBody>
      </p:sp>
      <p:pic>
        <p:nvPicPr>
          <p:cNvPr id="5" name="Imagen 4" descr="image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9" y="5966543"/>
            <a:ext cx="696714" cy="5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1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68" y="334380"/>
            <a:ext cx="696715" cy="34622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14660" y="252980"/>
            <a:ext cx="6595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1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56" y="1151955"/>
            <a:ext cx="2706490" cy="51743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470" y="1467595"/>
            <a:ext cx="5433150" cy="4858750"/>
          </a:xfrm>
          <a:prstGeom prst="rect">
            <a:avLst/>
          </a:prstGeom>
        </p:spPr>
      </p:pic>
      <p:pic>
        <p:nvPicPr>
          <p:cNvPr id="8" name="Imagen 7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70" y="334380"/>
            <a:ext cx="711410" cy="7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061" y="683867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Inicio de los síntomas</a:t>
            </a:r>
            <a:r>
              <a:rPr lang="mr-IN" sz="2400" b="1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0251" y="1846060"/>
            <a:ext cx="8229600" cy="505636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ES_tradnl" sz="1500" b="1" dirty="0" smtClean="0"/>
              <a:t>Brotes diarios de lesiones </a:t>
            </a:r>
            <a:r>
              <a:rPr lang="es-ES_tradnl" sz="1500" b="1" dirty="0" err="1" smtClean="0"/>
              <a:t>urticariformes</a:t>
            </a:r>
            <a:r>
              <a:rPr lang="es-ES_tradnl" sz="1500" b="1" dirty="0" smtClean="0"/>
              <a:t>                </a:t>
            </a:r>
            <a:r>
              <a:rPr lang="es-ES_tradnl" sz="1400" dirty="0" smtClean="0"/>
              <a:t>Urticaria </a:t>
            </a:r>
            <a:r>
              <a:rPr lang="es-ES_tradnl" sz="1400" dirty="0"/>
              <a:t>crónica </a:t>
            </a:r>
            <a:r>
              <a:rPr lang="es-ES_tradnl" sz="1400" dirty="0" smtClean="0"/>
              <a:t>idiopática</a:t>
            </a:r>
            <a:endParaRPr lang="es-ES_tradnl" sz="1500" b="1" dirty="0" smtClean="0"/>
          </a:p>
          <a:p>
            <a:pPr marL="0" indent="0">
              <a:buNone/>
            </a:pPr>
            <a:endParaRPr lang="es-ES_tradnl" sz="1500" b="1" dirty="0" smtClean="0"/>
          </a:p>
          <a:p>
            <a:pPr marL="0" lvl="1" indent="0">
              <a:buNone/>
            </a:pPr>
            <a:r>
              <a:rPr lang="es-ES_tradnl" sz="1500" b="1" dirty="0" smtClean="0">
                <a:solidFill>
                  <a:srgbClr val="000000"/>
                </a:solidFill>
              </a:rPr>
              <a:t>Hipoacusia </a:t>
            </a:r>
            <a:r>
              <a:rPr lang="es-ES_tradnl" sz="1500" b="1" dirty="0" err="1" smtClean="0">
                <a:solidFill>
                  <a:srgbClr val="000000"/>
                </a:solidFill>
              </a:rPr>
              <a:t>neurosensorial</a:t>
            </a:r>
            <a:r>
              <a:rPr lang="es-ES_tradnl" sz="1500" b="1" dirty="0" smtClean="0">
                <a:solidFill>
                  <a:srgbClr val="000000"/>
                </a:solidFill>
              </a:rPr>
              <a:t> </a:t>
            </a:r>
          </a:p>
          <a:p>
            <a:pPr marL="0" lvl="1" indent="0">
              <a:buNone/>
            </a:pPr>
            <a:endParaRPr lang="es-ES_tradnl" sz="1500" b="1" dirty="0">
              <a:solidFill>
                <a:srgbClr val="000000"/>
              </a:solidFill>
            </a:endParaRPr>
          </a:p>
          <a:p>
            <a:pPr marL="0" lvl="1" indent="0">
              <a:buNone/>
            </a:pPr>
            <a:r>
              <a:rPr lang="es-ES_tradnl" sz="1500" b="1" dirty="0" smtClean="0"/>
              <a:t>Fiebre recurrente + Ascenso RFA </a:t>
            </a:r>
            <a:endParaRPr lang="es-ES_tradnl" sz="1400" dirty="0"/>
          </a:p>
          <a:p>
            <a:pPr marL="285750" lvl="1">
              <a:buFontTx/>
              <a:buChar char="-"/>
            </a:pPr>
            <a:r>
              <a:rPr lang="es-ES" sz="1400" dirty="0" smtClean="0"/>
              <a:t>Biopsia </a:t>
            </a:r>
            <a:r>
              <a:rPr lang="es-ES" sz="1400" dirty="0"/>
              <a:t>lesión: </a:t>
            </a:r>
            <a:r>
              <a:rPr lang="es-ES" sz="1400" dirty="0" smtClean="0"/>
              <a:t>Infiltrado </a:t>
            </a:r>
            <a:r>
              <a:rPr lang="es-ES" sz="1400" dirty="0" err="1" smtClean="0"/>
              <a:t>neutrofílico</a:t>
            </a:r>
            <a:r>
              <a:rPr lang="es-ES" sz="1400" dirty="0"/>
              <a:t> </a:t>
            </a:r>
            <a:r>
              <a:rPr lang="es-ES" sz="1400" dirty="0" smtClean="0"/>
              <a:t>en dermis. Descarta </a:t>
            </a:r>
            <a:r>
              <a:rPr lang="es-ES" sz="1400" dirty="0"/>
              <a:t>vasculitis</a:t>
            </a:r>
            <a:r>
              <a:rPr lang="es-ES" sz="1400" dirty="0" smtClean="0"/>
              <a:t>.</a:t>
            </a:r>
          </a:p>
          <a:p>
            <a:pPr marL="285750" lvl="1">
              <a:buFontTx/>
              <a:buChar char="-"/>
            </a:pPr>
            <a:r>
              <a:rPr lang="es-ES" sz="1400" dirty="0" smtClean="0"/>
              <a:t>Estudio genético enfermedades </a:t>
            </a:r>
            <a:r>
              <a:rPr lang="es-ES" sz="1400" dirty="0" err="1" smtClean="0"/>
              <a:t>autoinflamatorias</a:t>
            </a:r>
            <a:r>
              <a:rPr lang="es-ES" sz="1400" dirty="0" smtClean="0"/>
              <a:t> con fiebre periódica </a:t>
            </a:r>
            <a:r>
              <a:rPr lang="es-ES" sz="1400" b="1" dirty="0" smtClean="0">
                <a:solidFill>
                  <a:srgbClr val="FF0000"/>
                </a:solidFill>
              </a:rPr>
              <a:t>- </a:t>
            </a:r>
            <a:endParaRPr lang="es-ES" sz="1400" dirty="0" smtClean="0"/>
          </a:p>
          <a:p>
            <a:pPr marL="0" lvl="1" indent="0">
              <a:buNone/>
            </a:pPr>
            <a:r>
              <a:rPr lang="es-ES" sz="1400" dirty="0" smtClean="0"/>
              <a:t>(TNFRSF1A, MVK, NLRP3</a:t>
            </a:r>
            <a:r>
              <a:rPr lang="es-ES" sz="1400" dirty="0"/>
              <a:t>, </a:t>
            </a:r>
            <a:r>
              <a:rPr lang="es-ES" sz="1400" dirty="0" smtClean="0"/>
              <a:t>NLRP12, MEFV</a:t>
            </a:r>
            <a:r>
              <a:rPr lang="es-ES" sz="1400" dirty="0" smtClean="0"/>
              <a:t>)</a:t>
            </a:r>
            <a:endParaRPr lang="es-ES_tradnl" sz="1400" dirty="0"/>
          </a:p>
          <a:p>
            <a:pPr marL="0" lvl="1" indent="0">
              <a:buNone/>
            </a:pPr>
            <a:r>
              <a:rPr lang="es-ES_tradnl" sz="1600" b="1" dirty="0" smtClean="0">
                <a:solidFill>
                  <a:srgbClr val="000000"/>
                </a:solidFill>
              </a:rPr>
              <a:t>Leucocitosis </a:t>
            </a:r>
            <a:r>
              <a:rPr lang="es-ES_tradnl" sz="1600" b="1" dirty="0" err="1" smtClean="0">
                <a:solidFill>
                  <a:srgbClr val="000000"/>
                </a:solidFill>
              </a:rPr>
              <a:t>neutrofílica</a:t>
            </a:r>
            <a:r>
              <a:rPr lang="es-ES_tradnl" sz="1600" b="1" dirty="0" smtClean="0">
                <a:solidFill>
                  <a:srgbClr val="000000"/>
                </a:solidFill>
              </a:rPr>
              <a:t> + </a:t>
            </a:r>
            <a:r>
              <a:rPr lang="es-ES_tradnl" sz="1600" b="1" dirty="0" err="1" smtClean="0">
                <a:solidFill>
                  <a:srgbClr val="000000"/>
                </a:solidFill>
              </a:rPr>
              <a:t>paraproteinemia</a:t>
            </a:r>
            <a:endParaRPr lang="es-ES_tradnl" sz="1600" b="1" dirty="0" smtClean="0">
              <a:solidFill>
                <a:srgbClr val="000000"/>
              </a:solidFill>
            </a:endParaRPr>
          </a:p>
          <a:p>
            <a:pPr marL="0" lvl="1" indent="0">
              <a:buNone/>
            </a:pPr>
            <a:r>
              <a:rPr lang="es-ES_tradnl" sz="1400" dirty="0"/>
              <a:t>	</a:t>
            </a:r>
            <a:endParaRPr lang="es-ES_tradnl" sz="1600" b="1" dirty="0" smtClean="0">
              <a:solidFill>
                <a:srgbClr val="000000"/>
              </a:solidFill>
            </a:endParaRPr>
          </a:p>
          <a:p>
            <a:pPr marL="0" lvl="1" indent="0">
              <a:buNone/>
            </a:pPr>
            <a:r>
              <a:rPr lang="es-ES_tradnl" sz="1600" b="1" dirty="0" smtClean="0">
                <a:solidFill>
                  <a:srgbClr val="000000"/>
                </a:solidFill>
              </a:rPr>
              <a:t>Coxartrosis + Hiperostosis esquelética difusa		</a:t>
            </a:r>
            <a:r>
              <a:rPr lang="es-ES_tradnl" sz="1300" dirty="0" smtClean="0">
                <a:solidFill>
                  <a:srgbClr val="000000"/>
                </a:solidFill>
              </a:rPr>
              <a:t>PTC</a:t>
            </a:r>
            <a:endParaRPr lang="es-ES_tradnl" sz="1300" dirty="0" smtClean="0">
              <a:sym typeface="Wingdings"/>
            </a:endParaRPr>
          </a:p>
          <a:p>
            <a:pPr marL="0" indent="0">
              <a:buNone/>
            </a:pPr>
            <a:endParaRPr lang="es-ES_tradnl" sz="1500" b="1" dirty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endParaRPr lang="es-ES_tradnl" sz="1500" b="1" dirty="0" smtClean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r>
              <a:rPr lang="es-ES_tradnl" sz="1500" b="1" dirty="0" smtClean="0">
                <a:solidFill>
                  <a:srgbClr val="000000"/>
                </a:solidFill>
                <a:sym typeface="Wingdings"/>
              </a:rPr>
              <a:t>Síndrome constitucional + artralgias + cefalea</a:t>
            </a:r>
            <a:endParaRPr lang="es-ES_tradnl" sz="1400" dirty="0">
              <a:sym typeface="Wingdings"/>
            </a:endParaRPr>
          </a:p>
        </p:txBody>
      </p:sp>
      <p:pic>
        <p:nvPicPr>
          <p:cNvPr id="6" name="Imagen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91" y="252980"/>
            <a:ext cx="1391864" cy="13918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68" y="334380"/>
            <a:ext cx="696715" cy="34622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14660" y="252980"/>
            <a:ext cx="6595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1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15" y="1871291"/>
            <a:ext cx="708548" cy="2766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86" y="2394352"/>
            <a:ext cx="598609" cy="334107"/>
          </a:xfrm>
          <a:prstGeom prst="rect">
            <a:avLst/>
          </a:prstGeom>
        </p:spPr>
      </p:pic>
      <p:pic>
        <p:nvPicPr>
          <p:cNvPr id="16" name="Imagen 15" descr="Flecha-roja-sim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71" y="1943626"/>
            <a:ext cx="262007" cy="18463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44" y="3549209"/>
            <a:ext cx="793719" cy="28221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956" y="4638565"/>
            <a:ext cx="840392" cy="30014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5608" y="2362089"/>
            <a:ext cx="543230" cy="485215"/>
          </a:xfrm>
          <a:prstGeom prst="rect">
            <a:avLst/>
          </a:prstGeom>
        </p:spPr>
      </p:pic>
      <p:pic>
        <p:nvPicPr>
          <p:cNvPr id="22" name="Imagen 21" descr="Flecha-roja-sim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77" y="2471227"/>
            <a:ext cx="262007" cy="184636"/>
          </a:xfrm>
          <a:prstGeom prst="rect">
            <a:avLst/>
          </a:prstGeom>
        </p:spPr>
      </p:pic>
      <p:pic>
        <p:nvPicPr>
          <p:cNvPr id="23" name="Imagen 22" descr="Flecha-roja-sim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90" y="4081538"/>
            <a:ext cx="262007" cy="1846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7827" y="3591668"/>
            <a:ext cx="957921" cy="1199484"/>
          </a:xfrm>
          <a:prstGeom prst="rect">
            <a:avLst/>
          </a:prstGeom>
        </p:spPr>
      </p:pic>
      <p:pic>
        <p:nvPicPr>
          <p:cNvPr id="26" name="Imagen 25" descr="Flecha-roja-sim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50" y="4663574"/>
            <a:ext cx="262007" cy="184636"/>
          </a:xfrm>
          <a:prstGeom prst="rect">
            <a:avLst/>
          </a:prstGeom>
        </p:spPr>
      </p:pic>
      <p:pic>
        <p:nvPicPr>
          <p:cNvPr id="27" name="Imagen 26" descr="Flecha-roja-sim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47" y="5448228"/>
            <a:ext cx="262007" cy="18463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0797" y="5211183"/>
            <a:ext cx="1012823" cy="99241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548" y="5448228"/>
            <a:ext cx="807015" cy="27132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9300" y="6098690"/>
            <a:ext cx="1523798" cy="24520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283" y="6062633"/>
            <a:ext cx="4527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 Corticoides, antihistamínicos, </a:t>
            </a:r>
            <a:r>
              <a:rPr lang="es-ES" sz="1400" i="1" dirty="0" err="1" smtClean="0"/>
              <a:t>omalizumab</a:t>
            </a:r>
            <a:r>
              <a:rPr lang="es-ES" sz="1400" i="1" dirty="0" smtClean="0"/>
              <a:t> y </a:t>
            </a:r>
            <a:r>
              <a:rPr lang="es-ES" sz="1400" i="1" dirty="0" err="1" smtClean="0"/>
              <a:t>metotrexate</a:t>
            </a:r>
            <a:r>
              <a:rPr lang="mr-IN" sz="1400" dirty="0" smtClean="0"/>
              <a:t>…</a:t>
            </a:r>
            <a:endParaRPr lang="es-ES" sz="1400" dirty="0"/>
          </a:p>
        </p:txBody>
      </p:sp>
      <p:pic>
        <p:nvPicPr>
          <p:cNvPr id="5" name="Imagen 4" descr="image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9" y="5966543"/>
            <a:ext cx="696714" cy="5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9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280" y="563634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984807"/>
                </a:solidFill>
                <a:cs typeface="Calibri"/>
              </a:rPr>
              <a:t>Exploración física</a:t>
            </a:r>
            <a:r>
              <a:rPr lang="mr-IN" sz="2400" b="1" dirty="0" smtClean="0">
                <a:solidFill>
                  <a:srgbClr val="984807"/>
                </a:solidFill>
                <a:cs typeface="Calibri"/>
              </a:rPr>
              <a:t>…</a:t>
            </a:r>
            <a:endParaRPr lang="es-ES" sz="2400" b="1" dirty="0">
              <a:solidFill>
                <a:srgbClr val="984807"/>
              </a:solidFill>
              <a:cs typeface="Calibri"/>
            </a:endParaRPr>
          </a:p>
        </p:txBody>
      </p:sp>
      <p:pic>
        <p:nvPicPr>
          <p:cNvPr id="7" name="Imagen 6" descr="57362bc3-d6b3-4d43-850b-fe021a882c9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4" y="1706634"/>
            <a:ext cx="3455261" cy="4607015"/>
          </a:xfrm>
          <a:prstGeom prst="rect">
            <a:avLst/>
          </a:prstGeom>
        </p:spPr>
      </p:pic>
      <p:pic>
        <p:nvPicPr>
          <p:cNvPr id="8" name="Imagen 7" descr="aff66641-753e-456d-9f8c-2ebf9191e5a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23" y="1706634"/>
            <a:ext cx="3455261" cy="46070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68" y="334380"/>
            <a:ext cx="696715" cy="34622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14660" y="252980"/>
            <a:ext cx="6595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1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n 2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70" y="334380"/>
            <a:ext cx="711410" cy="7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6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280" y="680600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984807"/>
                </a:solidFill>
              </a:rPr>
              <a:t>Pruebas complementarias</a:t>
            </a:r>
            <a:r>
              <a:rPr lang="mr-IN" sz="2400" b="1" dirty="0" smtClean="0">
                <a:solidFill>
                  <a:srgbClr val="984807"/>
                </a:solidFill>
              </a:rPr>
              <a:t>…</a:t>
            </a:r>
            <a:endParaRPr lang="es-ES" sz="2400" b="1" dirty="0">
              <a:solidFill>
                <a:srgbClr val="984807"/>
              </a:solidFill>
            </a:endParaRPr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392280" y="1838418"/>
            <a:ext cx="843964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600" dirty="0"/>
              <a:t>	</a:t>
            </a:r>
            <a:r>
              <a:rPr lang="es-ES" sz="1600" dirty="0" smtClean="0"/>
              <a:t>	</a:t>
            </a:r>
            <a:r>
              <a:rPr lang="es-ES" sz="1600" b="1" dirty="0" smtClean="0">
                <a:solidFill>
                  <a:srgbClr val="FF0000"/>
                </a:solidFill>
              </a:rPr>
              <a:t>Leucocitosis </a:t>
            </a:r>
            <a:r>
              <a:rPr lang="es-ES" sz="1600" dirty="0" smtClean="0"/>
              <a:t>con </a:t>
            </a:r>
            <a:r>
              <a:rPr lang="es-ES" sz="1600" dirty="0" err="1" smtClean="0"/>
              <a:t>neutrofilia</a:t>
            </a:r>
            <a:r>
              <a:rPr lang="es-ES" sz="1600" dirty="0" smtClean="0"/>
              <a:t>. </a:t>
            </a:r>
            <a:r>
              <a:rPr lang="es-ES" sz="1600" b="1" dirty="0" smtClean="0">
                <a:solidFill>
                  <a:srgbClr val="FF0000"/>
                </a:solidFill>
              </a:rPr>
              <a:t>PCR 12 </a:t>
            </a:r>
            <a:r>
              <a:rPr lang="es-ES" sz="1600" dirty="0" smtClean="0"/>
              <a:t>mg/dl, </a:t>
            </a:r>
            <a:r>
              <a:rPr lang="es-ES" sz="1600" b="1" dirty="0" smtClean="0">
                <a:solidFill>
                  <a:srgbClr val="FF0000"/>
                </a:solidFill>
              </a:rPr>
              <a:t>VSG 79</a:t>
            </a:r>
            <a:r>
              <a:rPr lang="es-ES" sz="1600" dirty="0" smtClean="0"/>
              <a:t> mm/h.</a:t>
            </a:r>
          </a:p>
          <a:p>
            <a:pPr marL="0" indent="0">
              <a:buNone/>
            </a:pPr>
            <a:r>
              <a:rPr lang="es-ES" sz="1600" dirty="0"/>
              <a:t>	</a:t>
            </a:r>
            <a:r>
              <a:rPr lang="es-ES" sz="1600" dirty="0" smtClean="0"/>
              <a:t>	FR, ECA, ANA, ANCA, Complemento normal.</a:t>
            </a:r>
          </a:p>
          <a:p>
            <a:pPr marL="0" indent="0">
              <a:buNone/>
            </a:pPr>
            <a:r>
              <a:rPr lang="es-ES" sz="1600" dirty="0"/>
              <a:t>	</a:t>
            </a:r>
            <a:r>
              <a:rPr lang="es-ES" sz="1600" b="1" dirty="0" smtClean="0">
                <a:solidFill>
                  <a:srgbClr val="984807"/>
                </a:solidFill>
              </a:rPr>
              <a:t>	</a:t>
            </a:r>
            <a:r>
              <a:rPr lang="es-ES" sz="1600" dirty="0" err="1" smtClean="0"/>
              <a:t>Proteinograma</a:t>
            </a:r>
            <a:r>
              <a:rPr lang="es-ES" sz="1600" b="1" dirty="0" smtClean="0">
                <a:solidFill>
                  <a:srgbClr val="984807"/>
                </a:solidFill>
              </a:rPr>
              <a:t>: </a:t>
            </a:r>
            <a:r>
              <a:rPr lang="es-ES" sz="1600" b="1" dirty="0" smtClean="0">
                <a:solidFill>
                  <a:srgbClr val="FF0000"/>
                </a:solidFill>
              </a:rPr>
              <a:t>Banda monoclonal región Gamma</a:t>
            </a:r>
            <a:r>
              <a:rPr lang="es-ES" sz="1600" dirty="0" smtClean="0"/>
              <a:t>. </a:t>
            </a:r>
            <a:r>
              <a:rPr lang="es-ES" sz="1600" dirty="0" err="1" smtClean="0"/>
              <a:t>IgM</a:t>
            </a:r>
            <a:r>
              <a:rPr lang="es-ES" sz="1600" dirty="0" smtClean="0"/>
              <a:t> 677 mg/dl. IgG4 normal.</a:t>
            </a:r>
          </a:p>
          <a:p>
            <a:pPr marL="0" indent="0">
              <a:buNone/>
            </a:pPr>
            <a:r>
              <a:rPr lang="es-ES" sz="1600" dirty="0" smtClean="0"/>
              <a:t>		Componente M 5,11%. VEGF normal.</a:t>
            </a:r>
          </a:p>
          <a:p>
            <a:pPr marL="0" indent="0">
              <a:buNone/>
            </a:pPr>
            <a:r>
              <a:rPr lang="es-ES" sz="1600" dirty="0" smtClean="0"/>
              <a:t>		Serología: Infección pasada VHB (DNA -)</a:t>
            </a:r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r>
              <a:rPr lang="es-ES" sz="1600" dirty="0" smtClean="0"/>
              <a:t>		Sedimento normal. No proteinuria.					</a:t>
            </a:r>
          </a:p>
          <a:p>
            <a:pPr marL="0" indent="0">
              <a:buNone/>
            </a:pPr>
            <a:r>
              <a:rPr lang="es-ES" sz="1600" dirty="0"/>
              <a:t>	</a:t>
            </a:r>
            <a:r>
              <a:rPr lang="es-ES" sz="1600" dirty="0" smtClean="0"/>
              <a:t>	</a:t>
            </a:r>
          </a:p>
          <a:p>
            <a:pPr marL="0" indent="0">
              <a:buNone/>
            </a:pPr>
            <a:r>
              <a:rPr lang="es-ES" sz="1600" dirty="0"/>
              <a:t>	</a:t>
            </a:r>
            <a:r>
              <a:rPr lang="es-ES" sz="1600" dirty="0" smtClean="0"/>
              <a:t>	</a:t>
            </a:r>
          </a:p>
          <a:p>
            <a:pPr marL="0" indent="0">
              <a:buNone/>
            </a:pPr>
            <a:r>
              <a:rPr lang="es-ES" sz="1600" dirty="0"/>
              <a:t>	</a:t>
            </a:r>
            <a:r>
              <a:rPr lang="es-ES" sz="1600" dirty="0" smtClean="0"/>
              <a:t>	</a:t>
            </a:r>
            <a:r>
              <a:rPr lang="es-ES" sz="1600" dirty="0" err="1" smtClean="0"/>
              <a:t>Mantoux</a:t>
            </a:r>
            <a:r>
              <a:rPr lang="es-ES" sz="1600" dirty="0" smtClean="0"/>
              <a:t> </a:t>
            </a:r>
            <a:r>
              <a:rPr lang="es-ES" sz="1600" b="1" dirty="0" smtClean="0">
                <a:solidFill>
                  <a:srgbClr val="FF0000"/>
                </a:solidFill>
              </a:rPr>
              <a:t> + </a:t>
            </a:r>
            <a:r>
              <a:rPr lang="es-ES" sz="1600" dirty="0" smtClean="0"/>
              <a:t>(10mm)</a:t>
            </a:r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r>
              <a:rPr lang="es-ES" sz="1600" dirty="0" smtClean="0"/>
              <a:t>		</a:t>
            </a:r>
            <a:r>
              <a:rPr lang="es-ES" sz="1600" b="1" dirty="0" smtClean="0">
                <a:solidFill>
                  <a:srgbClr val="FF0000"/>
                </a:solidFill>
              </a:rPr>
              <a:t>Adenopatías </a:t>
            </a:r>
            <a:r>
              <a:rPr lang="es-ES" sz="1600" dirty="0" err="1" smtClean="0"/>
              <a:t>subcentrimétricas</a:t>
            </a:r>
            <a:r>
              <a:rPr lang="es-ES" sz="1600" dirty="0"/>
              <a:t>			</a:t>
            </a:r>
            <a:r>
              <a:rPr lang="es-ES" sz="1600" dirty="0" smtClean="0"/>
              <a:t>							</a:t>
            </a:r>
          </a:p>
          <a:p>
            <a:pPr marL="0" indent="0">
              <a:buNone/>
            </a:pPr>
            <a:r>
              <a:rPr lang="es-ES" sz="1600" dirty="0" smtClean="0"/>
              <a:t>													 															</a:t>
            </a:r>
            <a:endParaRPr lang="es-ES" sz="1600" dirty="0"/>
          </a:p>
          <a:p>
            <a:pPr marL="0" indent="0">
              <a:buNone/>
            </a:pPr>
            <a:r>
              <a:rPr lang="es-ES" sz="1600" dirty="0" smtClean="0"/>
              <a:t>		FISH del 6q23 -. </a:t>
            </a:r>
            <a:r>
              <a:rPr lang="es-ES" sz="1600" b="1" dirty="0" smtClean="0">
                <a:solidFill>
                  <a:srgbClr val="FF0000"/>
                </a:solidFill>
              </a:rPr>
              <a:t>Descarta </a:t>
            </a:r>
            <a:r>
              <a:rPr lang="es-ES" sz="1600" b="1" dirty="0" err="1" smtClean="0">
                <a:solidFill>
                  <a:srgbClr val="FF0000"/>
                </a:solidFill>
              </a:rPr>
              <a:t>Waldeström</a:t>
            </a:r>
            <a:endParaRPr lang="es-ES" sz="1600" b="1" dirty="0" smtClean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68" y="334380"/>
            <a:ext cx="696715" cy="34622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14660" y="252980"/>
            <a:ext cx="6595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1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92" y="2049490"/>
            <a:ext cx="398516" cy="6499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347" y="3292604"/>
            <a:ext cx="499983" cy="6022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46" y="4213433"/>
            <a:ext cx="477387" cy="370786"/>
          </a:xfrm>
          <a:prstGeom prst="rect">
            <a:avLst/>
          </a:prstGeom>
        </p:spPr>
      </p:pic>
      <p:pic>
        <p:nvPicPr>
          <p:cNvPr id="11" name="Imagen 10" descr="orin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8" y="3383890"/>
            <a:ext cx="409865" cy="409865"/>
          </a:xfrm>
          <a:prstGeom prst="rect">
            <a:avLst/>
          </a:prstGeom>
        </p:spPr>
      </p:pic>
      <p:pic>
        <p:nvPicPr>
          <p:cNvPr id="12" name="Imagen 11" descr="emg-2-blog-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68" y="4924622"/>
            <a:ext cx="538162" cy="6808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607" y="5021497"/>
            <a:ext cx="776055" cy="4728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967" y="5803317"/>
            <a:ext cx="752368" cy="43057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482234" y="3383890"/>
            <a:ext cx="219122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Normal</a:t>
            </a:r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/>
          </a:p>
          <a:p>
            <a:r>
              <a:rPr lang="es-ES" sz="1600" dirty="0" err="1" smtClean="0"/>
              <a:t>Polineuropatía</a:t>
            </a:r>
            <a:r>
              <a:rPr lang="es-ES" sz="1600" dirty="0" smtClean="0"/>
              <a:t> sensitivo </a:t>
            </a:r>
          </a:p>
          <a:p>
            <a:r>
              <a:rPr lang="es-ES" sz="1600" dirty="0" smtClean="0"/>
              <a:t>motora de MMII.</a:t>
            </a:r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/>
          </a:p>
        </p:txBody>
      </p:sp>
      <p:pic>
        <p:nvPicPr>
          <p:cNvPr id="16" name="Imagen 15" descr="download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96" y="130407"/>
            <a:ext cx="1064224" cy="7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6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730541" y="3622920"/>
            <a:ext cx="171783" cy="32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300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68" y="334380"/>
            <a:ext cx="696715" cy="346220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1314660" y="252980"/>
            <a:ext cx="6595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1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766" y="3046605"/>
            <a:ext cx="2451100" cy="1447800"/>
          </a:xfrm>
          <a:prstGeom prst="rect">
            <a:avLst/>
          </a:prstGeom>
        </p:spPr>
      </p:pic>
      <p:pic>
        <p:nvPicPr>
          <p:cNvPr id="2" name="Imagen 1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28892"/>
            <a:ext cx="698149" cy="865705"/>
          </a:xfrm>
          <a:prstGeom prst="rect">
            <a:avLst/>
          </a:prstGeom>
        </p:spPr>
      </p:pic>
      <p:pic>
        <p:nvPicPr>
          <p:cNvPr id="3" name="Imagen 2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33" y="3151052"/>
            <a:ext cx="1016000" cy="1016000"/>
          </a:xfrm>
          <a:prstGeom prst="rect">
            <a:avLst/>
          </a:prstGeom>
        </p:spPr>
      </p:pic>
      <p:pic>
        <p:nvPicPr>
          <p:cNvPr id="4" name="Imagen 3" descr="downloa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1336688"/>
            <a:ext cx="1111250" cy="1111250"/>
          </a:xfrm>
          <a:prstGeom prst="rect">
            <a:avLst/>
          </a:prstGeom>
        </p:spPr>
      </p:pic>
      <p:pic>
        <p:nvPicPr>
          <p:cNvPr id="7" name="Imagen 6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50" y="1438113"/>
            <a:ext cx="1066500" cy="16084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0725" y="4165600"/>
            <a:ext cx="1120775" cy="751502"/>
          </a:xfrm>
          <a:prstGeom prst="rect">
            <a:avLst/>
          </a:prstGeom>
        </p:spPr>
      </p:pic>
      <p:pic>
        <p:nvPicPr>
          <p:cNvPr id="13" name="Imagen 12" descr="imag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90" y="5130047"/>
            <a:ext cx="952500" cy="952500"/>
          </a:xfrm>
          <a:prstGeom prst="rect">
            <a:avLst/>
          </a:prstGeom>
        </p:spPr>
      </p:pic>
      <p:pic>
        <p:nvPicPr>
          <p:cNvPr id="19" name="Imagen 18" descr="imag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16" y="1550425"/>
            <a:ext cx="1120775" cy="89751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5625" y="5391949"/>
            <a:ext cx="1007536" cy="434831"/>
          </a:xfrm>
          <a:prstGeom prst="rect">
            <a:avLst/>
          </a:prstGeom>
        </p:spPr>
      </p:pic>
      <p:sp>
        <p:nvSpPr>
          <p:cNvPr id="22" name="Flecha arriba 21"/>
          <p:cNvSpPr/>
          <p:nvPr/>
        </p:nvSpPr>
        <p:spPr>
          <a:xfrm>
            <a:off x="1432862" y="5303737"/>
            <a:ext cx="281637" cy="523044"/>
          </a:xfrm>
          <a:prstGeom prst="up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9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61" y="6578600"/>
            <a:ext cx="2650295" cy="2082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68" y="334380"/>
            <a:ext cx="696715" cy="34622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14660" y="252980"/>
            <a:ext cx="6595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CURSO DE ACTUALIZACIÓN EN PATOLOGÍA AUTOINMUNE DE LA AADEA</a:t>
            </a:r>
          </a:p>
          <a:p>
            <a:r>
              <a:rPr lang="es-ES" sz="1100" b="1" dirty="0" smtClean="0">
                <a:solidFill>
                  <a:schemeClr val="accent6">
                    <a:lumMod val="75000"/>
                  </a:schemeClr>
                </a:solidFill>
              </a:rPr>
              <a:t>SÍNDROMES AUTOINFLAMATORIOS SISTÉMICOS (Fiebre, genética e historia</a:t>
            </a:r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92280" y="680600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984807"/>
                </a:solidFill>
                <a:cs typeface="Calibri"/>
              </a:rPr>
              <a:t>Síndrome de </a:t>
            </a:r>
            <a:r>
              <a:rPr lang="es-ES" sz="2400" b="1" dirty="0" err="1" smtClean="0">
                <a:solidFill>
                  <a:srgbClr val="984807"/>
                </a:solidFill>
                <a:cs typeface="Calibri"/>
              </a:rPr>
              <a:t>Schnitzler</a:t>
            </a:r>
            <a:r>
              <a:rPr lang="mr-IN" sz="2400" b="1" dirty="0" smtClean="0">
                <a:solidFill>
                  <a:srgbClr val="984807"/>
                </a:solidFill>
                <a:cs typeface="Calibri"/>
              </a:rPr>
              <a:t>…</a:t>
            </a:r>
            <a:endParaRPr lang="es-ES" sz="2400" b="1" dirty="0">
              <a:solidFill>
                <a:srgbClr val="984807"/>
              </a:solidFill>
              <a:cs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61" y="2111857"/>
            <a:ext cx="4153004" cy="3645623"/>
          </a:xfrm>
          <a:prstGeom prst="rect">
            <a:avLst/>
          </a:prstGeom>
        </p:spPr>
      </p:pic>
      <p:sp>
        <p:nvSpPr>
          <p:cNvPr id="17" name="Flecha derecha 16"/>
          <p:cNvSpPr/>
          <p:nvPr/>
        </p:nvSpPr>
        <p:spPr>
          <a:xfrm>
            <a:off x="332139" y="2646178"/>
            <a:ext cx="292100" cy="1524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262612" y="3323380"/>
            <a:ext cx="292100" cy="1524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064" y="2971799"/>
            <a:ext cx="346443" cy="34644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667" y="3984755"/>
            <a:ext cx="346443" cy="34644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979" y="1097817"/>
            <a:ext cx="627962" cy="4058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9461" y="1097164"/>
            <a:ext cx="907206" cy="406531"/>
          </a:xfrm>
          <a:prstGeom prst="rect">
            <a:avLst/>
          </a:prstGeom>
        </p:spPr>
      </p:pic>
      <p:pic>
        <p:nvPicPr>
          <p:cNvPr id="26" name="Imagen 25" descr="07bad8a8bcace8607662fbab3eca7b2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708" y="147682"/>
            <a:ext cx="1147048" cy="763308"/>
          </a:xfrm>
          <a:prstGeom prst="rect">
            <a:avLst/>
          </a:prstGeom>
        </p:spPr>
      </p:pic>
      <p:pic>
        <p:nvPicPr>
          <p:cNvPr id="27" name="Imagen 26" descr="49912607-texto-del-sello-rojo-exclusiÓn-en-blanc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45" y="3318242"/>
            <a:ext cx="2063654" cy="12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3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908</Words>
  <Application>Microsoft Macintosh PowerPoint</Application>
  <PresentationFormat>Presentación en pantalla (4:3)</PresentationFormat>
  <Paragraphs>184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Caso clínico</vt:lpstr>
      <vt:lpstr>Antecedentes clínicos…</vt:lpstr>
      <vt:lpstr>Inicio de los síntomas…</vt:lpstr>
      <vt:lpstr>Presentación de PowerPoint</vt:lpstr>
      <vt:lpstr>Inicio de los síntomas…</vt:lpstr>
      <vt:lpstr>Exploración física…</vt:lpstr>
      <vt:lpstr>Pruebas complementarias…</vt:lpstr>
      <vt:lpstr>Presentación de PowerPoint</vt:lpstr>
      <vt:lpstr>Síndrome de Schnitzler…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</dc:title>
  <dc:creator>Alexandra Aceituno Caño</dc:creator>
  <cp:lastModifiedBy>Alexandra Aceituno Caño</cp:lastModifiedBy>
  <cp:revision>102</cp:revision>
  <dcterms:created xsi:type="dcterms:W3CDTF">2018-11-25T12:05:05Z</dcterms:created>
  <dcterms:modified xsi:type="dcterms:W3CDTF">2018-11-29T21:52:53Z</dcterms:modified>
</cp:coreProperties>
</file>