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92" r:id="rId19"/>
    <p:sldId id="276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8" r:id="rId30"/>
    <p:sldId id="285" r:id="rId31"/>
    <p:sldId id="286" r:id="rId32"/>
    <p:sldId id="289" r:id="rId33"/>
    <p:sldId id="290" r:id="rId34"/>
    <p:sldId id="267" r:id="rId35"/>
    <p:sldId id="287" r:id="rId36"/>
    <p:sldId id="291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7" autoAdjust="0"/>
    <p:restoredTop sz="94660"/>
  </p:normalViewPr>
  <p:slideViewPr>
    <p:cSldViewPr>
      <p:cViewPr varScale="1">
        <p:scale>
          <a:sx n="114" d="100"/>
          <a:sy n="114" d="100"/>
        </p:scale>
        <p:origin x="142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C9355-A728-4364-9F3B-DD4F553E632E}" type="doc">
      <dgm:prSet loTypeId="urn:microsoft.com/office/officeart/2005/8/layout/hierarchy2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B722752-7656-4925-A96E-BFDCA122B560}">
      <dgm:prSet phldrT="[Text]"/>
      <dgm:spPr/>
      <dgm:t>
        <a:bodyPr/>
        <a:lstStyle/>
        <a:p>
          <a:r>
            <a:rPr lang="es-ES" dirty="0" smtClean="0"/>
            <a:t>COLCHICINA SENSIBLE</a:t>
          </a:r>
          <a:endParaRPr lang="es-ES" dirty="0"/>
        </a:p>
      </dgm:t>
    </dgm:pt>
    <dgm:pt modelId="{6A0FEB41-9B3B-45AC-A5EE-DC7D12163E71}">
      <dgm:prSet phldrT="[Text]"/>
      <dgm:spPr/>
      <dgm:t>
        <a:bodyPr/>
        <a:lstStyle/>
        <a:p>
          <a:r>
            <a:rPr lang="es-ES" dirty="0" smtClean="0"/>
            <a:t>IFN</a:t>
          </a:r>
          <a:r>
            <a:rPr lang="el-GR" dirty="0" smtClean="0">
              <a:latin typeface="Calibri"/>
            </a:rPr>
            <a:t>α</a:t>
          </a:r>
          <a:r>
            <a:rPr lang="es-ES" dirty="0" smtClean="0"/>
            <a:t>/ TALIDOMIDA / ANTI-TNF</a:t>
          </a:r>
        </a:p>
      </dgm:t>
    </dgm:pt>
    <dgm:pt modelId="{0BD6279D-EE83-4E56-918A-595A2D7DECB1}">
      <dgm:prSet phldrT="[Text]"/>
      <dgm:spPr/>
      <dgm:t>
        <a:bodyPr/>
        <a:lstStyle/>
        <a:p>
          <a:r>
            <a:rPr lang="es-ES" dirty="0" smtClean="0"/>
            <a:t>BLOQUEO IL-1</a:t>
          </a:r>
          <a:endParaRPr lang="es-ES" dirty="0"/>
        </a:p>
      </dgm:t>
    </dgm:pt>
    <dgm:pt modelId="{B7FDF32C-6AAD-4B5B-9F74-72438ABF1678}">
      <dgm:prSet phldrT="[Text]"/>
      <dgm:spPr/>
      <dgm:t>
        <a:bodyPr/>
        <a:lstStyle/>
        <a:p>
          <a:r>
            <a:rPr lang="es-ES" smtClean="0"/>
            <a:t>COLCHICINA RESISTENTE</a:t>
          </a:r>
          <a:endParaRPr lang="es-ES" dirty="0"/>
        </a:p>
      </dgm:t>
    </dgm:pt>
    <dgm:pt modelId="{9B78173C-A354-4708-BC22-BAB7AD84EB52}" type="sibTrans" cxnId="{9DB94268-9526-4B1F-9260-33C4393AD992}">
      <dgm:prSet/>
      <dgm:spPr/>
      <dgm:t>
        <a:bodyPr/>
        <a:lstStyle/>
        <a:p>
          <a:endParaRPr lang="es-ES"/>
        </a:p>
      </dgm:t>
    </dgm:pt>
    <dgm:pt modelId="{568CFB49-F69F-48DF-A867-6396FE8DF9C6}" type="parTrans" cxnId="{9DB94268-9526-4B1F-9260-33C4393AD992}">
      <dgm:prSet/>
      <dgm:spPr/>
      <dgm:t>
        <a:bodyPr/>
        <a:lstStyle/>
        <a:p>
          <a:endParaRPr lang="es-ES"/>
        </a:p>
      </dgm:t>
    </dgm:pt>
    <dgm:pt modelId="{5D3C51E8-BF40-4271-AB76-10D12A55317B}" type="sibTrans" cxnId="{00C5C59A-B2D6-4F97-8FE9-B7CEE3AB665E}">
      <dgm:prSet/>
      <dgm:spPr/>
      <dgm:t>
        <a:bodyPr/>
        <a:lstStyle/>
        <a:p>
          <a:endParaRPr lang="es-ES"/>
        </a:p>
      </dgm:t>
    </dgm:pt>
    <dgm:pt modelId="{F11E8743-C0D1-4F81-B024-7FABCA9B7A69}" type="parTrans" cxnId="{00C5C59A-B2D6-4F97-8FE9-B7CEE3AB665E}">
      <dgm:prSet/>
      <dgm:spPr/>
      <dgm:t>
        <a:bodyPr/>
        <a:lstStyle/>
        <a:p>
          <a:endParaRPr lang="es-ES"/>
        </a:p>
      </dgm:t>
    </dgm:pt>
    <dgm:pt modelId="{4204CDC1-97B8-408D-A049-E562778B92C2}">
      <dgm:prSet phldrT="[Text]"/>
      <dgm:spPr/>
      <dgm:t>
        <a:bodyPr/>
        <a:lstStyle/>
        <a:p>
          <a:r>
            <a:rPr lang="es-ES" dirty="0" smtClean="0"/>
            <a:t>FIEBRE MEDITERRANEA</a:t>
          </a:r>
          <a:endParaRPr lang="es-ES" dirty="0"/>
        </a:p>
      </dgm:t>
    </dgm:pt>
    <dgm:pt modelId="{5BEAEF70-0D80-4B47-BE3A-86E181D5D56A}" type="sibTrans" cxnId="{1BF9C3EE-E5C3-47A6-BEE4-0B7D0CFFA4CC}">
      <dgm:prSet/>
      <dgm:spPr/>
      <dgm:t>
        <a:bodyPr/>
        <a:lstStyle/>
        <a:p>
          <a:endParaRPr lang="es-ES"/>
        </a:p>
      </dgm:t>
    </dgm:pt>
    <dgm:pt modelId="{BE4EEC49-2BAB-405A-83BB-FFFFE65F6892}" type="parTrans" cxnId="{1BF9C3EE-E5C3-47A6-BEE4-0B7D0CFFA4CC}">
      <dgm:prSet/>
      <dgm:spPr/>
      <dgm:t>
        <a:bodyPr/>
        <a:lstStyle/>
        <a:p>
          <a:endParaRPr lang="es-ES"/>
        </a:p>
      </dgm:t>
    </dgm:pt>
    <dgm:pt modelId="{097E02D5-EE72-4C4E-B962-430F4B402BD5}" type="sibTrans" cxnId="{2410D9D5-54E4-45FB-9B97-DFAD6BC85618}">
      <dgm:prSet/>
      <dgm:spPr/>
      <dgm:t>
        <a:bodyPr/>
        <a:lstStyle/>
        <a:p>
          <a:endParaRPr lang="es-ES"/>
        </a:p>
      </dgm:t>
    </dgm:pt>
    <dgm:pt modelId="{96BF6BBB-40AA-4291-BE59-59F238B8DC07}" type="parTrans" cxnId="{2410D9D5-54E4-45FB-9B97-DFAD6BC85618}">
      <dgm:prSet/>
      <dgm:spPr/>
      <dgm:t>
        <a:bodyPr/>
        <a:lstStyle/>
        <a:p>
          <a:endParaRPr lang="es-ES"/>
        </a:p>
      </dgm:t>
    </dgm:pt>
    <dgm:pt modelId="{B63624B2-8C97-40B5-8371-51A618276213}" type="sibTrans" cxnId="{C736C13C-BA58-43B8-8658-FB45D324A4C5}">
      <dgm:prSet/>
      <dgm:spPr/>
      <dgm:t>
        <a:bodyPr/>
        <a:lstStyle/>
        <a:p>
          <a:endParaRPr lang="es-ES"/>
        </a:p>
      </dgm:t>
    </dgm:pt>
    <dgm:pt modelId="{C5E1E60C-F026-4AE4-A92F-8D57A6755C31}" type="parTrans" cxnId="{C736C13C-BA58-43B8-8658-FB45D324A4C5}">
      <dgm:prSet/>
      <dgm:spPr/>
      <dgm:t>
        <a:bodyPr/>
        <a:lstStyle/>
        <a:p>
          <a:endParaRPr lang="es-ES"/>
        </a:p>
      </dgm:t>
    </dgm:pt>
    <dgm:pt modelId="{B73FC3E1-FC53-4DFA-A29E-EEF493215A3A}" type="pres">
      <dgm:prSet presAssocID="{797C9355-A728-4364-9F3B-DD4F553E632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6CA0BB-6B01-4EFD-8EE9-F45AADBA201A}" type="pres">
      <dgm:prSet presAssocID="{4204CDC1-97B8-408D-A049-E562778B92C2}" presName="root1" presStyleCnt="0"/>
      <dgm:spPr/>
      <dgm:t>
        <a:bodyPr/>
        <a:lstStyle/>
        <a:p>
          <a:endParaRPr lang="es-ES"/>
        </a:p>
      </dgm:t>
    </dgm:pt>
    <dgm:pt modelId="{A16D4B79-5AE6-403F-9E53-6BAA9DE07E25}" type="pres">
      <dgm:prSet presAssocID="{4204CDC1-97B8-408D-A049-E562778B92C2}" presName="LevelOneTextNode" presStyleLbl="node0" presStyleIdx="0" presStyleCnt="1" custLinFactNeighborX="-211" custLinFactNeighborY="-80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70E182-E15F-4881-88A9-FC5302014905}" type="pres">
      <dgm:prSet presAssocID="{4204CDC1-97B8-408D-A049-E562778B92C2}" presName="level2hierChild" presStyleCnt="0"/>
      <dgm:spPr/>
      <dgm:t>
        <a:bodyPr/>
        <a:lstStyle/>
        <a:p>
          <a:endParaRPr lang="es-ES"/>
        </a:p>
      </dgm:t>
    </dgm:pt>
    <dgm:pt modelId="{68D316B1-94C6-4614-9007-30702AFAB8F2}" type="pres">
      <dgm:prSet presAssocID="{C5E1E60C-F026-4AE4-A92F-8D57A6755C31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9A036029-D60C-4A67-B106-356CA7CD966B}" type="pres">
      <dgm:prSet presAssocID="{C5E1E60C-F026-4AE4-A92F-8D57A6755C31}" presName="connTx" presStyleLbl="parChTrans1D2" presStyleIdx="0" presStyleCnt="2"/>
      <dgm:spPr/>
      <dgm:t>
        <a:bodyPr/>
        <a:lstStyle/>
        <a:p>
          <a:endParaRPr lang="es-ES"/>
        </a:p>
      </dgm:t>
    </dgm:pt>
    <dgm:pt modelId="{8C214A5D-0F29-4F3A-99A8-3B40D07657D3}" type="pres">
      <dgm:prSet presAssocID="{B7FDF32C-6AAD-4B5B-9F74-72438ABF1678}" presName="root2" presStyleCnt="0"/>
      <dgm:spPr/>
      <dgm:t>
        <a:bodyPr/>
        <a:lstStyle/>
        <a:p>
          <a:endParaRPr lang="es-ES"/>
        </a:p>
      </dgm:t>
    </dgm:pt>
    <dgm:pt modelId="{ABB6B4D9-7375-4D8A-B34E-E395C7B99AEA}" type="pres">
      <dgm:prSet presAssocID="{B7FDF32C-6AAD-4B5B-9F74-72438ABF1678}" presName="LevelTwoTextNode" presStyleLbl="node2" presStyleIdx="0" presStyleCnt="2" custLinFactY="-17801" custLinFactNeighborX="634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E7578A-4253-4BD5-9542-0396370BC22D}" type="pres">
      <dgm:prSet presAssocID="{B7FDF32C-6AAD-4B5B-9F74-72438ABF1678}" presName="level3hierChild" presStyleCnt="0"/>
      <dgm:spPr/>
      <dgm:t>
        <a:bodyPr/>
        <a:lstStyle/>
        <a:p>
          <a:endParaRPr lang="es-ES"/>
        </a:p>
      </dgm:t>
    </dgm:pt>
    <dgm:pt modelId="{5176F1DF-D45B-45BE-ADB7-4295C9D93012}" type="pres">
      <dgm:prSet presAssocID="{F11E8743-C0D1-4F81-B024-7FABCA9B7A69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19E318F7-2B86-4A6E-8701-177D66FB7E54}" type="pres">
      <dgm:prSet presAssocID="{F11E8743-C0D1-4F81-B024-7FABCA9B7A69}" presName="connTx" presStyleLbl="parChTrans1D3" presStyleIdx="0" presStyleCnt="2"/>
      <dgm:spPr/>
      <dgm:t>
        <a:bodyPr/>
        <a:lstStyle/>
        <a:p>
          <a:endParaRPr lang="es-ES"/>
        </a:p>
      </dgm:t>
    </dgm:pt>
    <dgm:pt modelId="{340F4C42-B088-43E7-9742-9FF7D5D3D142}" type="pres">
      <dgm:prSet presAssocID="{0BD6279D-EE83-4E56-918A-595A2D7DECB1}" presName="root2" presStyleCnt="0"/>
      <dgm:spPr/>
      <dgm:t>
        <a:bodyPr/>
        <a:lstStyle/>
        <a:p>
          <a:endParaRPr lang="es-ES"/>
        </a:p>
      </dgm:t>
    </dgm:pt>
    <dgm:pt modelId="{BCECC91E-E8F5-47F8-8829-3ADAE845C661}" type="pres">
      <dgm:prSet presAssocID="{0BD6279D-EE83-4E56-918A-595A2D7DECB1}" presName="LevelTwoTextNode" presStyleLbl="node3" presStyleIdx="0" presStyleCnt="2" custLinFactNeighborX="-6091" custLinFactNeighborY="-53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538E85-2527-442A-80A0-FB251BA4A2FC}" type="pres">
      <dgm:prSet presAssocID="{0BD6279D-EE83-4E56-918A-595A2D7DECB1}" presName="level3hierChild" presStyleCnt="0"/>
      <dgm:spPr/>
      <dgm:t>
        <a:bodyPr/>
        <a:lstStyle/>
        <a:p>
          <a:endParaRPr lang="es-ES"/>
        </a:p>
      </dgm:t>
    </dgm:pt>
    <dgm:pt modelId="{C92EB116-8478-4565-A768-13678725611A}" type="pres">
      <dgm:prSet presAssocID="{568CFB49-F69F-48DF-A867-6396FE8DF9C6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29083A0C-2ABD-4501-827B-3048F471280C}" type="pres">
      <dgm:prSet presAssocID="{568CFB49-F69F-48DF-A867-6396FE8DF9C6}" presName="connTx" presStyleLbl="parChTrans1D3" presStyleIdx="1" presStyleCnt="2"/>
      <dgm:spPr/>
      <dgm:t>
        <a:bodyPr/>
        <a:lstStyle/>
        <a:p>
          <a:endParaRPr lang="es-ES"/>
        </a:p>
      </dgm:t>
    </dgm:pt>
    <dgm:pt modelId="{89E0C4EA-1809-4451-B269-26C931B56960}" type="pres">
      <dgm:prSet presAssocID="{6A0FEB41-9B3B-45AC-A5EE-DC7D12163E71}" presName="root2" presStyleCnt="0"/>
      <dgm:spPr/>
      <dgm:t>
        <a:bodyPr/>
        <a:lstStyle/>
        <a:p>
          <a:endParaRPr lang="es-ES"/>
        </a:p>
      </dgm:t>
    </dgm:pt>
    <dgm:pt modelId="{BE271E9C-B81B-4385-BD8E-21E72BB9C3FD}" type="pres">
      <dgm:prSet presAssocID="{6A0FEB41-9B3B-45AC-A5EE-DC7D12163E71}" presName="LevelTwoTextNode" presStyleLbl="node3" presStyleIdx="1" presStyleCnt="2" custLinFactNeighborX="-6238" custLinFactNeighborY="-42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7060A5-82BC-4BA6-B91F-24AF1702E209}" type="pres">
      <dgm:prSet presAssocID="{6A0FEB41-9B3B-45AC-A5EE-DC7D12163E71}" presName="level3hierChild" presStyleCnt="0"/>
      <dgm:spPr/>
      <dgm:t>
        <a:bodyPr/>
        <a:lstStyle/>
        <a:p>
          <a:endParaRPr lang="es-ES"/>
        </a:p>
      </dgm:t>
    </dgm:pt>
    <dgm:pt modelId="{5A05866C-ED9A-4627-AF32-3B1BE4217095}" type="pres">
      <dgm:prSet presAssocID="{96BF6BBB-40AA-4291-BE59-59F238B8DC07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823797F7-9ABE-48B6-BF84-5B74407D980B}" type="pres">
      <dgm:prSet presAssocID="{96BF6BBB-40AA-4291-BE59-59F238B8DC07}" presName="connTx" presStyleLbl="parChTrans1D2" presStyleIdx="1" presStyleCnt="2"/>
      <dgm:spPr/>
      <dgm:t>
        <a:bodyPr/>
        <a:lstStyle/>
        <a:p>
          <a:endParaRPr lang="es-ES"/>
        </a:p>
      </dgm:t>
    </dgm:pt>
    <dgm:pt modelId="{8AF2F4DB-B3B8-44BD-9FCF-36D42ABCD64B}" type="pres">
      <dgm:prSet presAssocID="{DB722752-7656-4925-A96E-BFDCA122B560}" presName="root2" presStyleCnt="0"/>
      <dgm:spPr/>
      <dgm:t>
        <a:bodyPr/>
        <a:lstStyle/>
        <a:p>
          <a:endParaRPr lang="es-ES"/>
        </a:p>
      </dgm:t>
    </dgm:pt>
    <dgm:pt modelId="{614EAB13-8A86-4F30-98F7-F558203496DA}" type="pres">
      <dgm:prSet presAssocID="{DB722752-7656-4925-A96E-BFDCA122B560}" presName="LevelTwoTextNode" presStyleLbl="node2" presStyleIdx="1" presStyleCnt="2" custLinFactNeighborX="6340" custLinFactNeighborY="-61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92373-329B-418A-BF02-4E8F96D94F38}" type="pres">
      <dgm:prSet presAssocID="{DB722752-7656-4925-A96E-BFDCA122B560}" presName="level3hierChild" presStyleCnt="0"/>
      <dgm:spPr/>
      <dgm:t>
        <a:bodyPr/>
        <a:lstStyle/>
        <a:p>
          <a:endParaRPr lang="es-ES"/>
        </a:p>
      </dgm:t>
    </dgm:pt>
  </dgm:ptLst>
  <dgm:cxnLst>
    <dgm:cxn modelId="{FB35B0A1-78AD-42F0-A16E-B134B93F743F}" type="presOf" srcId="{96BF6BBB-40AA-4291-BE59-59F238B8DC07}" destId="{5A05866C-ED9A-4627-AF32-3B1BE4217095}" srcOrd="0" destOrd="0" presId="urn:microsoft.com/office/officeart/2005/8/layout/hierarchy2"/>
    <dgm:cxn modelId="{E005FA92-C8F5-409F-B323-22D433F70686}" type="presOf" srcId="{568CFB49-F69F-48DF-A867-6396FE8DF9C6}" destId="{29083A0C-2ABD-4501-827B-3048F471280C}" srcOrd="1" destOrd="0" presId="urn:microsoft.com/office/officeart/2005/8/layout/hierarchy2"/>
    <dgm:cxn modelId="{1252E667-0CA0-4CE5-B867-3F86A96E1FE1}" type="presOf" srcId="{B7FDF32C-6AAD-4B5B-9F74-72438ABF1678}" destId="{ABB6B4D9-7375-4D8A-B34E-E395C7B99AEA}" srcOrd="0" destOrd="0" presId="urn:microsoft.com/office/officeart/2005/8/layout/hierarchy2"/>
    <dgm:cxn modelId="{3CAD115A-0E11-4E72-B2FA-29F7910D2B64}" type="presOf" srcId="{96BF6BBB-40AA-4291-BE59-59F238B8DC07}" destId="{823797F7-9ABE-48B6-BF84-5B74407D980B}" srcOrd="1" destOrd="0" presId="urn:microsoft.com/office/officeart/2005/8/layout/hierarchy2"/>
    <dgm:cxn modelId="{EC7C20DA-E95E-49B9-90E5-4A0D1EDA8B2F}" type="presOf" srcId="{C5E1E60C-F026-4AE4-A92F-8D57A6755C31}" destId="{9A036029-D60C-4A67-B106-356CA7CD966B}" srcOrd="1" destOrd="0" presId="urn:microsoft.com/office/officeart/2005/8/layout/hierarchy2"/>
    <dgm:cxn modelId="{483062AF-58D8-4324-AA19-1666972EA17B}" type="presOf" srcId="{797C9355-A728-4364-9F3B-DD4F553E632E}" destId="{B73FC3E1-FC53-4DFA-A29E-EEF493215A3A}" srcOrd="0" destOrd="0" presId="urn:microsoft.com/office/officeart/2005/8/layout/hierarchy2"/>
    <dgm:cxn modelId="{C77F0C21-0A80-4346-B4DF-5F3D49630502}" type="presOf" srcId="{6A0FEB41-9B3B-45AC-A5EE-DC7D12163E71}" destId="{BE271E9C-B81B-4385-BD8E-21E72BB9C3FD}" srcOrd="0" destOrd="0" presId="urn:microsoft.com/office/officeart/2005/8/layout/hierarchy2"/>
    <dgm:cxn modelId="{CA280EA2-A32C-400D-9ED9-B9E042B89FEE}" type="presOf" srcId="{568CFB49-F69F-48DF-A867-6396FE8DF9C6}" destId="{C92EB116-8478-4565-A768-13678725611A}" srcOrd="0" destOrd="0" presId="urn:microsoft.com/office/officeart/2005/8/layout/hierarchy2"/>
    <dgm:cxn modelId="{05FBBB6B-1E5C-4D96-A71E-799B1AFFF832}" type="presOf" srcId="{0BD6279D-EE83-4E56-918A-595A2D7DECB1}" destId="{BCECC91E-E8F5-47F8-8829-3ADAE845C661}" srcOrd="0" destOrd="0" presId="urn:microsoft.com/office/officeart/2005/8/layout/hierarchy2"/>
    <dgm:cxn modelId="{00C5C59A-B2D6-4F97-8FE9-B7CEE3AB665E}" srcId="{B7FDF32C-6AAD-4B5B-9F74-72438ABF1678}" destId="{0BD6279D-EE83-4E56-918A-595A2D7DECB1}" srcOrd="0" destOrd="0" parTransId="{F11E8743-C0D1-4F81-B024-7FABCA9B7A69}" sibTransId="{5D3C51E8-BF40-4271-AB76-10D12A55317B}"/>
    <dgm:cxn modelId="{354F78F3-E135-48FA-9815-95CFC43CB87E}" type="presOf" srcId="{F11E8743-C0D1-4F81-B024-7FABCA9B7A69}" destId="{19E318F7-2B86-4A6E-8701-177D66FB7E54}" srcOrd="1" destOrd="0" presId="urn:microsoft.com/office/officeart/2005/8/layout/hierarchy2"/>
    <dgm:cxn modelId="{2410D9D5-54E4-45FB-9B97-DFAD6BC85618}" srcId="{4204CDC1-97B8-408D-A049-E562778B92C2}" destId="{DB722752-7656-4925-A96E-BFDCA122B560}" srcOrd="1" destOrd="0" parTransId="{96BF6BBB-40AA-4291-BE59-59F238B8DC07}" sibTransId="{097E02D5-EE72-4C4E-B962-430F4B402BD5}"/>
    <dgm:cxn modelId="{732DC19B-9EE4-43AC-AE39-9C237396A017}" type="presOf" srcId="{4204CDC1-97B8-408D-A049-E562778B92C2}" destId="{A16D4B79-5AE6-403F-9E53-6BAA9DE07E25}" srcOrd="0" destOrd="0" presId="urn:microsoft.com/office/officeart/2005/8/layout/hierarchy2"/>
    <dgm:cxn modelId="{C736C13C-BA58-43B8-8658-FB45D324A4C5}" srcId="{4204CDC1-97B8-408D-A049-E562778B92C2}" destId="{B7FDF32C-6AAD-4B5B-9F74-72438ABF1678}" srcOrd="0" destOrd="0" parTransId="{C5E1E60C-F026-4AE4-A92F-8D57A6755C31}" sibTransId="{B63624B2-8C97-40B5-8371-51A618276213}"/>
    <dgm:cxn modelId="{9DB94268-9526-4B1F-9260-33C4393AD992}" srcId="{B7FDF32C-6AAD-4B5B-9F74-72438ABF1678}" destId="{6A0FEB41-9B3B-45AC-A5EE-DC7D12163E71}" srcOrd="1" destOrd="0" parTransId="{568CFB49-F69F-48DF-A867-6396FE8DF9C6}" sibTransId="{9B78173C-A354-4708-BC22-BAB7AD84EB52}"/>
    <dgm:cxn modelId="{62A2035B-657A-4894-807F-0944F26155E1}" type="presOf" srcId="{F11E8743-C0D1-4F81-B024-7FABCA9B7A69}" destId="{5176F1DF-D45B-45BE-ADB7-4295C9D93012}" srcOrd="0" destOrd="0" presId="urn:microsoft.com/office/officeart/2005/8/layout/hierarchy2"/>
    <dgm:cxn modelId="{AA5B2338-32B3-47E4-89A8-EE7E00065AFD}" type="presOf" srcId="{DB722752-7656-4925-A96E-BFDCA122B560}" destId="{614EAB13-8A86-4F30-98F7-F558203496DA}" srcOrd="0" destOrd="0" presId="urn:microsoft.com/office/officeart/2005/8/layout/hierarchy2"/>
    <dgm:cxn modelId="{17DC3323-719D-46CE-886F-23ACCA04A797}" type="presOf" srcId="{C5E1E60C-F026-4AE4-A92F-8D57A6755C31}" destId="{68D316B1-94C6-4614-9007-30702AFAB8F2}" srcOrd="0" destOrd="0" presId="urn:microsoft.com/office/officeart/2005/8/layout/hierarchy2"/>
    <dgm:cxn modelId="{1BF9C3EE-E5C3-47A6-BEE4-0B7D0CFFA4CC}" srcId="{797C9355-A728-4364-9F3B-DD4F553E632E}" destId="{4204CDC1-97B8-408D-A049-E562778B92C2}" srcOrd="0" destOrd="0" parTransId="{BE4EEC49-2BAB-405A-83BB-FFFFE65F6892}" sibTransId="{5BEAEF70-0D80-4B47-BE3A-86E181D5D56A}"/>
    <dgm:cxn modelId="{CD70CEAA-17BC-44BF-9B58-9C3AF9C482AD}" type="presParOf" srcId="{B73FC3E1-FC53-4DFA-A29E-EEF493215A3A}" destId="{576CA0BB-6B01-4EFD-8EE9-F45AADBA201A}" srcOrd="0" destOrd="0" presId="urn:microsoft.com/office/officeart/2005/8/layout/hierarchy2"/>
    <dgm:cxn modelId="{0AA93035-77A8-45FF-A0DE-FFC574BCFCCE}" type="presParOf" srcId="{576CA0BB-6B01-4EFD-8EE9-F45AADBA201A}" destId="{A16D4B79-5AE6-403F-9E53-6BAA9DE07E25}" srcOrd="0" destOrd="0" presId="urn:microsoft.com/office/officeart/2005/8/layout/hierarchy2"/>
    <dgm:cxn modelId="{84194D97-49E1-4BA5-BC5E-33864A9C4E50}" type="presParOf" srcId="{576CA0BB-6B01-4EFD-8EE9-F45AADBA201A}" destId="{6370E182-E15F-4881-88A9-FC5302014905}" srcOrd="1" destOrd="0" presId="urn:microsoft.com/office/officeart/2005/8/layout/hierarchy2"/>
    <dgm:cxn modelId="{908B7E1B-FE5E-4B08-8D45-F1A5A31D3948}" type="presParOf" srcId="{6370E182-E15F-4881-88A9-FC5302014905}" destId="{68D316B1-94C6-4614-9007-30702AFAB8F2}" srcOrd="0" destOrd="0" presId="urn:microsoft.com/office/officeart/2005/8/layout/hierarchy2"/>
    <dgm:cxn modelId="{A4F4E436-2127-423B-8279-2D655D27F239}" type="presParOf" srcId="{68D316B1-94C6-4614-9007-30702AFAB8F2}" destId="{9A036029-D60C-4A67-B106-356CA7CD966B}" srcOrd="0" destOrd="0" presId="urn:microsoft.com/office/officeart/2005/8/layout/hierarchy2"/>
    <dgm:cxn modelId="{28FF3661-6AE7-4D6A-97A7-AB9D8DA8645F}" type="presParOf" srcId="{6370E182-E15F-4881-88A9-FC5302014905}" destId="{8C214A5D-0F29-4F3A-99A8-3B40D07657D3}" srcOrd="1" destOrd="0" presId="urn:microsoft.com/office/officeart/2005/8/layout/hierarchy2"/>
    <dgm:cxn modelId="{6414721E-2053-4AAA-898C-38699DEAA137}" type="presParOf" srcId="{8C214A5D-0F29-4F3A-99A8-3B40D07657D3}" destId="{ABB6B4D9-7375-4D8A-B34E-E395C7B99AEA}" srcOrd="0" destOrd="0" presId="urn:microsoft.com/office/officeart/2005/8/layout/hierarchy2"/>
    <dgm:cxn modelId="{851B0E62-B3AD-446F-B231-7EE43E16EFE4}" type="presParOf" srcId="{8C214A5D-0F29-4F3A-99A8-3B40D07657D3}" destId="{B0E7578A-4253-4BD5-9542-0396370BC22D}" srcOrd="1" destOrd="0" presId="urn:microsoft.com/office/officeart/2005/8/layout/hierarchy2"/>
    <dgm:cxn modelId="{C32AC9BB-2F28-44E0-BB0C-369FD5103704}" type="presParOf" srcId="{B0E7578A-4253-4BD5-9542-0396370BC22D}" destId="{5176F1DF-D45B-45BE-ADB7-4295C9D93012}" srcOrd="0" destOrd="0" presId="urn:microsoft.com/office/officeart/2005/8/layout/hierarchy2"/>
    <dgm:cxn modelId="{87C4E354-ED4E-452B-8F77-43D4FA8B5230}" type="presParOf" srcId="{5176F1DF-D45B-45BE-ADB7-4295C9D93012}" destId="{19E318F7-2B86-4A6E-8701-177D66FB7E54}" srcOrd="0" destOrd="0" presId="urn:microsoft.com/office/officeart/2005/8/layout/hierarchy2"/>
    <dgm:cxn modelId="{FF96B129-B925-4E44-ACAB-955527538F4A}" type="presParOf" srcId="{B0E7578A-4253-4BD5-9542-0396370BC22D}" destId="{340F4C42-B088-43E7-9742-9FF7D5D3D142}" srcOrd="1" destOrd="0" presId="urn:microsoft.com/office/officeart/2005/8/layout/hierarchy2"/>
    <dgm:cxn modelId="{F2D97283-6ADA-4FCC-BC65-931690A8427D}" type="presParOf" srcId="{340F4C42-B088-43E7-9742-9FF7D5D3D142}" destId="{BCECC91E-E8F5-47F8-8829-3ADAE845C661}" srcOrd="0" destOrd="0" presId="urn:microsoft.com/office/officeart/2005/8/layout/hierarchy2"/>
    <dgm:cxn modelId="{48CD8515-B281-4471-B2E2-C4993252450E}" type="presParOf" srcId="{340F4C42-B088-43E7-9742-9FF7D5D3D142}" destId="{59538E85-2527-442A-80A0-FB251BA4A2FC}" srcOrd="1" destOrd="0" presId="urn:microsoft.com/office/officeart/2005/8/layout/hierarchy2"/>
    <dgm:cxn modelId="{FBF56D49-5F0D-4C0E-B9B3-E9276D76D254}" type="presParOf" srcId="{B0E7578A-4253-4BD5-9542-0396370BC22D}" destId="{C92EB116-8478-4565-A768-13678725611A}" srcOrd="2" destOrd="0" presId="urn:microsoft.com/office/officeart/2005/8/layout/hierarchy2"/>
    <dgm:cxn modelId="{32268187-8C9A-4FBD-A2CA-CC624051550B}" type="presParOf" srcId="{C92EB116-8478-4565-A768-13678725611A}" destId="{29083A0C-2ABD-4501-827B-3048F471280C}" srcOrd="0" destOrd="0" presId="urn:microsoft.com/office/officeart/2005/8/layout/hierarchy2"/>
    <dgm:cxn modelId="{E517465D-5BDC-44E8-97E0-14C736CAB098}" type="presParOf" srcId="{B0E7578A-4253-4BD5-9542-0396370BC22D}" destId="{89E0C4EA-1809-4451-B269-26C931B56960}" srcOrd="3" destOrd="0" presId="urn:microsoft.com/office/officeart/2005/8/layout/hierarchy2"/>
    <dgm:cxn modelId="{539F98E4-2D88-4DBD-A54B-7A4983365130}" type="presParOf" srcId="{89E0C4EA-1809-4451-B269-26C931B56960}" destId="{BE271E9C-B81B-4385-BD8E-21E72BB9C3FD}" srcOrd="0" destOrd="0" presId="urn:microsoft.com/office/officeart/2005/8/layout/hierarchy2"/>
    <dgm:cxn modelId="{105BCF54-13CB-44D8-B6A1-95FD3F5F0824}" type="presParOf" srcId="{89E0C4EA-1809-4451-B269-26C931B56960}" destId="{DF7060A5-82BC-4BA6-B91F-24AF1702E209}" srcOrd="1" destOrd="0" presId="urn:microsoft.com/office/officeart/2005/8/layout/hierarchy2"/>
    <dgm:cxn modelId="{4544797E-FC9F-4A3D-9252-FCA3228292A7}" type="presParOf" srcId="{6370E182-E15F-4881-88A9-FC5302014905}" destId="{5A05866C-ED9A-4627-AF32-3B1BE4217095}" srcOrd="2" destOrd="0" presId="urn:microsoft.com/office/officeart/2005/8/layout/hierarchy2"/>
    <dgm:cxn modelId="{C35B4A5B-2284-49CE-B5B1-AA01D04C052D}" type="presParOf" srcId="{5A05866C-ED9A-4627-AF32-3B1BE4217095}" destId="{823797F7-9ABE-48B6-BF84-5B74407D980B}" srcOrd="0" destOrd="0" presId="urn:microsoft.com/office/officeart/2005/8/layout/hierarchy2"/>
    <dgm:cxn modelId="{81F68F8B-0648-40B9-949B-85150D9EA7A0}" type="presParOf" srcId="{6370E182-E15F-4881-88A9-FC5302014905}" destId="{8AF2F4DB-B3B8-44BD-9FCF-36D42ABCD64B}" srcOrd="3" destOrd="0" presId="urn:microsoft.com/office/officeart/2005/8/layout/hierarchy2"/>
    <dgm:cxn modelId="{679E5633-BD9D-48D3-953C-CB1A6D7FB32D}" type="presParOf" srcId="{8AF2F4DB-B3B8-44BD-9FCF-36D42ABCD64B}" destId="{614EAB13-8A86-4F30-98F7-F558203496DA}" srcOrd="0" destOrd="0" presId="urn:microsoft.com/office/officeart/2005/8/layout/hierarchy2"/>
    <dgm:cxn modelId="{E3D33FC1-B831-4604-9930-5F5FACA53881}" type="presParOf" srcId="{8AF2F4DB-B3B8-44BD-9FCF-36D42ABCD64B}" destId="{43B92373-329B-418A-BF02-4E8F96D94F3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X CURSO DE ACTUALIZACIÓN EN PATOLOGÍA AUTOINMUNE DE LA AADEA 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79D07-A8C9-41CC-820E-48F47A04027C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ASOCIACIÓN ANDALUZA DE ENFERMEDADES AUTOINMUNES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140C4-A73B-42CA-AECA-99B3D7115F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293546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X CURSO DE ACTUALIZACIÓN EN PATOLOGÍA AUTOINMUNE DE LA AADEA 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F4015-7F12-4112-8E14-2431A6053CA4}" type="datetimeFigureOut">
              <a:rPr lang="es-ES" smtClean="0"/>
              <a:t>05/02/2019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ASOCIACIÓN ANDALUZA DE ENFERMEDADES AUTOINMUNES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F157A-915F-4A23-856F-DB02EA22FB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186872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 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ASOCIACIÓN ANDALUZA DE ENFERMEDADES AUTOINMUNES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28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 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ASOCIACIÓN ANDALUZA DE ENFERMEDADES AUTOINMUNES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091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 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ASOCIACIÓN ANDALUZA DE ENFERMEDADES AUTOINMUNES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38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ANAKINRA: HASTA 2011 64 CASOS COMUNICADOS</a:t>
            </a:r>
            <a:r>
              <a:rPr lang="es-ES" baseline="0" dirty="0" smtClean="0"/>
              <a:t> CON RESPUESTA EN 49/64</a:t>
            </a:r>
          </a:p>
          <a:p>
            <a:r>
              <a:rPr lang="es-ES" baseline="0" dirty="0" smtClean="0"/>
              <a:t>ANAKINRA KONE-PAUT 7 PACIENTES  SUKRAN EHRTEN 26 PACIENTES ESTUDIO PROSPECTIVO  AVI LIVNEH RCT 25 PACIENTES</a:t>
            </a:r>
            <a:endParaRPr lang="es-E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 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ASOCIACIÓN ANDALUZA DE ENFERMEDADES AUTOINMUNES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604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TALIDOMIDA EN HIDS: 6 PACIENTES. NO RESULTADO</a:t>
            </a:r>
            <a:r>
              <a:rPr lang="es-ES" baseline="0" dirty="0" smtClean="0"/>
              <a:t> TANTO EN BROTES COMO EN CONTROL DE RFA</a:t>
            </a:r>
          </a:p>
          <a:p>
            <a:r>
              <a:rPr lang="es-ES" baseline="0" dirty="0" smtClean="0"/>
              <a:t>ON-DEMAND ANAKINRA EN ACIDURIA MEVALONICA Y HIDS</a:t>
            </a:r>
            <a:endParaRPr lang="es-E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 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ASOCIACIÓN ANDALUZA DE ENFERMEDADES AUTOINMUNES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55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TALIDOMIDA EN HIDS: 6 PACIENTES. NO RESULTADO</a:t>
            </a:r>
            <a:r>
              <a:rPr lang="es-ES" baseline="0" dirty="0" smtClean="0"/>
              <a:t> TANTO EN BROTES COMO EN CONTROL DE RFA</a:t>
            </a:r>
          </a:p>
          <a:p>
            <a:r>
              <a:rPr lang="es-ES" baseline="0" dirty="0" smtClean="0"/>
              <a:t>ON-DEMAND ANAKINRA EN ACIDURIA MEVALONICA Y HIDS</a:t>
            </a:r>
            <a:endParaRPr lang="es-E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 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ASOCIACIÓN ANDALUZA DE ENFERMEDADES AUTOINMUNES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55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ESTUDI PROSPECTIVO</a:t>
            </a:r>
            <a:r>
              <a:rPr lang="es-ES" baseline="0" dirty="0" smtClean="0"/>
              <a:t> OBSERVACIONAL SIN GRUPO CONTROL CON 9 ENFERMOS</a:t>
            </a:r>
            <a:endParaRPr lang="es-E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 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ASOCIACIÓN ANDALUZA DE ENFERMEDADES AUTOINMUNES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639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 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ASOCIACIÓN ANDALUZA DE ENFERMEDADES AUTOINMUNES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124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GOLDBACH-MANSKY ESTUDIO PROSPECTIVO NO CONTROLADO ABIERTO  43 PACIENTES CON CAPS</a:t>
            </a:r>
          </a:p>
          <a:p>
            <a:r>
              <a:rPr lang="es-ES" dirty="0" smtClean="0"/>
              <a:t>SIBLEY</a:t>
            </a:r>
            <a:r>
              <a:rPr lang="es-ES" baseline="0" dirty="0" smtClean="0"/>
              <a:t> CH ESTUDIO PROSPECTIVO OBSERVACIONAL NO CONTROLADO 26 ENFERMOS CON NOMID</a:t>
            </a:r>
            <a:endParaRPr lang="es-E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 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ASOCIACIÓN ANDALUZA DE ENFERMEDADES AUTOINMUNES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77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1049-4A2D-490D-B3B7-B28729E08FDB}" type="datetime1">
              <a:rPr lang="es-ES" smtClean="0"/>
              <a:t>05/02/2019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5606-62C3-4924-BB6E-91E9D846ACA4}" type="slidenum">
              <a:rPr lang="es-ES" smtClean="0"/>
              <a:t>‹Nº›</a:t>
            </a:fld>
            <a:endParaRPr lang="es-E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598A6-C736-45FB-B038-447BB1910922}" type="datetime1">
              <a:rPr lang="es-ES" smtClean="0"/>
              <a:t>05/02/2019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5606-62C3-4924-BB6E-91E9D846AC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28F36-63F1-4B15-8457-8DFB3A5E2658}" type="datetime1">
              <a:rPr lang="es-ES" smtClean="0"/>
              <a:t>05/02/2019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5606-62C3-4924-BB6E-91E9D846AC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6921-E646-44C8-B95E-35640113972C}" type="datetime1">
              <a:rPr lang="es-ES" smtClean="0"/>
              <a:t>05/02/2019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5606-62C3-4924-BB6E-91E9D846AC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34DB-632C-4AD9-AA7D-8BC65990AB35}" type="datetime1">
              <a:rPr lang="es-ES" smtClean="0"/>
              <a:t>05/02/2019</a:t>
            </a:fld>
            <a:endParaRPr lang="es-E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</a:t>
            </a:r>
            <a:endParaRPr lang="es-E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5606-62C3-4924-BB6E-91E9D846ACA4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63418-1FEC-4100-84FF-1EE03946E52E}" type="datetime1">
              <a:rPr lang="es-ES" smtClean="0"/>
              <a:t>05/02/2019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5606-62C3-4924-BB6E-91E9D846AC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05E2-4907-4C47-8D16-F67F0049C216}" type="datetime1">
              <a:rPr lang="es-ES" smtClean="0"/>
              <a:t>05/02/2019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5606-62C3-4924-BB6E-91E9D846AC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6238-D6DD-45F1-A95C-1FD5825163DF}" type="datetime1">
              <a:rPr lang="es-ES" smtClean="0"/>
              <a:t>05/02/2019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5606-62C3-4924-BB6E-91E9D846AC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DA445-D2F6-4E7A-81B1-A97E2C638585}" type="datetime1">
              <a:rPr lang="es-ES" smtClean="0"/>
              <a:t>05/02/2019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5606-62C3-4924-BB6E-91E9D846ACA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CE82-50E7-4089-AE3D-3453B0A365E2}" type="datetime1">
              <a:rPr lang="es-ES" smtClean="0"/>
              <a:t>05/02/2019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5606-62C3-4924-BB6E-91E9D846ACA4}" type="slidenum">
              <a:rPr lang="es-ES" smtClean="0"/>
              <a:t>‹Nº›</a:t>
            </a:fld>
            <a:endParaRPr lang="es-E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2F17-E0EB-44ED-BBD3-0A012718DC4C}" type="datetime1">
              <a:rPr lang="es-ES" smtClean="0"/>
              <a:t>05/02/2019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X CURSO DE ACTUALIZACIÓN EN PATOLOGÍA AUTOINMUNE DE LA AADEA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5606-62C3-4924-BB6E-91E9D846ACA4}" type="slidenum">
              <a:rPr lang="es-ES" smtClean="0"/>
              <a:t>‹Nº›</a:t>
            </a:fld>
            <a:endParaRPr lang="es-E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C87F8BD-8A0B-4F5D-AD14-368E6B3CEDB5}" type="datetime1">
              <a:rPr lang="es-ES" smtClean="0"/>
              <a:t>05/02/2019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X CURSO DE ACTUALIZACIÓN EN PATOLOGÍA AUTOINMUNE DE LA AADEA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1235606-62C3-4924-BB6E-91E9D846ACA4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7" Type="http://schemas.openxmlformats.org/officeDocument/2006/relationships/image" Target="../media/image15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tmp"/><Relationship Id="rId7" Type="http://schemas.openxmlformats.org/officeDocument/2006/relationships/image" Target="../media/image21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mp"/><Relationship Id="rId3" Type="http://schemas.openxmlformats.org/officeDocument/2006/relationships/image" Target="../media/image23.tmp"/><Relationship Id="rId7" Type="http://schemas.openxmlformats.org/officeDocument/2006/relationships/image" Target="../media/image2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4" Type="http://schemas.openxmlformats.org/officeDocument/2006/relationships/image" Target="../media/image24.tmp"/><Relationship Id="rId9" Type="http://schemas.openxmlformats.org/officeDocument/2006/relationships/image" Target="../media/image29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mp"/><Relationship Id="rId3" Type="http://schemas.openxmlformats.org/officeDocument/2006/relationships/image" Target="../media/image31.tmp"/><Relationship Id="rId7" Type="http://schemas.openxmlformats.org/officeDocument/2006/relationships/image" Target="../media/image35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tmp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tmp"/><Relationship Id="rId4" Type="http://schemas.openxmlformats.org/officeDocument/2006/relationships/image" Target="../media/image47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tm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tmp"/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mp"/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tmp"/><Relationship Id="rId5" Type="http://schemas.openxmlformats.org/officeDocument/2006/relationships/image" Target="../media/image68.tmp"/><Relationship Id="rId4" Type="http://schemas.openxmlformats.org/officeDocument/2006/relationships/image" Target="../media/image67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mp"/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786" y="836712"/>
            <a:ext cx="8784976" cy="1008112"/>
          </a:xfr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TRATAMIENTO DE LAS ENFERMEDADES AUTOINFLAMATORIAS BASADO EN EVIDENCIAS</a:t>
            </a:r>
            <a:endParaRPr lang="es-ES" sz="2800" b="1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https://1.bp.blogspot.com/-CbDzxGrA4n8/U6ZCoq3imFI/AAAAAAAABG0/U5TBRycqINw/s1600/Nube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214982" cy="468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AD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370"/>
            <a:ext cx="1224136" cy="59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8712968" cy="28384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51201"/>
            <a:ext cx="8820472" cy="463822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750212" cy="106689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99548"/>
            <a:ext cx="3317449" cy="25447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0" y="2271762"/>
            <a:ext cx="7795936" cy="152413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37" y="2271762"/>
            <a:ext cx="2055299" cy="20362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5" y="4293096"/>
            <a:ext cx="7742090" cy="143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5"/>
                </a:solidFill>
              </a:rPr>
              <a:t>FIEBRE MEDITERRANEA FAMILIAR</a:t>
            </a:r>
            <a:endParaRPr lang="es-ES" sz="3200" dirty="0">
              <a:solidFill>
                <a:schemeClr val="accent5"/>
              </a:solidFill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8712968" cy="28384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9675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IFN </a:t>
            </a:r>
            <a:r>
              <a:rPr lang="el-GR" dirty="0" smtClean="0">
                <a:latin typeface="Calibri"/>
              </a:rPr>
              <a:t>α</a:t>
            </a:r>
            <a:r>
              <a:rPr lang="es-ES" dirty="0" smtClean="0">
                <a:latin typeface="Calibri"/>
              </a:rPr>
              <a:t>:</a:t>
            </a:r>
            <a:endParaRPr lang="es-ES" dirty="0" smtClean="0"/>
          </a:p>
          <a:p>
            <a:pPr marL="285750" indent="-285750">
              <a:buFont typeface="Arial" pitchFamily="34" charset="0"/>
              <a:buChar char="•"/>
            </a:pPr>
            <a:endParaRPr lang="es-ES" dirty="0" smtClean="0">
              <a:latin typeface="Calibri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4" y="1699089"/>
            <a:ext cx="4360634" cy="100983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67777"/>
            <a:ext cx="2834903" cy="14639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80112" y="2708920"/>
            <a:ext cx="2330847" cy="22278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611560" y="328498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TALIDOMIDA:</a:t>
            </a:r>
            <a:endParaRPr lang="es-ES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6" y="3630714"/>
            <a:ext cx="4355642" cy="985161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66525"/>
            <a:ext cx="4350485" cy="568739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4" y="4615876"/>
            <a:ext cx="1832916" cy="14405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35264"/>
            <a:ext cx="2184313" cy="1375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6803" y="5013176"/>
            <a:ext cx="11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ANTI-TNF:</a:t>
            </a:r>
            <a:endParaRPr lang="es-ES" dirty="0"/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29" y="3630714"/>
            <a:ext cx="3701585" cy="275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1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61485E-6 L -0.24983 -0.2611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30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5"/>
                </a:solidFill>
              </a:rPr>
              <a:t>FIEBRE MEDITERRANEA FAMILIAR</a:t>
            </a:r>
            <a:endParaRPr lang="es-ES" sz="3200" dirty="0">
              <a:solidFill>
                <a:schemeClr val="accent5"/>
              </a:solidFill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8712968" cy="28384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ANAKINRA</a:t>
            </a:r>
            <a:endParaRPr lang="es-E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68754"/>
            <a:ext cx="6408712" cy="553323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86923"/>
            <a:ext cx="7519375" cy="484336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49" y="2910795"/>
            <a:ext cx="7856901" cy="103641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74" y="6257281"/>
            <a:ext cx="1533962" cy="17300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08" y="2697416"/>
            <a:ext cx="6264183" cy="1463167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98" y="3947205"/>
            <a:ext cx="1512168" cy="211565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78" y="2236366"/>
            <a:ext cx="6729043" cy="23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6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C000"/>
                </a:solidFill>
              </a:rPr>
              <a:t>FIEBRE MEDITERRANEA FAMILIAR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8712968" cy="28384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8072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CANAKINUMAB</a:t>
            </a:r>
            <a:endParaRPr lang="es-E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47963"/>
            <a:ext cx="4600937" cy="254229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34647"/>
            <a:ext cx="1592718" cy="233954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27" y="3717032"/>
            <a:ext cx="1615580" cy="236240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22916"/>
            <a:ext cx="2304255" cy="236300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8" y="6184649"/>
            <a:ext cx="2113574" cy="23795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40" y="3737127"/>
            <a:ext cx="1310754" cy="1988992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795314"/>
            <a:ext cx="1912786" cy="3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8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C000"/>
                </a:solidFill>
              </a:rPr>
              <a:t>SINDROME TRAPS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8712968" cy="28384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56992"/>
            <a:ext cx="7751791" cy="191830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19341"/>
            <a:ext cx="7751791" cy="53822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278021"/>
            <a:ext cx="7751791" cy="135461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55576" y="4077072"/>
            <a:ext cx="7344816" cy="57606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ounded Rectangle 1"/>
          <p:cNvSpPr/>
          <p:nvPr/>
        </p:nvSpPr>
        <p:spPr>
          <a:xfrm>
            <a:off x="743452" y="4653136"/>
            <a:ext cx="7344816" cy="622162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1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C000"/>
                </a:solidFill>
              </a:rPr>
              <a:t>SINDROME TRAPS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179512" y="6453336"/>
            <a:ext cx="8712968" cy="28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28607"/>
              </p:ext>
            </p:extLst>
          </p:nvPr>
        </p:nvGraphicFramePr>
        <p:xfrm>
          <a:off x="251520" y="980733"/>
          <a:ext cx="8640961" cy="3796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/>
                <a:gridCol w="1440160"/>
                <a:gridCol w="3744416"/>
                <a:gridCol w="2304257"/>
              </a:tblGrid>
              <a:tr h="246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smtClean="0">
                          <a:solidFill>
                            <a:schemeClr val="tx1"/>
                          </a:solidFill>
                          <a:effectLst/>
                        </a:rPr>
                        <a:t>FARMACO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DISEÑO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>
                    <a:solidFill>
                      <a:srgbClr val="00B0F0"/>
                    </a:solidFill>
                  </a:tcPr>
                </a:tc>
              </a:tr>
              <a:tr h="22726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>
                          <a:effectLst/>
                        </a:rPr>
                        <a:t>ETANERCEPT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Hull et al. 2001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 err="1">
                          <a:effectLst/>
                        </a:rPr>
                        <a:t>Prospective</a:t>
                      </a:r>
                      <a:r>
                        <a:rPr lang="es-ES" sz="1100" u="none" strike="noStrike" dirty="0">
                          <a:effectLst/>
                        </a:rPr>
                        <a:t>, open-</a:t>
                      </a:r>
                      <a:r>
                        <a:rPr lang="es-ES" sz="1100" u="none" strike="noStrike" dirty="0" err="1">
                          <a:effectLst/>
                        </a:rPr>
                        <a:t>label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study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9 </a:t>
                      </a:r>
                      <a:r>
                        <a:rPr lang="es-ES" sz="1100" u="none" strike="noStrike" dirty="0" err="1">
                          <a:effectLst/>
                        </a:rPr>
                        <a:t>patients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</a:tr>
              <a:tr h="227261"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 err="1">
                          <a:effectLst/>
                        </a:rPr>
                        <a:t>Bulua</a:t>
                      </a:r>
                      <a:r>
                        <a:rPr lang="es-ES" sz="1100" u="none" strike="noStrike" dirty="0">
                          <a:effectLst/>
                        </a:rPr>
                        <a:t> et al. 2012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Prospective, open-label, dose escalation study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15 </a:t>
                      </a:r>
                      <a:r>
                        <a:rPr lang="es-ES" sz="1100" u="none" strike="noStrike" dirty="0" err="1">
                          <a:effectLst/>
                        </a:rPr>
                        <a:t>patients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</a:tr>
              <a:tr h="227261"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 dirty="0">
                          <a:effectLst/>
                        </a:rPr>
                        <a:t>ter Haar et al. 2012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 err="1">
                          <a:effectLst/>
                        </a:rPr>
                        <a:t>Retrospective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multicenter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international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register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37 new patients / 84 </a:t>
                      </a:r>
                      <a:r>
                        <a:rPr lang="fr-FR" sz="1100" u="none" strike="noStrike" dirty="0" err="1">
                          <a:effectLst/>
                        </a:rPr>
                        <a:t>literature</a:t>
                      </a:r>
                      <a:r>
                        <a:rPr lang="fr-FR" sz="1100" u="none" strike="noStrike" dirty="0">
                          <a:effectLst/>
                        </a:rPr>
                        <a:t> patients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</a:tr>
              <a:tr h="296148"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 err="1">
                          <a:effectLst/>
                        </a:rPr>
                        <a:t>Ozen</a:t>
                      </a:r>
                      <a:r>
                        <a:rPr lang="es-ES" sz="1100" u="none" strike="noStrike" dirty="0">
                          <a:effectLst/>
                        </a:rPr>
                        <a:t> et al. 2017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 err="1">
                          <a:effectLst/>
                        </a:rPr>
                        <a:t>Retrospective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multicenter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international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register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24 </a:t>
                      </a:r>
                      <a:r>
                        <a:rPr lang="es-ES" sz="1100" u="none" strike="noStrike" dirty="0" err="1">
                          <a:effectLst/>
                        </a:rPr>
                        <a:t>patients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</a:tr>
              <a:tr h="22726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1" u="none" strike="noStrike">
                        <a:solidFill>
                          <a:srgbClr val="7F7F7F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7481" marR="7481" marT="7481" marB="0" anchor="ctr"/>
                </a:tc>
              </a:tr>
              <a:tr h="22726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>
                          <a:effectLst/>
                        </a:rPr>
                        <a:t>ANAKINRA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100" u="none" strike="noStrike" dirty="0">
                          <a:effectLst/>
                        </a:rPr>
                        <a:t>ter Haar et al. 2012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 err="1">
                          <a:effectLst/>
                        </a:rPr>
                        <a:t>Retrospective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multicenter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international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register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33 new patients / 25 </a:t>
                      </a:r>
                      <a:r>
                        <a:rPr lang="fr-FR" sz="1100" u="none" strike="noStrike" dirty="0" err="1">
                          <a:effectLst/>
                        </a:rPr>
                        <a:t>literature</a:t>
                      </a:r>
                      <a:r>
                        <a:rPr lang="fr-FR" sz="1100" u="none" strike="noStrike" dirty="0">
                          <a:effectLst/>
                        </a:rPr>
                        <a:t> patients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</a:tr>
              <a:tr h="211018"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 err="1">
                          <a:effectLst/>
                        </a:rPr>
                        <a:t>Ozen</a:t>
                      </a:r>
                      <a:r>
                        <a:rPr lang="es-ES" sz="1100" u="none" strike="noStrike" dirty="0">
                          <a:effectLst/>
                        </a:rPr>
                        <a:t> et al. 2017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 err="1">
                          <a:effectLst/>
                        </a:rPr>
                        <a:t>Retrospective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multicenter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international</a:t>
                      </a:r>
                      <a:r>
                        <a:rPr lang="es-ES" sz="1100" u="none" strike="noStrike" dirty="0">
                          <a:effectLst/>
                        </a:rPr>
                        <a:t> </a:t>
                      </a:r>
                      <a:r>
                        <a:rPr lang="es-ES" sz="1100" u="none" strike="noStrike" dirty="0" err="1">
                          <a:effectLst/>
                        </a:rPr>
                        <a:t>register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27 </a:t>
                      </a:r>
                      <a:r>
                        <a:rPr lang="es-ES" sz="1100" u="none" strike="noStrike" dirty="0" err="1">
                          <a:effectLst/>
                        </a:rPr>
                        <a:t>patients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</a:tr>
              <a:tr h="22726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 smtClean="0">
                          <a:effectLst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7481" marR="7481" marT="7481" marB="0" anchor="ctr"/>
                </a:tc>
              </a:tr>
              <a:tr h="22726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 smtClean="0">
                          <a:effectLst/>
                        </a:rPr>
                        <a:t>CANAKINUMAB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Gattorno et al. 2015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Prospective, open-label, controlled phase II study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20 patients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</a:tr>
              <a:tr h="227261"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Ozen et al. 2017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Retrospective multicenter international register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6 patients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</a:tr>
              <a:tr h="433830"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u="none" strike="noStrike">
                          <a:effectLst/>
                        </a:rPr>
                        <a:t>De Benedetti et al. 2018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Prospective, randomized, double-blind, controlled phase III study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46 patients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</a:tr>
              <a:tr h="22726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</a:tr>
              <a:tr h="22726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 smtClean="0">
                          <a:effectLst/>
                        </a:rPr>
                        <a:t>TOCILIZUMAB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Vaitla PM et al .2017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Case report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1 patient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</a:tr>
              <a:tr h="227261"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Hosoya et al. 2015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>
                          <a:effectLst/>
                        </a:rPr>
                        <a:t>Case report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u="none" strike="noStrike" dirty="0">
                          <a:effectLst/>
                        </a:rPr>
                        <a:t>1 </a:t>
                      </a:r>
                      <a:r>
                        <a:rPr lang="es-ES" sz="1100" u="none" strike="noStrike" dirty="0" err="1">
                          <a:effectLst/>
                        </a:rPr>
                        <a:t>patient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481" marR="7481" marT="748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5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C000"/>
                </a:solidFill>
              </a:rPr>
              <a:t>SINDROME TRAPS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179512" y="6453336"/>
            <a:ext cx="8712968" cy="28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47963"/>
            <a:ext cx="4600937" cy="254229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5" y="1030632"/>
            <a:ext cx="6850974" cy="538780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524096" y="1847445"/>
            <a:ext cx="1044116" cy="18770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Oval 8"/>
          <p:cNvSpPr/>
          <p:nvPr/>
        </p:nvSpPr>
        <p:spPr>
          <a:xfrm>
            <a:off x="6949583" y="1847445"/>
            <a:ext cx="1044116" cy="18770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val 9"/>
          <p:cNvSpPr/>
          <p:nvPr/>
        </p:nvSpPr>
        <p:spPr>
          <a:xfrm rot="5400000">
            <a:off x="6038602" y="4138200"/>
            <a:ext cx="1728192" cy="21820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57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C000"/>
                </a:solidFill>
              </a:rPr>
              <a:t>SINDROME HIDS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179512" y="6453336"/>
            <a:ext cx="8712968" cy="28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3" y="1268760"/>
            <a:ext cx="8715806" cy="152751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2" y="2796279"/>
            <a:ext cx="8715806" cy="212544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5536" y="3356992"/>
            <a:ext cx="8280920" cy="72008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ounded Rectangle 1"/>
          <p:cNvSpPr/>
          <p:nvPr/>
        </p:nvSpPr>
        <p:spPr>
          <a:xfrm>
            <a:off x="395536" y="4077072"/>
            <a:ext cx="8280920" cy="844653"/>
          </a:xfrm>
          <a:prstGeom prst="roundRect">
            <a:avLst/>
          </a:prstGeom>
          <a:noFill/>
          <a:ln w="19050" cmpd="sng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76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C000"/>
                </a:solidFill>
              </a:rPr>
              <a:t>SINDROME HIDS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179512" y="6453336"/>
            <a:ext cx="8712968" cy="28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1" y="1855333"/>
            <a:ext cx="7132938" cy="314733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31" y="3079863"/>
            <a:ext cx="7132938" cy="97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6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C000"/>
                </a:solidFill>
              </a:rPr>
              <a:t>SINDROME HIDS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179512" y="6453336"/>
            <a:ext cx="8712968" cy="28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4444"/>
            <a:ext cx="8784976" cy="412148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37" y="897875"/>
            <a:ext cx="6203218" cy="55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8363272" cy="28384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62068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CONFLICTOS DE INTERES</a:t>
            </a:r>
            <a:endParaRPr lang="es-E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846" y="20608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PARTICIPACION COMO PONENTE REMUNERADO EN EVENTOS CIENTIFICOS ORGANIZADOS POR NOVARTIS PHARMACEUTICAL</a:t>
            </a:r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506280" y="5157192"/>
            <a:ext cx="8167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SOPORTE ECONOMICO PARA LA ASISTENCIA A EVENTOS DE SOCIEDADES CIENTIFICAS</a:t>
            </a:r>
            <a:endParaRPr lang="es-ES" dirty="0"/>
          </a:p>
        </p:txBody>
      </p:sp>
      <p:sp>
        <p:nvSpPr>
          <p:cNvPr id="10" name="TextBox 9"/>
          <p:cNvSpPr txBox="1"/>
          <p:nvPr/>
        </p:nvSpPr>
        <p:spPr>
          <a:xfrm>
            <a:off x="541846" y="306896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PARTICIPACION EN ENSAYO CLÍNICO CAZ885N2301 PROMOVIDO POR NOVARTIS PHARMACEUTICAL</a:t>
            </a:r>
            <a:endParaRPr lang="es-ES" dirty="0"/>
          </a:p>
        </p:txBody>
      </p:sp>
      <p:sp>
        <p:nvSpPr>
          <p:cNvPr id="11" name="AutoShape 2" descr="Resultado de imagen de NOVAR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4" descr="Resultado de imagen de NOVART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AutoShape 6" descr="Resultado de imagen de NOVARTI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AutoShape 8" descr="Hom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01" y="1262316"/>
            <a:ext cx="1875059" cy="642381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6" y="4077072"/>
            <a:ext cx="1638442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C000"/>
                </a:solidFill>
              </a:rPr>
              <a:t>SINDROME HIDS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179512" y="6453336"/>
            <a:ext cx="8712968" cy="28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5" y="1375921"/>
            <a:ext cx="8205626" cy="205307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4" y="3566084"/>
            <a:ext cx="4040887" cy="137508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31484"/>
            <a:ext cx="4032448" cy="247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9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C000"/>
                </a:solidFill>
              </a:rPr>
              <a:t>SINDROME HIDS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179512" y="6453336"/>
            <a:ext cx="8712968" cy="28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84784"/>
            <a:ext cx="8434433" cy="237626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591" y="3599746"/>
            <a:ext cx="1499369" cy="2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C000"/>
                </a:solidFill>
              </a:rPr>
              <a:t>SINDROME HIDS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179512" y="6453336"/>
            <a:ext cx="8712968" cy="28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47963"/>
            <a:ext cx="4600937" cy="254229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09" y="1030632"/>
            <a:ext cx="6850974" cy="538780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27784" y="1847445"/>
            <a:ext cx="1044116" cy="18770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Oval 8"/>
          <p:cNvSpPr/>
          <p:nvPr/>
        </p:nvSpPr>
        <p:spPr>
          <a:xfrm>
            <a:off x="6084168" y="1847445"/>
            <a:ext cx="1044116" cy="18770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val 9"/>
          <p:cNvSpPr/>
          <p:nvPr/>
        </p:nvSpPr>
        <p:spPr>
          <a:xfrm rot="5400000">
            <a:off x="4031940" y="4290302"/>
            <a:ext cx="1728192" cy="194421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75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C000"/>
                </a:solidFill>
              </a:rPr>
              <a:t>SINDROME CAPS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179512" y="6453336"/>
            <a:ext cx="8712968" cy="28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/>
          <a:stretch/>
        </p:blipFill>
        <p:spPr>
          <a:xfrm>
            <a:off x="4644008" y="1596683"/>
            <a:ext cx="4111790" cy="363526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/>
          <a:stretch/>
        </p:blipFill>
        <p:spPr>
          <a:xfrm>
            <a:off x="416601" y="1596683"/>
            <a:ext cx="4119395" cy="28580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917431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CANAKINUMAB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5374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C000"/>
                </a:solidFill>
              </a:rPr>
              <a:t>SINDROME CAPS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179512" y="6453336"/>
            <a:ext cx="8712968" cy="28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2" y="1556792"/>
            <a:ext cx="8611068" cy="4007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917431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ANAKINRA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55082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C000"/>
                </a:solidFill>
              </a:rPr>
              <a:t>SINDROME CAPS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179512" y="6453336"/>
            <a:ext cx="8712968" cy="28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4" y="1916832"/>
            <a:ext cx="8630421" cy="345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917431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RILONACEPT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5508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smtClean="0"/>
              <a:t>SINDROME PFAPA</a:t>
            </a:r>
            <a:endParaRPr lang="es-ES" sz="3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1" y="1527645"/>
            <a:ext cx="7811177" cy="3802710"/>
          </a:xfrm>
          <a:prstGeom prst="rect">
            <a:avLst/>
          </a:prstGeom>
        </p:spPr>
      </p:pic>
      <p:sp>
        <p:nvSpPr>
          <p:cNvPr id="5" name="Footer Placeholder 1"/>
          <p:cNvSpPr txBox="1">
            <a:spLocks/>
          </p:cNvSpPr>
          <p:nvPr/>
        </p:nvSpPr>
        <p:spPr>
          <a:xfrm>
            <a:off x="179512" y="6453336"/>
            <a:ext cx="8712968" cy="28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8869"/>
            <a:ext cx="8784976" cy="41214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27584" y="2492896"/>
            <a:ext cx="6048672" cy="86409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5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SINDROME PFAPA</a:t>
            </a:r>
            <a:endParaRPr lang="es-ES" sz="3200" dirty="0"/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179512" y="6453336"/>
            <a:ext cx="8712968" cy="28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75" y="904063"/>
            <a:ext cx="6805250" cy="550973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4" y="1268760"/>
            <a:ext cx="8683872" cy="46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SINDROME SCHNITZLER</a:t>
            </a:r>
            <a:endParaRPr lang="es-ES" sz="32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50431"/>
            <a:ext cx="8474174" cy="246909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26595"/>
            <a:ext cx="2476715" cy="27434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63335"/>
            <a:ext cx="6120680" cy="535991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35696" y="5589240"/>
            <a:ext cx="5904656" cy="8340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1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SINDROME SCHNITZLER</a:t>
            </a:r>
            <a:endParaRPr lang="es-ES" sz="32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0" y="1196752"/>
            <a:ext cx="7521075" cy="52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504" y="6492875"/>
            <a:ext cx="8712968" cy="28384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87592"/>
            <a:ext cx="8532440" cy="3501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C000"/>
                </a:solidFill>
              </a:rPr>
              <a:t>TRATAMIENTO DE LAS ENFERMEDADES AUTOINFLAMATORIAS BASADO EN EVIDENCIAS</a:t>
            </a:r>
            <a:endParaRPr lang="es-E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SINDROME DE BLAU</a:t>
            </a:r>
            <a:endParaRPr lang="es-ES" sz="32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582780" cy="446866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50" y="1052736"/>
            <a:ext cx="8280920" cy="556051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272518" y="2204864"/>
            <a:ext cx="42484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27784" y="2852936"/>
            <a:ext cx="13681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932040" y="3832991"/>
            <a:ext cx="13681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9552" y="4869160"/>
            <a:ext cx="15121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76256" y="5805264"/>
            <a:ext cx="12241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96854" y="6154230"/>
            <a:ext cx="12241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9552" y="6525344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 txBox="1">
            <a:spLocks/>
          </p:cNvSpPr>
          <p:nvPr/>
        </p:nvSpPr>
        <p:spPr>
          <a:xfrm>
            <a:off x="179512" y="6453336"/>
            <a:ext cx="8712968" cy="2838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28"/>
          <a:stretch/>
        </p:blipFill>
        <p:spPr>
          <a:xfrm>
            <a:off x="650999" y="1268760"/>
            <a:ext cx="7769993" cy="38704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50999" y="1970855"/>
            <a:ext cx="6696744" cy="3168352"/>
          </a:xfrm>
          <a:prstGeom prst="roundRect">
            <a:avLst>
              <a:gd name="adj" fmla="val 238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Box 1"/>
          <p:cNvSpPr txBox="1"/>
          <p:nvPr/>
        </p:nvSpPr>
        <p:spPr>
          <a:xfrm>
            <a:off x="755576" y="332656"/>
            <a:ext cx="766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C000"/>
                </a:solidFill>
              </a:rPr>
              <a:t>TRATAMIENTOS Y NIVELES DE EVIDENCIA</a:t>
            </a:r>
            <a:endParaRPr lang="es-E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C000"/>
                </a:solidFill>
              </a:rPr>
              <a:t>PRAAS – CANDLE / SAVI / DADA2</a:t>
            </a:r>
            <a:endParaRPr lang="es-ES" sz="3200" dirty="0">
              <a:solidFill>
                <a:srgbClr val="FFC000"/>
              </a:solidFill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8712968" cy="28384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0" y="1899927"/>
            <a:ext cx="8546462" cy="39269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0" y="1031172"/>
            <a:ext cx="2903472" cy="86875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45" y="1031172"/>
            <a:ext cx="6759526" cy="121930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06" y="2780928"/>
            <a:ext cx="6271803" cy="9678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31" y="4217383"/>
            <a:ext cx="5540220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8712968" cy="28384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C000"/>
                </a:solidFill>
              </a:rPr>
              <a:t>AMILOIDOSIS EN EAI</a:t>
            </a:r>
            <a:endParaRPr lang="es-ES" sz="3200" dirty="0">
              <a:solidFill>
                <a:srgbClr val="FFC00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36" y="1026426"/>
            <a:ext cx="7992888" cy="482569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12" y="942089"/>
            <a:ext cx="6857792" cy="54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0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FF00"/>
                </a:solidFill>
              </a:rPr>
              <a:t>TIPS AND PITFALLS</a:t>
            </a:r>
            <a:endParaRPr lang="es-E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s-ES" dirty="0" smtClean="0">
                <a:solidFill>
                  <a:srgbClr val="FFC000"/>
                </a:solidFill>
              </a:rPr>
              <a:t>FIEBRE MEDITERRANEA FAMILIAR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COLCHICINA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es-ES" dirty="0" smtClean="0"/>
              <a:t>Prevención de brotes y </a:t>
            </a:r>
            <a:r>
              <a:rPr lang="es-ES" dirty="0" err="1" smtClean="0"/>
              <a:t>amiloidosis</a:t>
            </a:r>
            <a:endParaRPr lang="es-ES" dirty="0" smtClean="0"/>
          </a:p>
          <a:p>
            <a:pPr marL="1200150" lvl="2" indent="-285750">
              <a:buFont typeface="Courier New" pitchFamily="49" charset="0"/>
              <a:buChar char="o"/>
            </a:pPr>
            <a:r>
              <a:rPr lang="es-ES" dirty="0" smtClean="0"/>
              <a:t>Contraindicada en insuficiencia </a:t>
            </a:r>
            <a:r>
              <a:rPr lang="es-ES" dirty="0" err="1" smtClean="0"/>
              <a:t>hepatobiliar</a:t>
            </a:r>
            <a:endParaRPr lang="es-ES" dirty="0" smtClean="0"/>
          </a:p>
          <a:p>
            <a:pPr marL="1200150" lvl="2" indent="-285750">
              <a:buFont typeface="Courier New" pitchFamily="49" charset="0"/>
              <a:buChar char="o"/>
            </a:pPr>
            <a:r>
              <a:rPr lang="es-ES" dirty="0" smtClean="0"/>
              <a:t>Reducir dosis un 25% si FG 20-60 ml/min y 50% si FG&lt;20 ml/min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es-ES" dirty="0" smtClean="0"/>
              <a:t>Atraviesa barrera placentaria. Excretada por leche materna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es-ES" dirty="0" smtClean="0"/>
              <a:t>No contraindicado su uso durante concepción ni gestación</a:t>
            </a:r>
          </a:p>
          <a:p>
            <a:pPr marL="1200150" lvl="2" indent="-285750">
              <a:buFont typeface="Courier New" pitchFamily="49" charset="0"/>
              <a:buChar char="o"/>
            </a:pPr>
            <a:endParaRPr lang="es-ES" dirty="0"/>
          </a:p>
          <a:p>
            <a:pPr marL="742950" lvl="1" indent="-285750">
              <a:buFont typeface="Courier New" pitchFamily="49" charset="0"/>
              <a:buChar char="o"/>
            </a:pPr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ANAKINRA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es-ES" dirty="0" smtClean="0"/>
              <a:t>Doblar dosis si respuesta parcial?</a:t>
            </a:r>
          </a:p>
          <a:p>
            <a:pPr marL="1200150" lvl="2" indent="-285750">
              <a:buFont typeface="Courier New" pitchFamily="49" charset="0"/>
              <a:buChar char="o"/>
            </a:pPr>
            <a:endParaRPr lang="es-ES" dirty="0"/>
          </a:p>
          <a:p>
            <a:pPr marL="285750" indent="-285750">
              <a:buFont typeface="Courier New" pitchFamily="49" charset="0"/>
              <a:buChar char="o"/>
            </a:pPr>
            <a:r>
              <a:rPr lang="es-ES" dirty="0" smtClean="0">
                <a:solidFill>
                  <a:schemeClr val="accent5"/>
                </a:solidFill>
              </a:rPr>
              <a:t>TRAPS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ANTI-TNF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es-ES" dirty="0" smtClean="0"/>
              <a:t>Riesgo efecto paradójico con </a:t>
            </a:r>
            <a:r>
              <a:rPr lang="es-ES" dirty="0" err="1" smtClean="0"/>
              <a:t>infliximab</a:t>
            </a:r>
            <a:endParaRPr lang="es-ES" dirty="0" smtClean="0"/>
          </a:p>
          <a:p>
            <a:pPr marL="1200150" lvl="2" indent="-285750">
              <a:buFont typeface="Courier New" pitchFamily="49" charset="0"/>
              <a:buChar char="o"/>
            </a:pPr>
            <a:endParaRPr lang="es-ES" dirty="0"/>
          </a:p>
          <a:p>
            <a:pPr marL="285750" indent="-285750">
              <a:buFont typeface="Courier New" pitchFamily="49" charset="0"/>
              <a:buChar char="o"/>
            </a:pPr>
            <a:r>
              <a:rPr lang="es-ES" dirty="0" smtClean="0">
                <a:solidFill>
                  <a:schemeClr val="accent5"/>
                </a:solidFill>
              </a:rPr>
              <a:t>HIDS /MVK DEFFICIENCY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CANAKINUMAB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es-ES" dirty="0" smtClean="0"/>
              <a:t>Grupo de menor respuesta de las 3 entidades del estudio </a:t>
            </a:r>
            <a:r>
              <a:rPr lang="es-ES" dirty="0" err="1" smtClean="0"/>
              <a:t>pivotal</a:t>
            </a:r>
            <a:endParaRPr lang="es-E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8712968" cy="28384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54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FFFF00"/>
                </a:solidFill>
              </a:rPr>
              <a:t>TIPS AND PITFALLS</a:t>
            </a:r>
            <a:endParaRPr lang="es-ES" sz="32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s-ES" dirty="0" smtClean="0">
                <a:solidFill>
                  <a:srgbClr val="FFC000"/>
                </a:solidFill>
              </a:rPr>
              <a:t>CAPS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s-ES" dirty="0" err="1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Canakinumab</a:t>
            </a:r>
            <a:r>
              <a:rPr lang="es-E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:</a:t>
            </a:r>
            <a:r>
              <a:rPr lang="es-ES" dirty="0" smtClean="0">
                <a:solidFill>
                  <a:srgbClr val="FFC000"/>
                </a:solidFill>
              </a:rPr>
              <a:t> </a:t>
            </a:r>
            <a:r>
              <a:rPr lang="es-ES" dirty="0" smtClean="0"/>
              <a:t>riesgo de brote grave tras vacunación </a:t>
            </a:r>
            <a:r>
              <a:rPr lang="es-ES" dirty="0" err="1" smtClean="0"/>
              <a:t>antineumocócica</a:t>
            </a:r>
            <a:endParaRPr lang="es-ES" dirty="0" smtClean="0"/>
          </a:p>
          <a:p>
            <a:pPr lvl="1"/>
            <a:endParaRPr lang="es-ES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es-ES" dirty="0" smtClean="0">
                <a:solidFill>
                  <a:srgbClr val="FFC000"/>
                </a:solidFill>
              </a:rPr>
              <a:t>PFAPA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s-ES" dirty="0" err="1" smtClean="0"/>
              <a:t>Adenoidectomía</a:t>
            </a:r>
            <a:r>
              <a:rPr lang="es-ES" dirty="0" smtClean="0"/>
              <a:t> vs corticoides (bloqueo IL-1?)</a:t>
            </a:r>
          </a:p>
          <a:p>
            <a:pPr marL="742950" lvl="1" indent="-285750">
              <a:buFont typeface="Courier New" pitchFamily="49" charset="0"/>
              <a:buChar char="o"/>
            </a:pPr>
            <a:endParaRPr lang="es-ES" dirty="0">
              <a:solidFill>
                <a:srgbClr val="FFC000"/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s-ES" dirty="0" smtClean="0">
                <a:solidFill>
                  <a:srgbClr val="FFC000"/>
                </a:solidFill>
              </a:rPr>
              <a:t>AMILOIDOSIS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s-ES" dirty="0" smtClean="0"/>
              <a:t>Reversibilidad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es-ES" dirty="0" smtClean="0"/>
              <a:t>Respuesta al fármaco no varía en presencia de </a:t>
            </a:r>
            <a:r>
              <a:rPr lang="es-ES" dirty="0" err="1" smtClean="0"/>
              <a:t>amiloidosis</a:t>
            </a:r>
            <a:endParaRPr lang="es-ES" dirty="0" smtClean="0"/>
          </a:p>
          <a:p>
            <a:pPr marL="742950" lvl="1" indent="-285750">
              <a:buFont typeface="Courier New" pitchFamily="49" charset="0"/>
              <a:buChar char="o"/>
            </a:pPr>
            <a:endParaRPr lang="es-E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8712968" cy="28384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727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0" y="2110626"/>
            <a:ext cx="8062659" cy="2636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33265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tx1">
                    <a:lumMod val="95000"/>
                  </a:schemeClr>
                </a:solidFill>
              </a:rPr>
              <a:t>TRATAMIENTO DE LAS ENFERMEDADES AUTOINFLAMATORIAS BASADO EN EVIDENCIAS</a:t>
            </a:r>
            <a:endParaRPr lang="es-E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411760" y="5157192"/>
            <a:ext cx="4536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MUCHAS GRACIAS</a:t>
            </a:r>
            <a:endParaRPr lang="es-E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1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504" y="6492875"/>
            <a:ext cx="8712968" cy="28384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32656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C000"/>
                </a:solidFill>
              </a:rPr>
              <a:t>TRATAMIENTO DE LAS ENFERMEDADES AUTOINFLAMATORIAS BASADO EN EVIDENCIAS</a:t>
            </a:r>
            <a:endParaRPr lang="es-ES" sz="2800" dirty="0">
              <a:solidFill>
                <a:srgbClr val="FFC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33" y="1312450"/>
            <a:ext cx="8700639" cy="499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504" y="6492875"/>
            <a:ext cx="8712968" cy="28384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9512" y="700067"/>
            <a:ext cx="8568951" cy="5616624"/>
            <a:chOff x="179512" y="692696"/>
            <a:chExt cx="8568951" cy="5616624"/>
          </a:xfrm>
        </p:grpSpPr>
        <p:sp>
          <p:nvSpPr>
            <p:cNvPr id="12" name="Freeform 11"/>
            <p:cNvSpPr/>
            <p:nvPr/>
          </p:nvSpPr>
          <p:spPr>
            <a:xfrm>
              <a:off x="6012160" y="2924944"/>
              <a:ext cx="2736303" cy="3384376"/>
            </a:xfrm>
            <a:custGeom>
              <a:avLst/>
              <a:gdLst>
                <a:gd name="connsiteX0" fmla="*/ 0 w 2048852"/>
                <a:gd name="connsiteY0" fmla="*/ 204885 h 5760640"/>
                <a:gd name="connsiteX1" fmla="*/ 204885 w 2048852"/>
                <a:gd name="connsiteY1" fmla="*/ 0 h 5760640"/>
                <a:gd name="connsiteX2" fmla="*/ 1843967 w 2048852"/>
                <a:gd name="connsiteY2" fmla="*/ 0 h 5760640"/>
                <a:gd name="connsiteX3" fmla="*/ 2048852 w 2048852"/>
                <a:gd name="connsiteY3" fmla="*/ 204885 h 5760640"/>
                <a:gd name="connsiteX4" fmla="*/ 2048852 w 2048852"/>
                <a:gd name="connsiteY4" fmla="*/ 5555755 h 5760640"/>
                <a:gd name="connsiteX5" fmla="*/ 1843967 w 2048852"/>
                <a:gd name="connsiteY5" fmla="*/ 5760640 h 5760640"/>
                <a:gd name="connsiteX6" fmla="*/ 204885 w 2048852"/>
                <a:gd name="connsiteY6" fmla="*/ 5760640 h 5760640"/>
                <a:gd name="connsiteX7" fmla="*/ 0 w 2048852"/>
                <a:gd name="connsiteY7" fmla="*/ 5555755 h 5760640"/>
                <a:gd name="connsiteX8" fmla="*/ 0 w 2048852"/>
                <a:gd name="connsiteY8" fmla="*/ 204885 h 576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8852" h="5760640">
                  <a:moveTo>
                    <a:pt x="0" y="204885"/>
                  </a:moveTo>
                  <a:cubicBezTo>
                    <a:pt x="0" y="91730"/>
                    <a:pt x="91730" y="0"/>
                    <a:pt x="204885" y="0"/>
                  </a:cubicBezTo>
                  <a:lnTo>
                    <a:pt x="1843967" y="0"/>
                  </a:lnTo>
                  <a:cubicBezTo>
                    <a:pt x="1957122" y="0"/>
                    <a:pt x="2048852" y="91730"/>
                    <a:pt x="2048852" y="204885"/>
                  </a:cubicBezTo>
                  <a:lnTo>
                    <a:pt x="2048852" y="5555755"/>
                  </a:lnTo>
                  <a:cubicBezTo>
                    <a:pt x="2048852" y="5668910"/>
                    <a:pt x="1957122" y="5760640"/>
                    <a:pt x="1843967" y="5760640"/>
                  </a:cubicBezTo>
                  <a:lnTo>
                    <a:pt x="204885" y="5760640"/>
                  </a:lnTo>
                  <a:cubicBezTo>
                    <a:pt x="91730" y="5760640"/>
                    <a:pt x="0" y="5668910"/>
                    <a:pt x="0" y="5555755"/>
                  </a:cubicBezTo>
                  <a:lnTo>
                    <a:pt x="0" y="204885"/>
                  </a:lnTo>
                  <a:close/>
                </a:path>
              </a:pathLst>
            </a:custGeom>
            <a:solidFill>
              <a:srgbClr val="00B050"/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0040" tIns="320040" rIns="320040" bIns="4352488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45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3491880" y="1547168"/>
              <a:ext cx="2160240" cy="3479312"/>
            </a:xfrm>
            <a:custGeom>
              <a:avLst/>
              <a:gdLst>
                <a:gd name="connsiteX0" fmla="*/ 0 w 2048852"/>
                <a:gd name="connsiteY0" fmla="*/ 204885 h 5760640"/>
                <a:gd name="connsiteX1" fmla="*/ 204885 w 2048852"/>
                <a:gd name="connsiteY1" fmla="*/ 0 h 5760640"/>
                <a:gd name="connsiteX2" fmla="*/ 1843967 w 2048852"/>
                <a:gd name="connsiteY2" fmla="*/ 0 h 5760640"/>
                <a:gd name="connsiteX3" fmla="*/ 2048852 w 2048852"/>
                <a:gd name="connsiteY3" fmla="*/ 204885 h 5760640"/>
                <a:gd name="connsiteX4" fmla="*/ 2048852 w 2048852"/>
                <a:gd name="connsiteY4" fmla="*/ 5555755 h 5760640"/>
                <a:gd name="connsiteX5" fmla="*/ 1843967 w 2048852"/>
                <a:gd name="connsiteY5" fmla="*/ 5760640 h 5760640"/>
                <a:gd name="connsiteX6" fmla="*/ 204885 w 2048852"/>
                <a:gd name="connsiteY6" fmla="*/ 5760640 h 5760640"/>
                <a:gd name="connsiteX7" fmla="*/ 0 w 2048852"/>
                <a:gd name="connsiteY7" fmla="*/ 5555755 h 5760640"/>
                <a:gd name="connsiteX8" fmla="*/ 0 w 2048852"/>
                <a:gd name="connsiteY8" fmla="*/ 204885 h 576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8852" h="5760640">
                  <a:moveTo>
                    <a:pt x="0" y="204885"/>
                  </a:moveTo>
                  <a:cubicBezTo>
                    <a:pt x="0" y="91730"/>
                    <a:pt x="91730" y="0"/>
                    <a:pt x="204885" y="0"/>
                  </a:cubicBezTo>
                  <a:lnTo>
                    <a:pt x="1843967" y="0"/>
                  </a:lnTo>
                  <a:cubicBezTo>
                    <a:pt x="1957122" y="0"/>
                    <a:pt x="2048852" y="91730"/>
                    <a:pt x="2048852" y="204885"/>
                  </a:cubicBezTo>
                  <a:lnTo>
                    <a:pt x="2048852" y="5555755"/>
                  </a:lnTo>
                  <a:cubicBezTo>
                    <a:pt x="2048852" y="5668910"/>
                    <a:pt x="1957122" y="5760640"/>
                    <a:pt x="1843967" y="5760640"/>
                  </a:cubicBezTo>
                  <a:lnTo>
                    <a:pt x="204885" y="5760640"/>
                  </a:lnTo>
                  <a:cubicBezTo>
                    <a:pt x="91730" y="5760640"/>
                    <a:pt x="0" y="5668910"/>
                    <a:pt x="0" y="5555755"/>
                  </a:cubicBezTo>
                  <a:lnTo>
                    <a:pt x="0" y="204885"/>
                  </a:lnTo>
                  <a:close/>
                </a:path>
              </a:pathLst>
            </a:custGeom>
            <a:solidFill>
              <a:schemeClr val="bg2">
                <a:lumMod val="75000"/>
                <a:lumOff val="25000"/>
              </a:schemeClr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20040" tIns="320040" rIns="320040" bIns="4352488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45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79512" y="692696"/>
              <a:ext cx="2567819" cy="4963348"/>
            </a:xfrm>
            <a:custGeom>
              <a:avLst/>
              <a:gdLst>
                <a:gd name="connsiteX0" fmla="*/ 0 w 2351795"/>
                <a:gd name="connsiteY0" fmla="*/ 235180 h 5760640"/>
                <a:gd name="connsiteX1" fmla="*/ 235180 w 2351795"/>
                <a:gd name="connsiteY1" fmla="*/ 0 h 5760640"/>
                <a:gd name="connsiteX2" fmla="*/ 2116616 w 2351795"/>
                <a:gd name="connsiteY2" fmla="*/ 0 h 5760640"/>
                <a:gd name="connsiteX3" fmla="*/ 2351796 w 2351795"/>
                <a:gd name="connsiteY3" fmla="*/ 235180 h 5760640"/>
                <a:gd name="connsiteX4" fmla="*/ 2351795 w 2351795"/>
                <a:gd name="connsiteY4" fmla="*/ 5525461 h 5760640"/>
                <a:gd name="connsiteX5" fmla="*/ 2116615 w 2351795"/>
                <a:gd name="connsiteY5" fmla="*/ 5760641 h 5760640"/>
                <a:gd name="connsiteX6" fmla="*/ 235180 w 2351795"/>
                <a:gd name="connsiteY6" fmla="*/ 5760640 h 5760640"/>
                <a:gd name="connsiteX7" fmla="*/ 0 w 2351795"/>
                <a:gd name="connsiteY7" fmla="*/ 5525460 h 5760640"/>
                <a:gd name="connsiteX8" fmla="*/ 0 w 2351795"/>
                <a:gd name="connsiteY8" fmla="*/ 235180 h 576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1795" h="5760640">
                  <a:moveTo>
                    <a:pt x="0" y="235180"/>
                  </a:moveTo>
                  <a:cubicBezTo>
                    <a:pt x="0" y="105294"/>
                    <a:pt x="105294" y="0"/>
                    <a:pt x="235180" y="0"/>
                  </a:cubicBezTo>
                  <a:lnTo>
                    <a:pt x="2116616" y="0"/>
                  </a:lnTo>
                  <a:cubicBezTo>
                    <a:pt x="2246502" y="0"/>
                    <a:pt x="2351796" y="105294"/>
                    <a:pt x="2351796" y="235180"/>
                  </a:cubicBezTo>
                  <a:cubicBezTo>
                    <a:pt x="2351796" y="1998607"/>
                    <a:pt x="2351795" y="3762034"/>
                    <a:pt x="2351795" y="5525461"/>
                  </a:cubicBezTo>
                  <a:cubicBezTo>
                    <a:pt x="2351795" y="5655347"/>
                    <a:pt x="2246501" y="5760641"/>
                    <a:pt x="2116615" y="5760641"/>
                  </a:cubicBezTo>
                  <a:lnTo>
                    <a:pt x="235180" y="5760640"/>
                  </a:lnTo>
                  <a:cubicBezTo>
                    <a:pt x="105294" y="5760640"/>
                    <a:pt x="0" y="5655346"/>
                    <a:pt x="0" y="5525460"/>
                  </a:cubicBezTo>
                  <a:lnTo>
                    <a:pt x="0" y="235180"/>
                  </a:lnTo>
                  <a:close/>
                </a:path>
              </a:pathLst>
            </a:custGeom>
            <a:solidFill>
              <a:schemeClr val="bg2">
                <a:lumMod val="25000"/>
                <a:lumOff val="75000"/>
              </a:schemeClr>
            </a:solidFill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9568" tIns="99568" rIns="99568" bIns="4132016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kern="1200" dirty="0" smtClean="0">
                  <a:solidFill>
                    <a:srgbClr val="FF0000"/>
                  </a:solidFill>
                </a:rPr>
                <a:t>SINDROMES AUTOINFLAMATORIOS + TRATAMIENTO + LENGUA INGLESA</a:t>
              </a:r>
              <a:endParaRPr lang="es-ES" sz="1400" b="1" kern="1200" dirty="0">
                <a:solidFill>
                  <a:srgbClr val="FF0000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41218" y="2969069"/>
              <a:ext cx="2330971" cy="853688"/>
            </a:xfrm>
            <a:custGeom>
              <a:avLst/>
              <a:gdLst>
                <a:gd name="connsiteX0" fmla="*/ 0 w 2181054"/>
                <a:gd name="connsiteY0" fmla="*/ 85369 h 853688"/>
                <a:gd name="connsiteX1" fmla="*/ 85369 w 2181054"/>
                <a:gd name="connsiteY1" fmla="*/ 0 h 853688"/>
                <a:gd name="connsiteX2" fmla="*/ 2095685 w 2181054"/>
                <a:gd name="connsiteY2" fmla="*/ 0 h 853688"/>
                <a:gd name="connsiteX3" fmla="*/ 2181054 w 2181054"/>
                <a:gd name="connsiteY3" fmla="*/ 85369 h 853688"/>
                <a:gd name="connsiteX4" fmla="*/ 2181054 w 2181054"/>
                <a:gd name="connsiteY4" fmla="*/ 768319 h 853688"/>
                <a:gd name="connsiteX5" fmla="*/ 2095685 w 2181054"/>
                <a:gd name="connsiteY5" fmla="*/ 853688 h 853688"/>
                <a:gd name="connsiteX6" fmla="*/ 85369 w 2181054"/>
                <a:gd name="connsiteY6" fmla="*/ 853688 h 853688"/>
                <a:gd name="connsiteX7" fmla="*/ 0 w 2181054"/>
                <a:gd name="connsiteY7" fmla="*/ 768319 h 853688"/>
                <a:gd name="connsiteX8" fmla="*/ 0 w 2181054"/>
                <a:gd name="connsiteY8" fmla="*/ 85369 h 85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1054" h="853688">
                  <a:moveTo>
                    <a:pt x="0" y="85369"/>
                  </a:moveTo>
                  <a:cubicBezTo>
                    <a:pt x="0" y="38221"/>
                    <a:pt x="38221" y="0"/>
                    <a:pt x="85369" y="0"/>
                  </a:cubicBezTo>
                  <a:lnTo>
                    <a:pt x="2095685" y="0"/>
                  </a:lnTo>
                  <a:cubicBezTo>
                    <a:pt x="2142833" y="0"/>
                    <a:pt x="2181054" y="38221"/>
                    <a:pt x="2181054" y="85369"/>
                  </a:cubicBezTo>
                  <a:lnTo>
                    <a:pt x="2181054" y="768319"/>
                  </a:lnTo>
                  <a:cubicBezTo>
                    <a:pt x="2181054" y="815467"/>
                    <a:pt x="2142833" y="853688"/>
                    <a:pt x="2095685" y="853688"/>
                  </a:cubicBezTo>
                  <a:lnTo>
                    <a:pt x="85369" y="853688"/>
                  </a:lnTo>
                  <a:cubicBezTo>
                    <a:pt x="38221" y="853688"/>
                    <a:pt x="0" y="815467"/>
                    <a:pt x="0" y="768319"/>
                  </a:cubicBezTo>
                  <a:lnTo>
                    <a:pt x="0" y="85369"/>
                  </a:lnTo>
                  <a:close/>
                </a:path>
              </a:pathLst>
            </a:custGeom>
            <a:solidFill>
              <a:schemeClr val="bg2">
                <a:lumMod val="50000"/>
                <a:lumOff val="5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36434" tIns="36434" rIns="36434" bIns="3643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/>
                <a:t>714 PUBLICACIONES</a:t>
              </a:r>
              <a:endParaRPr lang="es-ES" sz="1800" kern="1200" dirty="0"/>
            </a:p>
          </p:txBody>
        </p:sp>
        <p:sp>
          <p:nvSpPr>
            <p:cNvPr id="16" name="Freeform 15"/>
            <p:cNvSpPr/>
            <p:nvPr/>
          </p:nvSpPr>
          <p:spPr>
            <a:xfrm rot="18412272">
              <a:off x="2268985" y="2633723"/>
              <a:ext cx="1620838" cy="93762"/>
            </a:xfrm>
            <a:custGeom>
              <a:avLst/>
              <a:gdLst>
                <a:gd name="connsiteX0" fmla="*/ 0 w 1700349"/>
                <a:gd name="connsiteY0" fmla="*/ 13337 h 26674"/>
                <a:gd name="connsiteX1" fmla="*/ 1700349 w 1700349"/>
                <a:gd name="connsiteY1" fmla="*/ 13337 h 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00349" h="26674">
                  <a:moveTo>
                    <a:pt x="0" y="13337"/>
                  </a:moveTo>
                  <a:lnTo>
                    <a:pt x="1700349" y="13337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0365" tIns="-29171" rIns="820366" bIns="-29173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600" kern="12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603175" y="1783290"/>
              <a:ext cx="1968708" cy="730492"/>
            </a:xfrm>
            <a:custGeom>
              <a:avLst/>
              <a:gdLst>
                <a:gd name="connsiteX0" fmla="*/ 0 w 1968708"/>
                <a:gd name="connsiteY0" fmla="*/ 73049 h 730492"/>
                <a:gd name="connsiteX1" fmla="*/ 73049 w 1968708"/>
                <a:gd name="connsiteY1" fmla="*/ 0 h 730492"/>
                <a:gd name="connsiteX2" fmla="*/ 1895659 w 1968708"/>
                <a:gd name="connsiteY2" fmla="*/ 0 h 730492"/>
                <a:gd name="connsiteX3" fmla="*/ 1968708 w 1968708"/>
                <a:gd name="connsiteY3" fmla="*/ 73049 h 730492"/>
                <a:gd name="connsiteX4" fmla="*/ 1968708 w 1968708"/>
                <a:gd name="connsiteY4" fmla="*/ 657443 h 730492"/>
                <a:gd name="connsiteX5" fmla="*/ 1895659 w 1968708"/>
                <a:gd name="connsiteY5" fmla="*/ 730492 h 730492"/>
                <a:gd name="connsiteX6" fmla="*/ 73049 w 1968708"/>
                <a:gd name="connsiteY6" fmla="*/ 730492 h 730492"/>
                <a:gd name="connsiteX7" fmla="*/ 0 w 1968708"/>
                <a:gd name="connsiteY7" fmla="*/ 657443 h 730492"/>
                <a:gd name="connsiteX8" fmla="*/ 0 w 1968708"/>
                <a:gd name="connsiteY8" fmla="*/ 73049 h 73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8708" h="730492">
                  <a:moveTo>
                    <a:pt x="0" y="73049"/>
                  </a:moveTo>
                  <a:cubicBezTo>
                    <a:pt x="0" y="32705"/>
                    <a:pt x="32705" y="0"/>
                    <a:pt x="73049" y="0"/>
                  </a:cubicBezTo>
                  <a:lnTo>
                    <a:pt x="1895659" y="0"/>
                  </a:lnTo>
                  <a:cubicBezTo>
                    <a:pt x="1936003" y="0"/>
                    <a:pt x="1968708" y="32705"/>
                    <a:pt x="1968708" y="73049"/>
                  </a:cubicBezTo>
                  <a:lnTo>
                    <a:pt x="1968708" y="657443"/>
                  </a:lnTo>
                  <a:cubicBezTo>
                    <a:pt x="1968708" y="697787"/>
                    <a:pt x="1936003" y="730492"/>
                    <a:pt x="1895659" y="730492"/>
                  </a:cubicBezTo>
                  <a:lnTo>
                    <a:pt x="73049" y="730492"/>
                  </a:lnTo>
                  <a:cubicBezTo>
                    <a:pt x="32705" y="730492"/>
                    <a:pt x="0" y="697787"/>
                    <a:pt x="0" y="657443"/>
                  </a:cubicBezTo>
                  <a:lnTo>
                    <a:pt x="0" y="73049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32825" tIns="32825" rIns="32825" bIns="3282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/>
                <a:t>300 REVISIONES</a:t>
              </a:r>
              <a:endParaRPr lang="es-ES" sz="1800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133190" y="4138672"/>
              <a:ext cx="1707377" cy="853688"/>
            </a:xfrm>
            <a:custGeom>
              <a:avLst/>
              <a:gdLst>
                <a:gd name="connsiteX0" fmla="*/ 0 w 1707377"/>
                <a:gd name="connsiteY0" fmla="*/ 85369 h 853688"/>
                <a:gd name="connsiteX1" fmla="*/ 85369 w 1707377"/>
                <a:gd name="connsiteY1" fmla="*/ 0 h 853688"/>
                <a:gd name="connsiteX2" fmla="*/ 1622008 w 1707377"/>
                <a:gd name="connsiteY2" fmla="*/ 0 h 853688"/>
                <a:gd name="connsiteX3" fmla="*/ 1707377 w 1707377"/>
                <a:gd name="connsiteY3" fmla="*/ 85369 h 853688"/>
                <a:gd name="connsiteX4" fmla="*/ 1707377 w 1707377"/>
                <a:gd name="connsiteY4" fmla="*/ 768319 h 853688"/>
                <a:gd name="connsiteX5" fmla="*/ 1622008 w 1707377"/>
                <a:gd name="connsiteY5" fmla="*/ 853688 h 853688"/>
                <a:gd name="connsiteX6" fmla="*/ 85369 w 1707377"/>
                <a:gd name="connsiteY6" fmla="*/ 853688 h 853688"/>
                <a:gd name="connsiteX7" fmla="*/ 0 w 1707377"/>
                <a:gd name="connsiteY7" fmla="*/ 768319 h 853688"/>
                <a:gd name="connsiteX8" fmla="*/ 0 w 1707377"/>
                <a:gd name="connsiteY8" fmla="*/ 85369 h 85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7377" h="853688">
                  <a:moveTo>
                    <a:pt x="0" y="85369"/>
                  </a:moveTo>
                  <a:cubicBezTo>
                    <a:pt x="0" y="38221"/>
                    <a:pt x="38221" y="0"/>
                    <a:pt x="85369" y="0"/>
                  </a:cubicBezTo>
                  <a:lnTo>
                    <a:pt x="1622008" y="0"/>
                  </a:lnTo>
                  <a:cubicBezTo>
                    <a:pt x="1669156" y="0"/>
                    <a:pt x="1707377" y="38221"/>
                    <a:pt x="1707377" y="85369"/>
                  </a:cubicBezTo>
                  <a:lnTo>
                    <a:pt x="1707377" y="768319"/>
                  </a:lnTo>
                  <a:cubicBezTo>
                    <a:pt x="1707377" y="815467"/>
                    <a:pt x="1669156" y="853688"/>
                    <a:pt x="1622008" y="853688"/>
                  </a:cubicBezTo>
                  <a:lnTo>
                    <a:pt x="85369" y="853688"/>
                  </a:lnTo>
                  <a:cubicBezTo>
                    <a:pt x="38221" y="853688"/>
                    <a:pt x="0" y="815467"/>
                    <a:pt x="0" y="768319"/>
                  </a:cubicBezTo>
                  <a:lnTo>
                    <a:pt x="0" y="85369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8024" tIns="58024" rIns="58024" bIns="58024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dirty="0" smtClean="0"/>
                <a:t>19 ENSAYOS CLINICOS</a:t>
              </a:r>
              <a:endParaRPr lang="es-ES" kern="12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133190" y="3035246"/>
              <a:ext cx="2491613" cy="853688"/>
            </a:xfrm>
            <a:custGeom>
              <a:avLst/>
              <a:gdLst>
                <a:gd name="connsiteX0" fmla="*/ 0 w 1707377"/>
                <a:gd name="connsiteY0" fmla="*/ 85369 h 853688"/>
                <a:gd name="connsiteX1" fmla="*/ 85369 w 1707377"/>
                <a:gd name="connsiteY1" fmla="*/ 0 h 853688"/>
                <a:gd name="connsiteX2" fmla="*/ 1622008 w 1707377"/>
                <a:gd name="connsiteY2" fmla="*/ 0 h 853688"/>
                <a:gd name="connsiteX3" fmla="*/ 1707377 w 1707377"/>
                <a:gd name="connsiteY3" fmla="*/ 85369 h 853688"/>
                <a:gd name="connsiteX4" fmla="*/ 1707377 w 1707377"/>
                <a:gd name="connsiteY4" fmla="*/ 768319 h 853688"/>
                <a:gd name="connsiteX5" fmla="*/ 1622008 w 1707377"/>
                <a:gd name="connsiteY5" fmla="*/ 853688 h 853688"/>
                <a:gd name="connsiteX6" fmla="*/ 85369 w 1707377"/>
                <a:gd name="connsiteY6" fmla="*/ 853688 h 853688"/>
                <a:gd name="connsiteX7" fmla="*/ 0 w 1707377"/>
                <a:gd name="connsiteY7" fmla="*/ 768319 h 853688"/>
                <a:gd name="connsiteX8" fmla="*/ 0 w 1707377"/>
                <a:gd name="connsiteY8" fmla="*/ 85369 h 85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7377" h="853688">
                  <a:moveTo>
                    <a:pt x="0" y="85369"/>
                  </a:moveTo>
                  <a:cubicBezTo>
                    <a:pt x="0" y="38221"/>
                    <a:pt x="38221" y="0"/>
                    <a:pt x="85369" y="0"/>
                  </a:cubicBezTo>
                  <a:lnTo>
                    <a:pt x="1622008" y="0"/>
                  </a:lnTo>
                  <a:cubicBezTo>
                    <a:pt x="1669156" y="0"/>
                    <a:pt x="1707377" y="38221"/>
                    <a:pt x="1707377" y="85369"/>
                  </a:cubicBezTo>
                  <a:lnTo>
                    <a:pt x="1707377" y="768319"/>
                  </a:lnTo>
                  <a:cubicBezTo>
                    <a:pt x="1707377" y="815467"/>
                    <a:pt x="1669156" y="853688"/>
                    <a:pt x="1622008" y="853688"/>
                  </a:cubicBezTo>
                  <a:lnTo>
                    <a:pt x="85369" y="853688"/>
                  </a:lnTo>
                  <a:cubicBezTo>
                    <a:pt x="38221" y="853688"/>
                    <a:pt x="0" y="815467"/>
                    <a:pt x="0" y="768319"/>
                  </a:cubicBezTo>
                  <a:lnTo>
                    <a:pt x="0" y="85369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8024" tIns="58024" rIns="58024" bIns="58024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dirty="0" smtClean="0"/>
                <a:t>9 ESTUDIOS OBSERVACIONALES</a:t>
              </a:r>
              <a:endParaRPr lang="es-ES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591835" y="3294720"/>
              <a:ext cx="982973" cy="45719"/>
            </a:xfrm>
            <a:custGeom>
              <a:avLst/>
              <a:gdLst>
                <a:gd name="connsiteX0" fmla="*/ 0 w 981883"/>
                <a:gd name="connsiteY0" fmla="*/ 13337 h 26674"/>
                <a:gd name="connsiteX1" fmla="*/ 981883 w 981883"/>
                <a:gd name="connsiteY1" fmla="*/ 13337 h 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81883" h="26674">
                  <a:moveTo>
                    <a:pt x="0" y="13337"/>
                  </a:moveTo>
                  <a:lnTo>
                    <a:pt x="981883" y="13337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79093" tIns="-11211" rIns="479095" bIns="-1121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500" kern="120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603175" y="2863410"/>
              <a:ext cx="1946461" cy="853688"/>
            </a:xfrm>
            <a:custGeom>
              <a:avLst/>
              <a:gdLst>
                <a:gd name="connsiteX0" fmla="*/ 0 w 1946461"/>
                <a:gd name="connsiteY0" fmla="*/ 85369 h 853688"/>
                <a:gd name="connsiteX1" fmla="*/ 85369 w 1946461"/>
                <a:gd name="connsiteY1" fmla="*/ 0 h 853688"/>
                <a:gd name="connsiteX2" fmla="*/ 1861092 w 1946461"/>
                <a:gd name="connsiteY2" fmla="*/ 0 h 853688"/>
                <a:gd name="connsiteX3" fmla="*/ 1946461 w 1946461"/>
                <a:gd name="connsiteY3" fmla="*/ 85369 h 853688"/>
                <a:gd name="connsiteX4" fmla="*/ 1946461 w 1946461"/>
                <a:gd name="connsiteY4" fmla="*/ 768319 h 853688"/>
                <a:gd name="connsiteX5" fmla="*/ 1861092 w 1946461"/>
                <a:gd name="connsiteY5" fmla="*/ 853688 h 853688"/>
                <a:gd name="connsiteX6" fmla="*/ 85369 w 1946461"/>
                <a:gd name="connsiteY6" fmla="*/ 853688 h 853688"/>
                <a:gd name="connsiteX7" fmla="*/ 0 w 1946461"/>
                <a:gd name="connsiteY7" fmla="*/ 768319 h 853688"/>
                <a:gd name="connsiteX8" fmla="*/ 0 w 1946461"/>
                <a:gd name="connsiteY8" fmla="*/ 85369 h 85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6461" h="853688">
                  <a:moveTo>
                    <a:pt x="0" y="85369"/>
                  </a:moveTo>
                  <a:cubicBezTo>
                    <a:pt x="0" y="38221"/>
                    <a:pt x="38221" y="0"/>
                    <a:pt x="85369" y="0"/>
                  </a:cubicBezTo>
                  <a:lnTo>
                    <a:pt x="1861092" y="0"/>
                  </a:lnTo>
                  <a:cubicBezTo>
                    <a:pt x="1908240" y="0"/>
                    <a:pt x="1946461" y="38221"/>
                    <a:pt x="1946461" y="85369"/>
                  </a:cubicBezTo>
                  <a:lnTo>
                    <a:pt x="1946461" y="768319"/>
                  </a:lnTo>
                  <a:cubicBezTo>
                    <a:pt x="1946461" y="815467"/>
                    <a:pt x="1908240" y="853688"/>
                    <a:pt x="1861092" y="853688"/>
                  </a:cubicBezTo>
                  <a:lnTo>
                    <a:pt x="85369" y="853688"/>
                  </a:lnTo>
                  <a:cubicBezTo>
                    <a:pt x="38221" y="853688"/>
                    <a:pt x="0" y="815467"/>
                    <a:pt x="0" y="768319"/>
                  </a:cubicBezTo>
                  <a:lnTo>
                    <a:pt x="0" y="85369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36434" tIns="36434" rIns="36434" bIns="3643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/>
                <a:t>176 CASE REPORTS</a:t>
              </a:r>
              <a:endParaRPr lang="es-ES" sz="1800" kern="1200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093442" y="5229200"/>
              <a:ext cx="2511006" cy="853688"/>
            </a:xfrm>
            <a:custGeom>
              <a:avLst/>
              <a:gdLst>
                <a:gd name="connsiteX0" fmla="*/ 0 w 1707377"/>
                <a:gd name="connsiteY0" fmla="*/ 85369 h 853688"/>
                <a:gd name="connsiteX1" fmla="*/ 85369 w 1707377"/>
                <a:gd name="connsiteY1" fmla="*/ 0 h 853688"/>
                <a:gd name="connsiteX2" fmla="*/ 1622008 w 1707377"/>
                <a:gd name="connsiteY2" fmla="*/ 0 h 853688"/>
                <a:gd name="connsiteX3" fmla="*/ 1707377 w 1707377"/>
                <a:gd name="connsiteY3" fmla="*/ 85369 h 853688"/>
                <a:gd name="connsiteX4" fmla="*/ 1707377 w 1707377"/>
                <a:gd name="connsiteY4" fmla="*/ 768319 h 853688"/>
                <a:gd name="connsiteX5" fmla="*/ 1622008 w 1707377"/>
                <a:gd name="connsiteY5" fmla="*/ 853688 h 853688"/>
                <a:gd name="connsiteX6" fmla="*/ 85369 w 1707377"/>
                <a:gd name="connsiteY6" fmla="*/ 853688 h 853688"/>
                <a:gd name="connsiteX7" fmla="*/ 0 w 1707377"/>
                <a:gd name="connsiteY7" fmla="*/ 768319 h 853688"/>
                <a:gd name="connsiteX8" fmla="*/ 0 w 1707377"/>
                <a:gd name="connsiteY8" fmla="*/ 85369 h 85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7377" h="853688">
                  <a:moveTo>
                    <a:pt x="0" y="85369"/>
                  </a:moveTo>
                  <a:cubicBezTo>
                    <a:pt x="0" y="38221"/>
                    <a:pt x="38221" y="0"/>
                    <a:pt x="85369" y="0"/>
                  </a:cubicBezTo>
                  <a:lnTo>
                    <a:pt x="1622008" y="0"/>
                  </a:lnTo>
                  <a:cubicBezTo>
                    <a:pt x="1669156" y="0"/>
                    <a:pt x="1707377" y="38221"/>
                    <a:pt x="1707377" y="85369"/>
                  </a:cubicBezTo>
                  <a:lnTo>
                    <a:pt x="1707377" y="768319"/>
                  </a:lnTo>
                  <a:cubicBezTo>
                    <a:pt x="1707377" y="815467"/>
                    <a:pt x="1669156" y="853688"/>
                    <a:pt x="1622008" y="853688"/>
                  </a:cubicBezTo>
                  <a:lnTo>
                    <a:pt x="85369" y="853688"/>
                  </a:lnTo>
                  <a:cubicBezTo>
                    <a:pt x="38221" y="853688"/>
                    <a:pt x="0" y="815467"/>
                    <a:pt x="0" y="768319"/>
                  </a:cubicBezTo>
                  <a:lnTo>
                    <a:pt x="0" y="85369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58024" tIns="58024" rIns="58024" bIns="58024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dirty="0" smtClean="0"/>
                <a:t>5 ENSAYOS CLINICOS CONTROLADOS</a:t>
              </a:r>
              <a:endParaRPr lang="es-ES" kern="1200" dirty="0"/>
            </a:p>
          </p:txBody>
        </p:sp>
        <p:sp>
          <p:nvSpPr>
            <p:cNvPr id="26" name="Freeform 25"/>
            <p:cNvSpPr/>
            <p:nvPr/>
          </p:nvSpPr>
          <p:spPr>
            <a:xfrm rot="3033970">
              <a:off x="2300661" y="3934276"/>
              <a:ext cx="1545058" cy="26674"/>
            </a:xfrm>
            <a:custGeom>
              <a:avLst/>
              <a:gdLst>
                <a:gd name="connsiteX0" fmla="*/ 0 w 1545058"/>
                <a:gd name="connsiteY0" fmla="*/ 13337 h 26674"/>
                <a:gd name="connsiteX1" fmla="*/ 1545058 w 1545058"/>
                <a:gd name="connsiteY1" fmla="*/ 13337 h 2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45058" h="26674">
                  <a:moveTo>
                    <a:pt x="0" y="13337"/>
                  </a:moveTo>
                  <a:lnTo>
                    <a:pt x="1545058" y="13337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603" tIns="-25290" rIns="746603" bIns="-2528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500" kern="120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592052" y="3988437"/>
              <a:ext cx="1941953" cy="853688"/>
            </a:xfrm>
            <a:custGeom>
              <a:avLst/>
              <a:gdLst>
                <a:gd name="connsiteX0" fmla="*/ 0 w 1941953"/>
                <a:gd name="connsiteY0" fmla="*/ 85369 h 853688"/>
                <a:gd name="connsiteX1" fmla="*/ 85369 w 1941953"/>
                <a:gd name="connsiteY1" fmla="*/ 0 h 853688"/>
                <a:gd name="connsiteX2" fmla="*/ 1856584 w 1941953"/>
                <a:gd name="connsiteY2" fmla="*/ 0 h 853688"/>
                <a:gd name="connsiteX3" fmla="*/ 1941953 w 1941953"/>
                <a:gd name="connsiteY3" fmla="*/ 85369 h 853688"/>
                <a:gd name="connsiteX4" fmla="*/ 1941953 w 1941953"/>
                <a:gd name="connsiteY4" fmla="*/ 768319 h 853688"/>
                <a:gd name="connsiteX5" fmla="*/ 1856584 w 1941953"/>
                <a:gd name="connsiteY5" fmla="*/ 853688 h 853688"/>
                <a:gd name="connsiteX6" fmla="*/ 85369 w 1941953"/>
                <a:gd name="connsiteY6" fmla="*/ 853688 h 853688"/>
                <a:gd name="connsiteX7" fmla="*/ 0 w 1941953"/>
                <a:gd name="connsiteY7" fmla="*/ 768319 h 853688"/>
                <a:gd name="connsiteX8" fmla="*/ 0 w 1941953"/>
                <a:gd name="connsiteY8" fmla="*/ 85369 h 85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1953" h="853688">
                  <a:moveTo>
                    <a:pt x="0" y="85369"/>
                  </a:moveTo>
                  <a:cubicBezTo>
                    <a:pt x="0" y="38221"/>
                    <a:pt x="38221" y="0"/>
                    <a:pt x="85369" y="0"/>
                  </a:cubicBezTo>
                  <a:lnTo>
                    <a:pt x="1856584" y="0"/>
                  </a:lnTo>
                  <a:cubicBezTo>
                    <a:pt x="1903732" y="0"/>
                    <a:pt x="1941953" y="38221"/>
                    <a:pt x="1941953" y="85369"/>
                  </a:cubicBezTo>
                  <a:lnTo>
                    <a:pt x="1941953" y="768319"/>
                  </a:lnTo>
                  <a:cubicBezTo>
                    <a:pt x="1941953" y="815467"/>
                    <a:pt x="1903732" y="853688"/>
                    <a:pt x="1856584" y="853688"/>
                  </a:cubicBezTo>
                  <a:lnTo>
                    <a:pt x="85369" y="853688"/>
                  </a:lnTo>
                  <a:cubicBezTo>
                    <a:pt x="38221" y="853688"/>
                    <a:pt x="0" y="815467"/>
                    <a:pt x="0" y="768319"/>
                  </a:cubicBezTo>
                  <a:lnTo>
                    <a:pt x="0" y="85369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36434" tIns="36434" rIns="36434" bIns="36434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800" kern="1200" dirty="0" smtClean="0"/>
                <a:t>28 ESTUDIOS CLINICOS</a:t>
              </a:r>
              <a:endParaRPr lang="es-ES" sz="1800" kern="1200" dirty="0"/>
            </a:p>
          </p:txBody>
        </p:sp>
      </p:grpSp>
      <p:cxnSp>
        <p:nvCxnSpPr>
          <p:cNvPr id="31" name="Straight Connector 30"/>
          <p:cNvCxnSpPr/>
          <p:nvPr/>
        </p:nvCxnSpPr>
        <p:spPr>
          <a:xfrm>
            <a:off x="5546578" y="4510006"/>
            <a:ext cx="5866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63421" y="1556792"/>
            <a:ext cx="0" cy="129614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ght Arrow Callout 41"/>
          <p:cNvSpPr/>
          <p:nvPr/>
        </p:nvSpPr>
        <p:spPr>
          <a:xfrm rot="5400000">
            <a:off x="6986878" y="4981886"/>
            <a:ext cx="362067" cy="236840"/>
          </a:xfrm>
          <a:prstGeom prst="right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ight Arrow Callout 42"/>
          <p:cNvSpPr/>
          <p:nvPr/>
        </p:nvSpPr>
        <p:spPr>
          <a:xfrm rot="16200000">
            <a:off x="6973135" y="3859543"/>
            <a:ext cx="362067" cy="236840"/>
          </a:xfrm>
          <a:prstGeom prst="right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Freeform 43"/>
          <p:cNvSpPr/>
          <p:nvPr/>
        </p:nvSpPr>
        <p:spPr>
          <a:xfrm>
            <a:off x="6013106" y="188640"/>
            <a:ext cx="2879374" cy="1967267"/>
          </a:xfrm>
          <a:custGeom>
            <a:avLst/>
            <a:gdLst>
              <a:gd name="connsiteX0" fmla="*/ 0 w 2048852"/>
              <a:gd name="connsiteY0" fmla="*/ 204885 h 5760640"/>
              <a:gd name="connsiteX1" fmla="*/ 204885 w 2048852"/>
              <a:gd name="connsiteY1" fmla="*/ 0 h 5760640"/>
              <a:gd name="connsiteX2" fmla="*/ 1843967 w 2048852"/>
              <a:gd name="connsiteY2" fmla="*/ 0 h 5760640"/>
              <a:gd name="connsiteX3" fmla="*/ 2048852 w 2048852"/>
              <a:gd name="connsiteY3" fmla="*/ 204885 h 5760640"/>
              <a:gd name="connsiteX4" fmla="*/ 2048852 w 2048852"/>
              <a:gd name="connsiteY4" fmla="*/ 5555755 h 5760640"/>
              <a:gd name="connsiteX5" fmla="*/ 1843967 w 2048852"/>
              <a:gd name="connsiteY5" fmla="*/ 5760640 h 5760640"/>
              <a:gd name="connsiteX6" fmla="*/ 204885 w 2048852"/>
              <a:gd name="connsiteY6" fmla="*/ 5760640 h 5760640"/>
              <a:gd name="connsiteX7" fmla="*/ 0 w 2048852"/>
              <a:gd name="connsiteY7" fmla="*/ 5555755 h 5760640"/>
              <a:gd name="connsiteX8" fmla="*/ 0 w 2048852"/>
              <a:gd name="connsiteY8" fmla="*/ 204885 h 576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8852" h="5760640">
                <a:moveTo>
                  <a:pt x="0" y="204885"/>
                </a:moveTo>
                <a:cubicBezTo>
                  <a:pt x="0" y="91730"/>
                  <a:pt x="91730" y="0"/>
                  <a:pt x="204885" y="0"/>
                </a:cubicBezTo>
                <a:lnTo>
                  <a:pt x="1843967" y="0"/>
                </a:lnTo>
                <a:cubicBezTo>
                  <a:pt x="1957122" y="0"/>
                  <a:pt x="2048852" y="91730"/>
                  <a:pt x="2048852" y="204885"/>
                </a:cubicBezTo>
                <a:lnTo>
                  <a:pt x="2048852" y="5555755"/>
                </a:lnTo>
                <a:cubicBezTo>
                  <a:pt x="2048852" y="5668910"/>
                  <a:pt x="1957122" y="5760640"/>
                  <a:pt x="1843967" y="5760640"/>
                </a:cubicBezTo>
                <a:lnTo>
                  <a:pt x="204885" y="5760640"/>
                </a:lnTo>
                <a:cubicBezTo>
                  <a:pt x="91730" y="5760640"/>
                  <a:pt x="0" y="5668910"/>
                  <a:pt x="0" y="5555755"/>
                </a:cubicBezTo>
                <a:lnTo>
                  <a:pt x="0" y="204885"/>
                </a:lnTo>
                <a:close/>
              </a:path>
            </a:pathLst>
          </a:custGeom>
          <a:solidFill>
            <a:srgbClr val="FF000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003">
            <a:schemeClr val="dk2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320040" tIns="320040" rIns="320040" bIns="4352488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4500" kern="1200"/>
          </a:p>
        </p:txBody>
      </p:sp>
      <p:sp>
        <p:nvSpPr>
          <p:cNvPr id="45" name="TextBox 44"/>
          <p:cNvSpPr txBox="1"/>
          <p:nvPr/>
        </p:nvSpPr>
        <p:spPr>
          <a:xfrm>
            <a:off x="6019280" y="231225"/>
            <a:ext cx="27301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sz="1400" dirty="0" smtClean="0"/>
              <a:t>1 LINEAS MAESTRAS EN FMF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 smtClean="0"/>
              <a:t>1 GUIA CLINICA EN FMF</a:t>
            </a:r>
          </a:p>
          <a:p>
            <a:pPr marL="285750" indent="-285750">
              <a:buFont typeface="Arial" pitchFamily="34" charset="0"/>
              <a:buChar char="•"/>
            </a:pPr>
            <a:endParaRPr lang="es-E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 smtClean="0"/>
              <a:t>2 RECOMENDACIONES DE MANEJO</a:t>
            </a:r>
          </a:p>
          <a:p>
            <a:endParaRPr lang="es-E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sz="1400" dirty="0" smtClean="0"/>
              <a:t>1 REGISTRO DE TTO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5415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504" y="6492875"/>
            <a:ext cx="8712968" cy="28384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959" y="188640"/>
            <a:ext cx="849694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latin typeface="Franklin Gothic Medium" pitchFamily="34" charset="0"/>
              </a:rPr>
              <a:t>ENFERMEDADES AUTOINFLAMATORIAS MONOGÉNICAS  (FIEBRES RECURRENTES)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FMF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TRAPS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HIDS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CAPS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ES" dirty="0" smtClean="0">
              <a:latin typeface="Franklin Gothic Medium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latin typeface="Franklin Gothic Medium" pitchFamily="34" charset="0"/>
              </a:rPr>
              <a:t>OTRAS ENFERMEDADES AUTOINFLAMATORIAS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PFAPA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SINDROME DE SCHNITZLER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SINDROME DE BLAU / EARLY ONSET SARCOIDOSIS (EOS)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PRAAS / CANDLE – SAVI - DADA2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ES" dirty="0">
              <a:latin typeface="Franklin Gothic Medium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latin typeface="Franklin Gothic Medium" pitchFamily="34" charset="0"/>
              </a:rPr>
              <a:t>COMPLICACIONES DE LAS EAI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AMILOIDOSIS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s-ES" dirty="0">
              <a:latin typeface="Franklin Gothic Medium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latin typeface="Franklin Gothic Medium" pitchFamily="34" charset="0"/>
              </a:rPr>
              <a:t>NO INCLUIDAS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ENFERMEDAD DE BEHÇET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E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ENFERMEDAD DE STILL - AIJ SISTEMICA -  </a:t>
            </a:r>
            <a:r>
              <a:rPr lang="es-ES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Medium" pitchFamily="34" charset="0"/>
              </a:rPr>
              <a:t>SoJIA</a:t>
            </a:r>
            <a:endParaRPr lang="es-ES" sz="1600" dirty="0" smtClean="0">
              <a:solidFill>
                <a:schemeClr val="accent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  <a:latin typeface="Franklin Gothic Medium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FF00"/>
                </a:solidFill>
                <a:latin typeface="Franklin Gothic Medium" pitchFamily="34" charset="0"/>
              </a:rPr>
              <a:t>PITFALLS AND TIPS</a:t>
            </a: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7504" y="6492875"/>
            <a:ext cx="8712968" cy="28384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96496547"/>
              </p:ext>
            </p:extLst>
          </p:nvPr>
        </p:nvGraphicFramePr>
        <p:xfrm>
          <a:off x="179512" y="1700808"/>
          <a:ext cx="86409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5"/>
                </a:solidFill>
              </a:rPr>
              <a:t>FIEBRE MEDITERRANEA FAMILIAR</a:t>
            </a:r>
            <a:endParaRPr lang="es-E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5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8712968" cy="28384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5"/>
                </a:solidFill>
              </a:rPr>
              <a:t>FIEBRE MEDITERRANEA FAMILIAR</a:t>
            </a:r>
            <a:endParaRPr lang="es-ES" sz="3200" dirty="0">
              <a:solidFill>
                <a:schemeClr val="accent5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9" y="1108509"/>
            <a:ext cx="8100762" cy="4640982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251520" y="1772816"/>
            <a:ext cx="270099" cy="14401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entagon 7"/>
          <p:cNvSpPr/>
          <p:nvPr/>
        </p:nvSpPr>
        <p:spPr>
          <a:xfrm>
            <a:off x="251520" y="2348880"/>
            <a:ext cx="270099" cy="14401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Pentagon 8"/>
          <p:cNvSpPr/>
          <p:nvPr/>
        </p:nvSpPr>
        <p:spPr>
          <a:xfrm>
            <a:off x="251519" y="2708920"/>
            <a:ext cx="270099" cy="14401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entagon 9"/>
          <p:cNvSpPr/>
          <p:nvPr/>
        </p:nvSpPr>
        <p:spPr>
          <a:xfrm>
            <a:off x="250336" y="5085184"/>
            <a:ext cx="270099" cy="14401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Pentagon 10"/>
          <p:cNvSpPr/>
          <p:nvPr/>
        </p:nvSpPr>
        <p:spPr>
          <a:xfrm>
            <a:off x="251518" y="4797152"/>
            <a:ext cx="270099" cy="14401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8" y="5751563"/>
            <a:ext cx="2309060" cy="236240"/>
          </a:xfrm>
          <a:prstGeom prst="rect">
            <a:avLst/>
          </a:prstGeom>
        </p:spPr>
      </p:pic>
      <p:sp>
        <p:nvSpPr>
          <p:cNvPr id="15" name="Round Same Side Corner Rectangle 14"/>
          <p:cNvSpPr/>
          <p:nvPr/>
        </p:nvSpPr>
        <p:spPr>
          <a:xfrm>
            <a:off x="8084302" y="1751133"/>
            <a:ext cx="521989" cy="216024"/>
          </a:xfrm>
          <a:prstGeom prst="round2Same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ounded Rectangle 1"/>
          <p:cNvSpPr/>
          <p:nvPr/>
        </p:nvSpPr>
        <p:spPr>
          <a:xfrm>
            <a:off x="8084302" y="2348880"/>
            <a:ext cx="521989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ounded Rectangle 15"/>
          <p:cNvSpPr/>
          <p:nvPr/>
        </p:nvSpPr>
        <p:spPr>
          <a:xfrm>
            <a:off x="8084301" y="4795337"/>
            <a:ext cx="521989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2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8712968" cy="28384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X CURSO DE ACTUALIZACIÓN EN PATOLOGÍA AUTOINMUNE DE LA AADEA</a:t>
            </a:r>
            <a:endParaRPr lang="es-ES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AutoShape 2" descr="https://cdn.shortpixel.ai/client/q_glossy,ret_img,w_800,h_532/https:/afanporsaber.com/wp-content/uploads/2014/12/Agentes-terapeuticos-FM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https://cdn.shortpixel.ai/client/q_glossy,ret_img,w_800,h_532/https:/afanporsaber.com/wp-content/uploads/2014/12/Agentes-terapeuticos-FM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2" y="1124744"/>
            <a:ext cx="76200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33265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5"/>
                </a:solidFill>
              </a:rPr>
              <a:t>FIEBRE MEDITERRANEA FAMILIAR</a:t>
            </a:r>
            <a:endParaRPr lang="es-E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3814</TotalTime>
  <Words>1072</Words>
  <Application>Microsoft Office PowerPoint</Application>
  <PresentationFormat>Presentación en pantalla (4:3)</PresentationFormat>
  <Paragraphs>217</Paragraphs>
  <Slides>36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Aharoni</vt:lpstr>
      <vt:lpstr>Arial</vt:lpstr>
      <vt:lpstr>Broadway</vt:lpstr>
      <vt:lpstr>Calibri</vt:lpstr>
      <vt:lpstr>Courier New</vt:lpstr>
      <vt:lpstr>Franklin Gothic Medium</vt:lpstr>
      <vt:lpstr>Tw Cen MT</vt:lpstr>
      <vt:lpstr>Thatch</vt:lpstr>
      <vt:lpstr>TRATAMIENTO DE LAS ENFERMEDADES AUTOINFLAMATORIAS BASADO EN EVIDENCIAS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TRATAMIENTO DE LAS ENFERMEDADES AUTOINFLAMATORIAS BASADO EN EVIDENCIAS</dc:title>
  <dc:creator>BIGARREN</dc:creator>
  <cp:lastModifiedBy>Enrique de Ramón Garrido</cp:lastModifiedBy>
  <cp:revision>105</cp:revision>
  <dcterms:created xsi:type="dcterms:W3CDTF">2018-11-24T15:47:32Z</dcterms:created>
  <dcterms:modified xsi:type="dcterms:W3CDTF">2019-02-05T19:09:45Z</dcterms:modified>
</cp:coreProperties>
</file>