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87" r:id="rId3"/>
    <p:sldId id="277" r:id="rId4"/>
    <p:sldId id="274" r:id="rId5"/>
    <p:sldId id="275" r:id="rId6"/>
    <p:sldId id="278" r:id="rId7"/>
    <p:sldId id="256" r:id="rId8"/>
    <p:sldId id="257" r:id="rId9"/>
    <p:sldId id="258" r:id="rId10"/>
    <p:sldId id="259" r:id="rId11"/>
    <p:sldId id="261" r:id="rId12"/>
    <p:sldId id="262" r:id="rId13"/>
    <p:sldId id="260" r:id="rId14"/>
    <p:sldId id="263" r:id="rId15"/>
    <p:sldId id="264" r:id="rId16"/>
    <p:sldId id="265" r:id="rId17"/>
    <p:sldId id="284" r:id="rId18"/>
    <p:sldId id="266" r:id="rId19"/>
    <p:sldId id="281" r:id="rId20"/>
    <p:sldId id="286" r:id="rId21"/>
    <p:sldId id="279" r:id="rId22"/>
    <p:sldId id="280" r:id="rId23"/>
    <p:sldId id="282" r:id="rId24"/>
    <p:sldId id="283" r:id="rId25"/>
    <p:sldId id="267" r:id="rId26"/>
    <p:sldId id="268" r:id="rId27"/>
    <p:sldId id="269" r:id="rId28"/>
    <p:sldId id="270" r:id="rId29"/>
    <p:sldId id="271" r:id="rId30"/>
    <p:sldId id="272" r:id="rId31"/>
    <p:sldId id="285" r:id="rId32"/>
  </p:sldIdLst>
  <p:sldSz cx="10080625" cy="5670550"/>
  <p:notesSz cx="7559675" cy="10691813"/>
  <p:defaultTextStyle>
    <a:defPPr>
      <a:defRPr lang="es-E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44" y="-8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1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1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7" y="1761548"/>
            <a:ext cx="8568531" cy="121549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24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16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00" y="3643855"/>
            <a:ext cx="8568531" cy="112623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0" y="2403421"/>
            <a:ext cx="8568531" cy="124043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6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5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992348"/>
            <a:ext cx="4452276" cy="280639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992348"/>
            <a:ext cx="4452276" cy="280639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68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4" indent="0">
              <a:buNone/>
              <a:defRPr sz="2200" b="1"/>
            </a:lvl2pPr>
            <a:lvl3pPr marL="1007911" indent="0">
              <a:buNone/>
              <a:defRPr sz="2000" b="1"/>
            </a:lvl3pPr>
            <a:lvl4pPr marL="1511866" indent="0">
              <a:buNone/>
              <a:defRPr sz="1800" b="1"/>
            </a:lvl4pPr>
            <a:lvl5pPr marL="2015821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1" indent="0">
              <a:buNone/>
              <a:defRPr sz="1800" b="1"/>
            </a:lvl7pPr>
            <a:lvl8pPr marL="3527687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0819" y="1269311"/>
            <a:ext cx="4455776" cy="52898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4" indent="0">
              <a:buNone/>
              <a:defRPr sz="2200" b="1"/>
            </a:lvl2pPr>
            <a:lvl3pPr marL="1007911" indent="0">
              <a:buNone/>
              <a:defRPr sz="2000" b="1"/>
            </a:lvl3pPr>
            <a:lvl4pPr marL="1511866" indent="0">
              <a:buNone/>
              <a:defRPr sz="1800" b="1"/>
            </a:lvl4pPr>
            <a:lvl5pPr marL="2015821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1" indent="0">
              <a:buNone/>
              <a:defRPr sz="1800" b="1"/>
            </a:lvl7pPr>
            <a:lvl8pPr marL="3527687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9" y="1798299"/>
            <a:ext cx="4455776" cy="326713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1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8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2724717"/>
            <a:ext cx="9071640" cy="49200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4" y="225771"/>
            <a:ext cx="3316456" cy="96084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246" y="225774"/>
            <a:ext cx="5635349" cy="483965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034" y="1186618"/>
            <a:ext cx="3316456" cy="3878814"/>
          </a:xfrm>
        </p:spPr>
        <p:txBody>
          <a:bodyPr/>
          <a:lstStyle>
            <a:lvl1pPr marL="0" indent="0">
              <a:buNone/>
              <a:defRPr sz="1500"/>
            </a:lvl1pPr>
            <a:lvl2pPr marL="503954" indent="0">
              <a:buNone/>
              <a:defRPr sz="1300"/>
            </a:lvl2pPr>
            <a:lvl3pPr marL="1007911" indent="0">
              <a:buNone/>
              <a:defRPr sz="1100"/>
            </a:lvl3pPr>
            <a:lvl4pPr marL="1511866" indent="0">
              <a:buNone/>
              <a:defRPr sz="1000"/>
            </a:lvl4pPr>
            <a:lvl5pPr marL="2015821" indent="0">
              <a:buNone/>
              <a:defRPr sz="1000"/>
            </a:lvl5pPr>
            <a:lvl6pPr marL="2519776" indent="0">
              <a:buNone/>
              <a:defRPr sz="1000"/>
            </a:lvl6pPr>
            <a:lvl7pPr marL="3023731" indent="0">
              <a:buNone/>
              <a:defRPr sz="1000"/>
            </a:lvl7pPr>
            <a:lvl8pPr marL="3527687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33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3500"/>
            </a:lvl1pPr>
            <a:lvl2pPr marL="503954" indent="0">
              <a:buNone/>
              <a:defRPr sz="3100"/>
            </a:lvl2pPr>
            <a:lvl3pPr marL="1007911" indent="0">
              <a:buNone/>
              <a:defRPr sz="2600"/>
            </a:lvl3pPr>
            <a:lvl4pPr marL="1511866" indent="0">
              <a:buNone/>
              <a:defRPr sz="2200"/>
            </a:lvl4pPr>
            <a:lvl5pPr marL="2015821" indent="0">
              <a:buNone/>
              <a:defRPr sz="2200"/>
            </a:lvl5pPr>
            <a:lvl6pPr marL="2519776" indent="0">
              <a:buNone/>
              <a:defRPr sz="2200"/>
            </a:lvl6pPr>
            <a:lvl7pPr marL="3023731" indent="0">
              <a:buNone/>
              <a:defRPr sz="2200"/>
            </a:lvl7pPr>
            <a:lvl8pPr marL="3527687" indent="0">
              <a:buNone/>
              <a:defRPr sz="2200"/>
            </a:lvl8pPr>
            <a:lvl9pPr marL="4031641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500"/>
            </a:lvl1pPr>
            <a:lvl2pPr marL="503954" indent="0">
              <a:buNone/>
              <a:defRPr sz="1300"/>
            </a:lvl2pPr>
            <a:lvl3pPr marL="1007911" indent="0">
              <a:buNone/>
              <a:defRPr sz="1100"/>
            </a:lvl3pPr>
            <a:lvl4pPr marL="1511866" indent="0">
              <a:buNone/>
              <a:defRPr sz="1000"/>
            </a:lvl4pPr>
            <a:lvl5pPr marL="2015821" indent="0">
              <a:buNone/>
              <a:defRPr sz="1000"/>
            </a:lvl5pPr>
            <a:lvl6pPr marL="2519776" indent="0">
              <a:buNone/>
              <a:defRPr sz="1000"/>
            </a:lvl6pPr>
            <a:lvl7pPr marL="3023731" indent="0">
              <a:buNone/>
              <a:defRPr sz="1000"/>
            </a:lvl7pPr>
            <a:lvl8pPr marL="3527687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76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16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4" y="170641"/>
            <a:ext cx="2268141" cy="362810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170641"/>
            <a:ext cx="6636411" cy="362810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1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1" y="2174277"/>
            <a:ext cx="9071640" cy="49200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1" y="359987"/>
            <a:ext cx="9071640" cy="67862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1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226081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3894" lvl="1" indent="-3239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5840" lvl="2" indent="-287965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7787" lvl="3" indent="-215973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59734" lvl="4" indent="-215973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1681" lvl="5" indent="-215973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3627" lvl="6" indent="-215973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1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1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0F41474-9F18-4300-A4A9-532F7CBE8991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476237" indent="-357178">
        <a:spcBef>
          <a:spcPts val="1562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  <a:prstGeom prst="rect">
            <a:avLst/>
          </a:prstGeom>
        </p:spPr>
        <p:txBody>
          <a:bodyPr vert="horz" lIns="100790" tIns="50396" rIns="100790" bIns="50396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323129"/>
            <a:ext cx="9072563" cy="3742301"/>
          </a:xfrm>
          <a:prstGeom prst="rect">
            <a:avLst/>
          </a:prstGeom>
        </p:spPr>
        <p:txBody>
          <a:bodyPr vert="horz" lIns="100790" tIns="50396" rIns="100790" bIns="5039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031" y="5255760"/>
            <a:ext cx="2352146" cy="301905"/>
          </a:xfrm>
          <a:prstGeom prst="rect">
            <a:avLst/>
          </a:prstGeom>
        </p:spPr>
        <p:txBody>
          <a:bodyPr vert="horz" lIns="100790" tIns="50396" rIns="100790" bIns="503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11"/>
            <a:fld id="{9AA04162-B6B2-4D14-A20D-39E1991CF1D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07911"/>
              <a:t>21/10/2019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5255760"/>
            <a:ext cx="3192198" cy="301905"/>
          </a:xfrm>
          <a:prstGeom prst="rect">
            <a:avLst/>
          </a:prstGeom>
        </p:spPr>
        <p:txBody>
          <a:bodyPr vert="horz" lIns="100790" tIns="50396" rIns="100790" bIns="503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11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448" y="5255760"/>
            <a:ext cx="2352146" cy="301905"/>
          </a:xfrm>
          <a:prstGeom prst="rect">
            <a:avLst/>
          </a:prstGeom>
        </p:spPr>
        <p:txBody>
          <a:bodyPr vert="horz" lIns="100790" tIns="50396" rIns="100790" bIns="503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11"/>
            <a:fld id="{A2380307-AACC-4630-9157-9BF53E88E80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07911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8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0791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67" indent="-377967" algn="l" defTabSz="100791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27" indent="-314972" algn="l" defTabSz="100791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88" indent="-251978" algn="l" defTabSz="100791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842" indent="-251978" algn="l" defTabSz="100791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799" indent="-251978" algn="l" defTabSz="100791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53" indent="-251978" algn="l" defTabSz="10079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709" indent="-251978" algn="l" defTabSz="10079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664" indent="-251978" algn="l" defTabSz="10079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19" indent="-251978" algn="l" defTabSz="10079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54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1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6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1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76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731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87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41" algn="l" defTabSz="10079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B138733-B569-4F52-85AF-2C2649CE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18" y="4343620"/>
            <a:ext cx="2349087" cy="11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05949ED2-38B5-48D4-85DA-3B791DF9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215" y="4238642"/>
            <a:ext cx="2778315" cy="11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08063" y="136131"/>
            <a:ext cx="7135629" cy="1825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8" tIns="50390" rIns="100778" bIns="50390" rtlCol="0" anchor="ctr"/>
          <a:lstStyle/>
          <a:p>
            <a:pPr algn="ctr" defTabSz="1007787"/>
            <a:r>
              <a:rPr lang="es-ES" sz="26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SEMINARIO DE AUTOINMUNIDAD DE AADEA</a:t>
            </a:r>
          </a:p>
          <a:p>
            <a:pPr algn="ctr" defTabSz="1007787"/>
            <a:r>
              <a:rPr lang="es-ES" sz="2400" b="1" dirty="0">
                <a:solidFill>
                  <a:srgbClr val="9BBB59">
                    <a:lumMod val="75000"/>
                  </a:srgbClr>
                </a:solidFill>
              </a:rPr>
              <a:t>La enfermedad </a:t>
            </a:r>
            <a:r>
              <a:rPr lang="es-ES" sz="2400" b="1" dirty="0" err="1">
                <a:solidFill>
                  <a:srgbClr val="9BBB59">
                    <a:lumMod val="75000"/>
                  </a:srgbClr>
                </a:solidFill>
              </a:rPr>
              <a:t>tromboembólica</a:t>
            </a:r>
            <a:r>
              <a:rPr lang="es-ES" sz="2400" b="1" dirty="0">
                <a:solidFill>
                  <a:srgbClr val="9BBB59">
                    <a:lumMod val="75000"/>
                  </a:srgbClr>
                </a:solidFill>
              </a:rPr>
              <a:t> venosa en pacientes con enfermedades autoinmunes sistémicas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3855CD6-C4D9-4C63-89C4-E24B7B9F888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6933" y="136131"/>
            <a:ext cx="2497240" cy="1825892"/>
          </a:xfrm>
          <a:prstGeom prst="rect">
            <a:avLst/>
          </a:prstGeom>
        </p:spPr>
      </p:pic>
      <p:pic>
        <p:nvPicPr>
          <p:cNvPr id="2050" name="Picture 2" descr="F:\DCIM\108_PANA\P10804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3966" y="263507"/>
            <a:ext cx="2928958" cy="442106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ffectLst>
            <a:outerShdw blurRad="50800" dir="1020000" sx="104000" sy="104000" algn="tl" rotWithShape="0">
              <a:srgbClr val="002060">
                <a:alpha val="64000"/>
              </a:srgbClr>
            </a:outerShdw>
          </a:effec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B0B62337-494D-43F9-B5B8-A4EEFF44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478" y="4388250"/>
            <a:ext cx="5429288" cy="10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32215" tIns="68751" rIns="132215" bIns="6875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659979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657647" algn="l"/>
                <a:tab pos="1317627" algn="l"/>
                <a:tab pos="1977604" algn="l"/>
                <a:tab pos="2637583" algn="l"/>
                <a:tab pos="3297561" algn="l"/>
                <a:tab pos="3957541" algn="l"/>
                <a:tab pos="4617519" algn="l"/>
                <a:tab pos="5277499" algn="l"/>
                <a:tab pos="5937478" algn="l"/>
                <a:tab pos="6597456" algn="l"/>
                <a:tab pos="7257433" algn="l"/>
                <a:tab pos="7917414" algn="l"/>
                <a:tab pos="8577391" algn="l"/>
                <a:tab pos="9237371" algn="l"/>
                <a:tab pos="9897349" algn="l"/>
                <a:tab pos="10557328" algn="l"/>
                <a:tab pos="11217306" algn="l"/>
                <a:tab pos="11877284" algn="l"/>
                <a:tab pos="12537263" algn="l"/>
                <a:tab pos="13197243" algn="l"/>
              </a:tabLst>
              <a:defRPr/>
            </a:pPr>
            <a:r>
              <a:rPr lang="es-ES" alt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es-E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Luis Callejas Rubio</a:t>
            </a:r>
          </a:p>
          <a:p>
            <a:pPr algn="ctr" defTabSz="659979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657647" algn="l"/>
                <a:tab pos="1317627" algn="l"/>
                <a:tab pos="1977604" algn="l"/>
                <a:tab pos="2637583" algn="l"/>
                <a:tab pos="3297561" algn="l"/>
                <a:tab pos="3957541" algn="l"/>
                <a:tab pos="4617519" algn="l"/>
                <a:tab pos="5277499" algn="l"/>
                <a:tab pos="5937478" algn="l"/>
                <a:tab pos="6597456" algn="l"/>
                <a:tab pos="7257433" algn="l"/>
                <a:tab pos="7917414" algn="l"/>
                <a:tab pos="8577391" algn="l"/>
                <a:tab pos="9237371" algn="l"/>
                <a:tab pos="9897349" algn="l"/>
                <a:tab pos="10557328" algn="l"/>
                <a:tab pos="11217306" algn="l"/>
                <a:tab pos="11877284" algn="l"/>
                <a:tab pos="12537263" algn="l"/>
                <a:tab pos="13197243" algn="l"/>
              </a:tabLst>
              <a:defRPr/>
            </a:pPr>
            <a:r>
              <a:rPr lang="es-ES" altLang="es-E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Enfermedades Sistémicas</a:t>
            </a:r>
          </a:p>
          <a:p>
            <a:pPr algn="ctr" defTabSz="659979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657647" algn="l"/>
                <a:tab pos="1317627" algn="l"/>
                <a:tab pos="1977604" algn="l"/>
                <a:tab pos="2637583" algn="l"/>
                <a:tab pos="3297561" algn="l"/>
                <a:tab pos="3957541" algn="l"/>
                <a:tab pos="4617519" algn="l"/>
                <a:tab pos="5277499" algn="l"/>
                <a:tab pos="5937478" algn="l"/>
                <a:tab pos="6597456" algn="l"/>
                <a:tab pos="7257433" algn="l"/>
                <a:tab pos="7917414" algn="l"/>
                <a:tab pos="8577391" algn="l"/>
                <a:tab pos="9237371" algn="l"/>
                <a:tab pos="9897349" algn="l"/>
                <a:tab pos="10557328" algn="l"/>
                <a:tab pos="11217306" algn="l"/>
                <a:tab pos="11877284" algn="l"/>
                <a:tab pos="12537263" algn="l"/>
                <a:tab pos="13197243" algn="l"/>
              </a:tabLst>
              <a:defRPr/>
            </a:pPr>
            <a:r>
              <a:rPr lang="es-ES" altLang="es-E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 San Cecilio de Granada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9499" y="2358955"/>
            <a:ext cx="9049755" cy="144914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AUTOINMUNES SISTÉMICAS CON RIESGO TROMBOEMBÓLICO</a:t>
            </a:r>
          </a:p>
        </p:txBody>
      </p:sp>
    </p:spTree>
    <p:extLst>
      <p:ext uri="{BB962C8B-B14F-4D97-AF65-F5344CB8AC3E}">
        <p14:creationId xmlns:p14="http://schemas.microsoft.com/office/powerpoint/2010/main" xmlns="" val="21495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87 0.04926 L -0.21475 -0.11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pic>
        <p:nvPicPr>
          <p:cNvPr id="66" name="65 Imagen"/>
          <p:cNvPicPr/>
          <p:nvPr/>
        </p:nvPicPr>
        <p:blipFill>
          <a:blip r:embed="rId2"/>
          <a:stretch/>
        </p:blipFill>
        <p:spPr>
          <a:xfrm>
            <a:off x="2947275" y="619598"/>
            <a:ext cx="6960522" cy="5007419"/>
          </a:xfrm>
          <a:prstGeom prst="rect">
            <a:avLst/>
          </a:prstGeom>
          <a:ln>
            <a:noFill/>
          </a:ln>
        </p:spPr>
      </p:pic>
      <p:pic>
        <p:nvPicPr>
          <p:cNvPr id="65" name="64 Imagen"/>
          <p:cNvPicPr/>
          <p:nvPr/>
        </p:nvPicPr>
        <p:blipFill>
          <a:blip r:embed="rId3" cstate="email"/>
          <a:stretch/>
        </p:blipFill>
        <p:spPr>
          <a:xfrm>
            <a:off x="167040" y="204120"/>
            <a:ext cx="3361104" cy="23431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184000" y="1326600"/>
            <a:ext cx="439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1947" indent="-32396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PLANTEAR ESTUDIO A AADEA</a:t>
            </a:r>
          </a:p>
          <a:p>
            <a:pPr marL="431947" indent="-32396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3200" b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31947" indent="-32396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RIESGO ETEV EN IgG4-RD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D5BA181-DC94-48A6-8E7A-FE65C3C236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76" y="138321"/>
            <a:ext cx="4104456" cy="537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pic>
        <p:nvPicPr>
          <p:cNvPr id="60" name="59 Imagen"/>
          <p:cNvPicPr/>
          <p:nvPr/>
        </p:nvPicPr>
        <p:blipFill>
          <a:blip r:embed="rId2" cstate="email"/>
          <a:stretch/>
        </p:blipFill>
        <p:spPr>
          <a:xfrm>
            <a:off x="360001" y="146880"/>
            <a:ext cx="2157120" cy="2157120"/>
          </a:xfrm>
          <a:prstGeom prst="rect">
            <a:avLst/>
          </a:prstGeom>
          <a:ln>
            <a:noFill/>
          </a:ln>
        </p:spPr>
      </p:pic>
      <p:pic>
        <p:nvPicPr>
          <p:cNvPr id="61" name="60 Imagen"/>
          <p:cNvPicPr/>
          <p:nvPr/>
        </p:nvPicPr>
        <p:blipFill>
          <a:blip r:embed="rId3"/>
          <a:stretch/>
        </p:blipFill>
        <p:spPr>
          <a:xfrm>
            <a:off x="2664000" y="177120"/>
            <a:ext cx="2222280" cy="2126880"/>
          </a:xfrm>
          <a:prstGeom prst="rect">
            <a:avLst/>
          </a:prstGeom>
          <a:ln>
            <a:noFill/>
          </a:ln>
        </p:spPr>
      </p:pic>
      <p:pic>
        <p:nvPicPr>
          <p:cNvPr id="62" name="61 Imagen"/>
          <p:cNvPicPr/>
          <p:nvPr/>
        </p:nvPicPr>
        <p:blipFill>
          <a:blip r:embed="rId4" cstate="email"/>
          <a:stretch/>
        </p:blipFill>
        <p:spPr>
          <a:xfrm>
            <a:off x="143768" y="2835274"/>
            <a:ext cx="4742512" cy="2636725"/>
          </a:xfrm>
          <a:prstGeom prst="rect">
            <a:avLst/>
          </a:prstGeom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B026661D-7F68-4460-878B-5851FA006073}"/>
              </a:ext>
            </a:extLst>
          </p:cNvPr>
          <p:cNvGrpSpPr/>
          <p:nvPr/>
        </p:nvGrpSpPr>
        <p:grpSpPr>
          <a:xfrm>
            <a:off x="4933394" y="654581"/>
            <a:ext cx="5003463" cy="4021200"/>
            <a:chOff x="4933394" y="654581"/>
            <a:chExt cx="5003463" cy="4021200"/>
          </a:xfrm>
        </p:grpSpPr>
        <p:pic>
          <p:nvPicPr>
            <p:cNvPr id="63" name="62 Imagen"/>
            <p:cNvPicPr/>
            <p:nvPr/>
          </p:nvPicPr>
          <p:blipFill>
            <a:blip r:embed="rId5"/>
            <a:stretch/>
          </p:blipFill>
          <p:spPr>
            <a:xfrm>
              <a:off x="4933394" y="654581"/>
              <a:ext cx="5003463" cy="36272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5AD5E555-B2C7-463D-A478-5692C65E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200552" y="4313831"/>
              <a:ext cx="2571750" cy="361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2520361" y="411466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4400" spc="-1">
                <a:latin typeface="Arial"/>
              </a:rPr>
              <a:t>Dr. Jódar</a:t>
            </a:r>
          </a:p>
        </p:txBody>
      </p:sp>
      <p:pic>
        <p:nvPicPr>
          <p:cNvPr id="71" name="70 Imagen"/>
          <p:cNvPicPr/>
          <p:nvPr/>
        </p:nvPicPr>
        <p:blipFill>
          <a:blip r:embed="rId2" cstate="email"/>
          <a:stretch/>
        </p:blipFill>
        <p:spPr>
          <a:xfrm>
            <a:off x="60120" y="72001"/>
            <a:ext cx="4763880" cy="6479640"/>
          </a:xfrm>
          <a:prstGeom prst="rect">
            <a:avLst/>
          </a:prstGeom>
          <a:ln>
            <a:noFill/>
          </a:ln>
        </p:spPr>
      </p:pic>
      <p:pic>
        <p:nvPicPr>
          <p:cNvPr id="72" name="71 Imagen"/>
          <p:cNvPicPr/>
          <p:nvPr/>
        </p:nvPicPr>
        <p:blipFill>
          <a:blip r:embed="rId3"/>
          <a:stretch/>
        </p:blipFill>
        <p:spPr>
          <a:xfrm>
            <a:off x="4896000" y="1339920"/>
            <a:ext cx="5040001" cy="676080"/>
          </a:xfrm>
          <a:prstGeom prst="rect">
            <a:avLst/>
          </a:prstGeom>
          <a:ln>
            <a:noFill/>
          </a:ln>
        </p:spPr>
      </p:pic>
      <p:sp>
        <p:nvSpPr>
          <p:cNvPr id="73" name="TextShape 2"/>
          <p:cNvSpPr txBox="1"/>
          <p:nvPr/>
        </p:nvSpPr>
        <p:spPr>
          <a:xfrm>
            <a:off x="7200552" y="2088001"/>
            <a:ext cx="2736000" cy="367866"/>
          </a:xfrm>
          <a:prstGeom prst="rect">
            <a:avLst/>
          </a:prstGeom>
          <a:noFill/>
          <a:ln>
            <a:noFill/>
          </a:ln>
        </p:spPr>
        <p:txBody>
          <a:bodyPr lIns="89989" tIns="44994" rIns="89989" bIns="44994">
            <a:spAutoFit/>
          </a:bodyPr>
          <a:lstStyle/>
          <a:p>
            <a:r>
              <a:rPr lang="es-ES" spc="-1" dirty="0">
                <a:latin typeface="Arial"/>
              </a:rPr>
              <a:t> EL “CHUNG” DE JAEN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C83042C-64D6-4F59-9D1D-B605DCCF8F44}"/>
              </a:ext>
            </a:extLst>
          </p:cNvPr>
          <p:cNvSpPr/>
          <p:nvPr/>
        </p:nvSpPr>
        <p:spPr>
          <a:xfrm>
            <a:off x="0" y="5067523"/>
            <a:ext cx="5472360" cy="60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pic>
        <p:nvPicPr>
          <p:cNvPr id="75" name="74 Imagen"/>
          <p:cNvPicPr/>
          <p:nvPr/>
        </p:nvPicPr>
        <p:blipFill>
          <a:blip r:embed="rId2"/>
          <a:stretch/>
        </p:blipFill>
        <p:spPr>
          <a:xfrm>
            <a:off x="2592000" y="285840"/>
            <a:ext cx="4307040" cy="2450160"/>
          </a:xfrm>
          <a:prstGeom prst="rect">
            <a:avLst/>
          </a:prstGeom>
          <a:ln>
            <a:noFill/>
          </a:ln>
        </p:spPr>
      </p:pic>
      <p:pic>
        <p:nvPicPr>
          <p:cNvPr id="76" name="75 Imagen"/>
          <p:cNvPicPr/>
          <p:nvPr/>
        </p:nvPicPr>
        <p:blipFill>
          <a:blip r:embed="rId3" cstate="email"/>
          <a:stretch/>
        </p:blipFill>
        <p:spPr>
          <a:xfrm>
            <a:off x="432000" y="2998440"/>
            <a:ext cx="9200880" cy="9615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4"/>
          <a:stretch/>
        </p:blipFill>
        <p:spPr>
          <a:xfrm>
            <a:off x="7200001" y="3153600"/>
            <a:ext cx="2182680" cy="30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77 Imagen"/>
          <p:cNvPicPr/>
          <p:nvPr/>
        </p:nvPicPr>
        <p:blipFill>
          <a:blip r:embed="rId2"/>
          <a:stretch/>
        </p:blipFill>
        <p:spPr>
          <a:xfrm>
            <a:off x="1099080" y="109091"/>
            <a:ext cx="4805328" cy="853976"/>
          </a:xfrm>
          <a:prstGeom prst="rect">
            <a:avLst/>
          </a:prstGeom>
          <a:ln>
            <a:noFill/>
          </a:ln>
        </p:spPr>
      </p:pic>
      <p:pic>
        <p:nvPicPr>
          <p:cNvPr id="79" name="78 Imagen"/>
          <p:cNvPicPr/>
          <p:nvPr/>
        </p:nvPicPr>
        <p:blipFill>
          <a:blip r:embed="rId3" cstate="email"/>
          <a:stretch/>
        </p:blipFill>
        <p:spPr>
          <a:xfrm>
            <a:off x="6912520" y="297929"/>
            <a:ext cx="2599920" cy="24732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4"/>
          <a:stretch/>
        </p:blipFill>
        <p:spPr>
          <a:xfrm>
            <a:off x="647825" y="963067"/>
            <a:ext cx="8208176" cy="47177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49A8E5-26F9-4F31-AFD2-651D87CC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de y el oscar es para">
            <a:extLst>
              <a:ext uri="{FF2B5EF4-FFF2-40B4-BE49-F238E27FC236}">
                <a16:creationId xmlns:a16="http://schemas.microsoft.com/office/drawing/2014/main" xmlns="" id="{44926566-CA77-4D67-9642-F59F2A9FF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84" y="94519"/>
            <a:ext cx="5260860" cy="5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neutrofilo">
            <a:extLst>
              <a:ext uri="{FF2B5EF4-FFF2-40B4-BE49-F238E27FC236}">
                <a16:creationId xmlns:a16="http://schemas.microsoft.com/office/drawing/2014/main" xmlns="" id="{41F8662E-8255-4842-AAA2-C1E937D14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367" y="1251099"/>
            <a:ext cx="432805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1180D85-4ABB-4F0A-A66A-5A6D1AB3A7C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00552" y="1827163"/>
            <a:ext cx="842483" cy="908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33D40F3-112B-421D-93D8-46B5CFDAC72F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84128" y="4291197"/>
            <a:ext cx="5981700" cy="10763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A1FF390-5A8D-4E18-BADC-54E4CFDF67CF}"/>
              </a:ext>
            </a:extLst>
          </p:cNvPr>
          <p:cNvSpPr/>
          <p:nvPr/>
        </p:nvSpPr>
        <p:spPr>
          <a:xfrm>
            <a:off x="6912520" y="5139659"/>
            <a:ext cx="2448272" cy="170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Resultado de imagen de armageddon">
            <a:extLst>
              <a:ext uri="{FF2B5EF4-FFF2-40B4-BE49-F238E27FC236}">
                <a16:creationId xmlns:a16="http://schemas.microsoft.com/office/drawing/2014/main" xmlns="" id="{E1A04F35-69EB-486A-B960-EE6DBDC4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128" y="170979"/>
            <a:ext cx="1872104" cy="26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3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/>
          <p:cNvPicPr/>
          <p:nvPr/>
        </p:nvPicPr>
        <p:blipFill>
          <a:blip r:embed="rId2"/>
          <a:stretch/>
        </p:blipFill>
        <p:spPr>
          <a:xfrm>
            <a:off x="442801" y="963067"/>
            <a:ext cx="9061199" cy="4563481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215776" y="98971"/>
            <a:ext cx="9637200" cy="921864"/>
          </a:xfrm>
          <a:prstGeom prst="rect">
            <a:avLst/>
          </a:prstGeom>
          <a:noFill/>
          <a:ln>
            <a:noFill/>
          </a:ln>
        </p:spPr>
        <p:txBody>
          <a:bodyPr lIns="89989" tIns="44994" rIns="89989" bIns="44994">
            <a:spAutoFit/>
          </a:bodyPr>
          <a:lstStyle/>
          <a:p>
            <a:pPr algn="just"/>
            <a:r>
              <a:rPr lang="es-ES" b="1" spc="-1" dirty="0">
                <a:latin typeface="Arial"/>
              </a:rPr>
              <a:t>Los neutrófilos sufren procesos de activación y liberación de su material nuclear formando estructuras denominadas trampas extracelulares de neutrófilos o “</a:t>
            </a:r>
            <a:r>
              <a:rPr lang="es-ES" b="1" spc="-1" dirty="0" err="1">
                <a:latin typeface="Arial"/>
              </a:rPr>
              <a:t>neutrophil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extracellular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traps</a:t>
            </a:r>
            <a:r>
              <a:rPr lang="es-ES" b="1" spc="-1" dirty="0">
                <a:latin typeface="Arial"/>
              </a:rPr>
              <a:t> (NET)”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D727788-1E76-4835-AFA1-18ED77E8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32" y="1395115"/>
            <a:ext cx="496855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6BF18-0808-42CD-89D5-64CA8500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7888E-AB55-4824-A4D2-7095770938E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12B8542-98C1-45C4-82C9-470015FE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045"/>
            <a:ext cx="10225136" cy="5715595"/>
          </a:xfrm>
          <a:prstGeom prst="rect">
            <a:avLst/>
          </a:prstGeom>
        </p:spPr>
      </p:pic>
      <p:pic>
        <p:nvPicPr>
          <p:cNvPr id="3074" name="Picture 2" descr="Resultado de imagen de SPIDERMAN HACIENDO TELA DE ARAÑA">
            <a:extLst>
              <a:ext uri="{FF2B5EF4-FFF2-40B4-BE49-F238E27FC236}">
                <a16:creationId xmlns:a16="http://schemas.microsoft.com/office/drawing/2014/main" xmlns="" id="{A3635E7F-9FAA-4929-9990-00276631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85" y="98971"/>
            <a:ext cx="3804707" cy="21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FF0B9BC-FDB2-4475-90FA-EDA95843CCBA}"/>
              </a:ext>
            </a:extLst>
          </p:cNvPr>
          <p:cNvSpPr txBox="1"/>
          <p:nvPr/>
        </p:nvSpPr>
        <p:spPr>
          <a:xfrm>
            <a:off x="2771867" y="359987"/>
            <a:ext cx="176438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EUTRÓFILO</a:t>
            </a:r>
            <a:endParaRPr lang="es-ES" sz="2400" b="1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079259-B8E7-48A7-8688-FB922F13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215971"/>
            <a:ext cx="9071640" cy="678628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EA6C886-9769-4029-B5C9-E11AF0E5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7" y="98971"/>
            <a:ext cx="9433049" cy="12028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3A9E938-F344-4D47-9A7A-AB1744F3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8" y="4707483"/>
            <a:ext cx="9613068" cy="86409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CD92F5C-42E5-4EF6-8E4C-57553630D9D7}"/>
              </a:ext>
            </a:extLst>
          </p:cNvPr>
          <p:cNvSpPr/>
          <p:nvPr/>
        </p:nvSpPr>
        <p:spPr>
          <a:xfrm>
            <a:off x="431800" y="98971"/>
            <a:ext cx="6768752" cy="315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9FA41F7-9D12-42BC-9DC2-AAAFF6F3F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6" y="1179091"/>
            <a:ext cx="3412013" cy="466600"/>
          </a:xfrm>
          <a:prstGeom prst="rect">
            <a:avLst/>
          </a:prstGeom>
        </p:spPr>
      </p:pic>
      <p:pic>
        <p:nvPicPr>
          <p:cNvPr id="4098" name="Picture 2" descr="Resultado de imagen de CASCADA COAGULACION">
            <a:extLst>
              <a:ext uri="{FF2B5EF4-FFF2-40B4-BE49-F238E27FC236}">
                <a16:creationId xmlns:a16="http://schemas.microsoft.com/office/drawing/2014/main" xmlns="" id="{363E08C8-4862-43CC-A5A9-3785F673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192" y="1361529"/>
            <a:ext cx="4377116" cy="32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8594558-EC12-46D0-87D0-DF5488AEEF1D}"/>
              </a:ext>
            </a:extLst>
          </p:cNvPr>
          <p:cNvSpPr/>
          <p:nvPr/>
        </p:nvSpPr>
        <p:spPr>
          <a:xfrm>
            <a:off x="215776" y="4779491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2" name="Picture 6" descr="Resultado de imagen de JEFE INDIO GRAN CASCADA">
            <a:extLst>
              <a:ext uri="{FF2B5EF4-FFF2-40B4-BE49-F238E27FC236}">
                <a16:creationId xmlns:a16="http://schemas.microsoft.com/office/drawing/2014/main" xmlns="" id="{58E231E1-A1A1-479F-9057-CA688E05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317" y="1834006"/>
            <a:ext cx="2108721" cy="28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84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61FF4D-6F56-4A40-82B8-6820976D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14313A8-F864-4708-8C82-8AF862EA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8409E22-0537-405C-B4D4-919D7C5E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227085"/>
            <a:ext cx="4765604" cy="102401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ADFE9EA-23F5-460A-8952-1B51C16278B3}"/>
              </a:ext>
            </a:extLst>
          </p:cNvPr>
          <p:cNvSpPr/>
          <p:nvPr/>
        </p:nvSpPr>
        <p:spPr>
          <a:xfrm>
            <a:off x="1439912" y="1035075"/>
            <a:ext cx="2952328" cy="216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6CE4D8A-8C09-4D0A-AFC2-6244E993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6" y="1323107"/>
            <a:ext cx="4765604" cy="4156321"/>
          </a:xfrm>
          <a:prstGeom prst="rect">
            <a:avLst/>
          </a:prstGeom>
        </p:spPr>
      </p:pic>
      <p:pic>
        <p:nvPicPr>
          <p:cNvPr id="2050" name="Picture 2" descr="Resultado de imagen de urnas cataluña independencia">
            <a:extLst>
              <a:ext uri="{FF2B5EF4-FFF2-40B4-BE49-F238E27FC236}">
                <a16:creationId xmlns:a16="http://schemas.microsoft.com/office/drawing/2014/main" xmlns="" id="{721BAEC1-B3EC-4546-8250-848EAA39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80" y="227085"/>
            <a:ext cx="4750341" cy="52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EE979AE9-1F12-4C91-823E-336E5EDE3100}"/>
              </a:ext>
            </a:extLst>
          </p:cNvPr>
          <p:cNvGrpSpPr/>
          <p:nvPr/>
        </p:nvGrpSpPr>
        <p:grpSpPr>
          <a:xfrm>
            <a:off x="5130304" y="227085"/>
            <a:ext cx="4734545" cy="5263514"/>
            <a:chOff x="5130304" y="227085"/>
            <a:chExt cx="4734545" cy="526351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144F4625-37A5-4557-A435-359514B5B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0304" y="227085"/>
              <a:ext cx="4734545" cy="5263514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295A7A72-187C-4E3C-91C7-794A0F63C0B5}"/>
                </a:ext>
              </a:extLst>
            </p:cNvPr>
            <p:cNvSpPr/>
            <p:nvPr/>
          </p:nvSpPr>
          <p:spPr>
            <a:xfrm>
              <a:off x="6336456" y="935258"/>
              <a:ext cx="2952328" cy="197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F3C8002-0395-48D7-AAE3-4F413D1BE600}"/>
                </a:ext>
              </a:extLst>
            </p:cNvPr>
            <p:cNvSpPr/>
            <p:nvPr/>
          </p:nvSpPr>
          <p:spPr>
            <a:xfrm>
              <a:off x="5400352" y="1854223"/>
              <a:ext cx="2952328" cy="197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25960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BF57BC-E87C-4910-8D5B-A93E5BD9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60801"/>
            <a:ext cx="9071640" cy="27699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D3FBFA8-D2B3-46BB-9B7B-42D5908C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" y="2983739"/>
            <a:ext cx="9604639" cy="16684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B18C762-745D-45F3-BDF2-84AAAD07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72" y="240196"/>
            <a:ext cx="7740878" cy="2376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A32898-A996-4E21-8617-5C5004CEC40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48624" y="4275435"/>
            <a:ext cx="1809750" cy="3429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xmlns="" id="{0CFDB69F-124C-407D-8479-5DC37E5F24F5}"/>
              </a:ext>
            </a:extLst>
          </p:cNvPr>
          <p:cNvSpPr/>
          <p:nvPr/>
        </p:nvSpPr>
        <p:spPr>
          <a:xfrm>
            <a:off x="6336456" y="2083855"/>
            <a:ext cx="2664297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176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E91F74-9C7E-4299-A258-B1F9C0ED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877ADD0-5B0F-41BB-8BE1-5FF74C9CD688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E56D89C-5E98-4D88-88F2-53BDC2BA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142076"/>
            <a:ext cx="9433048" cy="19731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E997BEF-5648-4761-A73E-9AA13B1E652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80241" y="121862"/>
            <a:ext cx="1295400" cy="238125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5302741-DA44-49BC-94DA-393666AEC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556C2080-F849-42DA-B54C-D7418CFB2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0313" y="283527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59EA455-2855-4606-B4D4-3388B577068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55095" y="2203978"/>
            <a:ext cx="2609354" cy="32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2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355F4-EEF7-48F9-BD99-D24FBABC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4E9993D-4297-4A24-9278-DA02F709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" y="170979"/>
            <a:ext cx="9783071" cy="1083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CAAAD1-E2D3-4B00-9022-CE2557C1E19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61893" y="842722"/>
            <a:ext cx="2686050" cy="285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03C2CA2-52E8-4C36-AF66-E04C71F6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74" y="1521350"/>
            <a:ext cx="7040602" cy="378921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1F97BD7-0C07-46DB-8948-1D449A0A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569" y="1378425"/>
            <a:ext cx="2032913" cy="20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67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F8A0C2-A5E2-4117-874F-FB6FE043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EF9D20-910C-4D92-891A-9D266E934C6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B35B8F0-F80B-4906-8172-2C64D715C10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22576" y="1512358"/>
            <a:ext cx="3673920" cy="18701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0868EBF-FF00-4E42-9227-2F40EBBC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101633"/>
            <a:ext cx="8395373" cy="12576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E079DDE-DE66-47BA-A57C-BBC3F8EC90A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88384" y="1036867"/>
            <a:ext cx="3362325" cy="219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42EDE14-4404-4E2C-B029-6704C6491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68" y="3483347"/>
            <a:ext cx="9793088" cy="20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11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88180" y="534446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3200" b="1" spc="-1" dirty="0">
                <a:solidFill>
                  <a:srgbClr val="FFFF00"/>
                </a:solidFill>
                <a:latin typeface="Arial"/>
              </a:rPr>
              <a:t>CUÁNDO HACEN LA TVP</a:t>
            </a:r>
          </a:p>
        </p:txBody>
      </p:sp>
      <p:pic>
        <p:nvPicPr>
          <p:cNvPr id="84" name="83 Imagen"/>
          <p:cNvPicPr/>
          <p:nvPr/>
        </p:nvPicPr>
        <p:blipFill>
          <a:blip r:embed="rId2" cstate="email"/>
          <a:stretch/>
        </p:blipFill>
        <p:spPr>
          <a:xfrm>
            <a:off x="154078" y="190111"/>
            <a:ext cx="2077919" cy="1382760"/>
          </a:xfrm>
          <a:prstGeom prst="rect">
            <a:avLst/>
          </a:prstGeom>
          <a:ln>
            <a:noFill/>
          </a:ln>
        </p:spPr>
      </p:pic>
      <p:pic>
        <p:nvPicPr>
          <p:cNvPr id="85" name="84 Imagen"/>
          <p:cNvPicPr/>
          <p:nvPr/>
        </p:nvPicPr>
        <p:blipFill>
          <a:blip r:embed="rId3" cstate="email"/>
          <a:stretch/>
        </p:blipFill>
        <p:spPr>
          <a:xfrm>
            <a:off x="3384128" y="1711660"/>
            <a:ext cx="6250804" cy="1630439"/>
          </a:xfrm>
          <a:prstGeom prst="rect">
            <a:avLst/>
          </a:prstGeom>
          <a:ln>
            <a:noFill/>
          </a:ln>
        </p:spPr>
      </p:pic>
      <p:pic>
        <p:nvPicPr>
          <p:cNvPr id="86" name="85 Imagen"/>
          <p:cNvPicPr/>
          <p:nvPr/>
        </p:nvPicPr>
        <p:blipFill>
          <a:blip r:embed="rId4"/>
          <a:stretch/>
        </p:blipFill>
        <p:spPr>
          <a:xfrm rot="5399400">
            <a:off x="5692682" y="1287246"/>
            <a:ext cx="1660598" cy="6250622"/>
          </a:xfrm>
          <a:prstGeom prst="rect">
            <a:avLst/>
          </a:prstGeom>
          <a:ln>
            <a:noFill/>
          </a:ln>
        </p:spPr>
      </p:pic>
      <p:pic>
        <p:nvPicPr>
          <p:cNvPr id="87" name="86 Imagen"/>
          <p:cNvPicPr/>
          <p:nvPr/>
        </p:nvPicPr>
        <p:blipFill>
          <a:blip r:embed="rId5" cstate="email"/>
          <a:stretch/>
        </p:blipFill>
        <p:spPr>
          <a:xfrm>
            <a:off x="7560592" y="89288"/>
            <a:ext cx="2077920" cy="1382760"/>
          </a:xfrm>
          <a:prstGeom prst="rect">
            <a:avLst/>
          </a:prstGeom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DD21088-0E5D-4B2E-91D4-8F38EFC2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78" y="1678753"/>
            <a:ext cx="3086034" cy="35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87 Imagen"/>
          <p:cNvPicPr/>
          <p:nvPr/>
        </p:nvPicPr>
        <p:blipFill>
          <a:blip r:embed="rId2" cstate="email"/>
          <a:stretch/>
        </p:blipFill>
        <p:spPr>
          <a:xfrm>
            <a:off x="864001" y="248760"/>
            <a:ext cx="8257680" cy="1047240"/>
          </a:xfrm>
          <a:prstGeom prst="rect">
            <a:avLst/>
          </a:prstGeom>
          <a:ln>
            <a:noFill/>
          </a:ln>
        </p:spPr>
      </p:pic>
      <p:pic>
        <p:nvPicPr>
          <p:cNvPr id="89" name="88 Imagen"/>
          <p:cNvPicPr/>
          <p:nvPr/>
        </p:nvPicPr>
        <p:blipFill>
          <a:blip r:embed="rId3" cstate="email"/>
          <a:stretch/>
        </p:blipFill>
        <p:spPr>
          <a:xfrm>
            <a:off x="7272000" y="1312200"/>
            <a:ext cx="1875960" cy="199800"/>
          </a:xfrm>
          <a:prstGeom prst="rect">
            <a:avLst/>
          </a:prstGeom>
          <a:ln>
            <a:noFill/>
          </a:ln>
        </p:spPr>
      </p:pic>
      <p:pic>
        <p:nvPicPr>
          <p:cNvPr id="90" name="89 Imagen"/>
          <p:cNvPicPr/>
          <p:nvPr/>
        </p:nvPicPr>
        <p:blipFill>
          <a:blip r:embed="rId4" cstate="email"/>
          <a:stretch/>
        </p:blipFill>
        <p:spPr>
          <a:xfrm>
            <a:off x="367920" y="1368000"/>
            <a:ext cx="4096080" cy="3930119"/>
          </a:xfrm>
          <a:prstGeom prst="rect">
            <a:avLst/>
          </a:prstGeom>
          <a:ln>
            <a:noFill/>
          </a:ln>
        </p:spPr>
      </p:pic>
      <p:pic>
        <p:nvPicPr>
          <p:cNvPr id="91" name="90 Imagen"/>
          <p:cNvPicPr/>
          <p:nvPr/>
        </p:nvPicPr>
        <p:blipFill>
          <a:blip r:embed="rId5" cstate="email"/>
          <a:stretch/>
        </p:blipFill>
        <p:spPr>
          <a:xfrm>
            <a:off x="4608000" y="1584000"/>
            <a:ext cx="1152000" cy="161388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5904000" y="1797841"/>
            <a:ext cx="3816001" cy="921864"/>
          </a:xfrm>
          <a:prstGeom prst="rect">
            <a:avLst/>
          </a:prstGeom>
          <a:noFill/>
          <a:ln>
            <a:noFill/>
          </a:ln>
        </p:spPr>
        <p:txBody>
          <a:bodyPr lIns="89989" tIns="44994" rIns="89989" bIns="44994">
            <a:spAutoFit/>
          </a:bodyPr>
          <a:lstStyle/>
          <a:p>
            <a:r>
              <a:rPr lang="es-ES" spc="-1">
                <a:latin typeface="Arial"/>
              </a:rPr>
              <a:t>33 enfermedades autoinmunes</a:t>
            </a:r>
          </a:p>
          <a:p>
            <a:endParaRPr lang="es-ES" spc="-1">
              <a:latin typeface="Arial"/>
            </a:endParaRPr>
          </a:p>
          <a:p>
            <a:r>
              <a:rPr lang="es-ES" spc="-1">
                <a:latin typeface="Arial"/>
              </a:rPr>
              <a:t>SIR (standardized incidence rates)</a:t>
            </a:r>
          </a:p>
        </p:txBody>
      </p:sp>
      <p:pic>
        <p:nvPicPr>
          <p:cNvPr id="93" name="92 Imagen"/>
          <p:cNvPicPr/>
          <p:nvPr/>
        </p:nvPicPr>
        <p:blipFill>
          <a:blip r:embed="rId6"/>
          <a:stretch/>
        </p:blipFill>
        <p:spPr>
          <a:xfrm>
            <a:off x="569519" y="4017542"/>
            <a:ext cx="9143184" cy="397356"/>
          </a:xfrm>
          <a:prstGeom prst="rect">
            <a:avLst/>
          </a:prstGeom>
          <a:ln>
            <a:noFill/>
          </a:ln>
        </p:spPr>
      </p:pic>
      <p:pic>
        <p:nvPicPr>
          <p:cNvPr id="94" name="93 Imagen"/>
          <p:cNvPicPr/>
          <p:nvPr/>
        </p:nvPicPr>
        <p:blipFill>
          <a:blip r:embed="rId7"/>
          <a:stretch/>
        </p:blipFill>
        <p:spPr>
          <a:xfrm>
            <a:off x="569519" y="3063193"/>
            <a:ext cx="9143185" cy="9218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500550" y="286930"/>
            <a:ext cx="9071640" cy="1323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36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Profilaxis ETEV en EAS</a:t>
            </a:r>
            <a:r>
              <a:rPr sz="1400" b="1" dirty="0">
                <a:solidFill>
                  <a:srgbClr val="FFFF00"/>
                </a:solidFill>
              </a:rPr>
              <a:t/>
            </a:r>
            <a:br>
              <a:rPr sz="1400" b="1" dirty="0">
                <a:solidFill>
                  <a:srgbClr val="FFFF00"/>
                </a:solidFill>
              </a:rPr>
            </a:br>
            <a:r>
              <a:rPr sz="1400" b="1" dirty="0">
                <a:solidFill>
                  <a:srgbClr val="FFFF00"/>
                </a:solidFill>
              </a:rPr>
              <a:t/>
            </a:r>
            <a:br>
              <a:rPr sz="1400" b="1" dirty="0">
                <a:solidFill>
                  <a:srgbClr val="FFFF00"/>
                </a:solidFill>
              </a:rPr>
            </a:br>
            <a:endParaRPr lang="es-ES" sz="3600" b="1" spc="-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96" name="95 Imagen"/>
          <p:cNvPicPr/>
          <p:nvPr/>
        </p:nvPicPr>
        <p:blipFill>
          <a:blip r:embed="rId2" cstate="email"/>
          <a:stretch/>
        </p:blipFill>
        <p:spPr>
          <a:xfrm>
            <a:off x="84240" y="144000"/>
            <a:ext cx="3947960" cy="532800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7A8BAD6-413D-48DC-AED8-D94ACE8C6D2E}"/>
              </a:ext>
            </a:extLst>
          </p:cNvPr>
          <p:cNvSpPr/>
          <p:nvPr/>
        </p:nvSpPr>
        <p:spPr>
          <a:xfrm>
            <a:off x="5904408" y="1039319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b="1" spc="-1" dirty="0">
                <a:solidFill>
                  <a:srgbClr val="FFFF00"/>
                </a:solidFill>
              </a:rPr>
              <a:t>¿Todos?</a:t>
            </a:r>
            <a:r>
              <a:rPr lang="es-ES" sz="1400" b="1" dirty="0">
                <a:solidFill>
                  <a:srgbClr val="FFFF00"/>
                </a:solidFill>
              </a:rPr>
              <a:t/>
            </a:r>
            <a:br>
              <a:rPr lang="es-ES" sz="1400" b="1" dirty="0">
                <a:solidFill>
                  <a:srgbClr val="FFFF00"/>
                </a:solidFill>
              </a:rPr>
            </a:b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D9085D9-1373-4477-963F-77982B5850F8}"/>
              </a:ext>
            </a:extLst>
          </p:cNvPr>
          <p:cNvSpPr/>
          <p:nvPr/>
        </p:nvSpPr>
        <p:spPr>
          <a:xfrm>
            <a:off x="5044302" y="2332960"/>
            <a:ext cx="43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spc="-1" dirty="0">
                <a:solidFill>
                  <a:srgbClr val="FFFF00"/>
                </a:solidFill>
              </a:rPr>
              <a:t>¿Sólo ingresados?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681F25E-280A-4DBD-B938-6F5E4CC05AAB}"/>
              </a:ext>
            </a:extLst>
          </p:cNvPr>
          <p:cNvSpPr/>
          <p:nvPr/>
        </p:nvSpPr>
        <p:spPr>
          <a:xfrm>
            <a:off x="4682107" y="1683147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b="1" spc="-1" dirty="0">
                <a:solidFill>
                  <a:srgbClr val="FFFF00"/>
                </a:solidFill>
              </a:rPr>
              <a:t>¿Mucha inflamación?</a:t>
            </a:r>
            <a:r>
              <a:rPr lang="es-ES" sz="1400" b="1" dirty="0">
                <a:solidFill>
                  <a:srgbClr val="FFFF00"/>
                </a:solidFill>
              </a:rPr>
              <a:t/>
            </a:r>
            <a:br>
              <a:rPr lang="es-ES" sz="1400" b="1" dirty="0">
                <a:solidFill>
                  <a:srgbClr val="FFFF00"/>
                </a:solidFill>
              </a:rPr>
            </a:b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E9ED4A8-B4C6-4D4C-ABF3-1770B23E8F52}"/>
              </a:ext>
            </a:extLst>
          </p:cNvPr>
          <p:cNvSpPr/>
          <p:nvPr/>
        </p:nvSpPr>
        <p:spPr>
          <a:xfrm>
            <a:off x="4408278" y="3236945"/>
            <a:ext cx="50387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¿AAS?</a:t>
            </a: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¿HBPM?</a:t>
            </a: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¿HCQ?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" name="96 Imagen"/>
          <p:cNvPicPr/>
          <p:nvPr/>
        </p:nvPicPr>
        <p:blipFill>
          <a:blip r:embed="rId3"/>
          <a:stretch/>
        </p:blipFill>
        <p:spPr>
          <a:xfrm>
            <a:off x="4802387" y="1133818"/>
            <a:ext cx="4644615" cy="36727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97 Imagen"/>
          <p:cNvPicPr/>
          <p:nvPr/>
        </p:nvPicPr>
        <p:blipFill>
          <a:blip r:embed="rId2"/>
          <a:stretch/>
        </p:blipFill>
        <p:spPr>
          <a:xfrm>
            <a:off x="3816176" y="98971"/>
            <a:ext cx="3528000" cy="2108160"/>
          </a:xfrm>
          <a:prstGeom prst="rect">
            <a:avLst/>
          </a:prstGeom>
          <a:ln>
            <a:noFill/>
          </a:ln>
        </p:spPr>
      </p:pic>
      <p:pic>
        <p:nvPicPr>
          <p:cNvPr id="99" name="98 Imagen"/>
          <p:cNvPicPr/>
          <p:nvPr/>
        </p:nvPicPr>
        <p:blipFill>
          <a:blip r:embed="rId3" cstate="email"/>
          <a:stretch/>
        </p:blipFill>
        <p:spPr>
          <a:xfrm>
            <a:off x="249432" y="2469945"/>
            <a:ext cx="9581760" cy="2266560"/>
          </a:xfrm>
          <a:prstGeom prst="rect">
            <a:avLst/>
          </a:prstGeom>
          <a:ln>
            <a:noFill/>
          </a:ln>
        </p:spPr>
      </p:pic>
      <p:pic>
        <p:nvPicPr>
          <p:cNvPr id="100" name="99 Imagen"/>
          <p:cNvPicPr/>
          <p:nvPr/>
        </p:nvPicPr>
        <p:blipFill>
          <a:blip r:embed="rId4"/>
          <a:stretch/>
        </p:blipFill>
        <p:spPr>
          <a:xfrm>
            <a:off x="6768504" y="4810851"/>
            <a:ext cx="3024359" cy="3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44847" y="390210"/>
            <a:ext cx="9720001" cy="644865"/>
          </a:xfrm>
          <a:prstGeom prst="rect">
            <a:avLst/>
          </a:prstGeom>
          <a:noFill/>
          <a:ln>
            <a:noFill/>
          </a:ln>
        </p:spPr>
        <p:txBody>
          <a:bodyPr wrap="square" lIns="89989" tIns="44994" rIns="89989" bIns="44994">
            <a:spAutoFit/>
          </a:bodyPr>
          <a:lstStyle/>
          <a:p>
            <a:pPr algn="ctr"/>
            <a:r>
              <a:rPr lang="es-ES" b="1" spc="-1" dirty="0" err="1">
                <a:latin typeface="Arial"/>
              </a:rPr>
              <a:t>There</a:t>
            </a:r>
            <a:r>
              <a:rPr lang="es-ES" b="1" spc="-1" dirty="0">
                <a:latin typeface="Arial"/>
              </a:rPr>
              <a:t> are </a:t>
            </a:r>
            <a:r>
              <a:rPr lang="es-ES" b="1" spc="-1" dirty="0" err="1">
                <a:latin typeface="Arial"/>
              </a:rPr>
              <a:t>insufficient</a:t>
            </a:r>
            <a:r>
              <a:rPr lang="es-ES" b="1" spc="-1" dirty="0">
                <a:latin typeface="Arial"/>
              </a:rPr>
              <a:t> data </a:t>
            </a:r>
            <a:r>
              <a:rPr lang="es-ES" b="1" spc="-1" dirty="0" err="1">
                <a:latin typeface="Arial"/>
              </a:rPr>
              <a:t>to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make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confident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recommendations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about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the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management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of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recurrent</a:t>
            </a:r>
            <a:r>
              <a:rPr lang="es-ES" b="1" spc="-1" dirty="0">
                <a:latin typeface="Arial"/>
              </a:rPr>
              <a:t> VTE </a:t>
            </a:r>
            <a:r>
              <a:rPr lang="es-ES" b="1" spc="-1" dirty="0" err="1">
                <a:latin typeface="Arial"/>
              </a:rPr>
              <a:t>prevention</a:t>
            </a:r>
            <a:r>
              <a:rPr lang="es-ES" b="1" spc="-1" dirty="0">
                <a:latin typeface="Arial"/>
              </a:rPr>
              <a:t> in </a:t>
            </a:r>
            <a:r>
              <a:rPr lang="es-ES" b="1" spc="-1" dirty="0" err="1">
                <a:latin typeface="Arial"/>
              </a:rPr>
              <a:t>patients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with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autoimmune</a:t>
            </a:r>
            <a:r>
              <a:rPr lang="es-ES" b="1" spc="-1" dirty="0">
                <a:latin typeface="Arial"/>
              </a:rPr>
              <a:t> </a:t>
            </a:r>
            <a:r>
              <a:rPr lang="es-ES" b="1" spc="-1" dirty="0" err="1">
                <a:latin typeface="Arial"/>
              </a:rPr>
              <a:t>diseases</a:t>
            </a:r>
            <a:r>
              <a:rPr lang="es-ES" b="1" spc="-1" dirty="0">
                <a:latin typeface="Arial"/>
              </a:rPr>
              <a:t> in general</a:t>
            </a:r>
            <a:r>
              <a:rPr lang="es-ES" spc="-1" dirty="0">
                <a:latin typeface="Arial"/>
              </a:rPr>
              <a:t>.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D2656853-5B59-47FE-8CA0-F8DCF059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80" y="1539131"/>
            <a:ext cx="41597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E66A286-6EFD-4AEF-8FD2-4BAFD519A33B}"/>
              </a:ext>
            </a:extLst>
          </p:cNvPr>
          <p:cNvSpPr/>
          <p:nvPr/>
        </p:nvSpPr>
        <p:spPr>
          <a:xfrm>
            <a:off x="359793" y="4059411"/>
            <a:ext cx="4249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err="1"/>
              <a:t>Patients</a:t>
            </a:r>
            <a:r>
              <a:rPr lang="es-ES" sz="1400" b="1" dirty="0"/>
              <a:t> </a:t>
            </a:r>
            <a:r>
              <a:rPr lang="es-ES" sz="1400" b="1" dirty="0" err="1"/>
              <a:t>with</a:t>
            </a:r>
            <a:r>
              <a:rPr lang="es-ES" sz="1400" b="1" dirty="0"/>
              <a:t> </a:t>
            </a:r>
            <a:r>
              <a:rPr lang="es-ES" sz="1400" b="1" dirty="0" err="1"/>
              <a:t>cancer</a:t>
            </a:r>
            <a:r>
              <a:rPr lang="es-ES" sz="1400" b="1" dirty="0"/>
              <a:t> </a:t>
            </a:r>
            <a:r>
              <a:rPr lang="es-ES" sz="1400" b="1" dirty="0" err="1"/>
              <a:t>associated</a:t>
            </a:r>
            <a:r>
              <a:rPr lang="es-ES" sz="1400" b="1" dirty="0"/>
              <a:t> </a:t>
            </a:r>
            <a:r>
              <a:rPr lang="en-US" sz="1400" b="1" dirty="0"/>
              <a:t>VTE are generally treated with anticoagulation indefinitely unless the risk of bleeding is exceedingly high or </a:t>
            </a:r>
            <a:r>
              <a:rPr lang="es-ES" sz="1400" b="1" dirty="0"/>
              <a:t>cure has </a:t>
            </a:r>
            <a:r>
              <a:rPr lang="es-ES" sz="1400" b="1" dirty="0" err="1"/>
              <a:t>been</a:t>
            </a:r>
            <a:r>
              <a:rPr lang="es-ES" sz="1400" b="1" dirty="0"/>
              <a:t> </a:t>
            </a:r>
            <a:r>
              <a:rPr lang="es-ES" sz="1400" b="1" dirty="0" err="1"/>
              <a:t>assumed</a:t>
            </a:r>
            <a:endParaRPr lang="es-ES" b="1" dirty="0"/>
          </a:p>
        </p:txBody>
      </p:sp>
      <p:pic>
        <p:nvPicPr>
          <p:cNvPr id="5" name="86 Imagen">
            <a:extLst>
              <a:ext uri="{FF2B5EF4-FFF2-40B4-BE49-F238E27FC236}">
                <a16:creationId xmlns:a16="http://schemas.microsoft.com/office/drawing/2014/main" xmlns="" id="{248D7AAE-7375-4E6F-BAFD-92B91A706BF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782184" y="1539131"/>
            <a:ext cx="4506600" cy="2520280"/>
          </a:xfrm>
          <a:prstGeom prst="rect">
            <a:avLst/>
          </a:prstGeom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04C5ECC-8825-403C-82C4-CB071BDDE7E1}"/>
              </a:ext>
            </a:extLst>
          </p:cNvPr>
          <p:cNvSpPr/>
          <p:nvPr/>
        </p:nvSpPr>
        <p:spPr>
          <a:xfrm>
            <a:off x="4681276" y="4055375"/>
            <a:ext cx="46795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+mj-lt"/>
              </a:rPr>
              <a:t>However, we must also consider the observation that VTE risk in patients with autoimmune disease is related to disease activity and, therefore, assuming a constant hazard after an </a:t>
            </a:r>
            <a:r>
              <a:rPr lang="es-ES" sz="1400" b="1" dirty="0" err="1">
                <a:latin typeface="+mj-lt"/>
              </a:rPr>
              <a:t>unprovoked</a:t>
            </a:r>
            <a:r>
              <a:rPr lang="es-ES" sz="1400" b="1" dirty="0">
                <a:latin typeface="+mj-lt"/>
              </a:rPr>
              <a:t> VTE </a:t>
            </a:r>
            <a:r>
              <a:rPr lang="es-ES" sz="1400" b="1" dirty="0" err="1">
                <a:latin typeface="+mj-lt"/>
              </a:rPr>
              <a:t>is</a:t>
            </a:r>
            <a:r>
              <a:rPr lang="es-ES" sz="1400" b="1" dirty="0">
                <a:latin typeface="+mj-lt"/>
              </a:rPr>
              <a:t> </a:t>
            </a:r>
            <a:r>
              <a:rPr lang="es-ES" sz="1400" b="1" dirty="0" err="1">
                <a:latin typeface="+mj-lt"/>
              </a:rPr>
              <a:t>problematic</a:t>
            </a:r>
            <a:endParaRPr lang="es-ES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pic>
        <p:nvPicPr>
          <p:cNvPr id="104" name="103 Imagen"/>
          <p:cNvPicPr/>
          <p:nvPr/>
        </p:nvPicPr>
        <p:blipFill>
          <a:blip r:embed="rId2"/>
          <a:stretch/>
        </p:blipFill>
        <p:spPr>
          <a:xfrm>
            <a:off x="215776" y="154283"/>
            <a:ext cx="6975000" cy="2032920"/>
          </a:xfrm>
          <a:prstGeom prst="rect">
            <a:avLst/>
          </a:prstGeom>
          <a:ln>
            <a:noFill/>
          </a:ln>
        </p:spPr>
      </p:pic>
      <p:pic>
        <p:nvPicPr>
          <p:cNvPr id="105" name="104 Imagen"/>
          <p:cNvPicPr/>
          <p:nvPr/>
        </p:nvPicPr>
        <p:blipFill>
          <a:blip r:embed="rId3"/>
          <a:stretch/>
        </p:blipFill>
        <p:spPr>
          <a:xfrm>
            <a:off x="72000" y="2520000"/>
            <a:ext cx="4956120" cy="2879280"/>
          </a:xfrm>
          <a:prstGeom prst="rect">
            <a:avLst/>
          </a:prstGeom>
          <a:ln>
            <a:noFill/>
          </a:ln>
        </p:spPr>
      </p:pic>
      <p:pic>
        <p:nvPicPr>
          <p:cNvPr id="106" name="105 Imagen"/>
          <p:cNvPicPr/>
          <p:nvPr/>
        </p:nvPicPr>
        <p:blipFill>
          <a:blip r:embed="rId4"/>
          <a:stretch/>
        </p:blipFill>
        <p:spPr>
          <a:xfrm>
            <a:off x="4962060" y="2520000"/>
            <a:ext cx="5196960" cy="178164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144001" y="2376000"/>
            <a:ext cx="1008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2592001" y="5184000"/>
            <a:ext cx="2448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5028119" y="2520000"/>
            <a:ext cx="245988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22" name="Picture 2" descr="Resultado de imagen de cruz y raya si hay que ir se va">
            <a:extLst>
              <a:ext uri="{FF2B5EF4-FFF2-40B4-BE49-F238E27FC236}">
                <a16:creationId xmlns:a16="http://schemas.microsoft.com/office/drawing/2014/main" xmlns="" id="{3665ADD0-5C4A-4747-83A2-11A3AE95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852" y="165003"/>
            <a:ext cx="2714880" cy="195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757781" y="691838"/>
            <a:ext cx="4966178" cy="144914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dice eyaculación precoz en chino?</a:t>
            </a:r>
          </a:p>
        </p:txBody>
      </p:sp>
      <p:sp>
        <p:nvSpPr>
          <p:cNvPr id="11" name="1 Subtítulo"/>
          <p:cNvSpPr txBox="1">
            <a:spLocks/>
          </p:cNvSpPr>
          <p:nvPr/>
        </p:nvSpPr>
        <p:spPr>
          <a:xfrm>
            <a:off x="418919" y="3339331"/>
            <a:ext cx="9287907" cy="1449141"/>
          </a:xfrm>
          <a:prstGeom prst="rect">
            <a:avLst/>
          </a:prstGeom>
        </p:spPr>
        <p:txBody>
          <a:bodyPr vert="horz" lIns="100790" tIns="50396" rIns="100790" bIns="5039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YATÁÁÁÁÁ</a:t>
            </a:r>
          </a:p>
        </p:txBody>
      </p:sp>
      <p:pic>
        <p:nvPicPr>
          <p:cNvPr id="1026" name="Picture 2" descr="Resultado de imagen de china el hormiguero humor">
            <a:extLst>
              <a:ext uri="{FF2B5EF4-FFF2-40B4-BE49-F238E27FC236}">
                <a16:creationId xmlns:a16="http://schemas.microsoft.com/office/drawing/2014/main" xmlns="" id="{AB26D3F1-5589-4A8B-B77C-D8F36019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83" y="219875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0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9B6569-EAFB-44EE-AF3B-B17DD3A9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B949F8-B479-4F20-9985-7704C604ECF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E287EB6E-CB07-49CF-8C29-67F1FA7A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561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858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significado de me da igual">
            <a:extLst>
              <a:ext uri="{FF2B5EF4-FFF2-40B4-BE49-F238E27FC236}">
                <a16:creationId xmlns:a16="http://schemas.microsoft.com/office/drawing/2014/main" xmlns="" id="{1013CF71-0BCF-4125-B260-08EF05DA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67" y="612450"/>
            <a:ext cx="4179228" cy="37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significado de me da igual">
            <a:extLst>
              <a:ext uri="{FF2B5EF4-FFF2-40B4-BE49-F238E27FC236}">
                <a16:creationId xmlns:a16="http://schemas.microsoft.com/office/drawing/2014/main" xmlns="" id="{3A2B649D-78BA-41ED-BF60-86B5F422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929" y="615129"/>
            <a:ext cx="4700829" cy="37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14485" y="4661167"/>
            <a:ext cx="5398100" cy="780422"/>
          </a:xfrm>
          <a:prstGeom prst="rect">
            <a:avLst/>
          </a:prstGeom>
          <a:noFill/>
        </p:spPr>
        <p:txBody>
          <a:bodyPr wrap="square" lIns="100790" tIns="50396" rIns="100790" bIns="50396" rtlCol="0">
            <a:spAutoFit/>
          </a:bodyPr>
          <a:lstStyle/>
          <a:p>
            <a:r>
              <a:rPr lang="es-ES" sz="4400" b="1" dirty="0">
                <a:solidFill>
                  <a:prstClr val="white"/>
                </a:solidFill>
              </a:rPr>
              <a:t>…TODAS</a:t>
            </a:r>
          </a:p>
        </p:txBody>
      </p:sp>
    </p:spTree>
    <p:extLst>
      <p:ext uri="{BB962C8B-B14F-4D97-AF65-F5344CB8AC3E}">
        <p14:creationId xmlns:p14="http://schemas.microsoft.com/office/powerpoint/2010/main" xmlns="" val="24912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757781" y="691838"/>
            <a:ext cx="4966178" cy="144914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¿y mujer insatisfecha?</a:t>
            </a:r>
          </a:p>
        </p:txBody>
      </p:sp>
      <p:sp>
        <p:nvSpPr>
          <p:cNvPr id="11" name="1 Subtítulo"/>
          <p:cNvSpPr txBox="1">
            <a:spLocks/>
          </p:cNvSpPr>
          <p:nvPr/>
        </p:nvSpPr>
        <p:spPr>
          <a:xfrm>
            <a:off x="418919" y="3339331"/>
            <a:ext cx="9287907" cy="1449141"/>
          </a:xfrm>
          <a:prstGeom prst="rect">
            <a:avLst/>
          </a:prstGeom>
        </p:spPr>
        <p:txBody>
          <a:bodyPr vert="horz" lIns="100790" tIns="50396" rIns="100790" bIns="5039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COOOMOQUEYATÁÁÁÁÁ</a:t>
            </a:r>
          </a:p>
        </p:txBody>
      </p:sp>
      <p:pic>
        <p:nvPicPr>
          <p:cNvPr id="1026" name="Picture 2" descr="Resultado de imagen de china el hormiguero humor">
            <a:extLst>
              <a:ext uri="{FF2B5EF4-FFF2-40B4-BE49-F238E27FC236}">
                <a16:creationId xmlns:a16="http://schemas.microsoft.com/office/drawing/2014/main" xmlns="" id="{AB26D3F1-5589-4A8B-B77C-D8F36019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83" y="219875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9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1" y="2724717"/>
            <a:ext cx="9071640" cy="492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3200" spc="-1">
              <a:latin typeface="Arial"/>
            </a:endParaRPr>
          </a:p>
        </p:txBody>
      </p:sp>
      <p:pic>
        <p:nvPicPr>
          <p:cNvPr id="43" name="42 Imagen"/>
          <p:cNvPicPr/>
          <p:nvPr/>
        </p:nvPicPr>
        <p:blipFill>
          <a:blip r:embed="rId2"/>
          <a:stretch/>
        </p:blipFill>
        <p:spPr>
          <a:xfrm>
            <a:off x="144000" y="72000"/>
            <a:ext cx="6337451" cy="554400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296A349-254A-4F11-8E1C-08BF4578E65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1321" y="1326602"/>
            <a:ext cx="3094189" cy="216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1" y="359987"/>
            <a:ext cx="9071640" cy="678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s-ES" sz="4400" spc="-1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1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s-ES" sz="3200" spc="-1">
              <a:latin typeface="Arial"/>
            </a:endParaRPr>
          </a:p>
        </p:txBody>
      </p:sp>
      <p:pic>
        <p:nvPicPr>
          <p:cNvPr id="47" name="46 Imagen"/>
          <p:cNvPicPr/>
          <p:nvPr/>
        </p:nvPicPr>
        <p:blipFill>
          <a:blip r:embed="rId2"/>
          <a:stretch/>
        </p:blipFill>
        <p:spPr>
          <a:xfrm>
            <a:off x="136798" y="289687"/>
            <a:ext cx="4615482" cy="5209884"/>
          </a:xfrm>
          <a:prstGeom prst="rect">
            <a:avLst/>
          </a:prstGeom>
          <a:ln>
            <a:noFill/>
          </a:ln>
        </p:spPr>
      </p:pic>
      <p:pic>
        <p:nvPicPr>
          <p:cNvPr id="48" name="47 Imagen"/>
          <p:cNvPicPr/>
          <p:nvPr/>
        </p:nvPicPr>
        <p:blipFill>
          <a:blip r:embed="rId3"/>
          <a:stretch/>
        </p:blipFill>
        <p:spPr>
          <a:xfrm>
            <a:off x="4896296" y="289687"/>
            <a:ext cx="5046548" cy="52098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Imagen"/>
          <p:cNvPicPr/>
          <p:nvPr/>
        </p:nvPicPr>
        <p:blipFill>
          <a:blip r:embed="rId2"/>
          <a:stretch/>
        </p:blipFill>
        <p:spPr>
          <a:xfrm>
            <a:off x="0" y="1915684"/>
            <a:ext cx="5280164" cy="3610919"/>
          </a:xfrm>
          <a:prstGeom prst="rect">
            <a:avLst/>
          </a:prstGeom>
          <a:ln>
            <a:noFill/>
          </a:ln>
        </p:spPr>
      </p:pic>
      <p:pic>
        <p:nvPicPr>
          <p:cNvPr id="50" name="49 Imagen"/>
          <p:cNvPicPr/>
          <p:nvPr/>
        </p:nvPicPr>
        <p:blipFill>
          <a:blip r:embed="rId3"/>
          <a:stretch/>
        </p:blipFill>
        <p:spPr>
          <a:xfrm>
            <a:off x="81097" y="132710"/>
            <a:ext cx="10079641" cy="852840"/>
          </a:xfrm>
          <a:prstGeom prst="rect">
            <a:avLst/>
          </a:prstGeom>
          <a:ln>
            <a:noFill/>
          </a:ln>
        </p:spPr>
      </p:pic>
      <p:pic>
        <p:nvPicPr>
          <p:cNvPr id="51" name="50 Imagen"/>
          <p:cNvPicPr/>
          <p:nvPr/>
        </p:nvPicPr>
        <p:blipFill>
          <a:blip r:embed="rId4"/>
          <a:stretch/>
        </p:blipFill>
        <p:spPr>
          <a:xfrm>
            <a:off x="6055113" y="227245"/>
            <a:ext cx="3881512" cy="505630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norberto ortego">
            <a:extLst>
              <a:ext uri="{FF2B5EF4-FFF2-40B4-BE49-F238E27FC236}">
                <a16:creationId xmlns:a16="http://schemas.microsoft.com/office/drawing/2014/main" xmlns="" id="{98FF48E9-C64A-4CB5-BDAE-14701BBA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105" y="1062843"/>
            <a:ext cx="1075079" cy="11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julio sanchez roman">
            <a:extLst>
              <a:ext uri="{FF2B5EF4-FFF2-40B4-BE49-F238E27FC236}">
                <a16:creationId xmlns:a16="http://schemas.microsoft.com/office/drawing/2014/main" xmlns="" id="{6F5DE413-2197-429C-8972-9D47DEE4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035" y="1062843"/>
            <a:ext cx="985269" cy="11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enrique de ramon">
            <a:extLst>
              <a:ext uri="{FF2B5EF4-FFF2-40B4-BE49-F238E27FC236}">
                <a16:creationId xmlns:a16="http://schemas.microsoft.com/office/drawing/2014/main" xmlns="" id="{E071DBB1-C291-4776-9A5F-2252FD15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100" y="1062843"/>
            <a:ext cx="1018657" cy="11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51 Imagen"/>
          <p:cNvPicPr/>
          <p:nvPr/>
        </p:nvPicPr>
        <p:blipFill>
          <a:blip r:embed="rId2" cstate="email"/>
          <a:stretch/>
        </p:blipFill>
        <p:spPr>
          <a:xfrm>
            <a:off x="144001" y="285840"/>
            <a:ext cx="5327999" cy="905760"/>
          </a:xfrm>
          <a:prstGeom prst="rect">
            <a:avLst/>
          </a:prstGeom>
          <a:ln>
            <a:noFill/>
          </a:ln>
        </p:spPr>
      </p:pic>
      <p:pic>
        <p:nvPicPr>
          <p:cNvPr id="57" name="56 Imagen"/>
          <p:cNvPicPr/>
          <p:nvPr/>
        </p:nvPicPr>
        <p:blipFill>
          <a:blip r:embed="rId3" cstate="email"/>
          <a:stretch/>
        </p:blipFill>
        <p:spPr>
          <a:xfrm>
            <a:off x="3380760" y="2880000"/>
            <a:ext cx="6267241" cy="1580760"/>
          </a:xfrm>
          <a:prstGeom prst="rect">
            <a:avLst/>
          </a:prstGeom>
          <a:ln>
            <a:noFill/>
          </a:ln>
        </p:spPr>
      </p:pic>
      <p:pic>
        <p:nvPicPr>
          <p:cNvPr id="58" name="57 Imagen"/>
          <p:cNvPicPr/>
          <p:nvPr/>
        </p:nvPicPr>
        <p:blipFill>
          <a:blip r:embed="rId4"/>
          <a:stretch/>
        </p:blipFill>
        <p:spPr>
          <a:xfrm>
            <a:off x="4536881" y="732426"/>
            <a:ext cx="5543744" cy="1091334"/>
          </a:xfrm>
          <a:prstGeom prst="rect">
            <a:avLst/>
          </a:prstGeom>
          <a:ln>
            <a:noFill/>
          </a:ln>
        </p:spPr>
      </p:pic>
      <p:pic>
        <p:nvPicPr>
          <p:cNvPr id="53" name="52 Imagen"/>
          <p:cNvPicPr/>
          <p:nvPr/>
        </p:nvPicPr>
        <p:blipFill>
          <a:blip r:embed="rId5"/>
          <a:stretch/>
        </p:blipFill>
        <p:spPr>
          <a:xfrm>
            <a:off x="372495" y="1630049"/>
            <a:ext cx="6016529" cy="742709"/>
          </a:xfrm>
          <a:prstGeom prst="rect">
            <a:avLst/>
          </a:prstGeom>
          <a:ln>
            <a:noFill/>
          </a:ln>
        </p:spPr>
      </p:pic>
      <p:pic>
        <p:nvPicPr>
          <p:cNvPr id="55" name="54 Imagen"/>
          <p:cNvPicPr/>
          <p:nvPr/>
        </p:nvPicPr>
        <p:blipFill>
          <a:blip r:embed="rId6" cstate="email"/>
          <a:stretch/>
        </p:blipFill>
        <p:spPr>
          <a:xfrm>
            <a:off x="4870988" y="4102381"/>
            <a:ext cx="4875529" cy="1224000"/>
          </a:xfrm>
          <a:prstGeom prst="rect">
            <a:avLst/>
          </a:prstGeom>
          <a:ln>
            <a:noFill/>
          </a:ln>
        </p:spPr>
      </p:pic>
      <p:pic>
        <p:nvPicPr>
          <p:cNvPr id="54" name="53 Imagen"/>
          <p:cNvPicPr/>
          <p:nvPr/>
        </p:nvPicPr>
        <p:blipFill>
          <a:blip r:embed="rId7"/>
          <a:stretch/>
        </p:blipFill>
        <p:spPr>
          <a:xfrm>
            <a:off x="1151880" y="2262210"/>
            <a:ext cx="5184000" cy="1436040"/>
          </a:xfrm>
          <a:prstGeom prst="rect">
            <a:avLst/>
          </a:prstGeom>
          <a:ln>
            <a:noFill/>
          </a:ln>
        </p:spPr>
      </p:pic>
      <p:pic>
        <p:nvPicPr>
          <p:cNvPr id="56" name="55 Imagen"/>
          <p:cNvPicPr/>
          <p:nvPr/>
        </p:nvPicPr>
        <p:blipFill>
          <a:blip r:embed="rId8"/>
          <a:stretch/>
        </p:blipFill>
        <p:spPr>
          <a:xfrm>
            <a:off x="144001" y="3744001"/>
            <a:ext cx="4997519" cy="12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214</Words>
  <Application>Microsoft Office PowerPoint</Application>
  <PresentationFormat>Personalizado</PresentationFormat>
  <Paragraphs>30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Office Theme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sistemicas sala</dc:creator>
  <cp:lastModifiedBy>Julio</cp:lastModifiedBy>
  <cp:revision>85</cp:revision>
  <dcterms:created xsi:type="dcterms:W3CDTF">2019-09-21T12:55:17Z</dcterms:created>
  <dcterms:modified xsi:type="dcterms:W3CDTF">2019-10-21T16:27:38Z</dcterms:modified>
  <dc:language>es-ES</dc:language>
</cp:coreProperties>
</file>