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98" r:id="rId6"/>
    <p:sldId id="261" r:id="rId7"/>
    <p:sldId id="262" r:id="rId8"/>
    <p:sldId id="263" r:id="rId9"/>
    <p:sldId id="264" r:id="rId10"/>
    <p:sldId id="265" r:id="rId11"/>
    <p:sldId id="266" r:id="rId12"/>
    <p:sldId id="299" r:id="rId13"/>
    <p:sldId id="267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89250" autoAdjust="0"/>
  </p:normalViewPr>
  <p:slideViewPr>
    <p:cSldViewPr snapToGrid="0">
      <p:cViewPr varScale="1">
        <p:scale>
          <a:sx n="45" d="100"/>
          <a:sy n="45" d="100"/>
        </p:scale>
        <p:origin x="-8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9754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5865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1097232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600" y="3682383"/>
            <a:ext cx="1097232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989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5865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2320" y="1604625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600" y="3682383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2320" y="3682383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3986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5865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35328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520" y="1604625"/>
            <a:ext cx="35328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440" y="1604625"/>
            <a:ext cx="35328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600" y="3682383"/>
            <a:ext cx="35328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520" y="3682383"/>
            <a:ext cx="35328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440" y="3682383"/>
            <a:ext cx="35328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441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5865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600" y="1604625"/>
            <a:ext cx="10972320" cy="397701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497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5865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10972320" cy="39770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439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5865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5354400" cy="39770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2320" y="1604625"/>
            <a:ext cx="5354400" cy="39770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724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5865" b="0" strike="noStrike" spc="-1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342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600" y="273515"/>
            <a:ext cx="10972320" cy="5306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387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5865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2320" y="1604625"/>
            <a:ext cx="5354400" cy="39770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600" y="3682383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618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5865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5354400" cy="39770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2320" y="1604625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2320" y="3682383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346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5865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2320" y="1604625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600" y="3682383"/>
            <a:ext cx="1097232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711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1840" cy="1143967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 sz="2399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600" y="1604145"/>
            <a:ext cx="10971840" cy="3976052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399" b="0" strike="noStrike" spc="-1">
                <a:latin typeface="Arial"/>
              </a:rPr>
              <a:t>Pulse para editar el formato de esquema del texto</a:t>
            </a:r>
          </a:p>
          <a:p>
            <a:pPr marL="1151626" lvl="1" indent="-431860">
              <a:spcBef>
                <a:spcPts val="151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399" b="0" strike="noStrike" spc="-1">
                <a:latin typeface="Arial"/>
              </a:rPr>
              <a:t>Segundo nivel del esquema</a:t>
            </a:r>
          </a:p>
          <a:p>
            <a:pPr marL="1727438" lvl="2" indent="-383875">
              <a:spcBef>
                <a:spcPts val="113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399" b="0" strike="noStrike" spc="-1">
                <a:latin typeface="Arial"/>
              </a:rPr>
              <a:t>Tercer nivel del esquema</a:t>
            </a:r>
          </a:p>
          <a:p>
            <a:pPr marL="2303251" lvl="3" indent="-287906">
              <a:spcBef>
                <a:spcPts val="75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399" b="0" strike="noStrike" spc="-1">
                <a:latin typeface="Arial"/>
              </a:rPr>
              <a:t>Cuarto nivel del esquema</a:t>
            </a:r>
          </a:p>
          <a:p>
            <a:pPr marL="2879064" lvl="4" indent="-287906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399" b="0" strike="noStrike" spc="-1">
                <a:latin typeface="Arial"/>
              </a:rPr>
              <a:t>Quinto nivel del esquema</a:t>
            </a:r>
          </a:p>
          <a:p>
            <a:pPr marL="3454877" lvl="5" indent="-287906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399" b="0" strike="noStrike" spc="-1">
                <a:latin typeface="Arial"/>
              </a:rPr>
              <a:t>Sexto nivel del esquema</a:t>
            </a:r>
          </a:p>
          <a:p>
            <a:pPr marL="4030690" lvl="6" indent="-287906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399" b="0" strike="noStrike" spc="-1">
                <a:latin typeface="Arial"/>
              </a:rPr>
              <a:t>Séptimo nivel del esquema</a:t>
            </a:r>
          </a:p>
        </p:txBody>
      </p:sp>
    </p:spTree>
    <p:extLst>
      <p:ext uri="{BB962C8B-B14F-4D97-AF65-F5344CB8AC3E}">
        <p14:creationId xmlns="" xmlns:p14="http://schemas.microsoft.com/office/powerpoint/2010/main" val="280318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218804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5813" indent="-431860" algn="l" defTabSz="1218804" rtl="0" eaLnBrk="1" latinLnBrk="0" hangingPunct="1">
        <a:lnSpc>
          <a:spcPct val="90000"/>
        </a:lnSpc>
        <a:spcBef>
          <a:spcPts val="1889"/>
        </a:spcBef>
        <a:buClr>
          <a:srgbClr val="000000"/>
        </a:buClr>
        <a:buSzPct val="45000"/>
        <a:buFont typeface="Wingdings" charset="2"/>
        <a:buChar char=""/>
        <a:defRPr sz="3732" kern="1200">
          <a:solidFill>
            <a:schemeClr val="tx1"/>
          </a:solidFill>
          <a:latin typeface="+mn-lt"/>
          <a:ea typeface="+mn-ea"/>
          <a:cs typeface="+mn-cs"/>
        </a:defRPr>
      </a:lvl1pPr>
      <a:lvl2pPr marL="914103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596897" y="1736104"/>
            <a:ext cx="10706456" cy="14683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963" tIns="59981" rIns="119963" bIns="59981" anchor="ctr"/>
          <a:lstStyle/>
          <a:p>
            <a:pPr algn="ctr" defTabSz="1218804"/>
            <a:r>
              <a:rPr lang="es-ES" sz="4000" b="1" spc="-1" dirty="0">
                <a:solidFill>
                  <a:srgbClr val="FFFF00"/>
                </a:solidFill>
                <a:latin typeface="Calibri"/>
                <a:ea typeface="DejaVu Sans"/>
              </a:rPr>
              <a:t>RECOMENDACIONES DE LAS NUEVAS GUIAS EULAR PARA EL TRATAMIENTO </a:t>
            </a:r>
          </a:p>
          <a:p>
            <a:pPr algn="ctr" defTabSz="1218804"/>
            <a:r>
              <a:rPr lang="es-ES" sz="4000" b="1" spc="-1" dirty="0">
                <a:solidFill>
                  <a:srgbClr val="FFFF00"/>
                </a:solidFill>
                <a:latin typeface="Calibri"/>
                <a:ea typeface="DejaVu Sans"/>
              </a:rPr>
              <a:t>LUPUS ERITEMATOSO SISTÉMICO </a:t>
            </a:r>
            <a:endParaRPr lang="es-ES" sz="40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85" name="CustomShape 2"/>
          <p:cNvSpPr/>
          <p:nvPr/>
        </p:nvSpPr>
        <p:spPr>
          <a:xfrm>
            <a:off x="2880992" y="4798998"/>
            <a:ext cx="6525506" cy="17509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963" tIns="59981" rIns="119963" bIns="59981"/>
          <a:lstStyle/>
          <a:p>
            <a:pPr algn="ctr" defTabSz="1218804"/>
            <a:r>
              <a:rPr lang="es-ES" sz="2399" b="1" spc="-1">
                <a:solidFill>
                  <a:srgbClr val="FFFFFF"/>
                </a:solidFill>
                <a:latin typeface="Calibri"/>
                <a:ea typeface="DejaVu Sans"/>
              </a:rPr>
              <a:t>Jose Luis Callejas</a:t>
            </a:r>
            <a:endParaRPr lang="es-ES" sz="2399" spc="-1">
              <a:solidFill>
                <a:prstClr val="black"/>
              </a:solidFill>
              <a:latin typeface="Arial"/>
            </a:endParaRPr>
          </a:p>
          <a:p>
            <a:pPr algn="ctr" defTabSz="1218804"/>
            <a:r>
              <a:rPr lang="es-ES" sz="2399" b="1" spc="-1">
                <a:solidFill>
                  <a:srgbClr val="FFFFFF"/>
                </a:solidFill>
                <a:latin typeface="Calibri"/>
                <a:ea typeface="DejaVu Sans"/>
              </a:rPr>
              <a:t>Unidad de Enfermedades Sistémicas</a:t>
            </a:r>
            <a:endParaRPr lang="es-ES" sz="2399" spc="-1">
              <a:solidFill>
                <a:prstClr val="black"/>
              </a:solidFill>
              <a:latin typeface="Arial"/>
            </a:endParaRPr>
          </a:p>
          <a:p>
            <a:pPr algn="ctr" defTabSz="1218804"/>
            <a:r>
              <a:rPr lang="es-ES" sz="2399" b="1" spc="-1">
                <a:solidFill>
                  <a:srgbClr val="FFFFFF"/>
                </a:solidFill>
                <a:latin typeface="Calibri"/>
                <a:ea typeface="DejaVu Sans"/>
              </a:rPr>
              <a:t>H. Universitario San Cecilio</a:t>
            </a:r>
            <a:endParaRPr lang="es-ES" sz="2399" spc="-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86" name="Picture 5"/>
          <p:cNvPicPr/>
          <p:nvPr/>
        </p:nvPicPr>
        <p:blipFill>
          <a:blip r:embed="rId2" cstate="email"/>
          <a:stretch/>
        </p:blipFill>
        <p:spPr>
          <a:xfrm>
            <a:off x="385763" y="4561472"/>
            <a:ext cx="3225656" cy="1484661"/>
          </a:xfrm>
          <a:prstGeom prst="rect">
            <a:avLst/>
          </a:prstGeom>
          <a:ln>
            <a:noFill/>
          </a:ln>
        </p:spPr>
      </p:pic>
      <p:pic>
        <p:nvPicPr>
          <p:cNvPr id="287" name="Picture 9"/>
          <p:cNvPicPr/>
          <p:nvPr/>
        </p:nvPicPr>
        <p:blipFill>
          <a:blip r:embed="rId3" cstate="email"/>
          <a:stretch/>
        </p:blipFill>
        <p:spPr>
          <a:xfrm>
            <a:off x="8906630" y="4561472"/>
            <a:ext cx="2823551" cy="148466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BD617AB-F77D-421F-B70E-391142B29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63C9D90-9E39-4DF4-AEF1-53C8F2DC9242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6EA6FF6-63B9-444B-ADAE-D113ECF71176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5560" y="91440"/>
            <a:ext cx="10820400" cy="516193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E0B57FF2-3E89-4BE1-B437-B1C724B56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7" y="5535917"/>
            <a:ext cx="11912677" cy="10485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1535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D3818E7B-E1DE-4C0F-BBB5-8FE5D23EC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280" y="266154"/>
            <a:ext cx="2360295" cy="56276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96CB09F0-7ECD-4CDB-BEF0-810D2FB86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201" y="1045109"/>
            <a:ext cx="9611597" cy="81692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6716B70-7E00-442F-9002-22267103D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202" y="3146266"/>
            <a:ext cx="9611597" cy="649288"/>
          </a:xfrm>
          <a:prstGeom prst="rect">
            <a:avLst/>
          </a:prstGeom>
        </p:spPr>
      </p:pic>
      <p:pic>
        <p:nvPicPr>
          <p:cNvPr id="6146" name="Picture 2" descr="Resultado de imagen de microbios humor">
            <a:extLst>
              <a:ext uri="{FF2B5EF4-FFF2-40B4-BE49-F238E27FC236}">
                <a16:creationId xmlns="" xmlns:a16="http://schemas.microsoft.com/office/drawing/2014/main" id="{11660F80-88B2-4DB2-BB43-2137839B7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722849"/>
            <a:ext cx="1808480" cy="1706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de riesgo cardiovascular humor">
            <a:extLst>
              <a:ext uri="{FF2B5EF4-FFF2-40B4-BE49-F238E27FC236}">
                <a16:creationId xmlns="" xmlns:a16="http://schemas.microsoft.com/office/drawing/2014/main" id="{B33E9CEC-7885-47B8-9405-1EC6AC7B1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663474"/>
            <a:ext cx="1762760" cy="1889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DBF58CF2-2421-413E-9CFF-46EEC3B4DB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0202" y="4959048"/>
            <a:ext cx="9718746" cy="73055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99398871-967F-48E0-9868-FBBD360F25E1}"/>
              </a:ext>
            </a:extLst>
          </p:cNvPr>
          <p:cNvSpPr/>
          <p:nvPr/>
        </p:nvSpPr>
        <p:spPr>
          <a:xfrm>
            <a:off x="2538410" y="5689600"/>
            <a:ext cx="90541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lassicalGaramondBT-Roman"/>
              </a:rPr>
              <a:t>Calculation of the 10-year CVD risk using the Systematic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lassicalGaramondBT-Roman"/>
              </a:rPr>
              <a:t>Coronary Risk Evaluation (SCORE</a:t>
            </a:r>
            <a:r>
              <a:rPr lang="es-ES" sz="2400" b="1" dirty="0">
                <a:solidFill>
                  <a:schemeClr val="bg1"/>
                </a:solidFill>
                <a:latin typeface="ClassicalGaramondBT-Roman"/>
              </a:rPr>
              <a:t>) </a:t>
            </a:r>
            <a:r>
              <a:rPr lang="es-ES" sz="2400" b="1" dirty="0" err="1">
                <a:solidFill>
                  <a:schemeClr val="bg1"/>
                </a:solidFill>
                <a:latin typeface="ClassicalGaramondBT-Roman"/>
              </a:rPr>
              <a:t>is</a:t>
            </a:r>
            <a:r>
              <a:rPr lang="es-ES" sz="2400" b="1" dirty="0">
                <a:solidFill>
                  <a:schemeClr val="bg1"/>
                </a:solidFill>
                <a:latin typeface="ClassicalGaramondBT-Roman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ClassicalGaramondBT-Roman"/>
              </a:rPr>
              <a:t>recommended</a:t>
            </a:r>
            <a:r>
              <a:rPr lang="es-ES" sz="2400" b="1" dirty="0">
                <a:solidFill>
                  <a:schemeClr val="bg1"/>
                </a:solidFill>
                <a:latin typeface="ClassicalGaramondBT-Roman"/>
              </a:rPr>
              <a:t>.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Resultado de imagen de electricista alto riesgo humor">
            <a:extLst>
              <a:ext uri="{FF2B5EF4-FFF2-40B4-BE49-F238E27FC236}">
                <a16:creationId xmlns="" xmlns:a16="http://schemas.microsoft.com/office/drawing/2014/main" id="{BA834825-82C4-49A2-B616-0400795A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532391"/>
            <a:ext cx="1808480" cy="1889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142691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C5ACF91-501D-4B47-A42B-424D38454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Imagen relacionada">
            <a:extLst>
              <a:ext uri="{FF2B5EF4-FFF2-40B4-BE49-F238E27FC236}">
                <a16:creationId xmlns="" xmlns:a16="http://schemas.microsoft.com/office/drawing/2014/main" id="{207A577E-519B-461F-8F8C-BEE6662E1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27" y="103064"/>
            <a:ext cx="4119716" cy="3306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n relacionada">
            <a:extLst>
              <a:ext uri="{FF2B5EF4-FFF2-40B4-BE49-F238E27FC236}">
                <a16:creationId xmlns="" xmlns:a16="http://schemas.microsoft.com/office/drawing/2014/main" id="{61027CD0-4E4E-4CA9-BE8D-82D73E866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23" y="3527322"/>
            <a:ext cx="5191432" cy="3246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7CE73801-AFF5-4F74-BC22-B8E401D3F456}"/>
              </a:ext>
            </a:extLst>
          </p:cNvPr>
          <p:cNvSpPr txBox="1"/>
          <p:nvPr/>
        </p:nvSpPr>
        <p:spPr>
          <a:xfrm>
            <a:off x="6715432" y="432619"/>
            <a:ext cx="422787" cy="737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5132" name="Picture 12" descr="carteles humor escaleras mecanicas absurdas desmotivaciones">
            <a:extLst>
              <a:ext uri="{FF2B5EF4-FFF2-40B4-BE49-F238E27FC236}">
                <a16:creationId xmlns="" xmlns:a16="http://schemas.microsoft.com/office/drawing/2014/main" id="{A43FF434-322A-42AA-8D0F-BFE768FDB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47" y="98321"/>
            <a:ext cx="5621255" cy="7315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ocadillo: ovalado 6">
            <a:extLst>
              <a:ext uri="{FF2B5EF4-FFF2-40B4-BE49-F238E27FC236}">
                <a16:creationId xmlns="" xmlns:a16="http://schemas.microsoft.com/office/drawing/2014/main" id="{674E1F4A-BFBD-4CB4-9663-32203EBA4798}"/>
              </a:ext>
            </a:extLst>
          </p:cNvPr>
          <p:cNvSpPr/>
          <p:nvPr/>
        </p:nvSpPr>
        <p:spPr>
          <a:xfrm>
            <a:off x="83575" y="816077"/>
            <a:ext cx="1681316" cy="1268362"/>
          </a:xfrm>
          <a:prstGeom prst="wedgeEllipseCallout">
            <a:avLst>
              <a:gd name="adj1" fmla="val 51682"/>
              <a:gd name="adj2" fmla="val 570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>
                <a:solidFill>
                  <a:schemeClr val="tx1"/>
                </a:solidFill>
              </a:rPr>
              <a:t>Vengo a pedir una </a:t>
            </a:r>
            <a:r>
              <a:rPr lang="es-ES_tradnl" sz="1600" dirty="0" err="1">
                <a:solidFill>
                  <a:schemeClr val="tx1"/>
                </a:solidFill>
              </a:rPr>
              <a:t>belimumab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17D1EAB8-7904-4F54-9AC5-4232F372B8C6}"/>
              </a:ext>
            </a:extLst>
          </p:cNvPr>
          <p:cNvSpPr/>
          <p:nvPr/>
        </p:nvSpPr>
        <p:spPr>
          <a:xfrm>
            <a:off x="6292647" y="6584485"/>
            <a:ext cx="5899353" cy="425915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EB25787F-E3AF-478D-BA62-5106F5BD6D6E}"/>
              </a:ext>
            </a:extLst>
          </p:cNvPr>
          <p:cNvSpPr txBox="1"/>
          <p:nvPr/>
        </p:nvSpPr>
        <p:spPr>
          <a:xfrm rot="159647">
            <a:off x="9062092" y="4537086"/>
            <a:ext cx="11012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HCQ</a:t>
            </a:r>
            <a:endParaRPr lang="es-ES" dirty="0"/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02496618-6081-4751-BAEC-36DB93BCCC13}"/>
              </a:ext>
            </a:extLst>
          </p:cNvPr>
          <p:cNvSpPr txBox="1"/>
          <p:nvPr/>
        </p:nvSpPr>
        <p:spPr>
          <a:xfrm rot="159647">
            <a:off x="9111253" y="4021048"/>
            <a:ext cx="11012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CORTIS</a:t>
            </a:r>
            <a:endParaRPr lang="es-ES" dirty="0"/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16747EBB-2A82-49E7-9C46-B0BB2D45DD78}"/>
              </a:ext>
            </a:extLst>
          </p:cNvPr>
          <p:cNvSpPr txBox="1"/>
          <p:nvPr/>
        </p:nvSpPr>
        <p:spPr>
          <a:xfrm rot="159647">
            <a:off x="9140749" y="3556319"/>
            <a:ext cx="11012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IS</a:t>
            </a:r>
            <a:endParaRPr lang="es-ES" dirty="0"/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9ADE1AE3-407D-4A4C-B2FA-FFB21CE03E2B}"/>
              </a:ext>
            </a:extLst>
          </p:cNvPr>
          <p:cNvSpPr txBox="1"/>
          <p:nvPr/>
        </p:nvSpPr>
        <p:spPr>
          <a:xfrm rot="159647">
            <a:off x="9250302" y="3132629"/>
            <a:ext cx="11012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BELI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31370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0873 0.06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1" grpId="0" animBg="1"/>
      <p:bldP spid="2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E9F2193-8588-4273-B189-04102816F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1D3466AA-0D41-4D5E-B83E-2AAB54667A4D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Resultado de imagen de eso es todo amigos">
            <a:extLst>
              <a:ext uri="{FF2B5EF4-FFF2-40B4-BE49-F238E27FC236}">
                <a16:creationId xmlns="" xmlns:a16="http://schemas.microsoft.com/office/drawing/2014/main" id="{77204495-8B62-4BB6-B3ED-93EA926DC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3386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61FD540E-7892-4BDD-BA47-69F01D8F299F}"/>
              </a:ext>
            </a:extLst>
          </p:cNvPr>
          <p:cNvSpPr/>
          <p:nvPr/>
        </p:nvSpPr>
        <p:spPr>
          <a:xfrm>
            <a:off x="1451811" y="83259"/>
            <a:ext cx="85344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Examen de Lengua en un colegio</a:t>
            </a:r>
          </a:p>
          <a:p>
            <a:pPr algn="ctr"/>
            <a:endParaRPr lang="es-E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Composición literaria que contenga los siguientes temas:</a:t>
            </a:r>
          </a:p>
          <a:p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		                         </a:t>
            </a:r>
            <a:r>
              <a:rPr lang="es-E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Sexo </a:t>
            </a:r>
          </a:p>
          <a:p>
            <a:r>
              <a:rPr lang="es-E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   2- Monarquía</a:t>
            </a:r>
          </a:p>
          <a:p>
            <a:r>
              <a:rPr lang="es-E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		        3- Religión </a:t>
            </a:r>
          </a:p>
          <a:p>
            <a:r>
              <a:rPr lang="es-E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4- Misterio</a:t>
            </a:r>
          </a:p>
          <a:p>
            <a:pPr algn="ctr"/>
            <a:endParaRPr lang="es-ES" b="1" i="1" dirty="0">
              <a:solidFill>
                <a:srgbClr val="FFC000"/>
              </a:solidFill>
              <a:latin typeface="&amp;quot"/>
            </a:endParaRPr>
          </a:p>
          <a:p>
            <a:pPr algn="ctr"/>
            <a:endParaRPr lang="es-ES" sz="1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50C72D9-0917-4F8E-8012-6AE98D0DAA43}"/>
              </a:ext>
            </a:extLst>
          </p:cNvPr>
          <p:cNvSpPr/>
          <p:nvPr/>
        </p:nvSpPr>
        <p:spPr>
          <a:xfrm>
            <a:off x="3044293" y="4319194"/>
            <a:ext cx="5719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RESPUESTA de uno de los alumnos: </a:t>
            </a:r>
            <a:endParaRPr lang="es-ES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D4569942-F31C-4D82-B77E-36A2E81B8B36}"/>
              </a:ext>
            </a:extLst>
          </p:cNvPr>
          <p:cNvSpPr/>
          <p:nvPr/>
        </p:nvSpPr>
        <p:spPr>
          <a:xfrm>
            <a:off x="368969" y="3331608"/>
            <a:ext cx="10700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 del profesor:</a:t>
            </a:r>
          </a:p>
          <a:p>
            <a:pPr algn="ctr"/>
            <a:r>
              <a:rPr lang="es-E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puntuará muy, muy muy positivamente la brevedad y concisión</a:t>
            </a:r>
            <a:endParaRPr lang="es-ES" sz="2400" dirty="0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C64450AB-336E-4CFE-B1A5-22FD1B07DF67}"/>
              </a:ext>
            </a:extLst>
          </p:cNvPr>
          <p:cNvSpPr/>
          <p:nvPr/>
        </p:nvSpPr>
        <p:spPr>
          <a:xfrm>
            <a:off x="1660358" y="5001616"/>
            <a:ext cx="82857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¡Han puesto a la Reina mirando a Cuenca!, ¡Dios mío!, ¿Quién habrá sido?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97771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C89D993F-BB5C-46F8-9646-1EF4B10C0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14" y="186748"/>
            <a:ext cx="11572731" cy="40712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D0F34D82-7DCC-4605-AFCB-30CAB6090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344" y="4257964"/>
            <a:ext cx="3514201" cy="394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8CC68641-3892-498B-979F-F61B58C1294D}"/>
              </a:ext>
            </a:extLst>
          </p:cNvPr>
          <p:cNvSpPr/>
          <p:nvPr/>
        </p:nvSpPr>
        <p:spPr>
          <a:xfrm>
            <a:off x="5839144" y="37279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ssicalGaramondBT-Roman"/>
              </a:rPr>
              <a:t>All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ssicalGaramondBT-Roman"/>
              </a:rPr>
              <a:t> English-</a:t>
            </a:r>
            <a:r>
              <a:rPr lang="es-E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ssicalGaramondBT-Roman"/>
              </a:rPr>
              <a:t>language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ssicalGaramondBT-Roman"/>
              </a:rPr>
              <a:t> </a:t>
            </a:r>
            <a:r>
              <a:rPr lang="es-E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ssicalGaramondBT-Roman"/>
              </a:rPr>
              <a:t>publications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assicalGaramondBT-Roman"/>
            </a:endParaRPr>
          </a:p>
          <a:p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ssicalGaramondBT-Roman"/>
              </a:rPr>
              <a:t>  </a:t>
            </a:r>
            <a:r>
              <a:rPr lang="es-E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ssicalGaramondBT-Roman"/>
              </a:rPr>
              <a:t>from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ssicalGaramondBT-Roman"/>
              </a:rPr>
              <a:t> 01/2007 </a:t>
            </a:r>
            <a:r>
              <a:rPr lang="es-E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ssicalGaramondBT-Roman"/>
              </a:rPr>
              <a:t>until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ssicalGaramondBT-Roman"/>
              </a:rPr>
              <a:t> 12/2017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D21036C5-EAFD-4B2E-92E3-0F9B832CD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584" y="1815089"/>
            <a:ext cx="3514201" cy="3947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169EBB8-0B8E-435E-910F-21059F033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842" y="2990206"/>
            <a:ext cx="8775032" cy="3711575"/>
          </a:xfrm>
          <a:prstGeom prst="rect">
            <a:avLst/>
          </a:prstGeom>
        </p:spPr>
      </p:pic>
      <p:pic>
        <p:nvPicPr>
          <p:cNvPr id="1026" name="Picture 2" descr="Resultado de imagen de toi">
            <a:extLst>
              <a:ext uri="{FF2B5EF4-FFF2-40B4-BE49-F238E27FC236}">
                <a16:creationId xmlns="" xmlns:a16="http://schemas.microsoft.com/office/drawing/2014/main" id="{B9C351ED-BF01-4A0D-B5EA-80E8640DE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9" y="238418"/>
            <a:ext cx="2351591" cy="26331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no toi">
            <a:extLst>
              <a:ext uri="{FF2B5EF4-FFF2-40B4-BE49-F238E27FC236}">
                <a16:creationId xmlns="" xmlns:a16="http://schemas.microsoft.com/office/drawing/2014/main" id="{3E543106-2831-4F18-80D8-5A350E651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36" y="238418"/>
            <a:ext cx="2179651" cy="26331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60727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n 1">
            <a:extLst>
              <a:ext uri="{FF2B5EF4-FFF2-40B4-BE49-F238E27FC236}">
                <a16:creationId xmlns="" xmlns:a16="http://schemas.microsoft.com/office/drawing/2014/main" id="{7E999378-FA92-407C-9AEB-E7BC4D753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651" y="228487"/>
            <a:ext cx="8077723" cy="221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Imagen 2">
            <a:extLst>
              <a:ext uri="{FF2B5EF4-FFF2-40B4-BE49-F238E27FC236}">
                <a16:creationId xmlns="" xmlns:a16="http://schemas.microsoft.com/office/drawing/2014/main" id="{ED843034-9B33-4E66-BB33-CE8D66D9A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53" y="43683"/>
            <a:ext cx="2496566" cy="49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Imagen 1">
            <a:extLst>
              <a:ext uri="{FF2B5EF4-FFF2-40B4-BE49-F238E27FC236}">
                <a16:creationId xmlns="" xmlns:a16="http://schemas.microsoft.com/office/drawing/2014/main" id="{FF8E585D-714A-4533-8B55-CB995D9A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555" y="2446165"/>
            <a:ext cx="9562895" cy="405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Resultado de imagen de ice agE">
            <a:extLst>
              <a:ext uri="{FF2B5EF4-FFF2-40B4-BE49-F238E27FC236}">
                <a16:creationId xmlns="" xmlns:a16="http://schemas.microsoft.com/office/drawing/2014/main" id="{4315F6A8-134B-482C-AB47-754E446AD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278" y="3471002"/>
            <a:ext cx="2133674" cy="319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Imagen 2" descr="Imagen que contiene texto, interior, pared&#10;&#10;Descripción generada automáticamente">
            <a:extLst>
              <a:ext uri="{FF2B5EF4-FFF2-40B4-BE49-F238E27FC236}">
                <a16:creationId xmlns="" xmlns:a16="http://schemas.microsoft.com/office/drawing/2014/main" id="{F7D5265E-91D6-444B-B568-5CDAC4D82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170" y="228488"/>
            <a:ext cx="2318481" cy="16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tres pilares">
            <a:extLst>
              <a:ext uri="{FF2B5EF4-FFF2-40B4-BE49-F238E27FC236}">
                <a16:creationId xmlns="" xmlns:a16="http://schemas.microsoft.com/office/drawing/2014/main" id="{0F86337B-CDFC-46CA-9E80-1A801604F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4" y="2449596"/>
            <a:ext cx="5462906" cy="40107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">
            <a:extLst>
              <a:ext uri="{FF2B5EF4-FFF2-40B4-BE49-F238E27FC236}">
                <a16:creationId xmlns="" xmlns:a16="http://schemas.microsoft.com/office/drawing/2014/main" id="{BB5EBE45-38A7-4B55-9D1C-BB4C4D3C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41" y="2459756"/>
            <a:ext cx="5651633" cy="31790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08E9B0C-3CD9-46F1-B96A-0BF9DABA8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30" y="1698309"/>
            <a:ext cx="1838902" cy="4657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6610749D-6B39-43F8-8AAC-1B978D037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3132" y="1698308"/>
            <a:ext cx="1840548" cy="46577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C5C90533-5850-4E7B-9D80-BD9C8A7E81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5180" y="1698307"/>
            <a:ext cx="2032261" cy="46576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60A1D39-95F4-482D-B40A-54FB6ADD01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6307" y="1698307"/>
            <a:ext cx="1114425" cy="4657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79650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l Objetivo de Ana Pastor">
            <a:extLst>
              <a:ext uri="{FF2B5EF4-FFF2-40B4-BE49-F238E27FC236}">
                <a16:creationId xmlns="" xmlns:a16="http://schemas.microsoft.com/office/drawing/2014/main" id="{31DDE465-974E-4BC5-93E8-F7E4BD93E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46685"/>
            <a:ext cx="1925930" cy="22205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010F6672-AED2-46AC-9605-89DC49384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599" y="203834"/>
            <a:ext cx="9800573" cy="71056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A2CDE547-DA12-4D2E-858B-DD7B1DD1E579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4300" y="2482850"/>
            <a:ext cx="1925930" cy="38518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7D13EACE-1A6F-4322-85BF-10E2AECB48DF}"/>
              </a:ext>
            </a:extLst>
          </p:cNvPr>
          <p:cNvSpPr txBox="1"/>
          <p:nvPr/>
        </p:nvSpPr>
        <p:spPr>
          <a:xfrm>
            <a:off x="2489200" y="1859280"/>
            <a:ext cx="9444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REMISIÓN COMPLETA: 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ausencia de actividad sin corticoides ni inmunosupresores.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6F188F9D-9F9F-4B5C-8AC9-A57535A92017}"/>
              </a:ext>
            </a:extLst>
          </p:cNvPr>
          <p:cNvSpPr txBox="1"/>
          <p:nvPr/>
        </p:nvSpPr>
        <p:spPr>
          <a:xfrm>
            <a:off x="2489200" y="3013501"/>
            <a:ext cx="9444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BAJA ACTIVIDAD: </a:t>
            </a:r>
          </a:p>
          <a:p>
            <a:r>
              <a:rPr lang="es-ES_tradn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SLEDAI ≤ 3 con antipalúdicos  o</a:t>
            </a:r>
          </a:p>
          <a:p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SLEDAI ≤ 4 con antipalúdicos, PGA ≤ 1con dosis de       	prednisona ≤  7,5mg e inmunosupresores bien tolerados</a:t>
            </a:r>
          </a:p>
          <a:p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8D816E66-DCE0-4CFA-80B4-047C1DC927EA}"/>
              </a:ext>
            </a:extLst>
          </p:cNvPr>
          <p:cNvSpPr txBox="1"/>
          <p:nvPr/>
        </p:nvSpPr>
        <p:spPr>
          <a:xfrm>
            <a:off x="2489200" y="4860218"/>
            <a:ext cx="9444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BROTE: 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incremento en la actividad que generalmente condiciona cambios en el tratamiento.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8388269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E92604D3-7F8B-4ADF-B1A6-242EE43D9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25" y="293052"/>
            <a:ext cx="2786924" cy="52990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08E10561-10C7-487E-919A-8717296C3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25" y="1035367"/>
            <a:ext cx="1078089" cy="52990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D50E469-F45F-4C97-95E1-E4C96C7C0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25" y="1777682"/>
            <a:ext cx="11409244" cy="8029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CE324F0B-CA66-40B2-BE13-EF1B2B4B8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4" y="2883852"/>
            <a:ext cx="11409243" cy="545148"/>
          </a:xfrm>
          <a:prstGeom prst="rect">
            <a:avLst/>
          </a:prstGeom>
        </p:spPr>
      </p:pic>
      <p:pic>
        <p:nvPicPr>
          <p:cNvPr id="3074" name="Picture 2" descr="Resultado de imagen de lola flores">
            <a:extLst>
              <a:ext uri="{FF2B5EF4-FFF2-40B4-BE49-F238E27FC236}">
                <a16:creationId xmlns="" xmlns:a16="http://schemas.microsoft.com/office/drawing/2014/main" id="{829EEB4F-D37A-4C58-900E-3BFC0CDB2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987" y="409648"/>
            <a:ext cx="2274888" cy="23112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47B0494C-4BF1-493E-B449-8A08284E4F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123" y="3720074"/>
            <a:ext cx="11409243" cy="529908"/>
          </a:xfrm>
          <a:prstGeom prst="rect">
            <a:avLst/>
          </a:prstGeom>
        </p:spPr>
      </p:pic>
      <p:pic>
        <p:nvPicPr>
          <p:cNvPr id="3076" name="Picture 4" descr="Resultado de imagen de lola flores">
            <a:extLst>
              <a:ext uri="{FF2B5EF4-FFF2-40B4-BE49-F238E27FC236}">
                <a16:creationId xmlns="" xmlns:a16="http://schemas.microsoft.com/office/drawing/2014/main" id="{29928B15-33EF-4269-B43F-4D437D5F4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987" y="3040868"/>
            <a:ext cx="2337594" cy="2851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955158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5BAA5515-2F9B-4A0D-A13B-499332B06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07" y="277494"/>
            <a:ext cx="1724245" cy="443865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30AC1909-8E90-4553-A73C-A986AC3F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393" y="286924"/>
            <a:ext cx="4032567" cy="2665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47DCA788-2BEC-40B1-9EA5-723F39A97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23" y="3261361"/>
            <a:ext cx="11913553" cy="82848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5BAB3F17-771E-4329-9D10-8EABD18670B5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756719" y="277494"/>
            <a:ext cx="4137280" cy="267443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9D217A7A-5B44-47B7-BE21-76199445FBBE}"/>
              </a:ext>
            </a:extLst>
          </p:cNvPr>
          <p:cNvSpPr/>
          <p:nvPr/>
        </p:nvSpPr>
        <p:spPr>
          <a:xfrm>
            <a:off x="139223" y="4399280"/>
            <a:ext cx="11913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likely to respond are patients with high disease activity (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SLEDAI &gt;10), prednisone dose &gt;7.5 mg/day and serological activity (low C3/C4, high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antids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DNA </a:t>
            </a:r>
            <a:r>
              <a:rPr lang="es-E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titres</a:t>
            </a: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s-E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cutaneous</a:t>
            </a: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musculoskeletal</a:t>
            </a: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7507238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184</Words>
  <Application>Microsoft Office PowerPoint</Application>
  <PresentationFormat>Personalizado</PresentationFormat>
  <Paragraphs>34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</dc:creator>
  <cp:lastModifiedBy>Julio</cp:lastModifiedBy>
  <cp:revision>38</cp:revision>
  <dcterms:created xsi:type="dcterms:W3CDTF">2019-10-01T18:05:51Z</dcterms:created>
  <dcterms:modified xsi:type="dcterms:W3CDTF">2019-10-17T10:06:45Z</dcterms:modified>
</cp:coreProperties>
</file>