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5" r:id="rId4"/>
    <p:sldId id="296" r:id="rId5"/>
    <p:sldId id="328" r:id="rId6"/>
    <p:sldId id="309" r:id="rId7"/>
    <p:sldId id="323" r:id="rId8"/>
    <p:sldId id="300" r:id="rId9"/>
    <p:sldId id="322" r:id="rId10"/>
    <p:sldId id="301" r:id="rId11"/>
    <p:sldId id="324" r:id="rId12"/>
    <p:sldId id="325" r:id="rId13"/>
    <p:sldId id="314" r:id="rId14"/>
    <p:sldId id="317" r:id="rId15"/>
    <p:sldId id="320" r:id="rId16"/>
    <p:sldId id="303" r:id="rId17"/>
    <p:sldId id="318" r:id="rId18"/>
    <p:sldId id="319" r:id="rId19"/>
    <p:sldId id="315" r:id="rId20"/>
    <p:sldId id="316" r:id="rId21"/>
    <p:sldId id="312" r:id="rId22"/>
    <p:sldId id="307" r:id="rId23"/>
    <p:sldId id="308" r:id="rId24"/>
    <p:sldId id="311" r:id="rId25"/>
    <p:sldId id="321" r:id="rId26"/>
    <p:sldId id="277" r:id="rId27"/>
    <p:sldId id="32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9900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416" autoAdjust="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669E-49C6-44AF-A9CD-B3B756B4588F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CE3FC-BCCD-452D-9E5A-C824C1F619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59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síndrome </a:t>
            </a:r>
            <a:r>
              <a:rPr lang="es-ES" dirty="0" err="1" smtClean="0"/>
              <a:t>antifosfolipídico</a:t>
            </a:r>
            <a:r>
              <a:rPr lang="es-ES" dirty="0" smtClean="0"/>
              <a:t> es un estado de </a:t>
            </a:r>
            <a:r>
              <a:rPr lang="es-ES" dirty="0" err="1" smtClean="0"/>
              <a:t>hipercoagulabilidad</a:t>
            </a:r>
            <a:r>
              <a:rPr lang="es-ES" dirty="0" smtClean="0"/>
              <a:t> que se define por una combinación de criterios clínicos y analíticos.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Durante un </a:t>
            </a:r>
            <a:r>
              <a:rPr lang="en-US" dirty="0" err="1" smtClean="0"/>
              <a:t>periodo</a:t>
            </a:r>
            <a:r>
              <a:rPr lang="en-US" dirty="0" smtClean="0"/>
              <a:t> de </a:t>
            </a:r>
            <a:r>
              <a:rPr lang="en-US" dirty="0" err="1" smtClean="0"/>
              <a:t>observación</a:t>
            </a:r>
            <a:r>
              <a:rPr lang="en-US" dirty="0" smtClean="0"/>
              <a:t> &gt;2 </a:t>
            </a:r>
            <a:r>
              <a:rPr lang="en-US" dirty="0" err="1" smtClean="0"/>
              <a:t>años</a:t>
            </a:r>
            <a:r>
              <a:rPr lang="en-US" dirty="0" smtClean="0"/>
              <a:t> (</a:t>
            </a:r>
            <a:r>
              <a:rPr lang="en-US" dirty="0" err="1" smtClean="0"/>
              <a:t>mediana</a:t>
            </a:r>
            <a:r>
              <a:rPr lang="en-US" dirty="0" smtClean="0"/>
              <a:t> 921 </a:t>
            </a:r>
            <a:r>
              <a:rPr lang="en-US" dirty="0" err="1" smtClean="0"/>
              <a:t>días</a:t>
            </a:r>
            <a:r>
              <a:rPr lang="en-US" dirty="0" smtClean="0"/>
              <a:t>), el </a:t>
            </a:r>
            <a:r>
              <a:rPr lang="en-US" dirty="0" err="1" smtClean="0"/>
              <a:t>tiempo</a:t>
            </a:r>
            <a:r>
              <a:rPr lang="en-US" baseline="0" dirty="0" smtClean="0"/>
              <a:t> hasta </a:t>
            </a:r>
            <a:r>
              <a:rPr lang="en-US" baseline="0" dirty="0" err="1" smtClean="0"/>
              <a:t>recaída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plaquetas</a:t>
            </a:r>
            <a:r>
              <a:rPr lang="en-US" baseline="0" dirty="0" smtClean="0"/>
              <a:t> &lt;50 000/mcl)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alcanzar</a:t>
            </a:r>
            <a:r>
              <a:rPr lang="en-US" baseline="0" dirty="0" smtClean="0"/>
              <a:t> RC o P </a:t>
            </a:r>
            <a:r>
              <a:rPr lang="en-US" baseline="0" dirty="0" err="1" smtClean="0"/>
              <a:t>inicial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prolongado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pacientes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recibieron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ttm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combinado</a:t>
            </a:r>
            <a:r>
              <a:rPr lang="en-US" baseline="0" dirty="0" smtClean="0"/>
              <a:t> </a:t>
            </a:r>
            <a:r>
              <a:rPr lang="en-US" dirty="0" smtClean="0"/>
              <a:t>(P = .03, 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Hay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manifestaciones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r>
              <a:rPr lang="en-US" dirty="0" smtClean="0"/>
              <a:t> </a:t>
            </a:r>
            <a:r>
              <a:rPr lang="en-US" baseline="0" dirty="0" smtClean="0"/>
              <a:t>que, </a:t>
            </a:r>
            <a:r>
              <a:rPr lang="en-US" baseline="0" dirty="0" err="1" smtClean="0"/>
              <a:t>aunque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consideradasn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criterios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clasificación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reconocen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asociadas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síndrome</a:t>
            </a:r>
            <a:r>
              <a:rPr lang="en-US" baseline="0" dirty="0" smtClean="0"/>
              <a:t>. 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 </a:t>
            </a:r>
            <a:r>
              <a:rPr lang="en-US" dirty="0" err="1" smtClean="0"/>
              <a:t>considera</a:t>
            </a:r>
            <a:r>
              <a:rPr lang="en-US" dirty="0" smtClean="0"/>
              <a:t> que el </a:t>
            </a:r>
            <a:r>
              <a:rPr lang="en-US" dirty="0" err="1" smtClean="0"/>
              <a:t>fenómeno</a:t>
            </a:r>
            <a:r>
              <a:rPr lang="en-US" dirty="0" smtClean="0"/>
              <a:t> fundamental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fisiopatología</a:t>
            </a:r>
            <a:r>
              <a:rPr lang="en-US" dirty="0" smtClean="0"/>
              <a:t> de la PTI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producción</a:t>
            </a:r>
            <a:r>
              <a:rPr lang="en-US" dirty="0" smtClean="0"/>
              <a:t> de 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antiplaquetarios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dirigidos</a:t>
            </a:r>
            <a:r>
              <a:rPr lang="en-US" baseline="0" dirty="0" smtClean="0"/>
              <a:t> contra la GP de </a:t>
            </a:r>
            <a:r>
              <a:rPr lang="en-US" baseline="0" dirty="0" err="1" smtClean="0"/>
              <a:t>superficie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facilitan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destrucción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plaquetaria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macrófagos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bazo</a:t>
            </a:r>
            <a:r>
              <a:rPr lang="en-US" baseline="0" dirty="0" smtClean="0"/>
              <a:t> y/o </a:t>
            </a:r>
            <a:r>
              <a:rPr lang="en-US" baseline="0" dirty="0" err="1" smtClean="0"/>
              <a:t>hígado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receptores</a:t>
            </a:r>
            <a:r>
              <a:rPr lang="en-US" baseline="0" dirty="0" smtClean="0"/>
              <a:t> </a:t>
            </a:r>
            <a:r>
              <a:rPr lang="en-US" dirty="0" err="1" smtClean="0"/>
              <a:t>Fcγ</a:t>
            </a:r>
            <a:r>
              <a:rPr lang="en-US" dirty="0" smtClean="0"/>
              <a:t>,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controlado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tirosin</a:t>
            </a:r>
            <a:r>
              <a:rPr lang="en-US" dirty="0" smtClean="0"/>
              <a:t> </a:t>
            </a:r>
            <a:r>
              <a:rPr lang="en-US" dirty="0" err="1" smtClean="0"/>
              <a:t>kinasa</a:t>
            </a:r>
            <a:r>
              <a:rPr lang="en-US" dirty="0" smtClean="0"/>
              <a:t> </a:t>
            </a:r>
            <a:r>
              <a:rPr lang="en-US" dirty="0" err="1" smtClean="0"/>
              <a:t>esplénica</a:t>
            </a:r>
            <a:r>
              <a:rPr lang="en-US" dirty="0" smtClean="0"/>
              <a:t> (</a:t>
            </a:r>
            <a:r>
              <a:rPr lang="en-US" dirty="0" err="1" smtClean="0"/>
              <a:t>Syk</a:t>
            </a:r>
            <a:r>
              <a:rPr lang="en-US" dirty="0" smtClean="0"/>
              <a:t>), y la </a:t>
            </a:r>
            <a:r>
              <a:rPr lang="en-US" dirty="0" err="1" smtClean="0"/>
              <a:t>lisis</a:t>
            </a:r>
            <a:r>
              <a:rPr lang="en-US" dirty="0" smtClean="0"/>
              <a:t> </a:t>
            </a:r>
            <a:r>
              <a:rPr lang="en-US" dirty="0" err="1" smtClean="0"/>
              <a:t>plaquetaria</a:t>
            </a:r>
            <a:r>
              <a:rPr lang="en-US" dirty="0" smtClean="0"/>
              <a:t> </a:t>
            </a:r>
            <a:r>
              <a:rPr lang="en-US" dirty="0" err="1" smtClean="0"/>
              <a:t>mediada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complemento</a:t>
            </a:r>
            <a:r>
              <a:rPr lang="en-US" dirty="0" smtClean="0"/>
              <a:t>. Los </a:t>
            </a:r>
            <a:r>
              <a:rPr lang="en-US" dirty="0" err="1" smtClean="0"/>
              <a:t>autoAc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inhiben</a:t>
            </a:r>
            <a:r>
              <a:rPr lang="en-US" dirty="0" smtClean="0"/>
              <a:t> la </a:t>
            </a:r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plaquetas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megacariocitos</a:t>
            </a:r>
            <a:r>
              <a:rPr lang="en-US" dirty="0" smtClean="0"/>
              <a:t>. Los Ag </a:t>
            </a:r>
            <a:r>
              <a:rPr lang="en-US" dirty="0" err="1" smtClean="0"/>
              <a:t>plaquetarios</a:t>
            </a:r>
            <a:r>
              <a:rPr lang="en-US" dirty="0" smtClean="0"/>
              <a:t> </a:t>
            </a:r>
            <a:r>
              <a:rPr lang="en-US" dirty="0" err="1" smtClean="0"/>
              <a:t>procesados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macrófagos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LT </a:t>
            </a:r>
            <a:r>
              <a:rPr lang="en-US" dirty="0" err="1" smtClean="0"/>
              <a:t>autorreactivos</a:t>
            </a:r>
            <a:r>
              <a:rPr lang="en-US" dirty="0" smtClean="0"/>
              <a:t>. </a:t>
            </a:r>
            <a:r>
              <a:rPr lang="en-US" dirty="0" err="1" smtClean="0"/>
              <a:t>En</a:t>
            </a:r>
            <a:r>
              <a:rPr lang="en-US" dirty="0" smtClean="0"/>
              <a:t> la PTI</a:t>
            </a:r>
            <a:r>
              <a:rPr lang="en-US" baseline="0" dirty="0" smtClean="0"/>
              <a:t> hay </a:t>
            </a:r>
            <a:r>
              <a:rPr lang="en-US" dirty="0" err="1" smtClean="0"/>
              <a:t>alteraciones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LT, </a:t>
            </a:r>
            <a:r>
              <a:rPr lang="en-US" dirty="0" err="1" smtClean="0"/>
              <a:t>incluido</a:t>
            </a:r>
            <a:r>
              <a:rPr lang="en-US" dirty="0" smtClean="0"/>
              <a:t> </a:t>
            </a:r>
            <a:r>
              <a:rPr lang="en-US" dirty="0" err="1" smtClean="0"/>
              <a:t>desvío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producción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fenotipos</a:t>
            </a:r>
            <a:r>
              <a:rPr lang="en-US" dirty="0" smtClean="0"/>
              <a:t> T helper (</a:t>
            </a:r>
            <a:r>
              <a:rPr lang="en-US" dirty="0" err="1" smtClean="0"/>
              <a:t>Th</a:t>
            </a:r>
            <a:r>
              <a:rPr lang="en-US" dirty="0" smtClean="0"/>
              <a:t>) 1 y 17, </a:t>
            </a:r>
            <a:r>
              <a:rPr lang="en-US" dirty="0" err="1" smtClean="0"/>
              <a:t>reducción</a:t>
            </a:r>
            <a:r>
              <a:rPr lang="en-US" dirty="0" smtClean="0"/>
              <a:t> de la </a:t>
            </a:r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LT </a:t>
            </a:r>
            <a:r>
              <a:rPr lang="en-US" dirty="0" err="1" smtClean="0"/>
              <a:t>reguladores</a:t>
            </a:r>
            <a:r>
              <a:rPr lang="en-US" dirty="0" smtClean="0"/>
              <a:t> y </a:t>
            </a:r>
            <a:r>
              <a:rPr lang="en-US" dirty="0" err="1" smtClean="0"/>
              <a:t>aumento</a:t>
            </a:r>
            <a:r>
              <a:rPr lang="en-US" dirty="0" smtClean="0"/>
              <a:t> de LT </a:t>
            </a:r>
            <a:r>
              <a:rPr lang="en-US" dirty="0" err="1" smtClean="0"/>
              <a:t>citotóxicos</a:t>
            </a:r>
            <a:r>
              <a:rPr lang="en-US" dirty="0" smtClean="0"/>
              <a:t>.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sugieren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LT </a:t>
            </a:r>
            <a:r>
              <a:rPr lang="en-US" dirty="0" err="1" smtClean="0"/>
              <a:t>citotóxicos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destruir</a:t>
            </a:r>
            <a:r>
              <a:rPr lang="en-US" dirty="0" smtClean="0"/>
              <a:t> las </a:t>
            </a:r>
            <a:r>
              <a:rPr lang="en-US" dirty="0" err="1" smtClean="0"/>
              <a:t>plaquetas</a:t>
            </a:r>
            <a:r>
              <a:rPr lang="en-US" dirty="0" smtClean="0"/>
              <a:t> o </a:t>
            </a:r>
            <a:r>
              <a:rPr lang="en-US" dirty="0" err="1" smtClean="0"/>
              <a:t>inhibir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producción</a:t>
            </a:r>
            <a:r>
              <a:rPr lang="en-US" dirty="0" smtClean="0"/>
              <a:t>. 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E3FC-BCCD-452D-9E5A-C824C1F619C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4BDB-1887-43C8-A42A-06DFD62530F0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F1AF-1AA6-435F-BC70-E2C50FA8A0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2738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i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TROMBOCITOPENIA </a:t>
            </a:r>
            <a:r>
              <a:rPr lang="es-ES" sz="28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EN </a:t>
            </a:r>
          </a:p>
          <a:p>
            <a:pPr algn="ctr"/>
            <a:r>
              <a:rPr lang="es-ES" sz="28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PORTADORES </a:t>
            </a:r>
            <a:r>
              <a:rPr lang="es-ES" sz="2800" b="1" i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DE </a:t>
            </a:r>
            <a:r>
              <a:rPr lang="es-ES" sz="28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AAF Y PACIENTES </a:t>
            </a:r>
            <a:r>
              <a:rPr lang="es-ES" sz="2800" b="1" i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CON </a:t>
            </a:r>
            <a:r>
              <a:rPr lang="es-ES" sz="28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SAF.  </a:t>
            </a:r>
          </a:p>
          <a:p>
            <a:pPr algn="ctr"/>
            <a:r>
              <a:rPr lang="es-ES" sz="28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MANEJO </a:t>
            </a:r>
            <a:r>
              <a:rPr lang="es-ES" sz="2800" b="1" i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TERAPÉUTICO.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767" y="5780782"/>
            <a:ext cx="90542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solidFill>
                  <a:srgbClr val="0000FF"/>
                </a:solidFill>
                <a:latin typeface="Franklin Gothic Demi Cond" pitchFamily="34" charset="0"/>
              </a:rPr>
              <a:t>Francisco J García Hernández.</a:t>
            </a:r>
          </a:p>
          <a:p>
            <a:pPr algn="ctr"/>
            <a:r>
              <a:rPr lang="es-ES" sz="3200" b="1" spc="50" dirty="0" smtClean="0">
                <a:ln w="11430"/>
                <a:latin typeface="Franklin Gothic Demi Cond" pitchFamily="34" charset="0"/>
              </a:rPr>
              <a:t>H Virgen del Rocío. Sevilla.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9190" y="1928802"/>
            <a:ext cx="3319466" cy="33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3105220" cy="4357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0100" y="1627639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-La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GRAVE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INFRECUENTE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SAF (&lt;10%).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0100" y="404664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01917" y="2852936"/>
            <a:ext cx="5340180" cy="3240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905">
                  <a:noFill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suele requerir </a:t>
            </a:r>
          </a:p>
          <a:p>
            <a:pPr algn="ctr"/>
            <a:r>
              <a:rPr lang="es-ES" sz="5400" b="1" dirty="0" smtClean="0">
                <a:ln w="1905">
                  <a:noFill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tratamiento</a:t>
            </a:r>
            <a:endParaRPr lang="es-ES" sz="5400" b="1" dirty="0">
              <a:ln w="1905">
                <a:noFill/>
              </a:ln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7265" y="1109286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Relación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Beneficio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favorable a AC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&gt;50 000/mcl.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68381" y="116632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32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 &amp; </a:t>
            </a:r>
            <a:r>
              <a:rPr lang="en-US" sz="32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286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7265" y="1109286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Relación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Beneficio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favorable a AC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&gt;50 000/mcl.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68381" y="116632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32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 &amp; </a:t>
            </a:r>
            <a:r>
              <a:rPr lang="en-US" sz="32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68381" y="1655059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-Si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evento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trombótico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coexiste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grave (&lt;30 000/mcl)...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90125" y="2708920"/>
            <a:ext cx="8643192" cy="2909743"/>
            <a:chOff x="290125" y="2708920"/>
            <a:chExt cx="8643192" cy="2909743"/>
          </a:xfrm>
        </p:grpSpPr>
        <p:pic>
          <p:nvPicPr>
            <p:cNvPr id="5" name="Picture 2" descr="Resultado de imagen de balanz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910" y="2708920"/>
              <a:ext cx="3323959" cy="29097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90125" y="4183118"/>
              <a:ext cx="4040130" cy="461665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Heparina</a:t>
              </a:r>
              <a:r>
                <a:rPr lang="en-US" sz="2400" dirty="0" smtClean="0">
                  <a:latin typeface="Franklin Gothic Demi Cond" pitchFamily="34" charset="0"/>
                  <a:cs typeface="Arial" pitchFamily="34" charset="0"/>
                </a:rPr>
                <a:t>, </a:t>
              </a:r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dosis</a:t>
              </a:r>
              <a:r>
                <a:rPr lang="en-US" sz="2400" dirty="0" smtClean="0"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bajas</a:t>
              </a:r>
              <a:r>
                <a:rPr lang="en-US" sz="2400" dirty="0" smtClean="0">
                  <a:latin typeface="Franklin Gothic Demi Cond" pitchFamily="34" charset="0"/>
                  <a:cs typeface="Arial" pitchFamily="34" charset="0"/>
                </a:rPr>
                <a:t>/</a:t>
              </a:r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ajustadas</a:t>
              </a:r>
              <a:endParaRPr lang="en-US" sz="2400" dirty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684845" y="4183118"/>
              <a:ext cx="4248472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Ttm</a:t>
              </a:r>
              <a:r>
                <a:rPr lang="en-US" sz="2400" dirty="0" smtClean="0">
                  <a:latin typeface="Franklin Gothic Demi Cond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enérgico</a:t>
              </a:r>
              <a:r>
                <a:rPr lang="en-US" sz="2400" dirty="0" smtClean="0">
                  <a:latin typeface="Franklin Gothic Demi Cond" pitchFamily="34" charset="0"/>
                  <a:cs typeface="Arial" pitchFamily="34" charset="0"/>
                </a:rPr>
                <a:t> de </a:t>
              </a:r>
              <a:r>
                <a:rPr lang="en-US" sz="2400" dirty="0" err="1" smtClean="0">
                  <a:latin typeface="Franklin Gothic Demi Cond" pitchFamily="34" charset="0"/>
                  <a:cs typeface="Arial" pitchFamily="34" charset="0"/>
                </a:rPr>
                <a:t>trombocitopenia</a:t>
              </a:r>
              <a:endParaRPr lang="en-US" sz="2400" dirty="0">
                <a:latin typeface="Franklin Gothic Demi Con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85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8312" y="1318495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Pauta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clásica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: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68381" y="116632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8381" y="701407"/>
            <a:ext cx="567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Primera línea. Glucocorticoides (GC).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115616" y="1755683"/>
            <a:ext cx="7383065" cy="1022366"/>
            <a:chOff x="1115616" y="2478642"/>
            <a:chExt cx="7383065" cy="1022366"/>
          </a:xfrm>
        </p:grpSpPr>
        <p:sp>
          <p:nvSpPr>
            <p:cNvPr id="2" name="1 Rectángulo"/>
            <p:cNvSpPr/>
            <p:nvPr/>
          </p:nvSpPr>
          <p:spPr>
            <a:xfrm>
              <a:off x="1115616" y="2996952"/>
              <a:ext cx="3448068" cy="50405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Triángulo rectángulo"/>
            <p:cNvSpPr/>
            <p:nvPr/>
          </p:nvSpPr>
          <p:spPr>
            <a:xfrm>
              <a:off x="4563684" y="2996952"/>
              <a:ext cx="3934997" cy="504056"/>
            </a:xfrm>
            <a:prstGeom prst="rtTriangl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372651" y="2478642"/>
              <a:ext cx="2880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  <a:latin typeface="Franklin Gothic Demi Cond" pitchFamily="34" charset="0"/>
                  <a:cs typeface="Arial" pitchFamily="34" charset="0"/>
                </a:rPr>
                <a:t>Prednisona</a:t>
              </a:r>
              <a:r>
                <a:rPr lang="en-US" sz="2400" dirty="0">
                  <a:solidFill>
                    <a:prstClr val="black"/>
                  </a:solidFill>
                  <a:latin typeface="Franklin Gothic Demi Cond" pitchFamily="34" charset="0"/>
                  <a:cs typeface="Arial" pitchFamily="34" charset="0"/>
                </a:rPr>
                <a:t>, 1-2 </a:t>
              </a:r>
              <a:r>
                <a:rPr lang="en-US" sz="2400" dirty="0" smtClean="0">
                  <a:solidFill>
                    <a:prstClr val="black"/>
                  </a:solidFill>
                  <a:latin typeface="Franklin Gothic Demi Cond" pitchFamily="34" charset="0"/>
                  <a:cs typeface="Arial" pitchFamily="34" charset="0"/>
                </a:rPr>
                <a:t>mg/kg</a:t>
              </a:r>
              <a:endParaRPr lang="es-ES" sz="2400" dirty="0"/>
            </a:p>
          </p:txBody>
        </p:sp>
        <p:sp>
          <p:nvSpPr>
            <p:cNvPr id="8" name="7 Rectángulo"/>
            <p:cNvSpPr/>
            <p:nvPr/>
          </p:nvSpPr>
          <p:spPr>
            <a:xfrm rot="510812">
              <a:off x="5410458" y="2709474"/>
              <a:ext cx="14389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Franklin Gothic Demi Cond" pitchFamily="34" charset="0"/>
                  <a:cs typeface="Arial" pitchFamily="34" charset="0"/>
                </a:rPr>
                <a:t>Tapering</a:t>
              </a:r>
              <a:endParaRPr lang="es-ES" sz="24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995508" y="2996952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Franklin Gothic Demi Cond" pitchFamily="34" charset="0"/>
                  <a:cs typeface="Arial" pitchFamily="34" charset="0"/>
                </a:rPr>
                <a:t>2-4 </a:t>
              </a:r>
              <a:r>
                <a:rPr lang="en-US" sz="2400" dirty="0" err="1">
                  <a:solidFill>
                    <a:schemeClr val="bg1"/>
                  </a:solidFill>
                  <a:latin typeface="Franklin Gothic Demi Cond" pitchFamily="34" charset="0"/>
                  <a:cs typeface="Arial" pitchFamily="34" charset="0"/>
                </a:rPr>
                <a:t>semanas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8901" y="2936557"/>
            <a:ext cx="5191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Dosis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altas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dexametasona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(HDD)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1115616" y="3448457"/>
            <a:ext cx="5056309" cy="1115067"/>
            <a:chOff x="1042549" y="4651391"/>
            <a:chExt cx="5056309" cy="1115067"/>
          </a:xfrm>
        </p:grpSpPr>
        <p:grpSp>
          <p:nvGrpSpPr>
            <p:cNvPr id="17" name="16 Grupo"/>
            <p:cNvGrpSpPr/>
            <p:nvPr/>
          </p:nvGrpSpPr>
          <p:grpSpPr>
            <a:xfrm>
              <a:off x="1042549" y="4651391"/>
              <a:ext cx="3609310" cy="1115067"/>
              <a:chOff x="1013134" y="4618319"/>
              <a:chExt cx="3609310" cy="1115067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1013134" y="4618319"/>
                <a:ext cx="2251867" cy="46166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Franklin Gothic Demi Cond" pitchFamily="34" charset="0"/>
                    <a:cs typeface="Arial" pitchFamily="34" charset="0"/>
                  </a:rPr>
                  <a:t>40 mg/d x 4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Franklin Gothic Demi Cond" pitchFamily="34" charset="0"/>
                    <a:cs typeface="Arial" pitchFamily="34" charset="0"/>
                  </a:rPr>
                  <a:t>días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>
                <a:off x="1013134" y="5164922"/>
                <a:ext cx="3609310" cy="213599"/>
              </a:xfrm>
              <a:prstGeom prst="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1995508" y="5271721"/>
                <a:ext cx="1447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Franklin Gothic Demi Cond" pitchFamily="34" charset="0"/>
                    <a:cs typeface="Arial" pitchFamily="34" charset="0"/>
                  </a:rPr>
                  <a:t>3 </a:t>
                </a:r>
                <a:r>
                  <a:rPr lang="en-US" sz="2400" dirty="0" err="1">
                    <a:solidFill>
                      <a:prstClr val="black"/>
                    </a:solidFill>
                    <a:latin typeface="Franklin Gothic Demi Cond" pitchFamily="34" charset="0"/>
                    <a:cs typeface="Arial" pitchFamily="34" charset="0"/>
                  </a:rPr>
                  <a:t>semanas</a:t>
                </a:r>
                <a:endParaRPr lang="es-ES" sz="2400" dirty="0"/>
              </a:p>
            </p:txBody>
          </p:sp>
        </p:grpSp>
        <p:sp>
          <p:nvSpPr>
            <p:cNvPr id="24" name="23 Multiplicar"/>
            <p:cNvSpPr/>
            <p:nvPr/>
          </p:nvSpPr>
          <p:spPr>
            <a:xfrm>
              <a:off x="4980388" y="5027124"/>
              <a:ext cx="414444" cy="384469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57336" y="4736330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N</a:t>
              </a:r>
              <a:endPara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</p:grp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56677" y="4725144"/>
            <a:ext cx="82961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Remisión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70%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1-2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semanas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Acción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más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rápida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HDD (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casos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más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graves).</a:t>
            </a:r>
          </a:p>
          <a:p>
            <a:pPr algn="just"/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-Recaída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 habitual al reducir o interrumpir GC (70-90%).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7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n de inmunoglobulinas i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69" y="980728"/>
            <a:ext cx="6421629" cy="4281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15616" y="5445224"/>
            <a:ext cx="82961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-1 g/kg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día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x 2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días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Eficacia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similar a GC. Mayor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coste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s-ES" sz="2400" dirty="0" smtClean="0">
                <a:latin typeface="Franklin Gothic Demi Cond" pitchFamily="34" charset="0"/>
                <a:cs typeface="Arial" pitchFamily="34" charset="0"/>
              </a:rPr>
              <a:t>Acción rápida (1-2 días) pero transitoria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91796" y="1719391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Inmunomodulador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usado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Respuesta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inicial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40-60%.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	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Metaanálisis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RCT: RC 46’8 vs 32’5% SOC a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6 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m.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Respuesta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 largo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plazo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*50% de R se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mantiene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 1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año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*20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de R a 5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años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Respuesta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retratamiento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recaída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8381" y="980728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Rituximab</a:t>
            </a:r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 en PTI.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21094" y="1629381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Estudio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piloto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abierto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fase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II.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Seguridad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eficacia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pacientes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AAF+ y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manifestaciones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no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diagnósticas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SAF. </a:t>
            </a:r>
          </a:p>
          <a:p>
            <a:pPr algn="just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Esquema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 AR.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Exclusión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 EAS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subyacente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8381" y="1120775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Erkam</a:t>
            </a:r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2800" dirty="0">
                <a:solidFill>
                  <a:srgbClr val="0000FF"/>
                </a:solidFill>
                <a:latin typeface="Franklin Gothic Demi Cond" panose="020B0706030402020204" pitchFamily="34" charset="0"/>
              </a:rPr>
              <a:t>et al.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898079"/>
              </p:ext>
            </p:extLst>
          </p:nvPr>
        </p:nvGraphicFramePr>
        <p:xfrm>
          <a:off x="330424" y="4149080"/>
          <a:ext cx="846652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63486"/>
                <a:gridCol w="2304256"/>
                <a:gridCol w="2088232"/>
                <a:gridCol w="161054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Trombocitopenia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&gt;100</a:t>
                      </a:r>
                      <a:r>
                        <a:rPr lang="es-ES" sz="2400" baseline="0" dirty="0" smtClean="0"/>
                        <a:t>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&lt;100 000/mcl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Fin precoz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 Pacientes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67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6856" y="1484035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Descripción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un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caso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revisión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literatura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sobre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SAF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tratados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Esquema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linfoma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o AR.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0964" y="980728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Pons </a:t>
            </a:r>
            <a:r>
              <a:rPr lang="es-ES" sz="2800" dirty="0">
                <a:solidFill>
                  <a:srgbClr val="0000FF"/>
                </a:solidFill>
                <a:latin typeface="Franklin Gothic Demi Cond" panose="020B0706030402020204" pitchFamily="34" charset="0"/>
              </a:rPr>
              <a:t>et al.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9729499"/>
              </p:ext>
            </p:extLst>
          </p:nvPr>
        </p:nvGraphicFramePr>
        <p:xfrm>
          <a:off x="334076" y="2996952"/>
          <a:ext cx="846652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69368"/>
                <a:gridCol w="2088232"/>
                <a:gridCol w="2232248"/>
                <a:gridCol w="177667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Trombocitopenia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&gt;150 000/mcl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50-150 000/mcl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&lt;50 000/mcl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10 Pacientes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 (30%)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4 (40%)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 (30%)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452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6856" y="1484035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Descripción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un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caso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revisión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literatura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sobre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SAF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tratados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Esquema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linfoma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o AR.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0964" y="980728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Pons </a:t>
            </a:r>
            <a:r>
              <a:rPr lang="es-ES" sz="2800" dirty="0">
                <a:solidFill>
                  <a:srgbClr val="0000FF"/>
                </a:solidFill>
                <a:latin typeface="Franklin Gothic Demi Cond" panose="020B0706030402020204" pitchFamily="34" charset="0"/>
              </a:rPr>
              <a:t>et al.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305384"/>
              </p:ext>
            </p:extLst>
          </p:nvPr>
        </p:nvGraphicFramePr>
        <p:xfrm>
          <a:off x="334076" y="2996952"/>
          <a:ext cx="8466520" cy="91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69368"/>
                <a:gridCol w="2088232"/>
                <a:gridCol w="2232248"/>
                <a:gridCol w="177667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Trombocitopenia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&gt;150 000/mcl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50-150 000/mcl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&lt;50 000/mcl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10 Pacientes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 (30%)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4 (40%)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 (30%)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2897" y="4005064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APS </a:t>
            </a:r>
            <a:r>
              <a:rPr lang="es-ES" sz="2800" dirty="0" err="1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Task</a:t>
            </a:r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2800" dirty="0" err="1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Force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8682" y="4539216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Posible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papel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SAF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de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difícil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manejo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Especialmente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manifestaciones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:	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	“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Hematológicas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	“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Microtrombóticas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/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Microangiopáticas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9058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9781" y="163744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-2 EC. PTI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nuevo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diagnóstico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N &gt;100. 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Dexa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40 mg/d x 4 d ±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linfoma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7126912"/>
              </p:ext>
            </p:extLst>
          </p:nvPr>
        </p:nvGraphicFramePr>
        <p:xfrm>
          <a:off x="827584" y="3284984"/>
          <a:ext cx="7200800" cy="228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05946"/>
                <a:gridCol w="1198510"/>
                <a:gridCol w="989968"/>
                <a:gridCol w="21063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Remisión 6 m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Remisión</a:t>
                      </a:r>
                      <a:r>
                        <a:rPr lang="es-ES" sz="2400" baseline="0" dirty="0" smtClean="0"/>
                        <a:t> 12 m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400" dirty="0" smtClean="0"/>
                        <a:t>HDD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36%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35%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33%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HDD + </a:t>
                      </a:r>
                      <a:r>
                        <a:rPr lang="es-ES" sz="2400" dirty="0" err="1" smtClean="0"/>
                        <a:t>Rtx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63%*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57%*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53%*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Rescate HDD + </a:t>
                      </a:r>
                      <a:r>
                        <a:rPr lang="es-ES" sz="2400" dirty="0" err="1" smtClean="0"/>
                        <a:t>Rtx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56%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* </a:t>
                      </a:r>
                      <a:r>
                        <a:rPr lang="es-ES" sz="2400" i="1" dirty="0" smtClean="0"/>
                        <a:t>p</a:t>
                      </a:r>
                      <a:r>
                        <a:rPr lang="es-ES" sz="2400" dirty="0" smtClean="0"/>
                        <a:t> significativa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46856" y="1124744"/>
            <a:ext cx="27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HDD vs </a:t>
            </a:r>
            <a:r>
              <a:rPr lang="en-US" sz="2800" dirty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HDD + </a:t>
            </a:r>
            <a:r>
              <a:rPr lang="en-US" sz="2800" dirty="0" err="1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2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7013737"/>
              </p:ext>
            </p:extLst>
          </p:nvPr>
        </p:nvGraphicFramePr>
        <p:xfrm>
          <a:off x="467544" y="332656"/>
          <a:ext cx="8280920" cy="3505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68352"/>
                <a:gridCol w="51125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Criterios clínicos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Trombosis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 </a:t>
                      </a:r>
                      <a:r>
                        <a:rPr lang="en-US" sz="2000" dirty="0" err="1" smtClean="0"/>
                        <a:t>menos</a:t>
                      </a:r>
                      <a:r>
                        <a:rPr lang="en-US" sz="2000" dirty="0" smtClean="0"/>
                        <a:t> 1 </a:t>
                      </a:r>
                      <a:r>
                        <a:rPr lang="en-US" sz="2000" dirty="0" err="1" smtClean="0"/>
                        <a:t>episodio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trombosis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arterial, </a:t>
                      </a:r>
                      <a:r>
                        <a:rPr lang="en-US" sz="2000" dirty="0" err="1" smtClean="0"/>
                        <a:t>venosa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o de </a:t>
                      </a:r>
                      <a:r>
                        <a:rPr lang="en-US" sz="2000" baseline="0" dirty="0" err="1" smtClean="0"/>
                        <a:t>pequeño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vaso</a:t>
                      </a:r>
                      <a:r>
                        <a:rPr lang="en-US" sz="200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s-ES" sz="2000" dirty="0" smtClean="0"/>
                    </a:p>
                    <a:p>
                      <a:endParaRPr lang="es-ES" sz="2000" dirty="0" smtClean="0"/>
                    </a:p>
                    <a:p>
                      <a:endParaRPr lang="es-ES" sz="2000" dirty="0" smtClean="0"/>
                    </a:p>
                    <a:p>
                      <a:endParaRPr lang="es-ES" sz="2000" dirty="0" smtClean="0"/>
                    </a:p>
                    <a:p>
                      <a:r>
                        <a:rPr lang="es-ES" sz="2000" dirty="0" smtClean="0"/>
                        <a:t>Morbilidad obstétrica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 </a:t>
                      </a:r>
                      <a:r>
                        <a:rPr lang="en-US" sz="2000" dirty="0" err="1" smtClean="0"/>
                        <a:t>menos</a:t>
                      </a:r>
                      <a:r>
                        <a:rPr lang="en-US" sz="2000" dirty="0" smtClean="0"/>
                        <a:t> 1 </a:t>
                      </a:r>
                      <a:r>
                        <a:rPr lang="en-US" sz="2000" dirty="0" err="1" smtClean="0"/>
                        <a:t>muerte</a:t>
                      </a:r>
                      <a:r>
                        <a:rPr lang="en-US" sz="2000" dirty="0" smtClean="0"/>
                        <a:t> fetal  </a:t>
                      </a:r>
                      <a:r>
                        <a:rPr lang="en-US" sz="2000" dirty="0" err="1" smtClean="0"/>
                        <a:t>inexplicada</a:t>
                      </a:r>
                      <a:r>
                        <a:rPr lang="en-US" sz="2000" dirty="0" smtClean="0"/>
                        <a:t> (&gt;10 </a:t>
                      </a:r>
                      <a:r>
                        <a:rPr lang="en-US" sz="2000" dirty="0" err="1" smtClean="0"/>
                        <a:t>semanas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gestación</a:t>
                      </a:r>
                      <a:r>
                        <a:rPr lang="en-US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 </a:t>
                      </a:r>
                      <a:r>
                        <a:rPr lang="en-US" sz="2000" dirty="0" err="1" smtClean="0"/>
                        <a:t>menos</a:t>
                      </a:r>
                      <a:r>
                        <a:rPr lang="en-US" sz="2000" baseline="0" dirty="0" smtClean="0"/>
                        <a:t> 1 </a:t>
                      </a:r>
                      <a:r>
                        <a:rPr lang="en-US" sz="2000" baseline="0" dirty="0" err="1" smtClean="0"/>
                        <a:t>parto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prematuro</a:t>
                      </a:r>
                      <a:r>
                        <a:rPr lang="en-US" sz="2000" baseline="0" dirty="0" smtClean="0"/>
                        <a:t> (antes de la </a:t>
                      </a:r>
                      <a:r>
                        <a:rPr lang="en-US" sz="2000" baseline="0" dirty="0" err="1" smtClean="0"/>
                        <a:t>semana</a:t>
                      </a:r>
                      <a:r>
                        <a:rPr lang="en-US" sz="2000" baseline="0" dirty="0" smtClean="0"/>
                        <a:t> 34) </a:t>
                      </a:r>
                      <a:r>
                        <a:rPr lang="en-US" sz="2000" baseline="0" dirty="0" err="1" smtClean="0"/>
                        <a:t>por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eclampsia, preeclampsia grave, 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insuficiencia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placentaria</a:t>
                      </a:r>
                      <a:r>
                        <a:rPr lang="en-US" sz="2000" baseline="0" dirty="0" smtClean="0"/>
                        <a:t>. 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menos</a:t>
                      </a:r>
                      <a:r>
                        <a:rPr lang="en-US" sz="2000" baseline="0" dirty="0" smtClean="0"/>
                        <a:t> 3 </a:t>
                      </a:r>
                      <a:r>
                        <a:rPr lang="en-US" sz="2000" baseline="0" dirty="0" err="1" smtClean="0"/>
                        <a:t>abortos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espontáneos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consecutivos</a:t>
                      </a:r>
                      <a:r>
                        <a:rPr lang="en-US" sz="2000" baseline="0" dirty="0" smtClean="0"/>
                        <a:t> no </a:t>
                      </a:r>
                      <a:r>
                        <a:rPr lang="en-US" sz="2000" baseline="0" dirty="0" err="1" smtClean="0"/>
                        <a:t>explicados</a:t>
                      </a:r>
                      <a:r>
                        <a:rPr lang="en-US" sz="2000" baseline="0" dirty="0" smtClean="0"/>
                        <a:t> (&lt;10 </a:t>
                      </a:r>
                      <a:r>
                        <a:rPr lang="en-US" sz="2000" baseline="0" dirty="0" err="1" smtClean="0"/>
                        <a:t>semanas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gestación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dirty="0" smtClean="0"/>
                        <a:t>.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7017929"/>
              </p:ext>
            </p:extLst>
          </p:nvPr>
        </p:nvGraphicFramePr>
        <p:xfrm>
          <a:off x="467544" y="4221088"/>
          <a:ext cx="8280920" cy="2194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40460"/>
                <a:gridCol w="41404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Criterios analíticos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Anticoagulante</a:t>
                      </a:r>
                      <a:r>
                        <a:rPr lang="es-ES" sz="2000" baseline="0" dirty="0" smtClean="0"/>
                        <a:t>  </a:t>
                      </a:r>
                      <a:r>
                        <a:rPr lang="es-ES" sz="2000" baseline="0" dirty="0" err="1" smtClean="0"/>
                        <a:t>lúpico</a:t>
                      </a:r>
                      <a:endParaRPr lang="es-E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Presentes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≥2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ocasionesasiones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separadas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menos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semanas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Ac </a:t>
                      </a:r>
                      <a:r>
                        <a:rPr lang="es-ES" sz="2000" dirty="0" err="1" smtClean="0"/>
                        <a:t>anticardiolipina</a:t>
                      </a:r>
                      <a:r>
                        <a:rPr lang="es-ES" sz="2000" dirty="0" smtClean="0"/>
                        <a:t>  a título medio o alto </a:t>
                      </a:r>
                    </a:p>
                    <a:p>
                      <a:r>
                        <a:rPr lang="es-ES" sz="2000" dirty="0" smtClean="0"/>
                        <a:t>(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 40 GPL or MPL, o &gt;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percentil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99º)</a:t>
                      </a:r>
                      <a:endParaRPr lang="es-E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 Anti-b2GPI  (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percentil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99º)</a:t>
                      </a:r>
                      <a:endParaRPr lang="es-E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6856" y="1124744"/>
            <a:ext cx="27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HDD vs </a:t>
            </a:r>
            <a:r>
              <a:rPr lang="en-US" sz="2800" dirty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HDD + </a:t>
            </a:r>
            <a:r>
              <a:rPr lang="en-US" sz="2800" dirty="0" err="1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Rtx</a:t>
            </a:r>
            <a:r>
              <a:rPr lang="en-US" sz="28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7964"/>
            <a:ext cx="5591096" cy="48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31502" y="6385062"/>
            <a:ext cx="23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Franklin Gothic Demi Cond" panose="020B0706030402020204" pitchFamily="34" charset="0"/>
              </a:rPr>
              <a:t>Gudbrandsdottir</a:t>
            </a:r>
            <a:r>
              <a:rPr lang="es-ES" dirty="0">
                <a:latin typeface="Franklin Gothic Demi Cond" panose="020B0706030402020204" pitchFamily="34" charset="0"/>
              </a:rPr>
              <a:t> </a:t>
            </a:r>
            <a:r>
              <a:rPr lang="es-ES" dirty="0" smtClean="0">
                <a:latin typeface="Franklin Gothic Demi Cond" panose="020B0706030402020204" pitchFamily="34" charset="0"/>
              </a:rPr>
              <a:t>S y </a:t>
            </a:r>
            <a:r>
              <a:rPr lang="es-ES" dirty="0" err="1" smtClean="0">
                <a:latin typeface="Franklin Gothic Demi Cond" panose="020B0706030402020204" pitchFamily="34" charset="0"/>
              </a:rPr>
              <a:t>cols</a:t>
            </a:r>
            <a:r>
              <a:rPr lang="es-ES" dirty="0" smtClean="0">
                <a:latin typeface="Franklin Gothic Demi Cond" panose="020B0706030402020204" pitchFamily="34" charset="0"/>
              </a:rPr>
              <a:t>,</a:t>
            </a:r>
            <a:endParaRPr lang="es-ES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13121" y="1772816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Pequeñas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series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casos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PTI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refractaria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Micofenolato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Tasa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respuestas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&gt;50%.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-Dapsona: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Tasa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respuestas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40-62%.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Azatioprina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ciclofosfamida,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ciclosporina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danazol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6856" y="1124744"/>
            <a:ext cx="641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Inmunosupresores e inmunomoduladores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64503" y="1485365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-Tratamiento con mayor tasa de remisión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duradera. </a:t>
            </a:r>
            <a:endParaRPr lang="en-US" sz="2800" dirty="0" smtClean="0">
              <a:latin typeface="Franklin Gothic Demi Cond" panose="020B0706030402020204" pitchFamily="34" charset="0"/>
            </a:endParaRPr>
          </a:p>
          <a:p>
            <a:pPr algn="just"/>
            <a:r>
              <a:rPr lang="en-US" sz="2800" dirty="0" smtClean="0">
                <a:latin typeface="Franklin Gothic Demi Cond" panose="020B0706030402020204" pitchFamily="34" charset="0"/>
              </a:rPr>
              <a:t>-</a:t>
            </a:r>
            <a:r>
              <a:rPr lang="en-US" sz="2800" dirty="0" err="1" smtClean="0">
                <a:latin typeface="Franklin Gothic Demi Cond" panose="020B0706030402020204" pitchFamily="34" charset="0"/>
              </a:rPr>
              <a:t>Revisiones</a:t>
            </a:r>
            <a:r>
              <a:rPr lang="en-US" sz="2800" dirty="0" smtClean="0">
                <a:latin typeface="Franklin Gothic Demi Cond" panose="020B07060304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</a:rPr>
              <a:t>sistemáticas</a:t>
            </a:r>
            <a:r>
              <a:rPr lang="en-US" sz="2800" dirty="0">
                <a:latin typeface="Franklin Gothic Demi Cond" panose="020B0706030402020204" pitchFamily="34" charset="0"/>
              </a:rPr>
              <a:t>: RC </a:t>
            </a:r>
            <a:r>
              <a:rPr lang="en-US" sz="2800" dirty="0" err="1">
                <a:latin typeface="Franklin Gothic Demi Cond" panose="020B0706030402020204" pitchFamily="34" charset="0"/>
              </a:rPr>
              <a:t>mantenida</a:t>
            </a:r>
            <a:r>
              <a:rPr lang="en-US" sz="2800" dirty="0">
                <a:latin typeface="Franklin Gothic Demi Cond" panose="020B0706030402020204" pitchFamily="34" charset="0"/>
              </a:rPr>
              <a:t> </a:t>
            </a:r>
            <a:r>
              <a:rPr lang="en-US" sz="2800" dirty="0" err="1">
                <a:latin typeface="Franklin Gothic Demi Cond" panose="020B0706030402020204" pitchFamily="34" charset="0"/>
              </a:rPr>
              <a:t>en</a:t>
            </a:r>
            <a:r>
              <a:rPr lang="en-US" sz="2800" dirty="0">
                <a:latin typeface="Franklin Gothic Demi Cond" panose="020B0706030402020204" pitchFamily="34" charset="0"/>
              </a:rPr>
              <a:t> 66-72%.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Postponer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todo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lo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posible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Candidatos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Pacientes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hemorragia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grave 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refractarios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-SAF.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Eficacia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*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Hakim et al (1998): RC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3/4.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	*Galindo et al (1999): RC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9/11.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Tasa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mortalidad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&lt;1% (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hemorragia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perioperatoria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).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Posible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aumento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(Delgado Alves et al, 2004, 20 LES + SAF 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2º: no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aumento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significativo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4503" y="945941"/>
            <a:ext cx="289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Esplenectomía.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1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28396" y="1647964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Eltrombopag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romiplostim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Sin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resistencia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cruzada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  <a:endParaRPr lang="en-US" sz="2800" dirty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Mejores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datos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eficacia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entre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agentes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2ª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línea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Mínima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experiencia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SAF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Escasa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experiencia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plaquetopenia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AAF +.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6856" y="1124744"/>
            <a:ext cx="47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Agonistas de los receptores-TPO.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894182"/>
              </p:ext>
            </p:extLst>
          </p:nvPr>
        </p:nvGraphicFramePr>
        <p:xfrm>
          <a:off x="683568" y="3789040"/>
          <a:ext cx="7344817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52328"/>
                <a:gridCol w="2160240"/>
                <a:gridCol w="223224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Romiplostim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Eltrombopag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400" dirty="0" smtClean="0"/>
                        <a:t>Respuesta inicial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79-88%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59-75%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Respuesta mantenida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38-52%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62%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6834" y="5378633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-10-30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pacientes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pueden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llegar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interrumpirlo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  <a:endParaRPr lang="en-US" sz="2800" dirty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3204" y="5904238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Reciente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aprobación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avatrombopag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(FDA). </a:t>
            </a:r>
            <a:endParaRPr lang="en-US" sz="2800" dirty="0"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1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2522" y="1772816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-&lt;10% Fibrosis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leve-moderada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MO.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Fibras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reticulina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Reversible.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-6%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Tromboembolismo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+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Frecuente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otros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FR. Mayor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incidencia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la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esperada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Eltrombopag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: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*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Hepatotoxicidad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(15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% a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5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años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). 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	*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Catarata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(5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%),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mayoría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GC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crónicos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9168" y="1124744"/>
            <a:ext cx="77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Agonistas de los receptores-TPO. Eventos adversos.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9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204" y="26064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Tratamiento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87827" y="2059686"/>
            <a:ext cx="8640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Inhibidor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la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tirosin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kinasa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esplénica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(SYK).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-Reduce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destrucción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plaquetaria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mediada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por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Ac.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Aprobado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por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FDA para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ttm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de PTI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refractaria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-EC: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Tasa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total de R 43%.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-R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incluso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fallo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esplenectomía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TPO‐RAs y/o rituximab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Efectos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adversos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habitualmente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leves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o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fácil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manejo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3817" y="980728"/>
            <a:ext cx="77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Fostamatinib</a:t>
            </a:r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.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7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1"/>
            <a:ext cx="6768752" cy="64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731502" y="6385062"/>
            <a:ext cx="216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Franklin Gothic Demi Cond" panose="020B0706030402020204" pitchFamily="34" charset="0"/>
              </a:rPr>
              <a:t>Witkowski</a:t>
            </a:r>
            <a:r>
              <a:rPr lang="es-ES" dirty="0" smtClean="0">
                <a:latin typeface="Franklin Gothic Demi Cond" panose="020B0706030402020204" pitchFamily="34" charset="0"/>
              </a:rPr>
              <a:t> y </a:t>
            </a:r>
            <a:r>
              <a:rPr lang="es-ES" dirty="0" err="1" smtClean="0">
                <a:latin typeface="Franklin Gothic Demi Cond" panose="020B0706030402020204" pitchFamily="34" charset="0"/>
              </a:rPr>
              <a:t>cols</a:t>
            </a:r>
            <a:r>
              <a:rPr lang="es-ES" dirty="0" smtClean="0">
                <a:latin typeface="Franklin Gothic Demi Cond" panose="020B0706030402020204" pitchFamily="34" charset="0"/>
              </a:rPr>
              <a:t>, 2019</a:t>
            </a:r>
            <a:endParaRPr lang="es-ES" dirty="0"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 juan de d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3741"/>
            <a:ext cx="8064896" cy="528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36991" y="5610928"/>
            <a:ext cx="5670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</a:t>
            </a:r>
            <a:r>
              <a:rPr lang="es-E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Graciasssss</a:t>
            </a:r>
            <a:r>
              <a:rPr lang="es-E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s-E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1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4700428"/>
              </p:ext>
            </p:extLst>
          </p:nvPr>
        </p:nvGraphicFramePr>
        <p:xfrm>
          <a:off x="1115616" y="476672"/>
          <a:ext cx="6912768" cy="57854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06862"/>
                <a:gridCol w="3305906"/>
              </a:tblGrid>
              <a:tr h="45191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Manifestaciones clínicas de SAF no diagnósticas 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519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Trombosis venosa  superficial</a:t>
                      </a:r>
                      <a:endParaRPr lang="es-E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752358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Alteraciones hematológicas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Trombocitopenia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AHAI</a:t>
                      </a:r>
                      <a:endParaRPr lang="es-ES" sz="2000" dirty="0"/>
                    </a:p>
                  </a:txBody>
                  <a:tcPr/>
                </a:tc>
              </a:tr>
              <a:tr h="45191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Nefropatía</a:t>
                      </a:r>
                      <a:endParaRPr lang="es-E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45191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Valvulopatía</a:t>
                      </a:r>
                      <a:endParaRPr lang="es-E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45191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Livedo</a:t>
                      </a:r>
                      <a:r>
                        <a:rPr lang="es-ES" sz="2000" b="1" dirty="0" smtClean="0"/>
                        <a:t> </a:t>
                      </a:r>
                      <a:r>
                        <a:rPr lang="es-ES" sz="2000" b="1" dirty="0" err="1" smtClean="0"/>
                        <a:t>reticularis</a:t>
                      </a:r>
                      <a:endParaRPr lang="es-E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45191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Sordera neurosensorial</a:t>
                      </a:r>
                      <a:endParaRPr lang="es-E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  <a:tr h="232163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Alteraciones neurológicas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Migraña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Deterioro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cognitivo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err="1" smtClean="0"/>
                        <a:t>Convulsiones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EM-like</a:t>
                      </a:r>
                    </a:p>
                    <a:p>
                      <a:r>
                        <a:rPr lang="en-US" sz="2000" dirty="0" err="1" smtClean="0"/>
                        <a:t>Mielitis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transversa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Corea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r>
                        <a:rPr lang="en-US" sz="2000" dirty="0" err="1" smtClean="0"/>
                        <a:t>Alteraciones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psiquiátricas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urpura trombocitopenica idiopatic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513" y="908720"/>
            <a:ext cx="3014663" cy="264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313235" y="188640"/>
            <a:ext cx="4707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4770" y="3551907"/>
            <a:ext cx="4572000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-20-46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AAF +</a:t>
            </a:r>
            <a:endParaRPr lang="en-US" sz="2400" dirty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-Un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subgrupo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desarrollará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APAT. </a:t>
            </a:r>
            <a:endParaRPr lang="en-US" sz="2400" dirty="0">
              <a:solidFill>
                <a:srgbClr val="0000FF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7696" y="702726"/>
            <a:ext cx="631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PTI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 descr="http://www.care.com.ec/care/images/antifosfolipid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405810" y="722983"/>
            <a:ext cx="2643186" cy="301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51740" y="647111"/>
            <a:ext cx="7125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SAF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88024" y="3589145"/>
            <a:ext cx="4248472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-20-53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-+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Frec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SAF 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2º (EPP: 42 vs 21%).</a:t>
            </a:r>
          </a:p>
          <a:p>
            <a:pPr algn="just"/>
            <a:endParaRPr lang="en-US" sz="2400" dirty="0"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5313" y="501317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Suele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ser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ligera-moderada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bajo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hemorragia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-La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plaquetopenia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no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elimina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trombótico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Casos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recuperación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plaquetas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Resultado de imagen de purpura trombocitopenica idiopatic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513" y="908720"/>
            <a:ext cx="3014663" cy="264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313235" y="188640"/>
            <a:ext cx="4707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4753" y="3589145"/>
            <a:ext cx="4572000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-20-46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AAF +</a:t>
            </a:r>
            <a:endParaRPr lang="en-US" sz="2400" dirty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-Un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subgrupo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desarrollará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Franklin Gothic Demi Cond" pitchFamily="34" charset="0"/>
                <a:cs typeface="Arial" pitchFamily="34" charset="0"/>
              </a:rPr>
              <a:t>APAT. </a:t>
            </a:r>
            <a:endParaRPr lang="en-US" sz="2400" dirty="0">
              <a:solidFill>
                <a:srgbClr val="0000FF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7696" y="702726"/>
            <a:ext cx="631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PTI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 descr="http://www.care.com.ec/care/images/antifosfolipid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405810" y="722983"/>
            <a:ext cx="2643186" cy="301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51740" y="647111"/>
            <a:ext cx="7125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00FF"/>
                </a:solidFill>
                <a:latin typeface="Franklin Gothic Demi Cond" panose="020B0706030402020204" pitchFamily="34" charset="0"/>
              </a:rPr>
              <a:t>SAF</a:t>
            </a:r>
            <a:endParaRPr lang="es-ES" sz="2800" dirty="0">
              <a:solidFill>
                <a:srgbClr val="0000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88024" y="3589145"/>
            <a:ext cx="4248472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-20-53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% 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-+</a:t>
            </a:r>
            <a:r>
              <a:rPr lang="en-US" sz="2400" dirty="0" err="1" smtClean="0">
                <a:latin typeface="Franklin Gothic Demi Cond" pitchFamily="34" charset="0"/>
                <a:cs typeface="Arial" pitchFamily="34" charset="0"/>
              </a:rPr>
              <a:t>Frec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  <a:cs typeface="Arial" pitchFamily="34" charset="0"/>
              </a:rPr>
              <a:t>en</a:t>
            </a:r>
            <a:r>
              <a:rPr lang="en-US" sz="2400" dirty="0">
                <a:latin typeface="Franklin Gothic Demi Cond" pitchFamily="34" charset="0"/>
                <a:cs typeface="Arial" pitchFamily="34" charset="0"/>
              </a:rPr>
              <a:t> SAF </a:t>
            </a:r>
            <a:r>
              <a:rPr lang="en-US" sz="2400" dirty="0" smtClean="0">
                <a:latin typeface="Franklin Gothic Demi Cond" pitchFamily="34" charset="0"/>
                <a:cs typeface="Arial" pitchFamily="34" charset="0"/>
              </a:rPr>
              <a:t>2º (EPP: 42 vs 21%).</a:t>
            </a:r>
          </a:p>
          <a:p>
            <a:pPr algn="just"/>
            <a:endParaRPr lang="en-US" sz="2400" dirty="0"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5313" y="33265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lang="en-US" sz="2800" dirty="0" smtClean="0"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87624" y="2480806"/>
            <a:ext cx="7135167" cy="4063025"/>
            <a:chOff x="1187624" y="2461792"/>
            <a:chExt cx="7135167" cy="40630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621" y="2461792"/>
              <a:ext cx="6174343" cy="369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187624" y="6155485"/>
              <a:ext cx="71351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Franklin Gothic Demi Cond" panose="020B0706030402020204" pitchFamily="34" charset="0"/>
                </a:rPr>
                <a:t>Finazzi</a:t>
              </a:r>
              <a:r>
                <a:rPr lang="en-US" dirty="0" smtClean="0">
                  <a:latin typeface="Franklin Gothic Demi Cond" panose="020B0706030402020204" pitchFamily="34" charset="0"/>
                </a:rPr>
                <a:t> G y cols. ITALIAN REGISTRY OF ANTIPHOSPHOLIPID ANTIBODIES. 1997.</a:t>
              </a:r>
              <a:endParaRPr lang="es-ES" dirty="0"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65313" y="92186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-PTI: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aumentado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eventos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trombóticos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(mayor para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arteriales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). RR 1’6.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Tras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esplenectomía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, mayor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trombosis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venosa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98621" y="4461757"/>
            <a:ext cx="6174343" cy="526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1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0100" y="404664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3200" dirty="0" err="1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3200" dirty="0" smtClean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7829625"/>
              </p:ext>
            </p:extLst>
          </p:nvPr>
        </p:nvGraphicFramePr>
        <p:xfrm>
          <a:off x="971599" y="1700808"/>
          <a:ext cx="7344817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31295"/>
                <a:gridCol w="2342505"/>
                <a:gridCol w="23710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AAF+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AAF-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400" dirty="0" smtClean="0"/>
                        <a:t>Pacientes</a:t>
                      </a:r>
                      <a:r>
                        <a:rPr lang="es-ES" sz="2400" baseline="0" dirty="0" smtClean="0"/>
                        <a:t> con PTI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 (38%)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51 (62%)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Trombosis a 5 años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60%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2’3%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0100" y="989439"/>
            <a:ext cx="388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Franklin Gothic Demi Cond" panose="020B0706030402020204" pitchFamily="34" charset="0"/>
              </a:rPr>
              <a:t>Diz-Küçükkaya</a:t>
            </a:r>
            <a:r>
              <a:rPr lang="es-ES" sz="2800" dirty="0">
                <a:latin typeface="Franklin Gothic Demi Cond" panose="020B0706030402020204" pitchFamily="34" charset="0"/>
              </a:rPr>
              <a:t> et al.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6797041"/>
              </p:ext>
            </p:extLst>
          </p:nvPr>
        </p:nvGraphicFramePr>
        <p:xfrm>
          <a:off x="971599" y="3933056"/>
          <a:ext cx="7344817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05771"/>
                <a:gridCol w="1893999"/>
                <a:gridCol w="264504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AAF+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AAF-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sz="2400" dirty="0" smtClean="0"/>
                        <a:t>Pacientes</a:t>
                      </a:r>
                      <a:r>
                        <a:rPr lang="es-ES" sz="2400" baseline="0" dirty="0" smtClean="0"/>
                        <a:t> con PTI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69 (41’6%)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96 (58’4%)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Trombosis tras 63 m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21’7%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6’2%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3365" y="3212976"/>
            <a:ext cx="388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ranklin Gothic Demi Cond" panose="020B0706030402020204" pitchFamily="34" charset="0"/>
              </a:rPr>
              <a:t>Kim </a:t>
            </a:r>
            <a:r>
              <a:rPr lang="es-ES" sz="2800" dirty="0">
                <a:latin typeface="Franklin Gothic Demi Cond" panose="020B0706030402020204" pitchFamily="34" charset="0"/>
              </a:rPr>
              <a:t>et 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49558" y="5543654"/>
            <a:ext cx="68448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La </a:t>
            </a:r>
            <a:r>
              <a:rPr lang="en-US" sz="2800" dirty="0" err="1">
                <a:latin typeface="Franklin Gothic Demi Cond" pitchFamily="34" charset="0"/>
                <a:cs typeface="Arial" pitchFamily="34" charset="0"/>
              </a:rPr>
              <a:t>plaquetopenia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 no 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reduce el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trombótico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Factores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riesgo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 HTA. AL.  </a:t>
            </a:r>
            <a:endParaRPr lang="en-US" sz="2800" dirty="0"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2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3428" y="1009763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Conocimiento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limitado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2800" dirty="0">
                <a:latin typeface="Franklin Gothic Demi Cond" pitchFamily="34" charset="0"/>
                <a:cs typeface="Arial" pitchFamily="34" charset="0"/>
              </a:rPr>
              <a:t>Multifactorial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. Similar a PTI. 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Franklin Gothic Demi Cond" pitchFamily="34" charset="0"/>
                <a:cs typeface="Arial" pitchFamily="34" charset="0"/>
              </a:rPr>
              <a:t>Autoanticuerpos</a:t>
            </a:r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latin typeface="Franklin Gothic Demi Cond" pitchFamily="34" charset="0"/>
                <a:cs typeface="Arial" pitchFamily="34" charset="0"/>
              </a:rPr>
              <a:t>	*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Ac </a:t>
            </a:r>
            <a:r>
              <a:rPr lang="es-ES" sz="2800" dirty="0" err="1">
                <a:latin typeface="Franklin Gothic Demi Cond" pitchFamily="34" charset="0"/>
                <a:cs typeface="Arial" pitchFamily="34" charset="0"/>
              </a:rPr>
              <a:t>antiplaquetarios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en 40-70% de pacientes.</a:t>
            </a:r>
          </a:p>
          <a:p>
            <a:pPr algn="just"/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=80% contra </a:t>
            </a:r>
            <a:r>
              <a:rPr lang="es-ES" sz="2800" dirty="0" err="1" smtClean="0">
                <a:latin typeface="Franklin Gothic Demi Cond" pitchFamily="34" charset="0"/>
                <a:cs typeface="Arial" pitchFamily="34" charset="0"/>
              </a:rPr>
              <a:t>GPIIb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/</a:t>
            </a:r>
            <a:r>
              <a:rPr lang="es-ES" sz="2800" dirty="0" err="1" smtClean="0">
                <a:latin typeface="Franklin Gothic Demi Cond" pitchFamily="34" charset="0"/>
                <a:cs typeface="Arial" pitchFamily="34" charset="0"/>
              </a:rPr>
              <a:t>IIIa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=20% otras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GP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(</a:t>
            </a:r>
            <a:r>
              <a:rPr lang="es-ES" sz="2800" dirty="0" err="1" smtClean="0">
                <a:latin typeface="Franklin Gothic Demi Cond" pitchFamily="34" charset="0"/>
                <a:cs typeface="Arial" pitchFamily="34" charset="0"/>
              </a:rPr>
              <a:t>GPIb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/IX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, GPIV y </a:t>
            </a:r>
            <a:r>
              <a:rPr lang="es-ES" sz="2800" dirty="0" err="1">
                <a:latin typeface="Franklin Gothic Demi Cond" pitchFamily="34" charset="0"/>
                <a:cs typeface="Arial" pitchFamily="34" charset="0"/>
              </a:rPr>
              <a:t>GPIa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/</a:t>
            </a:r>
            <a:r>
              <a:rPr lang="es-ES" sz="2800" dirty="0" err="1">
                <a:latin typeface="Franklin Gothic Demi Cond" pitchFamily="34" charset="0"/>
                <a:cs typeface="Arial" pitchFamily="34" charset="0"/>
              </a:rPr>
              <a:t>IIa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). </a:t>
            </a:r>
            <a:endParaRPr lang="es-ES" sz="2800" dirty="0" smtClean="0"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*Las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plaquetas recubiertas por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Ac: </a:t>
            </a:r>
          </a:p>
          <a:p>
            <a:pPr algn="just"/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	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=Aclaramiento por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macrófagos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en SRE. </a:t>
            </a:r>
          </a:p>
          <a:p>
            <a:pPr algn="just"/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	=Lisis mediada por complemento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-Disfunción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en la inmunidad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celular. </a:t>
            </a:r>
          </a:p>
          <a:p>
            <a:pPr algn="just"/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-Déficit de </a:t>
            </a:r>
            <a:r>
              <a:rPr lang="es-ES" sz="2800" dirty="0" err="1" smtClean="0">
                <a:latin typeface="Franklin Gothic Demi Cond" pitchFamily="34" charset="0"/>
                <a:cs typeface="Arial" pitchFamily="34" charset="0"/>
              </a:rPr>
              <a:t>megacariopoyesis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y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generación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de plaquetas. </a:t>
            </a:r>
            <a:r>
              <a:rPr lang="es-ES" sz="2800" dirty="0" smtClean="0">
                <a:latin typeface="Franklin Gothic Demi Cond" pitchFamily="34" charset="0"/>
                <a:cs typeface="Arial" pitchFamily="34" charset="0"/>
              </a:rPr>
              <a:t>	Déficit 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relativo de </a:t>
            </a:r>
            <a:r>
              <a:rPr lang="es-ES" sz="2800" dirty="0" err="1">
                <a:latin typeface="Franklin Gothic Demi Cond" pitchFamily="34" charset="0"/>
                <a:cs typeface="Arial" pitchFamily="34" charset="0"/>
              </a:rPr>
              <a:t>trombopoyetina</a:t>
            </a:r>
            <a:r>
              <a:rPr lang="es-ES" sz="2800" dirty="0">
                <a:latin typeface="Franklin Gothic Demi Cond" pitchFamily="34" charset="0"/>
                <a:cs typeface="Arial" pitchFamily="34" charset="0"/>
              </a:rPr>
              <a:t> (TPO) </a:t>
            </a:r>
            <a:endParaRPr lang="es-ES" sz="2800" dirty="0" smtClean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50029" y="310393"/>
            <a:ext cx="468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28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8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Patogenia</a:t>
            </a:r>
            <a:endParaRPr lang="en-US" sz="2800" dirty="0">
              <a:solidFill>
                <a:srgbClr val="990000"/>
              </a:solidFill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7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92" r="3521" b="2946"/>
          <a:stretch/>
        </p:blipFill>
        <p:spPr bwMode="auto">
          <a:xfrm>
            <a:off x="1475656" y="523219"/>
            <a:ext cx="5969195" cy="62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39752" y="0"/>
            <a:ext cx="468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SAF. </a:t>
            </a:r>
            <a:r>
              <a:rPr lang="en-US" sz="28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Trombocitopenia</a:t>
            </a:r>
            <a:r>
              <a:rPr lang="en-US" sz="2800" dirty="0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990000"/>
                </a:solidFill>
                <a:latin typeface="Franklin Gothic Demi Cond" pitchFamily="34" charset="0"/>
                <a:cs typeface="Arial" pitchFamily="34" charset="0"/>
              </a:rPr>
              <a:t>Patogenia</a:t>
            </a:r>
            <a:endParaRPr lang="en-US" sz="2800" dirty="0">
              <a:solidFill>
                <a:srgbClr val="99000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88668"/>
            <a:ext cx="3272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ranklin Gothic Demi Cond" panose="020B0706030402020204" pitchFamily="34" charset="0"/>
              </a:rPr>
              <a:t>Cooper N, </a:t>
            </a:r>
            <a:r>
              <a:rPr lang="en-US" dirty="0" err="1" smtClean="0">
                <a:latin typeface="Franklin Gothic Demi Cond" panose="020B0706030402020204" pitchFamily="34" charset="0"/>
              </a:rPr>
              <a:t>Ghanima</a:t>
            </a:r>
            <a:r>
              <a:rPr lang="en-US" dirty="0" smtClean="0">
                <a:latin typeface="Franklin Gothic Demi Cond" panose="020B0706030402020204" pitchFamily="34" charset="0"/>
              </a:rPr>
              <a:t> W. NEJM, 2019.</a:t>
            </a:r>
            <a:endParaRPr lang="es-ES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26108</TotalTime>
  <Words>1430</Words>
  <Application>Microsoft Office PowerPoint</Application>
  <PresentationFormat>Presentación en pantalla (4:3)</PresentationFormat>
  <Paragraphs>278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Pacolageno</dc:creator>
  <cp:lastModifiedBy>Julio</cp:lastModifiedBy>
  <cp:revision>306</cp:revision>
  <cp:lastPrinted>2019-09-15T19:10:45Z</cp:lastPrinted>
  <dcterms:created xsi:type="dcterms:W3CDTF">2013-10-18T18:05:24Z</dcterms:created>
  <dcterms:modified xsi:type="dcterms:W3CDTF">2019-10-21T17:19:43Z</dcterms:modified>
</cp:coreProperties>
</file>