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53"/>
  </p:notesMasterIdLst>
  <p:sldIdLst>
    <p:sldId id="333" r:id="rId3"/>
    <p:sldId id="257" r:id="rId4"/>
    <p:sldId id="262" r:id="rId5"/>
    <p:sldId id="263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309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327" r:id="rId23"/>
    <p:sldId id="289" r:id="rId24"/>
    <p:sldId id="306" r:id="rId25"/>
    <p:sldId id="310" r:id="rId26"/>
    <p:sldId id="286" r:id="rId27"/>
    <p:sldId id="318" r:id="rId28"/>
    <p:sldId id="290" r:id="rId29"/>
    <p:sldId id="287" r:id="rId30"/>
    <p:sldId id="332" r:id="rId31"/>
    <p:sldId id="321" r:id="rId32"/>
    <p:sldId id="311" r:id="rId33"/>
    <p:sldId id="313" r:id="rId34"/>
    <p:sldId id="325" r:id="rId35"/>
    <p:sldId id="314" r:id="rId36"/>
    <p:sldId id="303" r:id="rId37"/>
    <p:sldId id="304" r:id="rId38"/>
    <p:sldId id="315" r:id="rId39"/>
    <p:sldId id="317" r:id="rId40"/>
    <p:sldId id="300" r:id="rId41"/>
    <p:sldId id="305" r:id="rId42"/>
    <p:sldId id="301" r:id="rId43"/>
    <p:sldId id="323" r:id="rId44"/>
    <p:sldId id="331" r:id="rId45"/>
    <p:sldId id="330" r:id="rId46"/>
    <p:sldId id="329" r:id="rId47"/>
    <p:sldId id="294" r:id="rId48"/>
    <p:sldId id="265" r:id="rId49"/>
    <p:sldId id="296" r:id="rId50"/>
    <p:sldId id="267" r:id="rId51"/>
    <p:sldId id="298" r:id="rId5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FF1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Pulse para desplazar la página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 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31B2A1D-581B-41B2-B0AB-5C523EF33298}" type="slidenum">
              <a:rPr lang="es-ES" sz="1400" b="0" strike="noStrike" spc="-1">
                <a:latin typeface="Times New Roman"/>
              </a:rPr>
              <a:pPr algn="r"/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792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</a:pPr>
            <a:r>
              <a:rPr lang="es-ES" sz="2000" b="0" strike="noStrike" spc="-1">
                <a:latin typeface="Arial"/>
              </a:rPr>
              <a:t>20-30% de los pacientes con LES tienen AAF + confirmados</a:t>
            </a:r>
          </a:p>
        </p:txBody>
      </p:sp>
      <p:sp>
        <p:nvSpPr>
          <p:cNvPr id="28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3A391BD-932B-43A0-95D0-4E2CA7DDB3DF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es-E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"/>
              </a:rPr>
              <a:t>Clic para editar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15F90D8-811F-4DC4-9FA1-4903DAA95C19}" type="datetime">
              <a:rPr lang="es-E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21/10/2019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C0E8A0D-751A-46B2-96EA-B54EE9935E5B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18E7540-207F-48AA-B3C3-835D09D49DD1}" type="datetime">
              <a:rPr lang="es-E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21/10/2019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61C7619-F9CD-4F89-B5E4-9BB4250AD549}" type="slidenum">
              <a:rPr lang="es-E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‹Nº›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n 3"/>
          <p:cNvPicPr/>
          <p:nvPr/>
        </p:nvPicPr>
        <p:blipFill>
          <a:blip r:embed="rId2" cstate="email"/>
          <a:stretch/>
        </p:blipFill>
        <p:spPr>
          <a:xfrm>
            <a:off x="0" y="0"/>
            <a:ext cx="9143640" cy="480024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5425540" y="204480"/>
            <a:ext cx="3341160" cy="160020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0000FF"/>
                </a:solidFill>
                <a:latin typeface="Calibri"/>
              </a:rPr>
              <a:t>IX SEMINARIO DE AUTOINMUNIDAD </a:t>
            </a:r>
            <a:endParaRPr lang="es-ES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0000FF"/>
                </a:solidFill>
                <a:latin typeface="Calibri"/>
              </a:rPr>
              <a:t>de la Asociación Andaluza de Enfermedades Autoinmunes. AADEA 	</a:t>
            </a:r>
            <a:endParaRPr lang="es-ES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200" b="1" strike="noStrike" spc="-1">
                <a:solidFill>
                  <a:srgbClr val="0000FF"/>
                </a:solidFill>
                <a:latin typeface="Calibri"/>
              </a:rPr>
              <a:t>LA ENFERMEDAD TROMBOEMBÓLICA VENOSA EN PACIENTES CON </a:t>
            </a:r>
            <a:endParaRPr lang="es-ES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200" b="1" strike="noStrike" spc="-1">
                <a:solidFill>
                  <a:srgbClr val="0000FF"/>
                </a:solidFill>
                <a:latin typeface="Calibri"/>
              </a:rPr>
              <a:t>ENFERMEDADES AUTOINMUNES SISTÉMICAS. </a:t>
            </a:r>
            <a:endParaRPr lang="es-ES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0000FF"/>
                </a:solidFill>
                <a:latin typeface="Calibri"/>
              </a:rPr>
              <a:t>Jaén, 4 y 5 de octubre de 2019</a:t>
            </a:r>
            <a:r>
              <a:rPr lang="es-ES" sz="1800" b="0" strike="noStrike" spc="-1">
                <a:solidFill>
                  <a:srgbClr val="0000FF"/>
                </a:solidFill>
                <a:latin typeface="Calibri"/>
              </a:rPr>
              <a:t> </a:t>
            </a:r>
            <a:r>
              <a:rPr lang="es-ES" sz="1800" b="0" strike="noStrike" spc="-1">
                <a:solidFill>
                  <a:srgbClr val="FFFFFF"/>
                </a:solidFill>
                <a:latin typeface="Calibri"/>
              </a:rPr>
              <a:t>	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90" name="Imagen 6"/>
          <p:cNvPicPr/>
          <p:nvPr/>
        </p:nvPicPr>
        <p:blipFill>
          <a:blip r:embed="rId3"/>
          <a:stretch/>
        </p:blipFill>
        <p:spPr>
          <a:xfrm>
            <a:off x="170280" y="5204880"/>
            <a:ext cx="1624320" cy="1364760"/>
          </a:xfrm>
          <a:prstGeom prst="rect">
            <a:avLst/>
          </a:prstGeom>
          <a:ln>
            <a:noFill/>
          </a:ln>
        </p:spPr>
      </p:pic>
      <p:pic>
        <p:nvPicPr>
          <p:cNvPr id="91" name="Picture 7"/>
          <p:cNvPicPr/>
          <p:nvPr/>
        </p:nvPicPr>
        <p:blipFill>
          <a:blip r:embed="rId4" cstate="email"/>
          <a:stretch/>
        </p:blipFill>
        <p:spPr>
          <a:xfrm>
            <a:off x="7285680" y="5385240"/>
            <a:ext cx="1594440" cy="91368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1930320" y="4896720"/>
            <a:ext cx="5355360" cy="17964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ts val="1900"/>
              </a:lnSpc>
            </a:pPr>
            <a:r>
              <a:rPr lang="es-ES" sz="3200" b="1" strike="noStrike" spc="-1" baseline="30000" dirty="0">
                <a:solidFill>
                  <a:srgbClr val="000000"/>
                </a:solidFill>
                <a:latin typeface="Calibri"/>
              </a:rPr>
              <a:t>VALORACIÓN DEL RIESGO TROMBÓTICO VENOSO Y ¿TROMBOPROFILAXIS PRIMARIA? EN PACIENTES PORTADORES </a:t>
            </a:r>
            <a:r>
              <a:rPr lang="es-ES" sz="3200" b="1" strike="noStrike" spc="-1" baseline="30000" dirty="0" smtClean="0">
                <a:solidFill>
                  <a:srgbClr val="000000"/>
                </a:solidFill>
                <a:latin typeface="Calibri"/>
              </a:rPr>
              <a:t>DE ANTICUERPOS </a:t>
            </a:r>
            <a:r>
              <a:rPr lang="es-ES" sz="3600" b="1" strike="noStrike" spc="-1" baseline="30000" dirty="0">
                <a:solidFill>
                  <a:srgbClr val="000000"/>
                </a:solidFill>
                <a:latin typeface="Calibri"/>
              </a:rPr>
              <a:t>ANTIFOSFOLÍPIDOS</a:t>
            </a:r>
            <a:endParaRPr lang="es-ES" sz="3600" b="0" strike="noStrike" spc="-1" dirty="0">
              <a:latin typeface="Arial"/>
            </a:endParaRPr>
          </a:p>
          <a:p>
            <a:pPr algn="r">
              <a:lnSpc>
                <a:spcPts val="1900"/>
              </a:lnSpc>
            </a:pPr>
            <a:r>
              <a:rPr lang="es-ES" sz="2000" b="0" strike="noStrike" spc="-1" baseline="30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2400" b="0" strike="noStrike" spc="-1" baseline="30000" dirty="0">
                <a:solidFill>
                  <a:srgbClr val="000000"/>
                </a:solidFill>
                <a:latin typeface="Calibri"/>
              </a:rPr>
              <a:t>Dr. José Mario Sabio Sánchez. </a:t>
            </a:r>
            <a:endParaRPr lang="es-ES" sz="2400" b="0" strike="noStrike" spc="-1" dirty="0">
              <a:latin typeface="Arial"/>
            </a:endParaRPr>
          </a:p>
          <a:p>
            <a:pPr algn="r">
              <a:lnSpc>
                <a:spcPts val="1900"/>
              </a:lnSpc>
            </a:pPr>
            <a:r>
              <a:rPr lang="es-ES" sz="2400" b="0" strike="noStrike" spc="-1" baseline="30000" dirty="0">
                <a:solidFill>
                  <a:srgbClr val="000000"/>
                </a:solidFill>
                <a:latin typeface="Calibri"/>
              </a:rPr>
              <a:t>Unidad de Enfermedades Autoinmunes Sistémicas. </a:t>
            </a:r>
            <a:endParaRPr lang="es-ES" sz="2400" b="0" strike="noStrike" spc="-1" dirty="0">
              <a:latin typeface="Arial"/>
            </a:endParaRPr>
          </a:p>
          <a:p>
            <a:pPr algn="r">
              <a:lnSpc>
                <a:spcPts val="1900"/>
              </a:lnSpc>
            </a:pPr>
            <a:r>
              <a:rPr lang="es-ES" sz="2400" b="0" strike="noStrike" spc="-1" baseline="30000" dirty="0">
                <a:solidFill>
                  <a:srgbClr val="000000"/>
                </a:solidFill>
                <a:latin typeface="Calibri"/>
              </a:rPr>
              <a:t>Servicio de Medicina Interna. HU Virgen de las Nieves</a:t>
            </a:r>
            <a:r>
              <a:rPr lang="es-ES" sz="2000" b="0" strike="noStrike" spc="-1" baseline="30000" dirty="0">
                <a:solidFill>
                  <a:srgbClr val="000000"/>
                </a:solidFill>
                <a:latin typeface="Calibri"/>
              </a:rPr>
              <a:t>. Granada.</a:t>
            </a:r>
            <a:endParaRPr lang="es-ES" sz="2000" b="0" strike="noStrike" spc="-1" dirty="0">
              <a:latin typeface="Arial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9313" y="246041"/>
            <a:ext cx="2827337" cy="39932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n 1"/>
          <p:cNvPicPr/>
          <p:nvPr/>
        </p:nvPicPr>
        <p:blipFill>
          <a:blip r:embed="rId2"/>
          <a:stretch/>
        </p:blipFill>
        <p:spPr>
          <a:xfrm>
            <a:off x="1990080" y="0"/>
            <a:ext cx="4969440" cy="2339280"/>
          </a:xfrm>
          <a:prstGeom prst="rect">
            <a:avLst/>
          </a:prstGeom>
          <a:ln>
            <a:noFill/>
          </a:ln>
        </p:spPr>
      </p:pic>
      <p:pic>
        <p:nvPicPr>
          <p:cNvPr id="155" name="Imagen 2"/>
          <p:cNvPicPr/>
          <p:nvPr/>
        </p:nvPicPr>
        <p:blipFill>
          <a:blip r:embed="rId3"/>
          <a:stretch/>
        </p:blipFill>
        <p:spPr>
          <a:xfrm>
            <a:off x="5219640" y="6563880"/>
            <a:ext cx="3276360" cy="266400"/>
          </a:xfrm>
          <a:prstGeom prst="rect">
            <a:avLst/>
          </a:prstGeom>
          <a:ln>
            <a:noFill/>
          </a:ln>
        </p:spPr>
      </p:pic>
      <p:sp>
        <p:nvSpPr>
          <p:cNvPr id="156" name="CustomShape 1"/>
          <p:cNvSpPr/>
          <p:nvPr/>
        </p:nvSpPr>
        <p:spPr>
          <a:xfrm>
            <a:off x="194760" y="2575323"/>
            <a:ext cx="8779680" cy="137124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7" name="CustomShape 2"/>
          <p:cNvSpPr/>
          <p:nvPr/>
        </p:nvSpPr>
        <p:spPr>
          <a:xfrm>
            <a:off x="388113" y="2769943"/>
            <a:ext cx="819468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800" b="1" strike="noStrike" spc="-1" dirty="0">
                <a:solidFill>
                  <a:srgbClr val="000000"/>
                </a:solidFill>
                <a:latin typeface="Calibri"/>
              </a:rPr>
              <a:t>El tratamiento con </a:t>
            </a:r>
            <a:r>
              <a:rPr lang="es-ES" sz="2800" b="1" strike="noStrike" spc="-1" dirty="0" err="1">
                <a:solidFill>
                  <a:srgbClr val="000000"/>
                </a:solidFill>
                <a:latin typeface="Calibri"/>
              </a:rPr>
              <a:t>warfarina</a:t>
            </a:r>
            <a:r>
              <a:rPr lang="es-ES" sz="2800" b="1" strike="noStrike" spc="-1" dirty="0">
                <a:solidFill>
                  <a:srgbClr val="000000"/>
                </a:solidFill>
                <a:latin typeface="Calibri"/>
              </a:rPr>
              <a:t>, HBPM o ACO </a:t>
            </a:r>
            <a:r>
              <a:rPr lang="es-ES" sz="2800" b="1" strike="noStrike" spc="-1" smtClean="0">
                <a:solidFill>
                  <a:srgbClr val="000000"/>
                </a:solidFill>
                <a:latin typeface="Calibri"/>
              </a:rPr>
              <a:t>acción directa </a:t>
            </a:r>
            <a:r>
              <a:rPr lang="es-ES" sz="2800" b="1" strike="noStrike" spc="-1" dirty="0">
                <a:solidFill>
                  <a:srgbClr val="000000"/>
                </a:solidFill>
                <a:latin typeface="Calibri"/>
              </a:rPr>
              <a:t>puede provocar falsos </a:t>
            </a:r>
            <a:r>
              <a:rPr lang="es-ES" sz="2800" b="1" strike="noStrike" spc="-1" dirty="0" smtClean="0">
                <a:solidFill>
                  <a:srgbClr val="000000"/>
                </a:solidFill>
                <a:latin typeface="Calibri"/>
              </a:rPr>
              <a:t>positivos en AL</a:t>
            </a:r>
            <a:endParaRPr lang="es-ES" sz="2800" b="0" strike="noStrike" spc="-1" dirty="0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781200" y="5514120"/>
            <a:ext cx="7355160" cy="822960"/>
          </a:xfrm>
          <a:prstGeom prst="rect">
            <a:avLst/>
          </a:prstGeom>
          <a:solidFill>
            <a:srgbClr val="CC9CC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9" name="CustomShape 4"/>
          <p:cNvSpPr/>
          <p:nvPr/>
        </p:nvSpPr>
        <p:spPr>
          <a:xfrm>
            <a:off x="956880" y="5571000"/>
            <a:ext cx="6993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Calibri"/>
              </a:rPr>
              <a:t>FALSOS POSITIVOS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1" name="CustomShape 1"/>
          <p:cNvSpPr/>
          <p:nvPr/>
        </p:nvSpPr>
        <p:spPr>
          <a:xfrm>
            <a:off x="194760" y="4105728"/>
            <a:ext cx="8779680" cy="1211111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" name="CustomShape 2"/>
          <p:cNvSpPr/>
          <p:nvPr/>
        </p:nvSpPr>
        <p:spPr>
          <a:xfrm>
            <a:off x="550440" y="4402688"/>
            <a:ext cx="819468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0000"/>
                </a:solidFill>
                <a:latin typeface="Calibri"/>
              </a:rPr>
              <a:t>Falsos positivos en personas mayores</a:t>
            </a:r>
            <a:endParaRPr lang="es-ES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n 1"/>
          <p:cNvPicPr/>
          <p:nvPr/>
        </p:nvPicPr>
        <p:blipFill>
          <a:blip r:embed="rId2"/>
          <a:stretch/>
        </p:blipFill>
        <p:spPr>
          <a:xfrm>
            <a:off x="1990080" y="0"/>
            <a:ext cx="4969440" cy="2339280"/>
          </a:xfrm>
          <a:prstGeom prst="rect">
            <a:avLst/>
          </a:prstGeom>
          <a:ln>
            <a:noFill/>
          </a:ln>
        </p:spPr>
      </p:pic>
      <p:pic>
        <p:nvPicPr>
          <p:cNvPr id="173" name="Imagen 2"/>
          <p:cNvPicPr/>
          <p:nvPr/>
        </p:nvPicPr>
        <p:blipFill>
          <a:blip r:embed="rId3"/>
          <a:stretch/>
        </p:blipFill>
        <p:spPr>
          <a:xfrm>
            <a:off x="5219640" y="6563880"/>
            <a:ext cx="3276360" cy="266400"/>
          </a:xfrm>
          <a:prstGeom prst="rect">
            <a:avLst/>
          </a:prstGeom>
          <a:ln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194760" y="2904844"/>
            <a:ext cx="8779680" cy="233712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5" name="CustomShape 2"/>
          <p:cNvSpPr/>
          <p:nvPr/>
        </p:nvSpPr>
        <p:spPr>
          <a:xfrm>
            <a:off x="550440" y="3075978"/>
            <a:ext cx="8194680" cy="2060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0000"/>
                </a:solidFill>
                <a:latin typeface="Calibri"/>
              </a:rPr>
              <a:t>Persistencia de la positividad en el tiempo. Un perfil de alto riesgo es más probable que se mantenga positivo, independientemente del tiempo trascurrido.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781200" y="5514120"/>
            <a:ext cx="7355160" cy="822960"/>
          </a:xfrm>
          <a:prstGeom prst="rect">
            <a:avLst/>
          </a:prstGeom>
          <a:solidFill>
            <a:srgbClr val="CC9CC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7" name="CustomShape 4"/>
          <p:cNvSpPr/>
          <p:nvPr/>
        </p:nvSpPr>
        <p:spPr>
          <a:xfrm>
            <a:off x="956880" y="5571000"/>
            <a:ext cx="6993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Calibri"/>
              </a:rPr>
              <a:t>FALSOS POSITIVOS</a:t>
            </a:r>
            <a:endParaRPr lang="es-ES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tretch/>
        </p:blipFill>
        <p:spPr>
          <a:xfrm>
            <a:off x="119160" y="429840"/>
            <a:ext cx="9143640" cy="907560"/>
          </a:xfrm>
          <a:prstGeom prst="rect">
            <a:avLst/>
          </a:prstGeom>
          <a:ln>
            <a:noFill/>
          </a:ln>
        </p:spPr>
      </p:pic>
      <p:pic>
        <p:nvPicPr>
          <p:cNvPr id="3" name="Imagen 2"/>
          <p:cNvPicPr/>
          <p:nvPr/>
        </p:nvPicPr>
        <p:blipFill>
          <a:blip r:embed="rId3" cstate="email"/>
          <a:stretch/>
        </p:blipFill>
        <p:spPr>
          <a:xfrm>
            <a:off x="7021080" y="1337760"/>
            <a:ext cx="1098720" cy="1466280"/>
          </a:xfrm>
          <a:prstGeom prst="rect">
            <a:avLst/>
          </a:prstGeom>
          <a:ln>
            <a:noFill/>
          </a:ln>
        </p:spPr>
      </p:pic>
      <p:sp>
        <p:nvSpPr>
          <p:cNvPr id="4" name="CustomShape 5"/>
          <p:cNvSpPr/>
          <p:nvPr/>
        </p:nvSpPr>
        <p:spPr>
          <a:xfrm>
            <a:off x="451800" y="5216040"/>
            <a:ext cx="8344440" cy="147024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" name="Imagen 7"/>
          <p:cNvPicPr/>
          <p:nvPr/>
        </p:nvPicPr>
        <p:blipFill>
          <a:blip r:embed="rId4"/>
          <a:stretch/>
        </p:blipFill>
        <p:spPr>
          <a:xfrm>
            <a:off x="1496905" y="5429171"/>
            <a:ext cx="4321080" cy="1077480"/>
          </a:xfrm>
          <a:prstGeom prst="rect">
            <a:avLst/>
          </a:prstGeom>
          <a:ln>
            <a:noFill/>
          </a:ln>
        </p:spPr>
      </p:pic>
      <p:sp>
        <p:nvSpPr>
          <p:cNvPr id="6" name="CustomShape 4"/>
          <p:cNvSpPr/>
          <p:nvPr/>
        </p:nvSpPr>
        <p:spPr>
          <a:xfrm>
            <a:off x="1467598" y="5429171"/>
            <a:ext cx="4039920" cy="287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7" name="Imagen 9"/>
          <p:cNvPicPr/>
          <p:nvPr/>
        </p:nvPicPr>
        <p:blipFill>
          <a:blip r:embed="rId5"/>
          <a:stretch/>
        </p:blipFill>
        <p:spPr>
          <a:xfrm>
            <a:off x="5157000" y="6317744"/>
            <a:ext cx="3526560" cy="328680"/>
          </a:xfrm>
          <a:prstGeom prst="rect">
            <a:avLst/>
          </a:prstGeom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615462" y="1748692"/>
            <a:ext cx="80680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Calibri"/>
                <a:cs typeface="Calibri"/>
              </a:rPr>
              <a:t>552 donantes de sangre sanos</a:t>
            </a:r>
          </a:p>
          <a:p>
            <a:endParaRPr lang="es-ES" sz="3200" b="1" dirty="0">
              <a:latin typeface="Calibri"/>
              <a:cs typeface="Calibri"/>
            </a:endParaRPr>
          </a:p>
          <a:p>
            <a:r>
              <a:rPr lang="es-ES" sz="3200" dirty="0" smtClean="0">
                <a:latin typeface="Calibri"/>
                <a:cs typeface="Calibri"/>
              </a:rPr>
              <a:t>*</a:t>
            </a:r>
            <a:r>
              <a:rPr lang="es-ES" sz="3200" dirty="0" err="1" smtClean="0">
                <a:latin typeface="Calibri"/>
                <a:cs typeface="Calibri"/>
              </a:rPr>
              <a:t>IgG</a:t>
            </a:r>
            <a:r>
              <a:rPr lang="es-ES" sz="3200" dirty="0" smtClean="0">
                <a:latin typeface="Calibri"/>
                <a:cs typeface="Calibri"/>
              </a:rPr>
              <a:t> </a:t>
            </a:r>
            <a:r>
              <a:rPr lang="es-ES" sz="3200" dirty="0" err="1" smtClean="0">
                <a:latin typeface="Calibri"/>
                <a:cs typeface="Calibri"/>
              </a:rPr>
              <a:t>aCL</a:t>
            </a:r>
            <a:r>
              <a:rPr lang="es-ES" sz="3200" dirty="0" smtClean="0">
                <a:latin typeface="Calibri"/>
                <a:cs typeface="Calibri"/>
              </a:rPr>
              <a:t>: 6,5%</a:t>
            </a:r>
          </a:p>
          <a:p>
            <a:r>
              <a:rPr lang="es-ES" sz="3200" dirty="0" smtClean="0">
                <a:latin typeface="Calibri"/>
                <a:cs typeface="Calibri"/>
              </a:rPr>
              <a:t>*</a:t>
            </a:r>
            <a:r>
              <a:rPr lang="es-ES" sz="3200" dirty="0" err="1" smtClean="0">
                <a:latin typeface="Calibri"/>
                <a:cs typeface="Calibri"/>
              </a:rPr>
              <a:t>IgM</a:t>
            </a:r>
            <a:r>
              <a:rPr lang="es-ES" sz="3200" dirty="0" smtClean="0">
                <a:latin typeface="Calibri"/>
                <a:cs typeface="Calibri"/>
              </a:rPr>
              <a:t> </a:t>
            </a:r>
            <a:r>
              <a:rPr lang="es-ES" sz="3200" dirty="0" err="1" smtClean="0">
                <a:latin typeface="Calibri"/>
                <a:cs typeface="Calibri"/>
              </a:rPr>
              <a:t>aCL</a:t>
            </a:r>
            <a:r>
              <a:rPr lang="es-ES" sz="3200" dirty="0" smtClean="0">
                <a:latin typeface="Calibri"/>
                <a:cs typeface="Calibri"/>
              </a:rPr>
              <a:t>: 9,4%                                </a:t>
            </a:r>
            <a:r>
              <a:rPr lang="es-ES" sz="4000" b="1" dirty="0" smtClean="0">
                <a:latin typeface="Calibri"/>
                <a:cs typeface="Calibri"/>
              </a:rPr>
              <a:t>&lt;&lt;1%</a:t>
            </a:r>
          </a:p>
          <a:p>
            <a:r>
              <a:rPr lang="es-ES" sz="3200" dirty="0" smtClean="0">
                <a:latin typeface="Calibri"/>
                <a:cs typeface="Calibri"/>
              </a:rPr>
              <a:t>*AL:  1%</a:t>
            </a:r>
            <a:endParaRPr lang="es-ES" sz="3200" dirty="0">
              <a:latin typeface="Calibri"/>
              <a:cs typeface="Calibri"/>
            </a:endParaRPr>
          </a:p>
        </p:txBody>
      </p:sp>
      <p:sp>
        <p:nvSpPr>
          <p:cNvPr id="10" name="CustomShape 2"/>
          <p:cNvSpPr/>
          <p:nvPr/>
        </p:nvSpPr>
        <p:spPr>
          <a:xfrm rot="5400000">
            <a:off x="3802188" y="2601092"/>
            <a:ext cx="2181600" cy="2071080"/>
          </a:xfrm>
          <a:prstGeom prst="triangle">
            <a:avLst>
              <a:gd name="adj" fmla="val 50391"/>
            </a:avLst>
          </a:prstGeom>
          <a:solidFill>
            <a:srgbClr val="3366FF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" name="CustomShape 3"/>
          <p:cNvSpPr/>
          <p:nvPr/>
        </p:nvSpPr>
        <p:spPr>
          <a:xfrm>
            <a:off x="3931690" y="3335362"/>
            <a:ext cx="13208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800" b="1" strike="noStrike" spc="-1" dirty="0">
                <a:solidFill>
                  <a:srgbClr val="F2F2F2"/>
                </a:solidFill>
                <a:latin typeface="Calibri"/>
              </a:rPr>
              <a:t> 1 año</a:t>
            </a:r>
            <a:endParaRPr lang="es-ES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8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n 1"/>
          <p:cNvPicPr/>
          <p:nvPr/>
        </p:nvPicPr>
        <p:blipFill>
          <a:blip r:embed="rId2" cstate="email"/>
          <a:stretch/>
        </p:blipFill>
        <p:spPr>
          <a:xfrm>
            <a:off x="1202400" y="1684440"/>
            <a:ext cx="3513240" cy="430956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3259800" y="1246680"/>
            <a:ext cx="3606480" cy="52066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8" name="CustomShape 2"/>
          <p:cNvSpPr/>
          <p:nvPr/>
        </p:nvSpPr>
        <p:spPr>
          <a:xfrm>
            <a:off x="457200" y="169200"/>
            <a:ext cx="8551080" cy="10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0000"/>
                </a:solidFill>
                <a:latin typeface="Calibri"/>
              </a:rPr>
              <a:t>ISOTIPOS DE ANTICUERPOS ANTI-CARDIOLIPINA Y ANTI-β 2 GLICOPROTEÍNA I 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3759120" y="1871280"/>
            <a:ext cx="231948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4000" b="1" strike="noStrike" spc="-1">
                <a:solidFill>
                  <a:srgbClr val="000000"/>
                </a:solidFill>
                <a:latin typeface="Calibri"/>
              </a:rPr>
              <a:t>IgG</a:t>
            </a:r>
            <a:endParaRPr lang="es-ES" sz="4000" b="0" strike="noStrike" spc="-1"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3725280" y="3183480"/>
            <a:ext cx="245484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4000" b="1" strike="noStrike" spc="-1">
                <a:solidFill>
                  <a:srgbClr val="000000"/>
                </a:solidFill>
                <a:latin typeface="Calibri"/>
              </a:rPr>
              <a:t>IgA</a:t>
            </a:r>
            <a:endParaRPr lang="es-ES" sz="4000" b="0" strike="noStrike" spc="-1">
              <a:latin typeface="Arial"/>
            </a:endParaRPr>
          </a:p>
        </p:txBody>
      </p:sp>
      <p:sp>
        <p:nvSpPr>
          <p:cNvPr id="211" name="CustomShape 5"/>
          <p:cNvSpPr/>
          <p:nvPr/>
        </p:nvSpPr>
        <p:spPr>
          <a:xfrm>
            <a:off x="3717000" y="4512600"/>
            <a:ext cx="108324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4000" b="1" strike="noStrike" spc="-1">
                <a:solidFill>
                  <a:srgbClr val="000000"/>
                </a:solidFill>
                <a:latin typeface="Calibri"/>
              </a:rPr>
              <a:t>IgM</a:t>
            </a:r>
            <a:endParaRPr lang="es-ES" sz="4000" b="0" strike="noStrike" spc="-1">
              <a:latin typeface="Arial"/>
            </a:endParaRPr>
          </a:p>
        </p:txBody>
      </p:sp>
      <p:sp>
        <p:nvSpPr>
          <p:cNvPr id="212" name="CustomShape 6"/>
          <p:cNvSpPr/>
          <p:nvPr/>
        </p:nvSpPr>
        <p:spPr>
          <a:xfrm>
            <a:off x="5487480" y="2378160"/>
            <a:ext cx="3259440" cy="22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4800" b="1" strike="noStrike" spc="-1">
                <a:solidFill>
                  <a:srgbClr val="0000FF"/>
                </a:solidFill>
                <a:latin typeface="Calibri"/>
              </a:rPr>
              <a:t>RIESGO </a:t>
            </a:r>
            <a:endParaRPr lang="es-ES" sz="4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4800" b="1" strike="noStrike" spc="-1">
                <a:solidFill>
                  <a:srgbClr val="0000FF"/>
                </a:solidFill>
                <a:latin typeface="Calibri"/>
              </a:rPr>
              <a:t>DE TROMBOSIS</a:t>
            </a:r>
            <a:endParaRPr lang="es-ES" sz="4800" b="0" strike="noStrike" spc="-1">
              <a:latin typeface="Arial"/>
            </a:endParaRPr>
          </a:p>
        </p:txBody>
      </p:sp>
      <p:sp>
        <p:nvSpPr>
          <p:cNvPr id="213" name="CustomShape 7"/>
          <p:cNvSpPr/>
          <p:nvPr/>
        </p:nvSpPr>
        <p:spPr>
          <a:xfrm>
            <a:off x="5366880" y="1875600"/>
            <a:ext cx="3496320" cy="338616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n 2"/>
          <p:cNvPicPr/>
          <p:nvPr/>
        </p:nvPicPr>
        <p:blipFill>
          <a:blip r:embed="rId2"/>
          <a:stretch/>
        </p:blipFill>
        <p:spPr>
          <a:xfrm>
            <a:off x="298440" y="4710960"/>
            <a:ext cx="8370000" cy="1995840"/>
          </a:xfrm>
          <a:prstGeom prst="rect">
            <a:avLst/>
          </a:prstGeom>
          <a:ln>
            <a:noFill/>
          </a:ln>
        </p:spPr>
      </p:pic>
      <p:pic>
        <p:nvPicPr>
          <p:cNvPr id="215" name="Imagen 3"/>
          <p:cNvPicPr/>
          <p:nvPr/>
        </p:nvPicPr>
        <p:blipFill>
          <a:blip r:embed="rId3" cstate="email"/>
          <a:stretch/>
        </p:blipFill>
        <p:spPr>
          <a:xfrm>
            <a:off x="1005840" y="2390040"/>
            <a:ext cx="6861240" cy="2129040"/>
          </a:xfrm>
          <a:prstGeom prst="rect">
            <a:avLst/>
          </a:prstGeom>
          <a:ln>
            <a:noFill/>
          </a:ln>
        </p:spPr>
      </p:pic>
      <p:pic>
        <p:nvPicPr>
          <p:cNvPr id="216" name="Imagen 4"/>
          <p:cNvPicPr/>
          <p:nvPr/>
        </p:nvPicPr>
        <p:blipFill>
          <a:blip r:embed="rId4" cstate="email"/>
          <a:stretch/>
        </p:blipFill>
        <p:spPr>
          <a:xfrm>
            <a:off x="0" y="306720"/>
            <a:ext cx="6868080" cy="1620360"/>
          </a:xfrm>
          <a:prstGeom prst="rect">
            <a:avLst/>
          </a:prstGeom>
          <a:ln>
            <a:noFill/>
          </a:ln>
        </p:spPr>
      </p:pic>
      <p:pic>
        <p:nvPicPr>
          <p:cNvPr id="217" name="Imagen 6"/>
          <p:cNvPicPr/>
          <p:nvPr/>
        </p:nvPicPr>
        <p:blipFill>
          <a:blip r:embed="rId5" cstate="email"/>
          <a:stretch/>
        </p:blipFill>
        <p:spPr>
          <a:xfrm>
            <a:off x="7259040" y="225000"/>
            <a:ext cx="1579320" cy="1977120"/>
          </a:xfrm>
          <a:prstGeom prst="rect">
            <a:avLst/>
          </a:prstGeom>
          <a:ln>
            <a:noFill/>
          </a:ln>
        </p:spPr>
      </p:pic>
      <p:sp>
        <p:nvSpPr>
          <p:cNvPr id="218" name="CustomShape 1"/>
          <p:cNvSpPr/>
          <p:nvPr/>
        </p:nvSpPr>
        <p:spPr>
          <a:xfrm>
            <a:off x="332280" y="2301120"/>
            <a:ext cx="8506080" cy="2217600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9" name="CustomShape 2"/>
          <p:cNvSpPr/>
          <p:nvPr/>
        </p:nvSpPr>
        <p:spPr>
          <a:xfrm>
            <a:off x="468720" y="4710960"/>
            <a:ext cx="801000" cy="317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0" name="CustomShape 3"/>
          <p:cNvSpPr/>
          <p:nvPr/>
        </p:nvSpPr>
        <p:spPr>
          <a:xfrm>
            <a:off x="4653000" y="6320880"/>
            <a:ext cx="3887640" cy="317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agen 1"/>
          <p:cNvPicPr/>
          <p:nvPr/>
        </p:nvPicPr>
        <p:blipFill>
          <a:blip r:embed="rId2"/>
          <a:stretch/>
        </p:blipFill>
        <p:spPr>
          <a:xfrm>
            <a:off x="1990080" y="372600"/>
            <a:ext cx="4969440" cy="2339280"/>
          </a:xfrm>
          <a:prstGeom prst="rect">
            <a:avLst/>
          </a:prstGeom>
          <a:ln>
            <a:noFill/>
          </a:ln>
        </p:spPr>
      </p:pic>
      <p:pic>
        <p:nvPicPr>
          <p:cNvPr id="222" name="Imagen 2"/>
          <p:cNvPicPr/>
          <p:nvPr/>
        </p:nvPicPr>
        <p:blipFill>
          <a:blip r:embed="rId3"/>
          <a:stretch/>
        </p:blipFill>
        <p:spPr>
          <a:xfrm>
            <a:off x="5219640" y="6309886"/>
            <a:ext cx="3276360" cy="266400"/>
          </a:xfrm>
          <a:prstGeom prst="rect">
            <a:avLst/>
          </a:prstGeom>
          <a:ln>
            <a:noFill/>
          </a:ln>
        </p:spPr>
      </p:pic>
      <p:sp>
        <p:nvSpPr>
          <p:cNvPr id="223" name="CustomShape 1"/>
          <p:cNvSpPr/>
          <p:nvPr/>
        </p:nvSpPr>
        <p:spPr>
          <a:xfrm>
            <a:off x="194760" y="3095579"/>
            <a:ext cx="8779680" cy="272688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24" name="CustomShape 2"/>
          <p:cNvSpPr/>
          <p:nvPr/>
        </p:nvSpPr>
        <p:spPr>
          <a:xfrm>
            <a:off x="608431" y="3357523"/>
            <a:ext cx="8194680" cy="2306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000000"/>
                </a:solidFill>
                <a:latin typeface="Calibri"/>
              </a:rPr>
              <a:t>Títulos moderados /altos aislados del </a:t>
            </a:r>
            <a:r>
              <a:rPr lang="es-ES" sz="3600" b="1" strike="noStrike" spc="-1" dirty="0" err="1">
                <a:solidFill>
                  <a:srgbClr val="000000"/>
                </a:solidFill>
                <a:latin typeface="Calibri"/>
              </a:rPr>
              <a:t>isotipo</a:t>
            </a:r>
            <a:r>
              <a:rPr lang="es-ES" sz="36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3600" b="1" strike="noStrike" spc="-1" dirty="0" err="1">
                <a:solidFill>
                  <a:srgbClr val="000000"/>
                </a:solidFill>
                <a:latin typeface="Calibri"/>
              </a:rPr>
              <a:t>IgA</a:t>
            </a:r>
            <a:r>
              <a:rPr lang="es-ES" sz="3600" b="1" strike="noStrike" spc="-1" dirty="0">
                <a:solidFill>
                  <a:srgbClr val="000000"/>
                </a:solidFill>
                <a:latin typeface="Calibri"/>
              </a:rPr>
              <a:t> de Ac anti-CL y β- glicoproteína I son infrecuentes y de significado clínico incierto.</a:t>
            </a:r>
            <a:endParaRPr lang="es-ES" sz="3600" b="0" strike="noStrike" spc="-1" dirty="0">
              <a:latin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4723" y="4010247"/>
            <a:ext cx="2272572" cy="54424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n 2"/>
          <p:cNvPicPr/>
          <p:nvPr/>
        </p:nvPicPr>
        <p:blipFill>
          <a:blip r:embed="rId2"/>
          <a:stretch/>
        </p:blipFill>
        <p:spPr>
          <a:xfrm>
            <a:off x="127080" y="254160"/>
            <a:ext cx="8889480" cy="6349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n 1"/>
          <p:cNvPicPr/>
          <p:nvPr/>
        </p:nvPicPr>
        <p:blipFill>
          <a:blip r:embed="rId2"/>
          <a:stretch/>
        </p:blipFill>
        <p:spPr>
          <a:xfrm>
            <a:off x="1990080" y="372600"/>
            <a:ext cx="4969440" cy="2339280"/>
          </a:xfrm>
          <a:prstGeom prst="rect">
            <a:avLst/>
          </a:prstGeom>
          <a:ln>
            <a:noFill/>
          </a:ln>
        </p:spPr>
      </p:pic>
      <p:pic>
        <p:nvPicPr>
          <p:cNvPr id="228" name="Imagen 2"/>
          <p:cNvPicPr/>
          <p:nvPr/>
        </p:nvPicPr>
        <p:blipFill>
          <a:blip r:embed="rId3"/>
          <a:stretch/>
        </p:blipFill>
        <p:spPr>
          <a:xfrm>
            <a:off x="5219640" y="6563880"/>
            <a:ext cx="3276360" cy="266400"/>
          </a:xfrm>
          <a:prstGeom prst="rect">
            <a:avLst/>
          </a:prstGeom>
          <a:ln>
            <a:noFill/>
          </a:ln>
        </p:spPr>
      </p:pic>
      <p:sp>
        <p:nvSpPr>
          <p:cNvPr id="229" name="CustomShape 1"/>
          <p:cNvSpPr/>
          <p:nvPr/>
        </p:nvSpPr>
        <p:spPr>
          <a:xfrm>
            <a:off x="159480" y="2943720"/>
            <a:ext cx="8779680" cy="3112167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30" name="CustomShape 2"/>
          <p:cNvSpPr/>
          <p:nvPr/>
        </p:nvSpPr>
        <p:spPr>
          <a:xfrm>
            <a:off x="651240" y="3144234"/>
            <a:ext cx="8194680" cy="2799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4400" b="1" strike="noStrike" spc="-1" dirty="0">
                <a:solidFill>
                  <a:srgbClr val="000000"/>
                </a:solidFill>
                <a:latin typeface="Calibri"/>
              </a:rPr>
              <a:t>En la práctica clínica, la definición de títulos moderados-altos de </a:t>
            </a:r>
            <a:r>
              <a:rPr lang="es-ES" sz="4400" b="1" strike="noStrike" spc="-1" dirty="0" err="1">
                <a:solidFill>
                  <a:srgbClr val="000000"/>
                </a:solidFill>
                <a:latin typeface="Calibri"/>
              </a:rPr>
              <a:t>aCL</a:t>
            </a:r>
            <a:r>
              <a:rPr lang="es-ES" sz="4400" b="1" strike="noStrike" spc="-1" dirty="0">
                <a:solidFill>
                  <a:srgbClr val="000000"/>
                </a:solidFill>
                <a:latin typeface="Calibri"/>
              </a:rPr>
              <a:t> o anti-β2GP I es ≥ 40 GPL ó MPL </a:t>
            </a:r>
            <a:r>
              <a:rPr lang="es-ES" sz="4400" b="1" spc="-1" dirty="0">
                <a:solidFill>
                  <a:srgbClr val="000000"/>
                </a:solidFill>
                <a:latin typeface="Calibri"/>
              </a:rPr>
              <a:t>(≥percentil </a:t>
            </a:r>
            <a:r>
              <a:rPr lang="es-ES" sz="4400" b="1" strike="noStrike" spc="-1" dirty="0">
                <a:solidFill>
                  <a:srgbClr val="000000"/>
                </a:solidFill>
                <a:latin typeface="Calibri"/>
              </a:rPr>
              <a:t>99) </a:t>
            </a:r>
            <a:endParaRPr lang="es-ES" sz="4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9-09-29 a las 18.45.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65" y="231388"/>
            <a:ext cx="6268932" cy="1942924"/>
          </a:xfrm>
          <a:prstGeom prst="rect">
            <a:avLst/>
          </a:prstGeom>
        </p:spPr>
      </p:pic>
      <p:pic>
        <p:nvPicPr>
          <p:cNvPr id="6" name="Imagen 5" descr="Captura de pantalla 2019-09-29 a las 18.50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64" y="6414735"/>
            <a:ext cx="3469222" cy="372402"/>
          </a:xfrm>
          <a:prstGeom prst="rect">
            <a:avLst/>
          </a:prstGeom>
        </p:spPr>
      </p:pic>
      <p:pic>
        <p:nvPicPr>
          <p:cNvPr id="5" name="Imagen 4" descr="Captura de pantalla 2019-09-29 a las 18.55.5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4" y="2174313"/>
            <a:ext cx="7046703" cy="4074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Imagen 1"/>
          <p:cNvPicPr/>
          <p:nvPr/>
        </p:nvPicPr>
        <p:blipFill>
          <a:blip r:embed="rId3" cstate="email"/>
          <a:stretch/>
        </p:blipFill>
        <p:spPr>
          <a:xfrm>
            <a:off x="0" y="168840"/>
            <a:ext cx="7839360" cy="1285560"/>
          </a:xfrm>
          <a:prstGeom prst="rect">
            <a:avLst/>
          </a:prstGeom>
          <a:ln>
            <a:noFill/>
          </a:ln>
        </p:spPr>
      </p:pic>
      <p:pic>
        <p:nvPicPr>
          <p:cNvPr id="233" name="Imagen 2"/>
          <p:cNvPicPr/>
          <p:nvPr/>
        </p:nvPicPr>
        <p:blipFill>
          <a:blip r:embed="rId4" cstate="email"/>
          <a:stretch/>
        </p:blipFill>
        <p:spPr>
          <a:xfrm>
            <a:off x="5387040" y="6485760"/>
            <a:ext cx="2230920" cy="311400"/>
          </a:xfrm>
          <a:prstGeom prst="rect">
            <a:avLst/>
          </a:prstGeom>
          <a:ln>
            <a:noFill/>
          </a:ln>
        </p:spPr>
      </p:pic>
      <p:pic>
        <p:nvPicPr>
          <p:cNvPr id="234" name="Imagen 3"/>
          <p:cNvPicPr/>
          <p:nvPr/>
        </p:nvPicPr>
        <p:blipFill>
          <a:blip r:embed="rId5"/>
          <a:stretch/>
        </p:blipFill>
        <p:spPr>
          <a:xfrm>
            <a:off x="298440" y="1532160"/>
            <a:ext cx="8063280" cy="4953600"/>
          </a:xfrm>
          <a:prstGeom prst="rect">
            <a:avLst/>
          </a:prstGeom>
          <a:ln>
            <a:noFill/>
          </a:ln>
        </p:spPr>
      </p:pic>
      <p:pic>
        <p:nvPicPr>
          <p:cNvPr id="235" name="Imagen 4"/>
          <p:cNvPicPr/>
          <p:nvPr/>
        </p:nvPicPr>
        <p:blipFill>
          <a:blip r:embed="rId6" cstate="email"/>
          <a:stretch/>
        </p:blipFill>
        <p:spPr>
          <a:xfrm>
            <a:off x="7839720" y="168840"/>
            <a:ext cx="1192680" cy="1543320"/>
          </a:xfrm>
          <a:prstGeom prst="rect">
            <a:avLst/>
          </a:prstGeom>
          <a:ln>
            <a:noFill/>
          </a:ln>
        </p:spPr>
      </p:pic>
      <p:sp>
        <p:nvSpPr>
          <p:cNvPr id="236" name="CustomShape 1"/>
          <p:cNvSpPr/>
          <p:nvPr/>
        </p:nvSpPr>
        <p:spPr>
          <a:xfrm>
            <a:off x="298440" y="3298320"/>
            <a:ext cx="8063280" cy="43416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n 3"/>
          <p:cNvPicPr/>
          <p:nvPr/>
        </p:nvPicPr>
        <p:blipFill>
          <a:blip r:embed="rId2"/>
          <a:stretch/>
        </p:blipFill>
        <p:spPr>
          <a:xfrm>
            <a:off x="718200" y="-97690"/>
            <a:ext cx="7470000" cy="685764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5113800" y="1783359"/>
            <a:ext cx="1549080" cy="49932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1701720" y="1773590"/>
            <a:ext cx="1091880" cy="567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6" name="CustomShape 3"/>
          <p:cNvSpPr/>
          <p:nvPr/>
        </p:nvSpPr>
        <p:spPr>
          <a:xfrm>
            <a:off x="1117440" y="5931999"/>
            <a:ext cx="6578280" cy="837720"/>
          </a:xfrm>
          <a:prstGeom prst="rect">
            <a:avLst/>
          </a:prstGeom>
          <a:noFill/>
          <a:ln w="28440">
            <a:solidFill>
              <a:srgbClr val="FF0000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7" name="CustomShape 4"/>
          <p:cNvSpPr/>
          <p:nvPr/>
        </p:nvSpPr>
        <p:spPr>
          <a:xfrm>
            <a:off x="1854360" y="2023560"/>
            <a:ext cx="1176480" cy="126720"/>
          </a:xfrm>
          <a:prstGeom prst="rect">
            <a:avLst/>
          </a:prstGeom>
          <a:noFill/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n 236"/>
          <p:cNvPicPr/>
          <p:nvPr/>
        </p:nvPicPr>
        <p:blipFill>
          <a:blip r:embed="rId2"/>
          <a:stretch/>
        </p:blipFill>
        <p:spPr>
          <a:xfrm>
            <a:off x="504000" y="288000"/>
            <a:ext cx="8496000" cy="2130480"/>
          </a:xfrm>
          <a:prstGeom prst="rect">
            <a:avLst/>
          </a:prstGeom>
          <a:ln>
            <a:noFill/>
          </a:ln>
        </p:spPr>
      </p:pic>
      <p:sp>
        <p:nvSpPr>
          <p:cNvPr id="238" name="TextShape 1"/>
          <p:cNvSpPr txBox="1"/>
          <p:nvPr/>
        </p:nvSpPr>
        <p:spPr>
          <a:xfrm>
            <a:off x="720000" y="2736000"/>
            <a:ext cx="7776000" cy="353797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s-ES" sz="3200" b="1" i="1" strike="noStrike" spc="-1" dirty="0">
                <a:latin typeface="Cambria"/>
              </a:rPr>
              <a:t>Qué perfil de AAF es clínicamente </a:t>
            </a:r>
            <a:r>
              <a:rPr lang="es-ES" sz="3200" b="1" i="1" strike="noStrike" spc="-1" dirty="0" err="1">
                <a:latin typeface="Cambria"/>
              </a:rPr>
              <a:t>sinificativo</a:t>
            </a:r>
            <a:r>
              <a:rPr lang="es-ES" sz="3200" b="1" i="1" strike="noStrike" spc="-1" dirty="0">
                <a:latin typeface="Cambria"/>
              </a:rPr>
              <a:t>:</a:t>
            </a:r>
          </a:p>
          <a:p>
            <a:endParaRPr lang="es-ES" sz="3200" b="0" strike="noStrike" spc="-1" dirty="0">
              <a:latin typeface="Cambria"/>
            </a:endParaRPr>
          </a:p>
          <a:p>
            <a:r>
              <a:rPr lang="es-ES" sz="3200" b="0" strike="noStrike" spc="-1" dirty="0">
                <a:latin typeface="Cambria"/>
              </a:rPr>
              <a:t>- Presencia de AL y/o niveles moderados a altos (&gt;40 GPL/MPL) de </a:t>
            </a:r>
            <a:r>
              <a:rPr lang="es-ES" sz="3200" b="0" strike="noStrike" spc="-1" dirty="0" err="1">
                <a:latin typeface="Cambria"/>
              </a:rPr>
              <a:t>aCL</a:t>
            </a:r>
            <a:r>
              <a:rPr lang="es-ES" sz="3200" b="0" strike="noStrike" spc="-1" dirty="0">
                <a:latin typeface="Cambria"/>
              </a:rPr>
              <a:t> (</a:t>
            </a:r>
            <a:r>
              <a:rPr lang="es-ES" sz="3200" b="0" strike="noStrike" spc="-1" dirty="0" err="1">
                <a:latin typeface="Cambria"/>
              </a:rPr>
              <a:t>IgG</a:t>
            </a:r>
            <a:r>
              <a:rPr lang="es-ES" sz="3200" b="0" strike="noStrike" spc="-1" dirty="0">
                <a:latin typeface="Cambria"/>
              </a:rPr>
              <a:t> o </a:t>
            </a:r>
            <a:r>
              <a:rPr lang="es-ES" sz="3200" b="0" strike="noStrike" spc="-1" dirty="0" err="1">
                <a:latin typeface="Cambria"/>
              </a:rPr>
              <a:t>IgM</a:t>
            </a:r>
            <a:r>
              <a:rPr lang="es-ES" sz="3200" b="0" strike="noStrike" spc="-1" dirty="0">
                <a:latin typeface="Cambria"/>
              </a:rPr>
              <a:t>) o </a:t>
            </a:r>
            <a:r>
              <a:rPr lang="es-ES" sz="3200" b="0" strike="noStrike" spc="-1" dirty="0">
                <a:latin typeface="Cambria"/>
                <a:ea typeface="Arial"/>
              </a:rPr>
              <a:t>β GPI repetidas al menos en dos ocasiones separadas por al menos 12 semanas</a:t>
            </a:r>
            <a:endParaRPr lang="es-ES" sz="3200" b="0" strike="noStrike" spc="-1" dirty="0">
              <a:latin typeface="Cambria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04000" y="2600534"/>
            <a:ext cx="8496000" cy="1430867"/>
          </a:xfrm>
          <a:prstGeom prst="rect">
            <a:avLst/>
          </a:prstGeom>
          <a:solidFill>
            <a:srgbClr val="CCFFCC">
              <a:alpha val="3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504000" y="4224867"/>
            <a:ext cx="8496000" cy="2150533"/>
          </a:xfrm>
          <a:prstGeom prst="rect">
            <a:avLst/>
          </a:prstGeom>
          <a:solidFill>
            <a:schemeClr val="accent6">
              <a:lumMod val="20000"/>
              <a:lumOff val="80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07905" y="152770"/>
            <a:ext cx="1177067" cy="1537263"/>
          </a:xfrm>
          <a:prstGeom prst="rect">
            <a:avLst/>
          </a:prstGeom>
        </p:spPr>
      </p:pic>
      <p:pic>
        <p:nvPicPr>
          <p:cNvPr id="3" name="Imagen 2" descr="Captura de pantalla 2019-10-02 a las 19.45.1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22" y="6376820"/>
            <a:ext cx="3095233" cy="346320"/>
          </a:xfrm>
          <a:prstGeom prst="rect">
            <a:avLst/>
          </a:prstGeom>
        </p:spPr>
      </p:pic>
      <p:pic>
        <p:nvPicPr>
          <p:cNvPr id="4" name="Imagen 3" descr="Captura de pantalla 2019-10-02 a las 19.44.4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" y="176178"/>
            <a:ext cx="7600704" cy="1227407"/>
          </a:xfrm>
          <a:prstGeom prst="rect">
            <a:avLst/>
          </a:prstGeom>
        </p:spPr>
      </p:pic>
      <p:pic>
        <p:nvPicPr>
          <p:cNvPr id="5" name="Imagen 4" descr="Captura de pantalla 2019-10-02 a las 19.44.1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4" y="2170870"/>
            <a:ext cx="4287770" cy="3503153"/>
          </a:xfrm>
          <a:prstGeom prst="rect">
            <a:avLst/>
          </a:prstGeom>
        </p:spPr>
      </p:pic>
      <p:pic>
        <p:nvPicPr>
          <p:cNvPr id="6" name="Imagen 5" descr="Captura de pantalla 2019-10-02 a las 19.43.4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64" y="2301119"/>
            <a:ext cx="4636130" cy="31532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16147" y="5967630"/>
            <a:ext cx="3322920" cy="38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5.3% pacientes/año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114584" y="1766418"/>
            <a:ext cx="4364160" cy="403889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4555136" y="1766418"/>
            <a:ext cx="4364160" cy="403889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14584" y="362832"/>
            <a:ext cx="7600704" cy="1040753"/>
          </a:xfrm>
          <a:prstGeom prst="rect">
            <a:avLst/>
          </a:prstGeom>
          <a:solidFill>
            <a:srgbClr val="CCFFCC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266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n 1"/>
          <p:cNvPicPr/>
          <p:nvPr/>
        </p:nvPicPr>
        <p:blipFill>
          <a:blip r:embed="rId2"/>
          <a:stretch/>
        </p:blipFill>
        <p:spPr>
          <a:xfrm>
            <a:off x="1990080" y="0"/>
            <a:ext cx="4969440" cy="2339280"/>
          </a:xfrm>
          <a:prstGeom prst="rect">
            <a:avLst/>
          </a:prstGeom>
          <a:ln>
            <a:noFill/>
          </a:ln>
        </p:spPr>
      </p:pic>
      <p:pic>
        <p:nvPicPr>
          <p:cNvPr id="246" name="Imagen 2"/>
          <p:cNvPicPr/>
          <p:nvPr/>
        </p:nvPicPr>
        <p:blipFill>
          <a:blip r:embed="rId3"/>
          <a:stretch/>
        </p:blipFill>
        <p:spPr>
          <a:xfrm>
            <a:off x="5219640" y="6563880"/>
            <a:ext cx="3276360" cy="266400"/>
          </a:xfrm>
          <a:prstGeom prst="rect">
            <a:avLst/>
          </a:prstGeom>
          <a:ln>
            <a:noFill/>
          </a:ln>
        </p:spPr>
      </p:pic>
      <p:sp>
        <p:nvSpPr>
          <p:cNvPr id="249" name="CustomShape 2"/>
          <p:cNvSpPr/>
          <p:nvPr/>
        </p:nvSpPr>
        <p:spPr>
          <a:xfrm>
            <a:off x="582466" y="2616289"/>
            <a:ext cx="7913534" cy="3666432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0" name="CustomShape 3"/>
          <p:cNvSpPr/>
          <p:nvPr/>
        </p:nvSpPr>
        <p:spPr>
          <a:xfrm>
            <a:off x="1680558" y="2898543"/>
            <a:ext cx="6168410" cy="3168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4000" b="1" strike="noStrike" spc="-1" dirty="0" smtClean="0">
                <a:solidFill>
                  <a:srgbClr val="000000"/>
                </a:solidFill>
                <a:latin typeface="Calibri"/>
              </a:rPr>
              <a:t>AAF </a:t>
            </a:r>
            <a:r>
              <a:rPr lang="es-ES" sz="4000" b="1" strike="noStrike" spc="-1" dirty="0">
                <a:solidFill>
                  <a:srgbClr val="000000"/>
                </a:solidFill>
                <a:latin typeface="Calibri"/>
              </a:rPr>
              <a:t>no es sólo un marcador de SAF, sino que determina un </a:t>
            </a:r>
            <a:r>
              <a:rPr lang="es-ES" sz="4000" b="1" strike="noStrike" spc="-1" dirty="0">
                <a:solidFill>
                  <a:srgbClr val="0000FF"/>
                </a:solidFill>
                <a:latin typeface="Calibri"/>
              </a:rPr>
              <a:t>MAYOR RIESGO</a:t>
            </a:r>
            <a:r>
              <a:rPr lang="es-ES" sz="4000" b="1" strike="noStrike" spc="-1" dirty="0">
                <a:solidFill>
                  <a:srgbClr val="000000"/>
                </a:solidFill>
                <a:latin typeface="Calibri"/>
              </a:rPr>
              <a:t> de complicaciones </a:t>
            </a:r>
            <a:r>
              <a:rPr lang="es-ES" sz="4000" b="1" strike="noStrike" spc="-1" dirty="0" err="1">
                <a:solidFill>
                  <a:srgbClr val="000000"/>
                </a:solidFill>
                <a:latin typeface="Calibri"/>
              </a:rPr>
              <a:t>trombóticas</a:t>
            </a:r>
            <a:r>
              <a:rPr lang="es-ES" sz="4000" b="1" strike="noStrike" spc="-1" dirty="0">
                <a:solidFill>
                  <a:srgbClr val="000000"/>
                </a:solidFill>
                <a:latin typeface="Calibri"/>
              </a:rPr>
              <a:t> y gestacionales</a:t>
            </a:r>
            <a:r>
              <a:rPr lang="es-ES" sz="40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es-ES" sz="4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9-09-29 a las 21.13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3" y="116417"/>
            <a:ext cx="7950200" cy="1155700"/>
          </a:xfrm>
          <a:prstGeom prst="rect">
            <a:avLst/>
          </a:prstGeom>
        </p:spPr>
      </p:pic>
      <p:pic>
        <p:nvPicPr>
          <p:cNvPr id="4" name="Imagen 3" descr="Captura de pantalla 2019-09-29 a las 21.14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15" y="1272117"/>
            <a:ext cx="5627352" cy="5195687"/>
          </a:xfrm>
          <a:prstGeom prst="rect">
            <a:avLst/>
          </a:prstGeom>
        </p:spPr>
      </p:pic>
      <p:pic>
        <p:nvPicPr>
          <p:cNvPr id="5" name="Imagen 4" descr="Captura de pantalla 2019-09-29 a las 21.15.3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79" y="6585838"/>
            <a:ext cx="6129895" cy="2360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30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9-09-29 a las 21.13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3" y="116417"/>
            <a:ext cx="7950200" cy="1155700"/>
          </a:xfrm>
          <a:prstGeom prst="rect">
            <a:avLst/>
          </a:prstGeom>
        </p:spPr>
      </p:pic>
      <p:pic>
        <p:nvPicPr>
          <p:cNvPr id="5" name="Imagen 4" descr="Captura de pantalla 2019-09-29 a las 21.15.3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79" y="6585838"/>
            <a:ext cx="6129895" cy="23606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8913" y="1819496"/>
            <a:ext cx="5086891" cy="408646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643923" y="1641226"/>
            <a:ext cx="533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800" b="1" dirty="0" smtClean="0"/>
              <a:t>AL </a:t>
            </a:r>
          </a:p>
          <a:p>
            <a:pPr marL="285750" indent="-285750">
              <a:buFontTx/>
              <a:buChar char="-"/>
            </a:pPr>
            <a:r>
              <a:rPr lang="es-ES" sz="2800" b="1" dirty="0" smtClean="0"/>
              <a:t>Doble positividad </a:t>
            </a:r>
            <a:r>
              <a:rPr lang="es-ES" sz="2800" dirty="0" smtClean="0"/>
              <a:t>(AL, </a:t>
            </a:r>
            <a:r>
              <a:rPr lang="es-ES" sz="2800" dirty="0" err="1" smtClean="0"/>
              <a:t>aCL</a:t>
            </a:r>
            <a:r>
              <a:rPr lang="es-ES" sz="2800" dirty="0" smtClean="0"/>
              <a:t> ó β2GPI</a:t>
            </a:r>
          </a:p>
          <a:p>
            <a:pPr marL="285750" indent="-285750">
              <a:buFontTx/>
              <a:buChar char="-"/>
            </a:pPr>
            <a:r>
              <a:rPr lang="es-ES" sz="2800" b="1" dirty="0" smtClean="0"/>
              <a:t>Triple positividad</a:t>
            </a:r>
          </a:p>
          <a:p>
            <a:pPr marL="285750" indent="-285750">
              <a:buFontTx/>
              <a:buChar char="-"/>
            </a:pPr>
            <a:endParaRPr lang="es-ES" b="1" dirty="0" smtClean="0"/>
          </a:p>
          <a:p>
            <a:pPr marL="285750" indent="-285750">
              <a:buFontTx/>
              <a:buChar char="-"/>
            </a:pPr>
            <a:r>
              <a:rPr lang="es-ES" sz="2800" b="1" dirty="0" err="1" smtClean="0"/>
              <a:t>aCL</a:t>
            </a:r>
            <a:r>
              <a:rPr lang="es-ES" sz="2800" b="1" dirty="0" smtClean="0"/>
              <a:t> ó β2GPI (</a:t>
            </a:r>
            <a:r>
              <a:rPr lang="es-ES" sz="2800" b="1" dirty="0" err="1"/>
              <a:t>IgG</a:t>
            </a:r>
            <a:r>
              <a:rPr lang="es-ES" sz="2800" b="1" dirty="0"/>
              <a:t> o </a:t>
            </a:r>
            <a:r>
              <a:rPr lang="es-ES" sz="2800" b="1" dirty="0" err="1"/>
              <a:t>IgM</a:t>
            </a:r>
            <a:r>
              <a:rPr lang="es-ES" sz="2800" b="1" dirty="0" smtClean="0"/>
              <a:t>)</a:t>
            </a:r>
          </a:p>
          <a:p>
            <a:pPr marL="285750" indent="-285750">
              <a:buFontTx/>
              <a:buChar char="-"/>
            </a:pPr>
            <a:endParaRPr lang="es-ES" sz="3600" b="1" dirty="0" smtClean="0"/>
          </a:p>
          <a:p>
            <a:pPr marL="285750" indent="-285750">
              <a:buFontTx/>
              <a:buChar char="-"/>
            </a:pPr>
            <a:r>
              <a:rPr lang="es-ES" sz="2800" b="1" dirty="0" err="1"/>
              <a:t>aCL</a:t>
            </a:r>
            <a:r>
              <a:rPr lang="es-ES" sz="2800" b="1" dirty="0"/>
              <a:t> ó β2GPI </a:t>
            </a:r>
            <a:r>
              <a:rPr lang="es-ES" sz="2800" b="1" dirty="0" smtClean="0"/>
              <a:t>a títulos bajos y/o transitorios</a:t>
            </a:r>
            <a:endParaRPr lang="es-ES" sz="2800" b="1" dirty="0"/>
          </a:p>
          <a:p>
            <a:pPr marL="285750" indent="-285750">
              <a:buFontTx/>
              <a:buChar char="-"/>
            </a:pPr>
            <a:endParaRPr lang="es-ES" sz="2800" b="1" dirty="0" smtClean="0"/>
          </a:p>
          <a:p>
            <a:pPr marL="285750" indent="-285750">
              <a:buFontTx/>
              <a:buChar char="-"/>
            </a:pPr>
            <a:endParaRPr lang="es-ES" sz="2800" b="1" dirty="0"/>
          </a:p>
        </p:txBody>
      </p:sp>
      <p:sp>
        <p:nvSpPr>
          <p:cNvPr id="8" name="Rectángulo 7"/>
          <p:cNvSpPr/>
          <p:nvPr/>
        </p:nvSpPr>
        <p:spPr>
          <a:xfrm>
            <a:off x="3643923" y="3497380"/>
            <a:ext cx="5334000" cy="879227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3643923" y="4376607"/>
            <a:ext cx="5334000" cy="1338398"/>
          </a:xfrm>
          <a:prstGeom prst="rect">
            <a:avLst/>
          </a:prstGeom>
          <a:solidFill>
            <a:srgbClr val="23FF18">
              <a:alpha val="2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3643923" y="1687150"/>
            <a:ext cx="5334000" cy="1810233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009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n 2"/>
          <p:cNvPicPr/>
          <p:nvPr/>
        </p:nvPicPr>
        <p:blipFill>
          <a:blip r:embed="rId2" cstate="email"/>
          <a:stretch/>
        </p:blipFill>
        <p:spPr>
          <a:xfrm>
            <a:off x="0" y="3388320"/>
            <a:ext cx="9143640" cy="3047040"/>
          </a:xfrm>
          <a:prstGeom prst="rect">
            <a:avLst/>
          </a:prstGeom>
          <a:ln>
            <a:noFill/>
          </a:ln>
        </p:spPr>
      </p:pic>
      <p:pic>
        <p:nvPicPr>
          <p:cNvPr id="240" name="Imagen 3"/>
          <p:cNvPicPr/>
          <p:nvPr/>
        </p:nvPicPr>
        <p:blipFill>
          <a:blip r:embed="rId3" cstate="email"/>
          <a:stretch/>
        </p:blipFill>
        <p:spPr>
          <a:xfrm>
            <a:off x="0" y="0"/>
            <a:ext cx="9143640" cy="2525760"/>
          </a:xfrm>
          <a:prstGeom prst="rect">
            <a:avLst/>
          </a:prstGeom>
          <a:ln>
            <a:noFill/>
          </a:ln>
        </p:spPr>
      </p:pic>
      <p:pic>
        <p:nvPicPr>
          <p:cNvPr id="241" name="Imagen 4"/>
          <p:cNvPicPr/>
          <p:nvPr/>
        </p:nvPicPr>
        <p:blipFill>
          <a:blip r:embed="rId4"/>
          <a:stretch/>
        </p:blipFill>
        <p:spPr>
          <a:xfrm>
            <a:off x="4933800" y="6463800"/>
            <a:ext cx="3924000" cy="317160"/>
          </a:xfrm>
          <a:prstGeom prst="rect">
            <a:avLst/>
          </a:prstGeom>
          <a:ln>
            <a:noFill/>
          </a:ln>
        </p:spPr>
      </p:pic>
      <p:sp>
        <p:nvSpPr>
          <p:cNvPr id="242" name="CustomShape 1"/>
          <p:cNvSpPr/>
          <p:nvPr/>
        </p:nvSpPr>
        <p:spPr>
          <a:xfrm>
            <a:off x="213120" y="2719080"/>
            <a:ext cx="854064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000" b="1" strike="noStrike" spc="-1" dirty="0">
                <a:solidFill>
                  <a:srgbClr val="0000FF"/>
                </a:solidFill>
                <a:latin typeface="Calibri"/>
              </a:rPr>
              <a:t>179 </a:t>
            </a:r>
            <a:r>
              <a:rPr lang="es-ES" sz="2000" b="1" strike="noStrike" spc="-1" dirty="0" err="1" smtClean="0">
                <a:solidFill>
                  <a:srgbClr val="0000FF"/>
                </a:solidFill>
                <a:latin typeface="Calibri"/>
              </a:rPr>
              <a:t>pac</a:t>
            </a:r>
            <a:r>
              <a:rPr lang="es-ES" sz="2000" b="1" strike="noStrike" spc="-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s-ES" sz="2000" b="1" strike="noStrike" spc="-1" dirty="0" smtClean="0">
                <a:solidFill>
                  <a:srgbClr val="FF0000"/>
                </a:solidFill>
                <a:latin typeface="Calibri"/>
              </a:rPr>
              <a:t>AL+</a:t>
            </a:r>
            <a:r>
              <a:rPr lang="es-ES" sz="2000" b="1" strike="noStrike" spc="-1" dirty="0" smtClean="0">
                <a:solidFill>
                  <a:srgbClr val="0000FF"/>
                </a:solidFill>
                <a:latin typeface="Calibri"/>
              </a:rPr>
              <a:t>; </a:t>
            </a:r>
            <a:r>
              <a:rPr lang="es-ES" sz="2000" b="1" strike="noStrike" spc="-1" dirty="0">
                <a:solidFill>
                  <a:srgbClr val="0000FF"/>
                </a:solidFill>
                <a:latin typeface="Calibri"/>
              </a:rPr>
              <a:t>10 años de seguimiento; 552 </a:t>
            </a:r>
            <a:r>
              <a:rPr lang="es-ES" sz="2000" b="1" strike="noStrike" spc="-1" dirty="0" err="1">
                <a:solidFill>
                  <a:srgbClr val="0000FF"/>
                </a:solidFill>
                <a:latin typeface="Calibri"/>
              </a:rPr>
              <a:t>pers</a:t>
            </a:r>
            <a:r>
              <a:rPr lang="es-ES" sz="2000" b="1" strike="noStrike" spc="-1" dirty="0">
                <a:solidFill>
                  <a:srgbClr val="0000FF"/>
                </a:solidFill>
                <a:latin typeface="Calibri"/>
              </a:rPr>
              <a:t>/año; 1,3% </a:t>
            </a:r>
            <a:r>
              <a:rPr lang="es-ES" sz="2000" b="1" strike="noStrike" spc="-1" dirty="0" err="1">
                <a:solidFill>
                  <a:srgbClr val="0000FF"/>
                </a:solidFill>
                <a:latin typeface="Calibri"/>
              </a:rPr>
              <a:t>pers</a:t>
            </a:r>
            <a:r>
              <a:rPr lang="es-ES" sz="2000" b="1" strike="noStrike" spc="-1" dirty="0">
                <a:solidFill>
                  <a:srgbClr val="0000FF"/>
                </a:solidFill>
                <a:latin typeface="Calibri"/>
              </a:rPr>
              <a:t>/año (7 </a:t>
            </a:r>
            <a:r>
              <a:rPr lang="es-ES" sz="2000" b="1" strike="noStrike" spc="-1" dirty="0" err="1" smtClean="0">
                <a:solidFill>
                  <a:srgbClr val="0000FF"/>
                </a:solidFill>
                <a:latin typeface="Calibri"/>
              </a:rPr>
              <a:t>pac</a:t>
            </a:r>
            <a:r>
              <a:rPr lang="es-ES" sz="2000" b="1" strike="noStrike" spc="-1" dirty="0" smtClean="0">
                <a:solidFill>
                  <a:srgbClr val="0000FF"/>
                </a:solidFill>
                <a:latin typeface="Calibri"/>
              </a:rPr>
              <a:t>)</a:t>
            </a:r>
            <a:endParaRPr lang="es-ES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Imagen 2"/>
          <p:cNvPicPr/>
          <p:nvPr/>
        </p:nvPicPr>
        <p:blipFill>
          <a:blip r:embed="rId2" cstate="email"/>
          <a:stretch/>
        </p:blipFill>
        <p:spPr>
          <a:xfrm>
            <a:off x="0" y="3388320"/>
            <a:ext cx="9143640" cy="3047040"/>
          </a:xfrm>
          <a:prstGeom prst="rect">
            <a:avLst/>
          </a:prstGeom>
          <a:ln>
            <a:noFill/>
          </a:ln>
        </p:spPr>
      </p:pic>
      <p:pic>
        <p:nvPicPr>
          <p:cNvPr id="240" name="Imagen 3"/>
          <p:cNvPicPr/>
          <p:nvPr/>
        </p:nvPicPr>
        <p:blipFill>
          <a:blip r:embed="rId3" cstate="email"/>
          <a:stretch/>
        </p:blipFill>
        <p:spPr>
          <a:xfrm>
            <a:off x="0" y="0"/>
            <a:ext cx="9143640" cy="2525760"/>
          </a:xfrm>
          <a:prstGeom prst="rect">
            <a:avLst/>
          </a:prstGeom>
          <a:ln>
            <a:noFill/>
          </a:ln>
        </p:spPr>
      </p:pic>
      <p:pic>
        <p:nvPicPr>
          <p:cNvPr id="241" name="Imagen 4"/>
          <p:cNvPicPr/>
          <p:nvPr/>
        </p:nvPicPr>
        <p:blipFill>
          <a:blip r:embed="rId4"/>
          <a:stretch/>
        </p:blipFill>
        <p:spPr>
          <a:xfrm>
            <a:off x="4933800" y="6463800"/>
            <a:ext cx="3924000" cy="317160"/>
          </a:xfrm>
          <a:prstGeom prst="rect">
            <a:avLst/>
          </a:prstGeom>
          <a:ln>
            <a:noFill/>
          </a:ln>
        </p:spPr>
      </p:pic>
      <p:sp>
        <p:nvSpPr>
          <p:cNvPr id="242" name="CustomShape 1"/>
          <p:cNvSpPr/>
          <p:nvPr/>
        </p:nvSpPr>
        <p:spPr>
          <a:xfrm>
            <a:off x="213120" y="2719080"/>
            <a:ext cx="854064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000" b="1" strike="noStrike" spc="-1" dirty="0">
                <a:solidFill>
                  <a:srgbClr val="0000FF"/>
                </a:solidFill>
                <a:latin typeface="Calibri"/>
              </a:rPr>
              <a:t>179 </a:t>
            </a:r>
            <a:r>
              <a:rPr lang="es-ES" sz="2000" b="1" strike="noStrike" spc="-1" dirty="0" err="1" smtClean="0">
                <a:solidFill>
                  <a:srgbClr val="0000FF"/>
                </a:solidFill>
                <a:latin typeface="Calibri"/>
              </a:rPr>
              <a:t>pac</a:t>
            </a:r>
            <a:r>
              <a:rPr lang="es-ES" sz="2000" b="1" spc="-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s-ES" sz="2000" b="1" spc="-1" dirty="0" smtClean="0">
                <a:solidFill>
                  <a:srgbClr val="FF0000"/>
                </a:solidFill>
                <a:latin typeface="Calibri"/>
              </a:rPr>
              <a:t>AL+</a:t>
            </a:r>
            <a:r>
              <a:rPr lang="es-ES" sz="2000" b="1" strike="noStrike" spc="-1" dirty="0" smtClean="0">
                <a:solidFill>
                  <a:srgbClr val="0000FF"/>
                </a:solidFill>
                <a:latin typeface="Calibri"/>
              </a:rPr>
              <a:t>; </a:t>
            </a:r>
            <a:r>
              <a:rPr lang="es-ES" sz="2000" b="1" strike="noStrike" spc="-1" dirty="0">
                <a:solidFill>
                  <a:srgbClr val="0000FF"/>
                </a:solidFill>
                <a:latin typeface="Calibri"/>
              </a:rPr>
              <a:t>10 años de seguimiento; 552 </a:t>
            </a:r>
            <a:r>
              <a:rPr lang="es-ES" sz="2000" b="1" strike="noStrike" spc="-1" dirty="0" err="1">
                <a:solidFill>
                  <a:srgbClr val="0000FF"/>
                </a:solidFill>
                <a:latin typeface="Calibri"/>
              </a:rPr>
              <a:t>pers</a:t>
            </a:r>
            <a:r>
              <a:rPr lang="es-ES" sz="2000" b="1" strike="noStrike" spc="-1" dirty="0">
                <a:solidFill>
                  <a:srgbClr val="0000FF"/>
                </a:solidFill>
                <a:latin typeface="Calibri"/>
              </a:rPr>
              <a:t>/año; 1,3% </a:t>
            </a:r>
            <a:r>
              <a:rPr lang="es-ES" sz="2000" b="1" strike="noStrike" spc="-1" dirty="0" err="1">
                <a:solidFill>
                  <a:srgbClr val="0000FF"/>
                </a:solidFill>
                <a:latin typeface="Calibri"/>
              </a:rPr>
              <a:t>pers</a:t>
            </a:r>
            <a:r>
              <a:rPr lang="es-ES" sz="2000" b="1" strike="noStrike" spc="-1" dirty="0">
                <a:solidFill>
                  <a:srgbClr val="0000FF"/>
                </a:solidFill>
                <a:latin typeface="Calibri"/>
              </a:rPr>
              <a:t>/año (7 </a:t>
            </a:r>
            <a:r>
              <a:rPr lang="es-ES" sz="2000" b="1" strike="noStrike" spc="-1" dirty="0" err="1" smtClean="0">
                <a:solidFill>
                  <a:srgbClr val="0000FF"/>
                </a:solidFill>
                <a:latin typeface="Calibri"/>
              </a:rPr>
              <a:t>pac</a:t>
            </a:r>
            <a:r>
              <a:rPr lang="es-ES" sz="2000" b="1" strike="noStrike" spc="-1" dirty="0" smtClean="0">
                <a:solidFill>
                  <a:srgbClr val="0000FF"/>
                </a:solidFill>
                <a:latin typeface="Calibri"/>
              </a:rPr>
              <a:t>)</a:t>
            </a:r>
            <a:endParaRPr lang="es-ES" sz="2000" b="0" strike="noStrike" spc="-1" dirty="0">
              <a:latin typeface="Arial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601563" y="3504193"/>
            <a:ext cx="744793" cy="255892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7206128" y="3388321"/>
            <a:ext cx="1937512" cy="307548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6559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Imagen 1"/>
          <p:cNvPicPr/>
          <p:nvPr/>
        </p:nvPicPr>
        <p:blipFill>
          <a:blip r:embed="rId2"/>
          <a:stretch/>
        </p:blipFill>
        <p:spPr>
          <a:xfrm>
            <a:off x="1990080" y="0"/>
            <a:ext cx="4969440" cy="2339280"/>
          </a:xfrm>
          <a:prstGeom prst="rect">
            <a:avLst/>
          </a:prstGeom>
          <a:ln>
            <a:noFill/>
          </a:ln>
        </p:spPr>
      </p:pic>
      <p:pic>
        <p:nvPicPr>
          <p:cNvPr id="257" name="Imagen 2"/>
          <p:cNvPicPr/>
          <p:nvPr/>
        </p:nvPicPr>
        <p:blipFill>
          <a:blip r:embed="rId3"/>
          <a:stretch/>
        </p:blipFill>
        <p:spPr>
          <a:xfrm>
            <a:off x="5219640" y="6563880"/>
            <a:ext cx="3276360" cy="266400"/>
          </a:xfrm>
          <a:prstGeom prst="rect">
            <a:avLst/>
          </a:prstGeom>
          <a:ln>
            <a:noFill/>
          </a:ln>
        </p:spPr>
      </p:pic>
      <p:sp>
        <p:nvSpPr>
          <p:cNvPr id="259" name="CustomShape 1"/>
          <p:cNvSpPr/>
          <p:nvPr/>
        </p:nvSpPr>
        <p:spPr>
          <a:xfrm>
            <a:off x="364320" y="2501630"/>
            <a:ext cx="8601837" cy="896848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0" name="CustomShape 2"/>
          <p:cNvSpPr/>
          <p:nvPr/>
        </p:nvSpPr>
        <p:spPr>
          <a:xfrm>
            <a:off x="626760" y="2665473"/>
            <a:ext cx="81946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8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2800" b="1" spc="-1" dirty="0" smtClean="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es-ES" sz="2800" b="1" strike="noStrike" spc="-1" dirty="0" smtClean="0">
                <a:solidFill>
                  <a:srgbClr val="000000"/>
                </a:solidFill>
                <a:latin typeface="Calibri"/>
              </a:rPr>
              <a:t>El </a:t>
            </a:r>
            <a:r>
              <a:rPr lang="es-ES" sz="2800" b="1" strike="noStrike" spc="-1" dirty="0">
                <a:solidFill>
                  <a:srgbClr val="000000"/>
                </a:solidFill>
                <a:latin typeface="Calibri"/>
              </a:rPr>
              <a:t>riesgo </a:t>
            </a:r>
            <a:r>
              <a:rPr lang="es-ES" sz="2800" b="1" strike="noStrike" spc="-1" dirty="0" err="1">
                <a:solidFill>
                  <a:srgbClr val="000000"/>
                </a:solidFill>
                <a:latin typeface="Calibri"/>
              </a:rPr>
              <a:t>trombótico</a:t>
            </a:r>
            <a:r>
              <a:rPr lang="es-ES" sz="2800" b="1" strike="noStrike" spc="-1" dirty="0">
                <a:solidFill>
                  <a:srgbClr val="000000"/>
                </a:solidFill>
                <a:latin typeface="Calibri"/>
              </a:rPr>
              <a:t> es </a:t>
            </a:r>
            <a:r>
              <a:rPr lang="es-ES" sz="2800" b="1" strike="noStrike" spc="-1" dirty="0" smtClean="0">
                <a:solidFill>
                  <a:srgbClr val="000000"/>
                </a:solidFill>
                <a:latin typeface="Calibri"/>
              </a:rPr>
              <a:t>multifactorial</a:t>
            </a:r>
            <a:endParaRPr lang="es-ES" sz="1800" b="0" strike="noStrike" spc="-1" dirty="0"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639000" y="3725359"/>
            <a:ext cx="3216600" cy="139248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2" name="CustomShape 4"/>
          <p:cNvSpPr/>
          <p:nvPr/>
        </p:nvSpPr>
        <p:spPr>
          <a:xfrm>
            <a:off x="775980" y="3891697"/>
            <a:ext cx="291852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3200" b="1" i="1" strike="noStrike" spc="-1" dirty="0" smtClean="0">
                <a:solidFill>
                  <a:srgbClr val="000000"/>
                </a:solidFill>
                <a:latin typeface="Calibri"/>
              </a:rPr>
              <a:t>Perfil de riesgo de los AAF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263" name="CustomShape 5"/>
          <p:cNvSpPr/>
          <p:nvPr/>
        </p:nvSpPr>
        <p:spPr>
          <a:xfrm>
            <a:off x="2244789" y="3526852"/>
            <a:ext cx="360" cy="207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64" name="CustomShape 6"/>
          <p:cNvSpPr/>
          <p:nvPr/>
        </p:nvSpPr>
        <p:spPr>
          <a:xfrm>
            <a:off x="6663600" y="3526852"/>
            <a:ext cx="360" cy="207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65" name="CustomShape 7"/>
          <p:cNvSpPr/>
          <p:nvPr/>
        </p:nvSpPr>
        <p:spPr>
          <a:xfrm>
            <a:off x="5067360" y="3734572"/>
            <a:ext cx="3216600" cy="14692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66" name="CustomShape 8"/>
          <p:cNvSpPr/>
          <p:nvPr/>
        </p:nvSpPr>
        <p:spPr>
          <a:xfrm>
            <a:off x="5179320" y="3826415"/>
            <a:ext cx="299268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3200" b="1" i="1" strike="noStrike" spc="-1" dirty="0">
                <a:solidFill>
                  <a:srgbClr val="000000"/>
                </a:solidFill>
                <a:latin typeface="Calibri"/>
              </a:rPr>
              <a:t>Otros factores de riesgo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267" name="Line 9"/>
          <p:cNvSpPr/>
          <p:nvPr/>
        </p:nvSpPr>
        <p:spPr>
          <a:xfrm>
            <a:off x="2247300" y="3536016"/>
            <a:ext cx="442836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68" name="Line 10"/>
          <p:cNvSpPr/>
          <p:nvPr/>
        </p:nvSpPr>
        <p:spPr>
          <a:xfrm flipH="1">
            <a:off x="4453200" y="3398478"/>
            <a:ext cx="8280" cy="11844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69" name="CustomShape 11"/>
          <p:cNvSpPr/>
          <p:nvPr/>
        </p:nvSpPr>
        <p:spPr>
          <a:xfrm>
            <a:off x="781200" y="5635532"/>
            <a:ext cx="7355160" cy="822960"/>
          </a:xfrm>
          <a:prstGeom prst="rect">
            <a:avLst/>
          </a:prstGeom>
          <a:solidFill>
            <a:srgbClr val="CC9CC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0" name="CustomShape 12"/>
          <p:cNvSpPr/>
          <p:nvPr/>
        </p:nvSpPr>
        <p:spPr>
          <a:xfrm>
            <a:off x="956880" y="5698016"/>
            <a:ext cx="6993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3600" b="1" strike="noStrike" spc="-1" dirty="0">
                <a:solidFill>
                  <a:srgbClr val="FFFFFF"/>
                </a:solidFill>
                <a:latin typeface="Calibri"/>
              </a:rPr>
              <a:t>ESTRATIFICACIÓN DE RIESGO</a:t>
            </a:r>
            <a:endParaRPr lang="es-ES" sz="3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3369" y="725664"/>
            <a:ext cx="8211816" cy="5724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Factores de riesgo para trombosis en pacientes con AAF persistente</a:t>
            </a:r>
          </a:p>
          <a:p>
            <a:endParaRPr lang="es-ES" sz="4000" b="1" dirty="0"/>
          </a:p>
          <a:p>
            <a:pPr algn="ctr"/>
            <a:r>
              <a:rPr lang="es-ES" sz="2800" b="1" dirty="0"/>
              <a:t>E</a:t>
            </a:r>
            <a:r>
              <a:rPr lang="es-ES" sz="2800" b="1" dirty="0" smtClean="0"/>
              <a:t>dad</a:t>
            </a:r>
          </a:p>
          <a:p>
            <a:pPr algn="ctr"/>
            <a:r>
              <a:rPr lang="es-ES" sz="2800" b="1" dirty="0" smtClean="0"/>
              <a:t>Género masculino</a:t>
            </a:r>
          </a:p>
          <a:p>
            <a:pPr algn="ctr"/>
            <a:r>
              <a:rPr lang="es-ES" sz="2800" b="1" dirty="0" smtClean="0"/>
              <a:t>Hipertensión arterial</a:t>
            </a:r>
          </a:p>
          <a:p>
            <a:pPr algn="ctr"/>
            <a:r>
              <a:rPr lang="es-ES" sz="2800" b="1" dirty="0" smtClean="0"/>
              <a:t>Diabetes mellitus </a:t>
            </a:r>
          </a:p>
          <a:p>
            <a:pPr algn="ctr"/>
            <a:r>
              <a:rPr lang="es-ES" sz="2800" b="1" dirty="0" smtClean="0"/>
              <a:t>Tabaquismo</a:t>
            </a:r>
          </a:p>
          <a:p>
            <a:pPr algn="ctr"/>
            <a:r>
              <a:rPr lang="es-ES" sz="2800" b="1" dirty="0" smtClean="0"/>
              <a:t>Obesidad</a:t>
            </a:r>
          </a:p>
          <a:p>
            <a:pPr algn="ctr"/>
            <a:r>
              <a:rPr lang="es-ES" sz="2800" b="1" dirty="0" smtClean="0"/>
              <a:t>Enfermedad autoinmune sistémica (LES)</a:t>
            </a:r>
          </a:p>
          <a:p>
            <a:pPr algn="ctr"/>
            <a:r>
              <a:rPr lang="es-ES" sz="2800" b="1" dirty="0" smtClean="0"/>
              <a:t>Factores pro-</a:t>
            </a:r>
            <a:r>
              <a:rPr lang="es-ES" sz="2800" b="1" dirty="0" err="1" smtClean="0"/>
              <a:t>trombóticos</a:t>
            </a:r>
            <a:r>
              <a:rPr lang="es-ES" sz="2800" b="1" dirty="0" smtClean="0"/>
              <a:t> genéticos/familiares (déficit V Leiden, </a:t>
            </a:r>
            <a:r>
              <a:rPr lang="es-ES" sz="2800" b="1" dirty="0" err="1" smtClean="0"/>
              <a:t>prot</a:t>
            </a:r>
            <a:r>
              <a:rPr lang="es-ES" sz="2800" b="1" dirty="0" smtClean="0"/>
              <a:t> C, S, </a:t>
            </a:r>
            <a:r>
              <a:rPr lang="es-ES" sz="2800" b="1" dirty="0" err="1" smtClean="0"/>
              <a:t>etc</a:t>
            </a:r>
            <a:r>
              <a:rPr lang="es-ES" sz="2800" b="1" dirty="0" smtClean="0"/>
              <a:t>)</a:t>
            </a:r>
          </a:p>
          <a:p>
            <a:pPr marL="285750" indent="-285750">
              <a:buFontTx/>
              <a:buChar char="-"/>
            </a:pPr>
            <a:endParaRPr lang="es-ES" b="1" dirty="0" smtClean="0"/>
          </a:p>
        </p:txBody>
      </p:sp>
      <p:sp>
        <p:nvSpPr>
          <p:cNvPr id="3" name="Rectángulo 2"/>
          <p:cNvSpPr/>
          <p:nvPr/>
        </p:nvSpPr>
        <p:spPr>
          <a:xfrm>
            <a:off x="563369" y="620633"/>
            <a:ext cx="8211817" cy="1403587"/>
          </a:xfrm>
          <a:prstGeom prst="rect">
            <a:avLst/>
          </a:prstGeom>
          <a:solidFill>
            <a:srgbClr val="23FF1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563368" y="2043321"/>
            <a:ext cx="8211817" cy="4334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3369" y="725664"/>
            <a:ext cx="8211816" cy="5724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Factores de riesgo para trombosis en pacientes con AAF persistente</a:t>
            </a:r>
          </a:p>
          <a:p>
            <a:endParaRPr lang="es-ES" sz="4000" b="1" dirty="0"/>
          </a:p>
          <a:p>
            <a:pPr algn="ctr"/>
            <a:r>
              <a:rPr lang="es-ES" sz="2800" b="1" dirty="0"/>
              <a:t>E</a:t>
            </a:r>
            <a:r>
              <a:rPr lang="es-ES" sz="2800" b="1" dirty="0" smtClean="0"/>
              <a:t>dad</a:t>
            </a:r>
          </a:p>
          <a:p>
            <a:pPr algn="ctr"/>
            <a:r>
              <a:rPr lang="es-ES" sz="2800" b="1" dirty="0" smtClean="0"/>
              <a:t>Género masculino</a:t>
            </a:r>
          </a:p>
          <a:p>
            <a:pPr algn="ctr"/>
            <a:r>
              <a:rPr lang="es-ES" sz="2800" b="1" dirty="0" smtClean="0"/>
              <a:t>Hipertensión arterial</a:t>
            </a:r>
          </a:p>
          <a:p>
            <a:pPr algn="ctr"/>
            <a:r>
              <a:rPr lang="es-ES" sz="2800" b="1" dirty="0" smtClean="0"/>
              <a:t>Diabetes mellitus </a:t>
            </a:r>
          </a:p>
          <a:p>
            <a:pPr algn="ctr"/>
            <a:r>
              <a:rPr lang="es-ES" sz="2800" b="1" dirty="0" smtClean="0"/>
              <a:t>Tabaquismo</a:t>
            </a:r>
          </a:p>
          <a:p>
            <a:pPr algn="ctr"/>
            <a:r>
              <a:rPr lang="es-ES" sz="2800" b="1" dirty="0" smtClean="0"/>
              <a:t>Obesidad</a:t>
            </a:r>
          </a:p>
          <a:p>
            <a:pPr algn="ctr"/>
            <a:r>
              <a:rPr lang="es-ES" sz="2800" b="1" dirty="0" smtClean="0"/>
              <a:t>Enfermedad autoinmune sistémica (LES)</a:t>
            </a:r>
          </a:p>
          <a:p>
            <a:pPr algn="ctr"/>
            <a:r>
              <a:rPr lang="es-ES" sz="2800" b="1" dirty="0" smtClean="0"/>
              <a:t>Factores pro-</a:t>
            </a:r>
            <a:r>
              <a:rPr lang="es-ES" sz="2800" b="1" dirty="0" err="1" smtClean="0"/>
              <a:t>trombóticos</a:t>
            </a:r>
            <a:r>
              <a:rPr lang="es-ES" sz="2800" b="1" dirty="0" smtClean="0"/>
              <a:t> genéticos/familiares (déficit V Leiden, </a:t>
            </a:r>
            <a:r>
              <a:rPr lang="es-ES" sz="2800" b="1" dirty="0" err="1" smtClean="0"/>
              <a:t>prot</a:t>
            </a:r>
            <a:r>
              <a:rPr lang="es-ES" sz="2800" b="1" dirty="0" smtClean="0"/>
              <a:t> C, S, </a:t>
            </a:r>
            <a:r>
              <a:rPr lang="es-ES" sz="2800" b="1" dirty="0" err="1" smtClean="0"/>
              <a:t>etc</a:t>
            </a:r>
            <a:r>
              <a:rPr lang="es-ES" sz="2800" b="1" dirty="0" smtClean="0"/>
              <a:t>)</a:t>
            </a:r>
          </a:p>
          <a:p>
            <a:pPr marL="285750" indent="-285750">
              <a:buFontTx/>
              <a:buChar char="-"/>
            </a:pPr>
            <a:endParaRPr lang="es-ES" b="1" dirty="0" smtClean="0"/>
          </a:p>
        </p:txBody>
      </p:sp>
      <p:sp>
        <p:nvSpPr>
          <p:cNvPr id="3" name="Rectángulo 2"/>
          <p:cNvSpPr/>
          <p:nvPr/>
        </p:nvSpPr>
        <p:spPr>
          <a:xfrm>
            <a:off x="563369" y="620633"/>
            <a:ext cx="8211817" cy="1403587"/>
          </a:xfrm>
          <a:prstGeom prst="rect">
            <a:avLst/>
          </a:prstGeom>
          <a:solidFill>
            <a:srgbClr val="23FF1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563368" y="2043321"/>
            <a:ext cx="8211817" cy="4334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673614" y="3112716"/>
            <a:ext cx="4067714" cy="171867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2995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3" name="CustomShape 2"/>
          <p:cNvSpPr/>
          <p:nvPr/>
        </p:nvSpPr>
        <p:spPr>
          <a:xfrm>
            <a:off x="1066680" y="1490040"/>
            <a:ext cx="7213320" cy="45228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4800" b="1" i="1" strike="noStrike" spc="-1" dirty="0">
                <a:solidFill>
                  <a:srgbClr val="FFFFFF"/>
                </a:solidFill>
                <a:latin typeface="Calibri"/>
              </a:rPr>
              <a:t>Si son sujetos </a:t>
            </a:r>
            <a:r>
              <a:rPr lang="es-ES" sz="4800" b="1" i="1" strike="noStrike" spc="-1" dirty="0" smtClean="0">
                <a:solidFill>
                  <a:srgbClr val="FFFFFF"/>
                </a:solidFill>
                <a:latin typeface="Calibri"/>
              </a:rPr>
              <a:t>asintomáticos </a:t>
            </a:r>
            <a:r>
              <a:rPr lang="es-ES" sz="4800" b="1" i="1" strike="noStrike" spc="-1" dirty="0">
                <a:solidFill>
                  <a:srgbClr val="FFFFFF"/>
                </a:solidFill>
                <a:latin typeface="Calibri"/>
              </a:rPr>
              <a:t>(en ausencia de trombosis), por qué hay que solicitar anticuerpos </a:t>
            </a:r>
            <a:r>
              <a:rPr lang="es-ES" sz="4800" b="1" i="1" strike="noStrike" spc="-1" dirty="0" err="1">
                <a:solidFill>
                  <a:srgbClr val="FFFFFF"/>
                </a:solidFill>
                <a:latin typeface="Calibri"/>
              </a:rPr>
              <a:t>antifosfolípido</a:t>
            </a:r>
            <a:r>
              <a:rPr lang="es-ES" sz="4800" b="1" i="1" strike="noStrike" spc="-1" dirty="0">
                <a:solidFill>
                  <a:srgbClr val="FFFFFF"/>
                </a:solidFill>
                <a:latin typeface="Calibri"/>
              </a:rPr>
              <a:t>  </a:t>
            </a:r>
            <a:endParaRPr lang="es-ES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4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3369" y="725664"/>
            <a:ext cx="821181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Manifestaciones no-criterios SAF que pueden aumentar el para trombosis en pacientes con AAF persistente</a:t>
            </a:r>
          </a:p>
          <a:p>
            <a:pPr algn="ctr"/>
            <a:endParaRPr lang="es-ES" sz="4400" b="1" dirty="0" smtClean="0"/>
          </a:p>
          <a:p>
            <a:pPr algn="ctr"/>
            <a:r>
              <a:rPr lang="es-ES" sz="2800" b="1" dirty="0" smtClean="0"/>
              <a:t>Antecedente de SAF obstétrico no </a:t>
            </a:r>
            <a:r>
              <a:rPr lang="es-ES" sz="2800" b="1" dirty="0" err="1" smtClean="0"/>
              <a:t>trombótico</a:t>
            </a:r>
            <a:endParaRPr lang="es-ES" sz="2800" b="1" dirty="0" smtClean="0"/>
          </a:p>
          <a:p>
            <a:pPr algn="ctr"/>
            <a:r>
              <a:rPr lang="es-ES" sz="2800" dirty="0" err="1" smtClean="0"/>
              <a:t>Livedo</a:t>
            </a:r>
            <a:r>
              <a:rPr lang="es-ES" sz="2800" dirty="0" smtClean="0"/>
              <a:t> </a:t>
            </a:r>
            <a:r>
              <a:rPr lang="es-ES" sz="2800" dirty="0" err="1" smtClean="0"/>
              <a:t>reticularis</a:t>
            </a:r>
            <a:endParaRPr lang="es-ES" sz="2800" dirty="0" smtClean="0"/>
          </a:p>
          <a:p>
            <a:pPr algn="ctr"/>
            <a:r>
              <a:rPr lang="es-ES" sz="2800" dirty="0" smtClean="0"/>
              <a:t>Enfermedad valvular</a:t>
            </a:r>
          </a:p>
          <a:p>
            <a:pPr algn="ctr"/>
            <a:r>
              <a:rPr lang="es-ES" sz="2800" dirty="0" smtClean="0"/>
              <a:t>Trombocitopenia</a:t>
            </a:r>
          </a:p>
          <a:p>
            <a:pPr algn="ctr"/>
            <a:r>
              <a:rPr lang="es-ES" sz="2800" dirty="0" err="1" smtClean="0"/>
              <a:t>Microangiopatía</a:t>
            </a:r>
            <a:r>
              <a:rPr lang="es-ES" sz="2800" dirty="0" smtClean="0"/>
              <a:t> renal</a:t>
            </a:r>
          </a:p>
          <a:p>
            <a:pPr algn="ctr"/>
            <a:r>
              <a:rPr lang="es-ES" sz="2800" dirty="0" smtClean="0"/>
              <a:t>Manifestaciones neurológicas</a:t>
            </a:r>
          </a:p>
          <a:p>
            <a:pPr algn="ctr"/>
            <a:endParaRPr lang="es-ES" sz="2800" dirty="0" smtClean="0"/>
          </a:p>
          <a:p>
            <a:pPr marL="285750" indent="-285750">
              <a:buFontTx/>
              <a:buChar char="-"/>
            </a:pPr>
            <a:endParaRPr lang="es-ES" b="1" dirty="0" smtClean="0"/>
          </a:p>
        </p:txBody>
      </p:sp>
      <p:sp>
        <p:nvSpPr>
          <p:cNvPr id="5" name="Rectángulo 4"/>
          <p:cNvSpPr/>
          <p:nvPr/>
        </p:nvSpPr>
        <p:spPr>
          <a:xfrm>
            <a:off x="563369" y="620633"/>
            <a:ext cx="8211817" cy="1642292"/>
          </a:xfrm>
          <a:prstGeom prst="rect">
            <a:avLst/>
          </a:prstGeom>
          <a:solidFill>
            <a:srgbClr val="23FF1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63368" y="2262925"/>
            <a:ext cx="8211817" cy="3523289"/>
          </a:xfrm>
          <a:prstGeom prst="rect">
            <a:avLst/>
          </a:prstGeom>
          <a:solidFill>
            <a:schemeClr val="accent6">
              <a:lumMod val="40000"/>
              <a:lumOff val="60000"/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63471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9-09-30 a las 19.53.3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90" y="-587435"/>
            <a:ext cx="6502611" cy="2190829"/>
          </a:xfrm>
          <a:prstGeom prst="rect">
            <a:avLst/>
          </a:prstGeom>
        </p:spPr>
      </p:pic>
      <p:pic>
        <p:nvPicPr>
          <p:cNvPr id="3" name="Imagen 2" descr="Captura de pantalla 2019-09-30 a las 19.55.4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9" y="1740044"/>
            <a:ext cx="8536469" cy="4573720"/>
          </a:xfrm>
          <a:prstGeom prst="rect">
            <a:avLst/>
          </a:prstGeom>
        </p:spPr>
      </p:pic>
      <p:pic>
        <p:nvPicPr>
          <p:cNvPr id="5" name="Imagen 4" descr="Captura de pantalla 2019-09-30 a las 19.58.2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953" y="6440660"/>
            <a:ext cx="3940047" cy="3314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83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9-09-29 a las 21.0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3" y="520426"/>
            <a:ext cx="7495117" cy="1433057"/>
          </a:xfrm>
          <a:prstGeom prst="rect">
            <a:avLst/>
          </a:prstGeom>
        </p:spPr>
      </p:pic>
      <p:pic>
        <p:nvPicPr>
          <p:cNvPr id="4" name="Imagen 3" descr="Captura de pantalla 2019-09-29 a las 21.01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10" y="6106866"/>
            <a:ext cx="3022600" cy="5461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34202" y="2081508"/>
            <a:ext cx="863195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200" b="1" dirty="0" smtClean="0"/>
          </a:p>
          <a:p>
            <a:pPr algn="ctr"/>
            <a:r>
              <a:rPr lang="es-ES" sz="3200" b="1" dirty="0" smtClean="0"/>
              <a:t>Tasa anual de incidencia de trombosis</a:t>
            </a:r>
          </a:p>
          <a:p>
            <a:pPr algn="ctr"/>
            <a:endParaRPr lang="es-ES" dirty="0"/>
          </a:p>
          <a:p>
            <a:pPr algn="ctr"/>
            <a:r>
              <a:rPr lang="es-ES" sz="3200" dirty="0" smtClean="0"/>
              <a:t>AAF (+) en pacientes con EAS: </a:t>
            </a:r>
            <a:r>
              <a:rPr lang="es-ES" sz="4000" b="1" dirty="0" smtClean="0">
                <a:solidFill>
                  <a:srgbClr val="FF0000"/>
                </a:solidFill>
              </a:rPr>
              <a:t>≤5%</a:t>
            </a:r>
            <a:endParaRPr lang="es-ES" sz="3200" dirty="0"/>
          </a:p>
          <a:p>
            <a:pPr marL="457200" indent="-457200" algn="ctr">
              <a:buFontTx/>
              <a:buChar char="•"/>
            </a:pPr>
            <a:endParaRPr lang="es-ES" sz="3200" dirty="0"/>
          </a:p>
          <a:p>
            <a:pPr algn="ctr"/>
            <a:r>
              <a:rPr lang="es-ES" sz="3200" dirty="0" smtClean="0"/>
              <a:t>AAF (+) sin FRCV:   </a:t>
            </a:r>
            <a:r>
              <a:rPr lang="es-ES" sz="4000" b="1" dirty="0" smtClean="0">
                <a:solidFill>
                  <a:srgbClr val="FF0000"/>
                </a:solidFill>
              </a:rPr>
              <a:t>&lt;1%</a:t>
            </a:r>
          </a:p>
          <a:p>
            <a:pPr marL="285750" indent="-285750">
              <a:buFontTx/>
              <a:buChar char="-"/>
            </a:pPr>
            <a:endParaRPr lang="es-ES" sz="3200" dirty="0"/>
          </a:p>
        </p:txBody>
      </p:sp>
      <p:sp>
        <p:nvSpPr>
          <p:cNvPr id="6" name="Rectángulo 5"/>
          <p:cNvSpPr/>
          <p:nvPr/>
        </p:nvSpPr>
        <p:spPr>
          <a:xfrm>
            <a:off x="702467" y="2301118"/>
            <a:ext cx="8034523" cy="3084071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29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8802" y="0"/>
            <a:ext cx="1320963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6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9-09-30 a las 21.13.3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56" y="582437"/>
            <a:ext cx="6187508" cy="1702123"/>
          </a:xfrm>
          <a:prstGeom prst="rect">
            <a:avLst/>
          </a:prstGeom>
        </p:spPr>
      </p:pic>
      <p:pic>
        <p:nvPicPr>
          <p:cNvPr id="3" name="Imagen 2" descr="Captura de pantalla 2019-09-30 a las 21.12.5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6176"/>
            <a:ext cx="9144000" cy="2261810"/>
          </a:xfrm>
          <a:prstGeom prst="rect">
            <a:avLst/>
          </a:prstGeom>
        </p:spPr>
      </p:pic>
      <p:pic>
        <p:nvPicPr>
          <p:cNvPr id="4" name="Imagen 3" descr="Captura de pantalla 2019-09-30 a las 21.13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57" y="5905405"/>
            <a:ext cx="3784307" cy="602253"/>
          </a:xfrm>
          <a:prstGeom prst="rect">
            <a:avLst/>
          </a:prstGeom>
        </p:spPr>
      </p:pic>
      <p:pic>
        <p:nvPicPr>
          <p:cNvPr id="6" name="Imagen 5" descr="Captura de pantalla 2019-09-30 a las 21.16.49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10" y="254012"/>
            <a:ext cx="1838622" cy="235550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2816721"/>
            <a:ext cx="9144000" cy="2578016"/>
          </a:xfrm>
          <a:prstGeom prst="rect">
            <a:avLst/>
          </a:prstGeom>
          <a:solidFill>
            <a:srgbClr val="CCFFCC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816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9-09-29 a las 20.48.3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4" y="1667765"/>
            <a:ext cx="7287924" cy="5190235"/>
          </a:xfrm>
          <a:prstGeom prst="rect">
            <a:avLst/>
          </a:prstGeom>
        </p:spPr>
      </p:pic>
      <p:pic>
        <p:nvPicPr>
          <p:cNvPr id="4" name="Imagen 3" descr="Captura de pantalla 2019-09-29 a las 20.54.5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99" y="95793"/>
            <a:ext cx="6009341" cy="19523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8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9-09-29 a las 20.54.5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99" y="95793"/>
            <a:ext cx="6009341" cy="1952389"/>
          </a:xfrm>
          <a:prstGeom prst="rect">
            <a:avLst/>
          </a:prstGeom>
        </p:spPr>
      </p:pic>
      <p:pic>
        <p:nvPicPr>
          <p:cNvPr id="3" name="Imagen 2" descr="Captura de pantalla 2019-09-29 a las 20.53.0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80" y="2048182"/>
            <a:ext cx="7542278" cy="480981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24929" y="6349803"/>
            <a:ext cx="1576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Con LES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14723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9-09-30 a las 21.23.4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496"/>
            <a:ext cx="9144000" cy="51869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69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9-09-30 a las 21.27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564"/>
            <a:ext cx="9144000" cy="474087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808168" y="2024220"/>
            <a:ext cx="2052954" cy="324639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57434" y="2463065"/>
            <a:ext cx="6121045" cy="324639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7313867" y="2892736"/>
            <a:ext cx="1547255" cy="324639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57434" y="3322403"/>
            <a:ext cx="1260797" cy="324639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278758" y="5432187"/>
            <a:ext cx="7582364" cy="5163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09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9-09-29 a las 19.04.4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58" y="2277533"/>
            <a:ext cx="5889425" cy="4445000"/>
          </a:xfrm>
          <a:prstGeom prst="rect">
            <a:avLst/>
          </a:prstGeom>
        </p:spPr>
      </p:pic>
      <p:pic>
        <p:nvPicPr>
          <p:cNvPr id="3" name="Imagen 2" descr="Captura de pantalla 2019-09-29 a las 19.03.5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2" y="151433"/>
            <a:ext cx="5327429" cy="2126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7990" y="310207"/>
            <a:ext cx="1573861" cy="1967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85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660240" y="990720"/>
            <a:ext cx="8034480" cy="56308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685800" indent="-68544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es-ES" sz="4000" b="0" strike="noStrike" spc="-1" dirty="0">
                <a:solidFill>
                  <a:srgbClr val="FFFFFF"/>
                </a:solidFill>
                <a:latin typeface="Calibri"/>
              </a:rPr>
              <a:t>Estudio de familiares de 1º grado con ECV </a:t>
            </a:r>
            <a:r>
              <a:rPr lang="es-ES" sz="4000" b="0" strike="noStrike" spc="-1" dirty="0" err="1">
                <a:solidFill>
                  <a:srgbClr val="FFFFFF"/>
                </a:solidFill>
                <a:latin typeface="Calibri"/>
              </a:rPr>
              <a:t>aterotrombóticas</a:t>
            </a:r>
            <a:r>
              <a:rPr lang="es-ES" sz="4000" b="0" strike="noStrike" spc="-1" dirty="0">
                <a:solidFill>
                  <a:srgbClr val="FFFFFF"/>
                </a:solidFill>
                <a:latin typeface="Calibri"/>
              </a:rPr>
              <a:t> “atípicas” </a:t>
            </a:r>
            <a:endParaRPr lang="es-ES" sz="4000" b="0" strike="noStrike" spc="-1" dirty="0">
              <a:latin typeface="Arial"/>
            </a:endParaRPr>
          </a:p>
          <a:p>
            <a:pPr marL="685800" indent="-68544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es-ES" sz="4000" b="0" strike="noStrike" spc="-1" dirty="0">
                <a:solidFill>
                  <a:srgbClr val="FFFFFF"/>
                </a:solidFill>
                <a:latin typeface="Calibri"/>
              </a:rPr>
              <a:t> Evaluación de pacientes recién diagnosticados de EAS </a:t>
            </a:r>
            <a:r>
              <a:rPr lang="es-ES" sz="2000" b="0" strike="noStrike" spc="-1" dirty="0" smtClean="0">
                <a:solidFill>
                  <a:srgbClr val="FFFF00"/>
                </a:solidFill>
                <a:latin typeface="Calibri"/>
              </a:rPr>
              <a:t>(</a:t>
            </a:r>
            <a:r>
              <a:rPr lang="es-ES" sz="2000" spc="-1" dirty="0">
                <a:solidFill>
                  <a:srgbClr val="FFFF00"/>
                </a:solidFill>
                <a:latin typeface="Calibri"/>
                <a:ea typeface="Calibri"/>
              </a:rPr>
              <a:t>&gt;</a:t>
            </a:r>
            <a:r>
              <a:rPr lang="es-ES" sz="2000" b="0" strike="noStrike" spc="-1" dirty="0" smtClean="0">
                <a:solidFill>
                  <a:srgbClr val="FFFF00"/>
                </a:solidFill>
                <a:latin typeface="Calibri"/>
                <a:ea typeface="Calibri"/>
              </a:rPr>
              <a:t>30</a:t>
            </a:r>
            <a:r>
              <a:rPr lang="es-ES" sz="2000" b="0" strike="noStrike" spc="-1" dirty="0">
                <a:solidFill>
                  <a:srgbClr val="FFFF00"/>
                </a:solidFill>
                <a:latin typeface="Calibri"/>
                <a:ea typeface="Calibri"/>
              </a:rPr>
              <a:t>% LES tienen AAF+)</a:t>
            </a:r>
            <a:endParaRPr lang="es-ES" sz="2000" b="0" strike="noStrike" spc="-1" dirty="0">
              <a:solidFill>
                <a:srgbClr val="FFFF00"/>
              </a:solidFill>
              <a:latin typeface="Arial"/>
            </a:endParaRPr>
          </a:p>
          <a:p>
            <a:pPr marL="685800" indent="-68544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es-ES" sz="4000" b="0" strike="noStrike" spc="-1" dirty="0">
                <a:solidFill>
                  <a:srgbClr val="FFFFFF"/>
                </a:solidFill>
                <a:latin typeface="Calibri"/>
              </a:rPr>
              <a:t>Serología luética falsamente positiva </a:t>
            </a:r>
            <a:r>
              <a:rPr lang="es-ES" sz="2000" b="0" strike="noStrike" spc="-1" dirty="0">
                <a:solidFill>
                  <a:srgbClr val="FFFF00"/>
                </a:solidFill>
                <a:latin typeface="Calibri"/>
              </a:rPr>
              <a:t>(VDRL (+) a </a:t>
            </a:r>
            <a:r>
              <a:rPr lang="es-ES" sz="2000" b="0" strike="noStrike" spc="-1" dirty="0" err="1">
                <a:solidFill>
                  <a:srgbClr val="FFFF00"/>
                </a:solidFill>
                <a:latin typeface="Calibri"/>
              </a:rPr>
              <a:t>titulos</a:t>
            </a:r>
            <a:r>
              <a:rPr lang="es-ES" sz="2000" b="0" strike="noStrike" spc="-1" dirty="0">
                <a:solidFill>
                  <a:srgbClr val="FFFF00"/>
                </a:solidFill>
                <a:latin typeface="Calibri"/>
              </a:rPr>
              <a:t> bajos + Pruebas </a:t>
            </a:r>
            <a:r>
              <a:rPr lang="es-ES" sz="2000" b="0" strike="noStrike" spc="-1" dirty="0" err="1">
                <a:solidFill>
                  <a:srgbClr val="FFFF00"/>
                </a:solidFill>
                <a:latin typeface="Calibri"/>
              </a:rPr>
              <a:t>treponémicas</a:t>
            </a:r>
            <a:r>
              <a:rPr lang="es-ES" sz="2000" b="0" strike="noStrike" spc="-1" dirty="0">
                <a:solidFill>
                  <a:srgbClr val="FFFF00"/>
                </a:solidFill>
                <a:latin typeface="Calibri"/>
              </a:rPr>
              <a:t> (-</a:t>
            </a:r>
            <a:r>
              <a:rPr lang="es-ES" sz="2000" b="0" strike="noStrike" spc="-1" dirty="0" smtClean="0">
                <a:solidFill>
                  <a:srgbClr val="FFFF00"/>
                </a:solidFill>
                <a:latin typeface="Calibri"/>
              </a:rPr>
              <a:t>))</a:t>
            </a:r>
            <a:r>
              <a:rPr lang="es-ES" sz="2000" b="0" strike="noStrike" spc="-1" dirty="0" smtClean="0">
                <a:solidFill>
                  <a:srgbClr val="FFFFFF"/>
                </a:solidFill>
                <a:latin typeface="Calibri"/>
              </a:rPr>
              <a:t> </a:t>
            </a:r>
            <a:endParaRPr lang="es-ES" sz="2000" b="0" strike="noStrike" spc="-1" dirty="0">
              <a:latin typeface="Arial"/>
            </a:endParaRPr>
          </a:p>
          <a:p>
            <a:pPr marL="685800" indent="-68544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es-ES" sz="4000" b="0" strike="noStrike" spc="-1" dirty="0" err="1">
                <a:solidFill>
                  <a:srgbClr val="FFFFFF"/>
                </a:solidFill>
                <a:latin typeface="Calibri"/>
              </a:rPr>
              <a:t>TTPa</a:t>
            </a:r>
            <a:r>
              <a:rPr lang="es-ES" sz="4000" b="0" strike="noStrike" spc="-1" dirty="0">
                <a:solidFill>
                  <a:srgbClr val="FFFFFF"/>
                </a:solidFill>
                <a:latin typeface="Calibri"/>
              </a:rPr>
              <a:t> prolongado </a:t>
            </a:r>
            <a:r>
              <a:rPr lang="es-ES" sz="2000" b="0" strike="noStrike" spc="-1" dirty="0">
                <a:solidFill>
                  <a:srgbClr val="FFFF00"/>
                </a:solidFill>
                <a:latin typeface="Calibri"/>
              </a:rPr>
              <a:t>(TVVR alterado)</a:t>
            </a:r>
            <a:endParaRPr lang="es-E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4000" b="0" strike="noStrike" spc="-1" dirty="0">
                <a:solidFill>
                  <a:srgbClr val="FFFFFF"/>
                </a:solidFill>
                <a:latin typeface="Calibri"/>
              </a:rPr>
              <a:t> </a:t>
            </a:r>
            <a:endParaRPr lang="es-ES" sz="4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9-09-29 a las 21.00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" y="167142"/>
            <a:ext cx="7495117" cy="1433057"/>
          </a:xfrm>
          <a:prstGeom prst="rect">
            <a:avLst/>
          </a:prstGeom>
        </p:spPr>
      </p:pic>
      <p:pic>
        <p:nvPicPr>
          <p:cNvPr id="3" name="Imagen 2" descr="Captura de pantalla 2019-09-29 a las 20.59.3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95" y="1655309"/>
            <a:ext cx="5885872" cy="5202691"/>
          </a:xfrm>
          <a:prstGeom prst="rect">
            <a:avLst/>
          </a:prstGeom>
        </p:spPr>
      </p:pic>
      <p:pic>
        <p:nvPicPr>
          <p:cNvPr id="4" name="Imagen 3" descr="Captura de pantalla 2019-09-29 a las 21.01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0" y="5992287"/>
            <a:ext cx="3022600" cy="546100"/>
          </a:xfrm>
          <a:prstGeom prst="rect">
            <a:avLst/>
          </a:prstGeom>
        </p:spPr>
      </p:pic>
      <p:pic>
        <p:nvPicPr>
          <p:cNvPr id="6" name="Imagen 5" descr="Captura de pantalla 2019-09-29 a las 21.03.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4" y="2758818"/>
            <a:ext cx="2369352" cy="3233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99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9-09-29 a las 20.29.2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6" y="524462"/>
            <a:ext cx="6643219" cy="498686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239077" y="2071144"/>
            <a:ext cx="5395621" cy="39462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Captura de pantalla 2019-09-29 a las 20.32.4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18" y="6198377"/>
            <a:ext cx="5461681" cy="254690"/>
          </a:xfrm>
          <a:prstGeom prst="rect">
            <a:avLst/>
          </a:prstGeom>
        </p:spPr>
      </p:pic>
      <p:pic>
        <p:nvPicPr>
          <p:cNvPr id="6" name="Imagen 5" descr="Captura de pantalla 2019-09-29 a las 20.32.24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81" y="2785497"/>
            <a:ext cx="5904923" cy="1102071"/>
          </a:xfrm>
          <a:prstGeom prst="rect">
            <a:avLst/>
          </a:prstGeom>
        </p:spPr>
      </p:pic>
      <p:pic>
        <p:nvPicPr>
          <p:cNvPr id="9" name="Imagen 8" descr="Captura de pantalla 2019-09-29 a las 20.36.1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35" y="3894128"/>
            <a:ext cx="1622819" cy="2123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59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46877" y="1986028"/>
            <a:ext cx="6149313" cy="94527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737849" y="2113101"/>
            <a:ext cx="5815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Portadores asintomáticos de AAF </a:t>
            </a:r>
          </a:p>
          <a:p>
            <a:pPr algn="ctr"/>
            <a:r>
              <a:rPr lang="es-ES" dirty="0" smtClean="0"/>
              <a:t>Prevención primaria</a:t>
            </a:r>
            <a:endParaRPr lang="es-ES" dirty="0"/>
          </a:p>
        </p:txBody>
      </p:sp>
      <p:pic>
        <p:nvPicPr>
          <p:cNvPr id="4" name="Imagen 3" descr="Captura de pantalla 2019-09-29 a las 21.13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3" y="498337"/>
            <a:ext cx="7950200" cy="1155700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 flipV="1">
            <a:off x="1737849" y="3136587"/>
            <a:ext cx="5815112" cy="2864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629833" y="3446532"/>
            <a:ext cx="2091526" cy="53507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3579980" y="3446532"/>
            <a:ext cx="2091526" cy="53507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6507198" y="3446532"/>
            <a:ext cx="2091526" cy="11557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782987" y="3513740"/>
            <a:ext cx="1804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Sin LES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66671" y="3513740"/>
            <a:ext cx="188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Con LES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598098" y="3418260"/>
            <a:ext cx="1871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Antecedentes de SAF obstétrico puro con o sin LES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620285" y="4276855"/>
            <a:ext cx="2091526" cy="11557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2940223" y="4272452"/>
            <a:ext cx="1595373" cy="115936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773438" y="4401724"/>
            <a:ext cx="1804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Perfil AAF de </a:t>
            </a:r>
            <a:r>
              <a:rPr lang="es-ES" dirty="0"/>
              <a:t> </a:t>
            </a:r>
            <a:r>
              <a:rPr lang="es-ES" dirty="0" smtClean="0"/>
              <a:t>alto riesgo (con o sin FRCV) </a:t>
            </a:r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1050349" y="5823668"/>
            <a:ext cx="1184029" cy="53507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897571" y="5900796"/>
            <a:ext cx="14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AAS</a:t>
            </a:r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4687996" y="4276113"/>
            <a:ext cx="1595373" cy="11557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3055559" y="4401724"/>
            <a:ext cx="1384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Perfil de AAF de alto riesgo</a:t>
            </a:r>
            <a:endParaRPr lang="es-ES" dirty="0"/>
          </a:p>
        </p:txBody>
      </p:sp>
      <p:sp>
        <p:nvSpPr>
          <p:cNvPr id="23" name="CuadroTexto 22"/>
          <p:cNvSpPr txBox="1"/>
          <p:nvPr/>
        </p:nvSpPr>
        <p:spPr>
          <a:xfrm>
            <a:off x="4812506" y="4401724"/>
            <a:ext cx="1346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Perfil de AAF de </a:t>
            </a:r>
            <a:r>
              <a:rPr lang="es-ES" dirty="0" smtClean="0"/>
              <a:t>bajo riesgo</a:t>
            </a:r>
            <a:endParaRPr lang="es-ES" dirty="0"/>
          </a:p>
          <a:p>
            <a:endParaRPr lang="es-ES" dirty="0"/>
          </a:p>
        </p:txBody>
      </p:sp>
      <p:sp>
        <p:nvSpPr>
          <p:cNvPr id="26" name="Rectángulo 25"/>
          <p:cNvSpPr/>
          <p:nvPr/>
        </p:nvSpPr>
        <p:spPr>
          <a:xfrm>
            <a:off x="6598098" y="4913536"/>
            <a:ext cx="2091526" cy="53507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/>
          <p:nvPr/>
        </p:nvSpPr>
        <p:spPr>
          <a:xfrm>
            <a:off x="3131950" y="5833216"/>
            <a:ext cx="1184029" cy="53507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/>
          <p:cNvSpPr/>
          <p:nvPr/>
        </p:nvSpPr>
        <p:spPr>
          <a:xfrm>
            <a:off x="4860250" y="5719376"/>
            <a:ext cx="1184029" cy="820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6930411" y="5833212"/>
            <a:ext cx="1184029" cy="53507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/>
          <p:cNvSpPr txBox="1"/>
          <p:nvPr/>
        </p:nvSpPr>
        <p:spPr>
          <a:xfrm>
            <a:off x="3265629" y="5900796"/>
            <a:ext cx="98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AAS</a:t>
            </a:r>
            <a:endParaRPr lang="es-ES" dirty="0"/>
          </a:p>
        </p:txBody>
      </p:sp>
      <p:sp>
        <p:nvSpPr>
          <p:cNvPr id="32" name="CuadroTexto 31"/>
          <p:cNvSpPr txBox="1"/>
          <p:nvPr/>
        </p:nvSpPr>
        <p:spPr>
          <a:xfrm>
            <a:off x="7085071" y="5891248"/>
            <a:ext cx="91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AAS</a:t>
            </a:r>
            <a:endParaRPr lang="es-ES" dirty="0"/>
          </a:p>
        </p:txBody>
      </p:sp>
      <p:sp>
        <p:nvSpPr>
          <p:cNvPr id="33" name="CuadroTexto 32"/>
          <p:cNvSpPr txBox="1"/>
          <p:nvPr/>
        </p:nvSpPr>
        <p:spPr>
          <a:xfrm>
            <a:off x="4860251" y="5814858"/>
            <a:ext cx="118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Considerar</a:t>
            </a:r>
            <a:r>
              <a:rPr lang="es-ES" dirty="0" smtClean="0"/>
              <a:t> AAS</a:t>
            </a:r>
            <a:endParaRPr lang="es-ES" dirty="0"/>
          </a:p>
        </p:txBody>
      </p:sp>
      <p:sp>
        <p:nvSpPr>
          <p:cNvPr id="34" name="CuadroTexto 33"/>
          <p:cNvSpPr txBox="1"/>
          <p:nvPr/>
        </p:nvSpPr>
        <p:spPr>
          <a:xfrm>
            <a:off x="6703133" y="4913536"/>
            <a:ext cx="18955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Evaluar riesgo /beneficio</a:t>
            </a:r>
            <a:endParaRPr lang="es-ES" sz="1600" dirty="0"/>
          </a:p>
        </p:txBody>
      </p:sp>
      <p:cxnSp>
        <p:nvCxnSpPr>
          <p:cNvPr id="36" name="Conector recto 35"/>
          <p:cNvCxnSpPr>
            <a:stCxn id="2" idx="2"/>
            <a:endCxn id="8" idx="0"/>
          </p:cNvCxnSpPr>
          <p:nvPr/>
        </p:nvCxnSpPr>
        <p:spPr>
          <a:xfrm>
            <a:off x="4621534" y="2931300"/>
            <a:ext cx="4209" cy="51523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1756569" y="3155683"/>
            <a:ext cx="0" cy="29084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/>
          <p:nvPr/>
        </p:nvCxnSpPr>
        <p:spPr>
          <a:xfrm>
            <a:off x="7543035" y="3145764"/>
            <a:ext cx="4209" cy="29084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1737849" y="3981603"/>
            <a:ext cx="0" cy="29084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>
            <a:off x="7532731" y="4602236"/>
            <a:ext cx="0" cy="29084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1709202" y="5432559"/>
            <a:ext cx="0" cy="3822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/>
          <p:cNvCxnSpPr/>
          <p:nvPr/>
        </p:nvCxnSpPr>
        <p:spPr>
          <a:xfrm>
            <a:off x="3752230" y="5441369"/>
            <a:ext cx="0" cy="3822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/>
          <p:cNvCxnSpPr/>
          <p:nvPr/>
        </p:nvCxnSpPr>
        <p:spPr>
          <a:xfrm>
            <a:off x="7522426" y="5450917"/>
            <a:ext cx="0" cy="3822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5480535" y="5432559"/>
            <a:ext cx="0" cy="29084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3752230" y="4110133"/>
            <a:ext cx="179552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>
            <a:endCxn id="17" idx="0"/>
          </p:cNvCxnSpPr>
          <p:nvPr/>
        </p:nvCxnSpPr>
        <p:spPr>
          <a:xfrm>
            <a:off x="3737910" y="4095590"/>
            <a:ext cx="0" cy="17686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/>
          <p:cNvCxnSpPr/>
          <p:nvPr/>
        </p:nvCxnSpPr>
        <p:spPr>
          <a:xfrm>
            <a:off x="5550213" y="4095590"/>
            <a:ext cx="0" cy="17686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/>
          <p:nvPr/>
        </p:nvCxnSpPr>
        <p:spPr>
          <a:xfrm flipH="1">
            <a:off x="4621534" y="3980380"/>
            <a:ext cx="4209" cy="11521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Imagen 64" descr="Captura de pantalla 2019-09-29 a las 21.15.3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972" y="6625624"/>
            <a:ext cx="6129895" cy="236068"/>
          </a:xfrm>
          <a:prstGeom prst="rect">
            <a:avLst/>
          </a:prstGeom>
        </p:spPr>
      </p:pic>
      <p:sp>
        <p:nvSpPr>
          <p:cNvPr id="66" name="Rectángulo 65"/>
          <p:cNvSpPr/>
          <p:nvPr/>
        </p:nvSpPr>
        <p:spPr>
          <a:xfrm>
            <a:off x="620285" y="429669"/>
            <a:ext cx="8183545" cy="1155333"/>
          </a:xfrm>
          <a:prstGeom prst="rect">
            <a:avLst/>
          </a:prstGeom>
          <a:solidFill>
            <a:srgbClr val="CCFFCC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51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679698" y="957170"/>
            <a:ext cx="464302" cy="6469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1916508"/>
              </p:ext>
            </p:extLst>
          </p:nvPr>
        </p:nvGraphicFramePr>
        <p:xfrm>
          <a:off x="1" y="53334"/>
          <a:ext cx="9143999" cy="6921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5830"/>
                <a:gridCol w="1375203"/>
                <a:gridCol w="1459831"/>
                <a:gridCol w="1703135"/>
              </a:tblGrid>
              <a:tr h="39153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Cut</a:t>
                      </a:r>
                      <a:r>
                        <a:rPr lang="es-ES" dirty="0" smtClean="0"/>
                        <a:t>-off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aPL</a:t>
                      </a:r>
                      <a:r>
                        <a:rPr lang="es-ES" dirty="0" smtClean="0"/>
                        <a:t>-score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GAPSS</a:t>
                      </a:r>
                      <a:endParaRPr lang="es-ES" dirty="0"/>
                    </a:p>
                  </a:txBody>
                  <a:tcPr/>
                </a:tc>
              </a:tr>
              <a:tr h="1925024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LA</a:t>
                      </a:r>
                    </a:p>
                    <a:p>
                      <a:r>
                        <a:rPr lang="es-ES" sz="1600" dirty="0" smtClean="0"/>
                        <a:t>   APTT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mixing</a:t>
                      </a:r>
                      <a:endParaRPr lang="es-ES" sz="1600" baseline="0" dirty="0" smtClean="0"/>
                    </a:p>
                    <a:p>
                      <a:r>
                        <a:rPr lang="es-ES" sz="1600" baseline="0" dirty="0" smtClean="0"/>
                        <a:t>   APTT </a:t>
                      </a:r>
                      <a:r>
                        <a:rPr lang="es-ES" sz="1600" baseline="0" dirty="0" err="1" smtClean="0"/>
                        <a:t>confirmation</a:t>
                      </a:r>
                      <a:r>
                        <a:rPr lang="es-ES" sz="1600" baseline="0" dirty="0" smtClean="0"/>
                        <a:t> (ratio)</a:t>
                      </a:r>
                    </a:p>
                    <a:p>
                      <a:endParaRPr lang="es-ES" sz="1600" baseline="0" dirty="0" smtClean="0"/>
                    </a:p>
                    <a:p>
                      <a:r>
                        <a:rPr lang="es-ES" sz="1600" baseline="0" dirty="0" smtClean="0"/>
                        <a:t>   KCT </a:t>
                      </a:r>
                      <a:r>
                        <a:rPr lang="es-ES" sz="1600" baseline="0" dirty="0" err="1" smtClean="0"/>
                        <a:t>mixing</a:t>
                      </a:r>
                      <a:endParaRPr lang="es-ES" sz="1600" baseline="0" dirty="0" smtClean="0"/>
                    </a:p>
                    <a:p>
                      <a:r>
                        <a:rPr lang="es-ES" sz="1600" baseline="0" dirty="0" smtClean="0"/>
                        <a:t>   </a:t>
                      </a:r>
                      <a:r>
                        <a:rPr lang="es-ES" sz="1600" baseline="0" dirty="0" err="1" smtClean="0"/>
                        <a:t>dRVVT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mixing</a:t>
                      </a:r>
                      <a:endParaRPr lang="es-ES" sz="1600" baseline="0" dirty="0" smtClean="0"/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aseline="0" dirty="0" smtClean="0"/>
                        <a:t>   </a:t>
                      </a:r>
                      <a:r>
                        <a:rPr lang="es-ES" sz="1600" baseline="0" dirty="0" err="1" smtClean="0"/>
                        <a:t>dRVVT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baseline="0" dirty="0" err="1" smtClean="0"/>
                        <a:t>confirmation</a:t>
                      </a:r>
                      <a:r>
                        <a:rPr lang="es-ES" sz="1600" baseline="0" dirty="0" smtClean="0"/>
                        <a:t> (ratio)</a:t>
                      </a:r>
                      <a:r>
                        <a:rPr lang="es-ES" sz="1600" baseline="0" dirty="0" err="1" smtClean="0"/>
                        <a:t>aCL</a:t>
                      </a:r>
                      <a:endParaRPr lang="es-ES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 smtClean="0"/>
                    </a:p>
                    <a:p>
                      <a:endParaRPr lang="es-ES" sz="1600" dirty="0" smtClean="0"/>
                    </a:p>
                    <a:p>
                      <a:pPr algn="ctr"/>
                      <a:r>
                        <a:rPr lang="es-ES" sz="1600" dirty="0" smtClean="0"/>
                        <a:t>&gt;1.3</a:t>
                      </a:r>
                    </a:p>
                    <a:p>
                      <a:pPr algn="ctr"/>
                      <a:r>
                        <a:rPr lang="es-ES" sz="1600" dirty="0" smtClean="0"/>
                        <a:t>&gt;1.1</a:t>
                      </a:r>
                    </a:p>
                    <a:p>
                      <a:endParaRPr lang="es-ES" sz="1600" dirty="0" smtClean="0"/>
                    </a:p>
                    <a:p>
                      <a:endParaRPr lang="es-ES" sz="1600" dirty="0" smtClean="0"/>
                    </a:p>
                    <a:p>
                      <a:pPr algn="ctr"/>
                      <a:r>
                        <a:rPr lang="es-ES" sz="1600" dirty="0" smtClean="0"/>
                        <a:t>&gt;1.3</a:t>
                      </a:r>
                    </a:p>
                    <a:p>
                      <a:pPr algn="ctr"/>
                      <a:r>
                        <a:rPr lang="es-ES" sz="1600" dirty="0" smtClean="0"/>
                        <a:t>&gt;1.1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 smtClean="0"/>
                    </a:p>
                    <a:p>
                      <a:pPr algn="ctr"/>
                      <a:r>
                        <a:rPr lang="es-ES" sz="1600" dirty="0" smtClean="0"/>
                        <a:t>5</a:t>
                      </a:r>
                    </a:p>
                    <a:p>
                      <a:pPr algn="ctr"/>
                      <a:r>
                        <a:rPr lang="es-ES" sz="1600" dirty="0" smtClean="0"/>
                        <a:t>2</a:t>
                      </a:r>
                    </a:p>
                    <a:p>
                      <a:pPr algn="ctr"/>
                      <a:r>
                        <a:rPr lang="es-ES" sz="1600" dirty="0" smtClean="0"/>
                        <a:t>1</a:t>
                      </a:r>
                    </a:p>
                    <a:p>
                      <a:pPr algn="ctr"/>
                      <a:r>
                        <a:rPr lang="es-ES" sz="1600" dirty="0" smtClean="0"/>
                        <a:t>8</a:t>
                      </a:r>
                    </a:p>
                    <a:p>
                      <a:pPr algn="ctr"/>
                      <a:r>
                        <a:rPr lang="es-ES" sz="1600" dirty="0" smtClean="0"/>
                        <a:t>4</a:t>
                      </a:r>
                    </a:p>
                    <a:p>
                      <a:pPr algn="ctr"/>
                      <a:r>
                        <a:rPr lang="es-ES" sz="1600" dirty="0" smtClean="0"/>
                        <a:t>2</a:t>
                      </a:r>
                    </a:p>
                    <a:p>
                      <a:pPr algn="ctr"/>
                      <a:r>
                        <a:rPr lang="es-ES" sz="1600" dirty="0" smtClean="0"/>
                        <a:t>1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4</a:t>
                      </a:r>
                      <a:endParaRPr lang="es-ES" sz="1600" dirty="0"/>
                    </a:p>
                  </a:txBody>
                  <a:tcPr/>
                </a:tc>
              </a:tr>
              <a:tr h="1141963">
                <a:tc>
                  <a:txBody>
                    <a:bodyPr/>
                    <a:lstStyle/>
                    <a:p>
                      <a:r>
                        <a:rPr lang="es-ES" sz="1600" b="1" dirty="0" err="1" smtClean="0"/>
                        <a:t>aCL</a:t>
                      </a:r>
                      <a:endParaRPr lang="es-ES" sz="1600" b="1" dirty="0" smtClean="0"/>
                    </a:p>
                    <a:p>
                      <a:r>
                        <a:rPr lang="es-ES" sz="1600" dirty="0" smtClean="0"/>
                        <a:t>   </a:t>
                      </a:r>
                      <a:r>
                        <a:rPr lang="es-ES" sz="1600" dirty="0" err="1" smtClean="0"/>
                        <a:t>IgG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high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titers</a:t>
                      </a:r>
                      <a:endParaRPr lang="es-ES" sz="1600" dirty="0" smtClean="0"/>
                    </a:p>
                    <a:p>
                      <a:r>
                        <a:rPr lang="es-ES" sz="1600" dirty="0" smtClean="0"/>
                        <a:t>   </a:t>
                      </a:r>
                      <a:r>
                        <a:rPr lang="es-ES" sz="1600" dirty="0" err="1" smtClean="0"/>
                        <a:t>IgG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medium</a:t>
                      </a:r>
                      <a:r>
                        <a:rPr lang="es-ES" sz="1600" dirty="0" smtClean="0"/>
                        <a:t>/</a:t>
                      </a:r>
                      <a:r>
                        <a:rPr lang="es-ES" sz="1600" dirty="0" err="1" smtClean="0"/>
                        <a:t>low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titers</a:t>
                      </a:r>
                      <a:endParaRPr lang="es-ES" sz="1600" dirty="0" smtClean="0"/>
                    </a:p>
                    <a:p>
                      <a:r>
                        <a:rPr lang="es-ES" sz="1600" dirty="0" smtClean="0"/>
                        <a:t>   </a:t>
                      </a:r>
                      <a:r>
                        <a:rPr lang="es-ES" sz="1600" dirty="0" err="1" smtClean="0"/>
                        <a:t>IgM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 smtClean="0"/>
                    </a:p>
                    <a:p>
                      <a:pPr algn="ctr"/>
                      <a:r>
                        <a:rPr lang="es-ES" sz="1600" dirty="0" smtClean="0"/>
                        <a:t>&gt;30 GPL</a:t>
                      </a:r>
                    </a:p>
                    <a:p>
                      <a:pPr algn="ctr"/>
                      <a:r>
                        <a:rPr lang="es-ES" sz="1600" dirty="0" smtClean="0"/>
                        <a:t>&gt;18.5 GPL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 smtClean="0"/>
                    </a:p>
                    <a:p>
                      <a:pPr algn="ctr"/>
                      <a:r>
                        <a:rPr lang="es-ES" sz="1600" dirty="0" smtClean="0"/>
                        <a:t>20</a:t>
                      </a:r>
                    </a:p>
                    <a:p>
                      <a:pPr algn="ctr"/>
                      <a:r>
                        <a:rPr lang="es-ES" sz="1600" dirty="0" smtClean="0"/>
                        <a:t>4</a:t>
                      </a:r>
                    </a:p>
                    <a:p>
                      <a:pPr algn="ctr"/>
                      <a:r>
                        <a:rPr lang="es-ES" sz="1600" dirty="0" smtClean="0"/>
                        <a:t>2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5</a:t>
                      </a:r>
                      <a:endParaRPr lang="es-ES" sz="1600" dirty="0"/>
                    </a:p>
                  </a:txBody>
                  <a:tcPr/>
                </a:tc>
              </a:tr>
              <a:tr h="1141963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 </a:t>
                      </a:r>
                      <a:r>
                        <a:rPr lang="es-ES" sz="1600" b="1" dirty="0" smtClean="0"/>
                        <a:t>anti-β2</a:t>
                      </a:r>
                      <a:r>
                        <a:rPr lang="es-ES" sz="1600" b="1" baseline="0" dirty="0" smtClean="0"/>
                        <a:t> GPI</a:t>
                      </a:r>
                      <a:endParaRPr lang="es-ES" sz="1600" b="1" dirty="0" smtClean="0"/>
                    </a:p>
                    <a:p>
                      <a:r>
                        <a:rPr lang="es-ES" sz="1600" dirty="0" smtClean="0"/>
                        <a:t>   </a:t>
                      </a:r>
                      <a:r>
                        <a:rPr lang="es-ES" sz="1600" dirty="0" err="1" smtClean="0"/>
                        <a:t>IgG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high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titers</a:t>
                      </a:r>
                      <a:endParaRPr lang="es-ES" sz="1600" dirty="0" smtClean="0"/>
                    </a:p>
                    <a:p>
                      <a:r>
                        <a:rPr lang="es-ES" sz="1600" dirty="0" smtClean="0"/>
                        <a:t>   </a:t>
                      </a:r>
                      <a:r>
                        <a:rPr lang="es-ES" sz="1600" dirty="0" err="1" smtClean="0"/>
                        <a:t>IgG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medium</a:t>
                      </a:r>
                      <a:r>
                        <a:rPr lang="es-ES" sz="1600" dirty="0" smtClean="0"/>
                        <a:t>/</a:t>
                      </a:r>
                      <a:r>
                        <a:rPr lang="es-ES" sz="1600" dirty="0" err="1" smtClean="0"/>
                        <a:t>low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titers</a:t>
                      </a:r>
                      <a:endParaRPr lang="es-ES" sz="1600" dirty="0" smtClean="0"/>
                    </a:p>
                    <a:p>
                      <a:r>
                        <a:rPr lang="es-ES" sz="1600" dirty="0" smtClean="0"/>
                        <a:t>   </a:t>
                      </a:r>
                      <a:r>
                        <a:rPr lang="es-ES" sz="1600" dirty="0" err="1" smtClean="0"/>
                        <a:t>IgM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 smtClean="0"/>
                    </a:p>
                    <a:p>
                      <a:pPr algn="ctr"/>
                      <a:r>
                        <a:rPr lang="es-ES" sz="1600" dirty="0" smtClean="0"/>
                        <a:t>&gt;15 GPL</a:t>
                      </a:r>
                    </a:p>
                    <a:p>
                      <a:pPr algn="ctr"/>
                      <a:r>
                        <a:rPr lang="es-ES" sz="1600" dirty="0" smtClean="0"/>
                        <a:t>&gt;2.2 GPL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 smtClean="0"/>
                    </a:p>
                    <a:p>
                      <a:pPr algn="ctr"/>
                      <a:r>
                        <a:rPr lang="es-ES" sz="1600" dirty="0" smtClean="0"/>
                        <a:t>20</a:t>
                      </a:r>
                    </a:p>
                    <a:p>
                      <a:pPr algn="ctr"/>
                      <a:r>
                        <a:rPr lang="es-ES" sz="1600" dirty="0" smtClean="0"/>
                        <a:t>6</a:t>
                      </a:r>
                    </a:p>
                    <a:p>
                      <a:pPr algn="ctr"/>
                      <a:r>
                        <a:rPr lang="es-ES" sz="16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4</a:t>
                      </a:r>
                      <a:endParaRPr lang="es-ES" sz="1600" dirty="0"/>
                    </a:p>
                  </a:txBody>
                  <a:tcPr/>
                </a:tc>
              </a:tr>
              <a:tr h="1141963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anti-PS/PT </a:t>
                      </a:r>
                      <a:r>
                        <a:rPr lang="es-ES" sz="1600" b="1" dirty="0" err="1" smtClean="0"/>
                        <a:t>complex</a:t>
                      </a:r>
                      <a:endParaRPr lang="es-ES" sz="1600" b="1" dirty="0" smtClean="0"/>
                    </a:p>
                    <a:p>
                      <a:r>
                        <a:rPr lang="es-ES" sz="1600" dirty="0" smtClean="0"/>
                        <a:t>   </a:t>
                      </a:r>
                      <a:r>
                        <a:rPr lang="es-ES" sz="1600" dirty="0" err="1" smtClean="0"/>
                        <a:t>IgG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high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titers</a:t>
                      </a:r>
                      <a:endParaRPr lang="es-ES" sz="1600" dirty="0" smtClean="0"/>
                    </a:p>
                    <a:p>
                      <a:r>
                        <a:rPr lang="es-ES" sz="1600" dirty="0" smtClean="0"/>
                        <a:t>   </a:t>
                      </a:r>
                      <a:r>
                        <a:rPr lang="es-ES" sz="1600" dirty="0" err="1" smtClean="0"/>
                        <a:t>IgG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medium</a:t>
                      </a:r>
                      <a:r>
                        <a:rPr lang="es-ES" sz="1600" dirty="0" smtClean="0"/>
                        <a:t>/</a:t>
                      </a:r>
                      <a:r>
                        <a:rPr lang="es-ES" sz="1600" dirty="0" err="1" smtClean="0"/>
                        <a:t>low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dirty="0" err="1" smtClean="0"/>
                        <a:t>titers</a:t>
                      </a:r>
                      <a:endParaRPr lang="es-ES" sz="1600" dirty="0" smtClean="0"/>
                    </a:p>
                    <a:p>
                      <a:r>
                        <a:rPr lang="es-ES" sz="1600" dirty="0" smtClean="0"/>
                        <a:t>   </a:t>
                      </a:r>
                      <a:r>
                        <a:rPr lang="es-ES" sz="1600" dirty="0" err="1" smtClean="0"/>
                        <a:t>IgM</a:t>
                      </a:r>
                      <a:endParaRPr lang="es-E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 smtClean="0"/>
                    </a:p>
                    <a:p>
                      <a:pPr algn="ctr"/>
                      <a:r>
                        <a:rPr lang="es-ES" sz="1600" dirty="0" smtClean="0"/>
                        <a:t>&gt;10 GPL</a:t>
                      </a:r>
                    </a:p>
                    <a:p>
                      <a:pPr algn="ctr"/>
                      <a:r>
                        <a:rPr lang="es-ES" sz="1600" dirty="0" smtClean="0"/>
                        <a:t>&gt;2 GPL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 smtClean="0"/>
                    </a:p>
                    <a:p>
                      <a:pPr algn="ctr"/>
                      <a:r>
                        <a:rPr lang="es-ES" sz="1600" dirty="0" smtClean="0"/>
                        <a:t>20</a:t>
                      </a:r>
                    </a:p>
                    <a:p>
                      <a:pPr algn="ctr"/>
                      <a:r>
                        <a:rPr lang="es-ES" sz="1600" dirty="0" smtClean="0"/>
                        <a:t>13</a:t>
                      </a:r>
                    </a:p>
                    <a:p>
                      <a:pPr algn="ctr"/>
                      <a:r>
                        <a:rPr lang="es-ES" sz="1600" dirty="0" smtClean="0"/>
                        <a:t>8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3</a:t>
                      </a:r>
                      <a:endParaRPr lang="es-ES" sz="1600" dirty="0"/>
                    </a:p>
                  </a:txBody>
                  <a:tcPr/>
                </a:tc>
              </a:tr>
              <a:tr h="531111">
                <a:tc>
                  <a:txBody>
                    <a:bodyPr/>
                    <a:lstStyle/>
                    <a:p>
                      <a:r>
                        <a:rPr lang="es-ES" sz="1600" b="1" dirty="0" err="1" smtClean="0"/>
                        <a:t>Hyperlipidemia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3</a:t>
                      </a:r>
                      <a:endParaRPr lang="es-ES" sz="1600" dirty="0"/>
                    </a:p>
                  </a:txBody>
                  <a:tcPr/>
                </a:tc>
              </a:tr>
              <a:tr h="531111">
                <a:tc>
                  <a:txBody>
                    <a:bodyPr/>
                    <a:lstStyle/>
                    <a:p>
                      <a:r>
                        <a:rPr lang="es-ES" sz="1600" b="1" dirty="0" err="1" smtClean="0"/>
                        <a:t>Hypertension</a:t>
                      </a:r>
                      <a:endParaRPr lang="es-E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1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188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8679698" y="957170"/>
            <a:ext cx="464302" cy="6469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Captura de pantalla 2019-10-02 a las 20.05.2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4" y="143220"/>
            <a:ext cx="873223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51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9-10-02 a las 20.05.0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170"/>
            <a:ext cx="9144000" cy="465482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679698" y="957170"/>
            <a:ext cx="464302" cy="6469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879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agen 1"/>
          <p:cNvPicPr/>
          <p:nvPr/>
        </p:nvPicPr>
        <p:blipFill>
          <a:blip r:embed="rId2"/>
          <a:stretch/>
        </p:blipFill>
        <p:spPr>
          <a:xfrm>
            <a:off x="-1220760" y="0"/>
            <a:ext cx="10405800" cy="6940440"/>
          </a:xfrm>
          <a:prstGeom prst="rect">
            <a:avLst/>
          </a:prstGeom>
          <a:ln>
            <a:noFill/>
          </a:ln>
        </p:spPr>
      </p:pic>
      <p:sp>
        <p:nvSpPr>
          <p:cNvPr id="283" name="CustomShape 1"/>
          <p:cNvSpPr/>
          <p:nvPr/>
        </p:nvSpPr>
        <p:spPr>
          <a:xfrm>
            <a:off x="145080" y="1491480"/>
            <a:ext cx="4304160" cy="42150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4800" b="1" i="1" strike="noStrike" spc="-1" dirty="0">
                <a:solidFill>
                  <a:srgbClr val="F2F2F2"/>
                </a:solidFill>
                <a:latin typeface="Avenir Black Oblique"/>
              </a:rPr>
              <a:t>Gestión </a:t>
            </a:r>
            <a:endParaRPr lang="es-ES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4800" b="1" i="1" strike="noStrike" spc="-1" dirty="0">
                <a:solidFill>
                  <a:srgbClr val="F2F2F2"/>
                </a:solidFill>
                <a:latin typeface="Avenir Black Oblique"/>
              </a:rPr>
              <a:t>de la</a:t>
            </a:r>
            <a:endParaRPr lang="es-ES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4800" b="1" i="1" strike="noStrike" spc="-1" dirty="0">
                <a:solidFill>
                  <a:srgbClr val="F2F2F2"/>
                </a:solidFill>
                <a:latin typeface="Avenir Black Oblique"/>
              </a:rPr>
              <a:t> incertidumbre</a:t>
            </a:r>
            <a:endParaRPr lang="es-ES" sz="4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346040" y="1405440"/>
            <a:ext cx="6739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COPIA PEGA DEL INFORME DE AUTOINMUNIDAD DE MARIA ROSA AGUILERA AVILES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/>
        </p:blipFill>
        <p:spPr>
          <a:xfrm>
            <a:off x="-281290" y="-255690"/>
            <a:ext cx="9881802" cy="6638183"/>
          </a:xfrm>
          <a:prstGeom prst="rect">
            <a:avLst/>
          </a:prstGeom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70478" y="1474524"/>
            <a:ext cx="8973522" cy="12358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2548642" y="2957566"/>
            <a:ext cx="2284402" cy="2897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-281290" y="6237598"/>
            <a:ext cx="9188752" cy="2897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/>
        </p:blipFill>
        <p:spPr>
          <a:xfrm>
            <a:off x="-110352" y="-1227335"/>
            <a:ext cx="9981014" cy="7811583"/>
          </a:xfrm>
          <a:prstGeom prst="rect">
            <a:avLst/>
          </a:prstGeom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440536" y="2002967"/>
            <a:ext cx="4935331" cy="84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6375867" y="2556977"/>
            <a:ext cx="2011638" cy="21308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-105384" y="-315358"/>
            <a:ext cx="9686233" cy="1798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509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n 2"/>
          <p:cNvPicPr/>
          <p:nvPr/>
        </p:nvPicPr>
        <p:blipFill>
          <a:blip r:embed="rId2"/>
          <a:stretch/>
        </p:blipFill>
        <p:spPr>
          <a:xfrm>
            <a:off x="308880" y="512280"/>
            <a:ext cx="7950600" cy="570816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711360" y="1117440"/>
            <a:ext cx="7916040" cy="1710000"/>
          </a:xfrm>
          <a:prstGeom prst="rect">
            <a:avLst/>
          </a:prstGeom>
          <a:solidFill>
            <a:schemeClr val="tx2">
              <a:lumMod val="40000"/>
              <a:lumOff val="60000"/>
              <a:alpha val="2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8" name="CustomShape 2"/>
          <p:cNvSpPr/>
          <p:nvPr/>
        </p:nvSpPr>
        <p:spPr>
          <a:xfrm>
            <a:off x="711360" y="2827800"/>
            <a:ext cx="7916040" cy="1227240"/>
          </a:xfrm>
          <a:prstGeom prst="rect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29" name="CustomShape 3"/>
          <p:cNvSpPr/>
          <p:nvPr/>
        </p:nvSpPr>
        <p:spPr>
          <a:xfrm>
            <a:off x="711360" y="4055400"/>
            <a:ext cx="7916040" cy="1887840"/>
          </a:xfrm>
          <a:prstGeom prst="rect">
            <a:avLst/>
          </a:prstGeom>
          <a:solidFill>
            <a:srgbClr val="FFFF00">
              <a:alpha val="39000"/>
            </a:srgb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n 1"/>
          <p:cNvPicPr/>
          <p:nvPr/>
        </p:nvPicPr>
        <p:blipFill>
          <a:blip r:embed="rId2" cstate="email"/>
          <a:stretch/>
        </p:blipFill>
        <p:spPr>
          <a:xfrm>
            <a:off x="0" y="1473120"/>
            <a:ext cx="9143640" cy="389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346040" y="1405440"/>
            <a:ext cx="67392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COPIA PEGA DEL INFORME DE AUTOINMUNIDAD DE MARIA ROSA AGUILERA AVILES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/>
        </p:blipFill>
        <p:spPr>
          <a:xfrm>
            <a:off x="-281290" y="-255690"/>
            <a:ext cx="9881802" cy="6638183"/>
          </a:xfrm>
          <a:prstGeom prst="rect">
            <a:avLst/>
          </a:prstGeom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70478" y="1474524"/>
            <a:ext cx="8973522" cy="123586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2548642" y="2957566"/>
            <a:ext cx="2284402" cy="2897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-281290" y="6237598"/>
            <a:ext cx="9188752" cy="2897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6574692" y="3516923"/>
            <a:ext cx="2715846" cy="94761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32094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n 1"/>
          <p:cNvPicPr/>
          <p:nvPr/>
        </p:nvPicPr>
        <p:blipFill>
          <a:blip r:embed="rId2"/>
          <a:stretch/>
        </p:blipFill>
        <p:spPr>
          <a:xfrm>
            <a:off x="1990080" y="0"/>
            <a:ext cx="4969440" cy="2339280"/>
          </a:xfrm>
          <a:prstGeom prst="rect">
            <a:avLst/>
          </a:prstGeom>
          <a:ln>
            <a:noFill/>
          </a:ln>
        </p:spPr>
      </p:pic>
      <p:pic>
        <p:nvPicPr>
          <p:cNvPr id="132" name="Imagen 2"/>
          <p:cNvPicPr/>
          <p:nvPr/>
        </p:nvPicPr>
        <p:blipFill>
          <a:blip r:embed="rId3"/>
          <a:stretch/>
        </p:blipFill>
        <p:spPr>
          <a:xfrm>
            <a:off x="5219640" y="6563880"/>
            <a:ext cx="3276360" cy="266400"/>
          </a:xfrm>
          <a:prstGeom prst="rect">
            <a:avLst/>
          </a:prstGeom>
          <a:ln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194040" y="3391560"/>
            <a:ext cx="8779680" cy="202896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550440" y="3459960"/>
            <a:ext cx="819468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000000"/>
                </a:solidFill>
                <a:latin typeface="Calibri"/>
              </a:rPr>
              <a:t>No todas las pruebas positivas para AAF son clínicamente significativas, ni tienen el mismo valor clínico. </a:t>
            </a:r>
            <a:endParaRPr lang="es-ES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008000" y="533726"/>
            <a:ext cx="7488000" cy="64002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s-ES" sz="4000" b="1" strike="noStrike" spc="-1" dirty="0">
                <a:latin typeface="Cambria"/>
              </a:rPr>
              <a:t>Primer paso:</a:t>
            </a:r>
            <a:r>
              <a:rPr lang="es-ES" sz="4000" b="0" strike="noStrike" spc="-1" dirty="0">
                <a:latin typeface="Cambria"/>
              </a:rPr>
              <a:t> </a:t>
            </a:r>
          </a:p>
          <a:p>
            <a:endParaRPr lang="es-ES" sz="4000" b="0" strike="noStrike" spc="-1" dirty="0">
              <a:latin typeface="Cambria"/>
            </a:endParaRPr>
          </a:p>
          <a:p>
            <a:r>
              <a:rPr lang="es-ES" sz="4000" b="1" strike="noStrike" spc="-1" dirty="0">
                <a:latin typeface="Cambria"/>
              </a:rPr>
              <a:t>Determinar si el perfil de AAF es clínicamente </a:t>
            </a:r>
            <a:r>
              <a:rPr lang="es-ES" sz="4000" b="1" strike="noStrike" spc="-1" dirty="0" smtClean="0">
                <a:latin typeface="Cambria"/>
              </a:rPr>
              <a:t>significativo</a:t>
            </a:r>
          </a:p>
          <a:p>
            <a:endParaRPr lang="es-ES" b="0" strike="noStrike" spc="-1" dirty="0">
              <a:latin typeface="Cambria"/>
            </a:endParaRPr>
          </a:p>
          <a:p>
            <a:r>
              <a:rPr lang="es-ES" sz="4000" b="0" strike="noStrike" spc="-1" dirty="0">
                <a:latin typeface="Cambria"/>
              </a:rPr>
              <a:t>	</a:t>
            </a:r>
            <a:r>
              <a:rPr lang="es-ES" sz="3200" spc="-1" dirty="0">
                <a:latin typeface="Cambria"/>
              </a:rPr>
              <a:t> </a:t>
            </a:r>
            <a:r>
              <a:rPr lang="es-ES" sz="3200" spc="-1" dirty="0" smtClean="0">
                <a:latin typeface="Cambria"/>
              </a:rPr>
              <a:t> </a:t>
            </a:r>
            <a:r>
              <a:rPr lang="es-ES" sz="3200" b="0" strike="noStrike" spc="-1" dirty="0" smtClean="0">
                <a:latin typeface="Cambria"/>
              </a:rPr>
              <a:t>Falsos positivos</a:t>
            </a:r>
            <a:endParaRPr lang="es-ES" sz="3200" b="0" strike="noStrike" spc="-1" dirty="0">
              <a:latin typeface="Cambria"/>
            </a:endParaRPr>
          </a:p>
          <a:p>
            <a:r>
              <a:rPr lang="es-ES" sz="3200" b="0" strike="noStrike" spc="-1" dirty="0">
                <a:latin typeface="Cambria"/>
              </a:rPr>
              <a:t>	</a:t>
            </a:r>
            <a:r>
              <a:rPr lang="es-ES" sz="3200" b="0" strike="noStrike" spc="-1" dirty="0" smtClean="0">
                <a:latin typeface="Cambria"/>
              </a:rPr>
              <a:t>  </a:t>
            </a:r>
            <a:r>
              <a:rPr lang="es-ES" sz="3200" b="0" strike="noStrike" spc="-1" dirty="0">
                <a:latin typeface="Cambria"/>
              </a:rPr>
              <a:t>Persistencia en el tiempo</a:t>
            </a:r>
          </a:p>
          <a:p>
            <a:r>
              <a:rPr lang="es-ES" sz="3200" b="0" strike="noStrike" spc="-1" dirty="0">
                <a:latin typeface="Cambria"/>
              </a:rPr>
              <a:t>	</a:t>
            </a:r>
            <a:r>
              <a:rPr lang="es-ES" sz="3200" b="0" strike="noStrike" spc="-1" dirty="0" smtClean="0">
                <a:latin typeface="Cambria"/>
              </a:rPr>
              <a:t>  </a:t>
            </a:r>
            <a:r>
              <a:rPr lang="es-ES" sz="3200" b="0" strike="noStrike" spc="-1" dirty="0" err="1">
                <a:latin typeface="Cambria"/>
              </a:rPr>
              <a:t>Isotipos</a:t>
            </a:r>
            <a:r>
              <a:rPr lang="es-ES" sz="3200" b="0" strike="noStrike" spc="-1" dirty="0">
                <a:latin typeface="Cambria"/>
              </a:rPr>
              <a:t> (</a:t>
            </a:r>
            <a:r>
              <a:rPr lang="es-ES" sz="3200" b="0" strike="noStrike" spc="-1" dirty="0" err="1">
                <a:latin typeface="Cambria"/>
              </a:rPr>
              <a:t>IgG</a:t>
            </a:r>
            <a:r>
              <a:rPr lang="es-ES" sz="3200" b="0" strike="noStrike" spc="-1" dirty="0">
                <a:latin typeface="Cambria"/>
              </a:rPr>
              <a:t>/</a:t>
            </a:r>
            <a:r>
              <a:rPr lang="es-ES" sz="3200" b="0" strike="noStrike" spc="-1" dirty="0" err="1">
                <a:latin typeface="Cambria"/>
              </a:rPr>
              <a:t>IgM</a:t>
            </a:r>
            <a:r>
              <a:rPr lang="es-ES" sz="3200" b="0" strike="noStrike" spc="-1" dirty="0">
                <a:latin typeface="Cambria"/>
              </a:rPr>
              <a:t>)</a:t>
            </a:r>
          </a:p>
          <a:p>
            <a:r>
              <a:rPr lang="es-ES" sz="3200" b="0" strike="noStrike" spc="-1" dirty="0">
                <a:latin typeface="Cambria"/>
              </a:rPr>
              <a:t>	</a:t>
            </a:r>
            <a:r>
              <a:rPr lang="es-ES" sz="3200" b="0" strike="noStrike" spc="-1" dirty="0" smtClean="0">
                <a:latin typeface="Cambria"/>
              </a:rPr>
              <a:t>  Niveles de </a:t>
            </a:r>
            <a:r>
              <a:rPr lang="es-ES" sz="3200" b="0" strike="noStrike" spc="-1" dirty="0" err="1" smtClean="0">
                <a:latin typeface="Cambria"/>
              </a:rPr>
              <a:t>aCL</a:t>
            </a:r>
            <a:r>
              <a:rPr lang="es-ES" sz="3200" b="0" strike="noStrike" spc="-1" dirty="0" smtClean="0">
                <a:latin typeface="Cambria"/>
              </a:rPr>
              <a:t> y β2-GPI</a:t>
            </a:r>
            <a:endParaRPr lang="es-ES" sz="3200" b="0" strike="noStrike" spc="-1" dirty="0">
              <a:latin typeface="Cambria"/>
            </a:endParaRPr>
          </a:p>
          <a:p>
            <a:r>
              <a:rPr lang="es-ES" sz="3200" b="0" strike="noStrike" spc="-1" dirty="0">
                <a:latin typeface="Cambria"/>
              </a:rPr>
              <a:t>	</a:t>
            </a:r>
            <a:r>
              <a:rPr lang="es-ES" sz="3200" b="0" strike="noStrike" spc="-1" dirty="0" smtClean="0">
                <a:latin typeface="Cambria"/>
              </a:rPr>
              <a:t>  </a:t>
            </a:r>
            <a:r>
              <a:rPr lang="es-ES" sz="3200" b="0" strike="noStrike" spc="-1" dirty="0">
                <a:latin typeface="Cambria"/>
              </a:rPr>
              <a:t>Tipo de AAF </a:t>
            </a:r>
            <a:r>
              <a:rPr lang="es-ES" sz="3200" b="0" strike="noStrike" spc="-1" dirty="0" smtClean="0">
                <a:latin typeface="Cambria"/>
              </a:rPr>
              <a:t>(LC, </a:t>
            </a:r>
            <a:r>
              <a:rPr lang="es-ES" sz="3200" b="0" strike="noStrike" spc="-1" dirty="0" err="1">
                <a:latin typeface="Cambria"/>
              </a:rPr>
              <a:t>aCL</a:t>
            </a:r>
            <a:r>
              <a:rPr lang="es-ES" sz="3200" b="0" strike="noStrike" spc="-1" dirty="0">
                <a:latin typeface="Cambria"/>
              </a:rPr>
              <a:t>, </a:t>
            </a:r>
            <a:r>
              <a:rPr lang="es-ES" sz="3200" b="0" strike="noStrike" spc="-1" dirty="0" smtClean="0">
                <a:latin typeface="Cambria"/>
              </a:rPr>
              <a:t>β2-GPI)</a:t>
            </a:r>
          </a:p>
          <a:p>
            <a:r>
              <a:rPr lang="es-ES" sz="3200" spc="-1" dirty="0">
                <a:latin typeface="Cambria"/>
              </a:rPr>
              <a:t>	</a:t>
            </a:r>
            <a:r>
              <a:rPr lang="es-ES" sz="3200" spc="-1" dirty="0" smtClean="0">
                <a:latin typeface="Cambria"/>
              </a:rPr>
              <a:t>  Combinación de AAF </a:t>
            </a:r>
            <a:endParaRPr lang="es-ES" sz="3200" b="0" strike="noStrike" spc="-1" dirty="0">
              <a:latin typeface="Cambria"/>
            </a:endParaRPr>
          </a:p>
          <a:p>
            <a:endParaRPr lang="es-ES" sz="3200" b="0" strike="noStrike" spc="-1" dirty="0">
              <a:latin typeface="Cambria"/>
            </a:endParaRPr>
          </a:p>
        </p:txBody>
      </p:sp>
      <p:pic>
        <p:nvPicPr>
          <p:cNvPr id="137" name="Imagen 136"/>
          <p:cNvPicPr/>
          <p:nvPr/>
        </p:nvPicPr>
        <p:blipFill>
          <a:blip r:embed="rId2" cstate="email"/>
          <a:stretch/>
        </p:blipFill>
        <p:spPr>
          <a:xfrm>
            <a:off x="6196865" y="145737"/>
            <a:ext cx="2381839" cy="1639043"/>
          </a:xfrm>
          <a:prstGeom prst="rect">
            <a:avLst/>
          </a:prstGeom>
          <a:ln>
            <a:noFill/>
          </a:ln>
        </p:spPr>
      </p:pic>
      <p:pic>
        <p:nvPicPr>
          <p:cNvPr id="2" name="Imagen 1" descr="Captura de pantalla 2019-09-29 a las 19.48.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93" y="3461442"/>
            <a:ext cx="515688" cy="452110"/>
          </a:xfrm>
          <a:prstGeom prst="rect">
            <a:avLst/>
          </a:prstGeom>
        </p:spPr>
      </p:pic>
      <p:pic>
        <p:nvPicPr>
          <p:cNvPr id="5" name="Imagen 4" descr="Captura de pantalla 2019-09-29 a las 19.48.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50" y="3969024"/>
            <a:ext cx="515688" cy="452110"/>
          </a:xfrm>
          <a:prstGeom prst="rect">
            <a:avLst/>
          </a:prstGeom>
        </p:spPr>
      </p:pic>
      <p:pic>
        <p:nvPicPr>
          <p:cNvPr id="6" name="Imagen 5" descr="Captura de pantalla 2019-09-29 a las 19.48.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7" y="4429657"/>
            <a:ext cx="515688" cy="452110"/>
          </a:xfrm>
          <a:prstGeom prst="rect">
            <a:avLst/>
          </a:prstGeom>
        </p:spPr>
      </p:pic>
      <p:pic>
        <p:nvPicPr>
          <p:cNvPr id="7" name="Imagen 6" descr="Captura de pantalla 2019-09-29 a las 19.48.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9" y="4907336"/>
            <a:ext cx="515688" cy="452110"/>
          </a:xfrm>
          <a:prstGeom prst="rect">
            <a:avLst/>
          </a:prstGeom>
        </p:spPr>
      </p:pic>
      <p:pic>
        <p:nvPicPr>
          <p:cNvPr id="8" name="Imagen 7" descr="Captura de pantalla 2019-09-29 a las 19.48.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9" y="5400666"/>
            <a:ext cx="515688" cy="452110"/>
          </a:xfrm>
          <a:prstGeom prst="rect">
            <a:avLst/>
          </a:prstGeom>
        </p:spPr>
      </p:pic>
      <p:pic>
        <p:nvPicPr>
          <p:cNvPr id="9" name="Imagen 8" descr="Captura de pantalla 2019-09-29 a las 19.48.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87" y="5852776"/>
            <a:ext cx="515688" cy="452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n 1"/>
          <p:cNvPicPr/>
          <p:nvPr/>
        </p:nvPicPr>
        <p:blipFill>
          <a:blip r:embed="rId2"/>
          <a:stretch/>
        </p:blipFill>
        <p:spPr>
          <a:xfrm>
            <a:off x="1990080" y="0"/>
            <a:ext cx="4969440" cy="2339280"/>
          </a:xfrm>
          <a:prstGeom prst="rect">
            <a:avLst/>
          </a:prstGeom>
          <a:ln>
            <a:noFill/>
          </a:ln>
        </p:spPr>
      </p:pic>
      <p:pic>
        <p:nvPicPr>
          <p:cNvPr id="139" name="Imagen 2"/>
          <p:cNvPicPr/>
          <p:nvPr/>
        </p:nvPicPr>
        <p:blipFill>
          <a:blip r:embed="rId3"/>
          <a:stretch/>
        </p:blipFill>
        <p:spPr>
          <a:xfrm>
            <a:off x="5219640" y="6563880"/>
            <a:ext cx="3276360" cy="26640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194760" y="2700867"/>
            <a:ext cx="8779680" cy="2615973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1" name="CustomShape 2"/>
          <p:cNvSpPr/>
          <p:nvPr/>
        </p:nvSpPr>
        <p:spPr>
          <a:xfrm>
            <a:off x="550440" y="2963296"/>
            <a:ext cx="8194680" cy="20606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000000"/>
                </a:solidFill>
                <a:latin typeface="Calibri"/>
              </a:rPr>
              <a:t>Dificultad en la estandarización en la determinación del </a:t>
            </a:r>
            <a:r>
              <a:rPr lang="es-ES" sz="3200" b="1" strike="noStrike" spc="-1" dirty="0" smtClean="0">
                <a:solidFill>
                  <a:srgbClr val="000000"/>
                </a:solidFill>
                <a:latin typeface="Calibri"/>
              </a:rPr>
              <a:t>AL. </a:t>
            </a:r>
            <a:r>
              <a:rPr lang="es-ES" sz="3200" b="1" strike="noStrike" spc="-1" dirty="0">
                <a:solidFill>
                  <a:srgbClr val="000000"/>
                </a:solidFill>
                <a:latin typeface="Calibri"/>
              </a:rPr>
              <a:t>En caso de duda se debe </a:t>
            </a:r>
            <a:r>
              <a:rPr lang="es-ES" sz="3200" b="1" strike="noStrike" spc="-1" dirty="0" smtClean="0">
                <a:solidFill>
                  <a:srgbClr val="000000"/>
                </a:solidFill>
                <a:latin typeface="Calibri"/>
              </a:rPr>
              <a:t>consultar con un laboratorio especializado </a:t>
            </a:r>
            <a:r>
              <a:rPr lang="es-ES" sz="3200" b="1" strike="noStrike" spc="-1" dirty="0">
                <a:solidFill>
                  <a:srgbClr val="000000"/>
                </a:solidFill>
                <a:latin typeface="Calibri"/>
              </a:rPr>
              <a:t>o </a:t>
            </a:r>
            <a:r>
              <a:rPr lang="es-ES" sz="3200" b="1" strike="noStrike" spc="-1" dirty="0" smtClean="0">
                <a:solidFill>
                  <a:srgbClr val="000000"/>
                </a:solidFill>
                <a:latin typeface="Calibri"/>
              </a:rPr>
              <a:t>con un especialista clínicos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781200" y="5514120"/>
            <a:ext cx="7355160" cy="822960"/>
          </a:xfrm>
          <a:prstGeom prst="rect">
            <a:avLst/>
          </a:prstGeom>
          <a:solidFill>
            <a:srgbClr val="CC9CC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3" name="CustomShape 4"/>
          <p:cNvSpPr/>
          <p:nvPr/>
        </p:nvSpPr>
        <p:spPr>
          <a:xfrm>
            <a:off x="956880" y="5571000"/>
            <a:ext cx="6993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Calibri"/>
              </a:rPr>
              <a:t>FALSOS POSITIVOS</a:t>
            </a:r>
            <a:endParaRPr lang="es-ES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n 1"/>
          <p:cNvPicPr/>
          <p:nvPr/>
        </p:nvPicPr>
        <p:blipFill>
          <a:blip r:embed="rId2"/>
          <a:stretch/>
        </p:blipFill>
        <p:spPr>
          <a:xfrm>
            <a:off x="1990080" y="0"/>
            <a:ext cx="4969440" cy="2339280"/>
          </a:xfrm>
          <a:prstGeom prst="rect">
            <a:avLst/>
          </a:prstGeom>
          <a:ln>
            <a:noFill/>
          </a:ln>
        </p:spPr>
      </p:pic>
      <p:pic>
        <p:nvPicPr>
          <p:cNvPr id="148" name="Imagen 2"/>
          <p:cNvPicPr/>
          <p:nvPr/>
        </p:nvPicPr>
        <p:blipFill>
          <a:blip r:embed="rId3"/>
          <a:stretch/>
        </p:blipFill>
        <p:spPr>
          <a:xfrm>
            <a:off x="5219640" y="6563880"/>
            <a:ext cx="3276360" cy="266400"/>
          </a:xfrm>
          <a:prstGeom prst="rect">
            <a:avLst/>
          </a:prstGeom>
          <a:ln>
            <a:noFill/>
          </a:ln>
        </p:spPr>
      </p:pic>
      <p:sp>
        <p:nvSpPr>
          <p:cNvPr id="150" name="CustomShape 1"/>
          <p:cNvSpPr/>
          <p:nvPr/>
        </p:nvSpPr>
        <p:spPr>
          <a:xfrm>
            <a:off x="194760" y="2463800"/>
            <a:ext cx="8779680" cy="2853040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1" name="CustomShape 2"/>
          <p:cNvSpPr/>
          <p:nvPr/>
        </p:nvSpPr>
        <p:spPr>
          <a:xfrm>
            <a:off x="550440" y="2803409"/>
            <a:ext cx="8194680" cy="22760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3200" b="1" strike="noStrike" spc="-1" dirty="0" smtClean="0">
                <a:solidFill>
                  <a:srgbClr val="000000"/>
                </a:solidFill>
                <a:latin typeface="Calibri"/>
              </a:rPr>
              <a:t>La </a:t>
            </a:r>
            <a:r>
              <a:rPr lang="es-ES" sz="3200" b="1" strike="noStrike" spc="-1" dirty="0">
                <a:solidFill>
                  <a:srgbClr val="000000"/>
                </a:solidFill>
                <a:latin typeface="Calibri"/>
              </a:rPr>
              <a:t>positividad transitoria de los AAF durante las infecciones es frecuente. </a:t>
            </a:r>
            <a:endParaRPr lang="es-ES" sz="3200" b="1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s-ES" sz="1400" b="1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s-ES" sz="3200" b="1" spc="-1" dirty="0" smtClean="0">
                <a:solidFill>
                  <a:srgbClr val="000000"/>
                </a:solidFill>
                <a:latin typeface="Calibri"/>
              </a:rPr>
              <a:t>La </a:t>
            </a:r>
            <a:r>
              <a:rPr lang="es-ES" sz="3200" b="1" spc="-1" dirty="0">
                <a:solidFill>
                  <a:srgbClr val="000000"/>
                </a:solidFill>
                <a:latin typeface="Calibri"/>
              </a:rPr>
              <a:t>e</a:t>
            </a:r>
            <a:r>
              <a:rPr lang="es-ES" sz="3200" b="1" strike="noStrike" spc="-1" dirty="0" smtClean="0">
                <a:solidFill>
                  <a:srgbClr val="000000"/>
                </a:solidFill>
                <a:latin typeface="Calibri"/>
              </a:rPr>
              <a:t>levación </a:t>
            </a:r>
            <a:r>
              <a:rPr lang="es-ES" sz="3200" b="1" strike="noStrike" spc="-1" dirty="0">
                <a:solidFill>
                  <a:srgbClr val="000000"/>
                </a:solidFill>
                <a:latin typeface="Calibri"/>
              </a:rPr>
              <a:t>de </a:t>
            </a:r>
            <a:r>
              <a:rPr lang="es-ES" sz="3200" b="1" spc="-1" dirty="0" smtClean="0">
                <a:solidFill>
                  <a:srgbClr val="000000"/>
                </a:solidFill>
                <a:latin typeface="Calibri"/>
              </a:rPr>
              <a:t>la proteína C reactiva puede interferir en la determinación de los AAF</a:t>
            </a:r>
            <a:r>
              <a:rPr lang="es-ES" sz="3200" b="1" strike="noStrike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es-ES" sz="3200" b="0" strike="noStrike" spc="-1" dirty="0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781200" y="5514120"/>
            <a:ext cx="7355160" cy="822960"/>
          </a:xfrm>
          <a:prstGeom prst="rect">
            <a:avLst/>
          </a:prstGeom>
          <a:solidFill>
            <a:srgbClr val="CC9CC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3" name="CustomShape 4"/>
          <p:cNvSpPr/>
          <p:nvPr/>
        </p:nvSpPr>
        <p:spPr>
          <a:xfrm>
            <a:off x="956880" y="5571000"/>
            <a:ext cx="6993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3600" b="1" strike="noStrike" spc="-1">
                <a:solidFill>
                  <a:srgbClr val="FFFFFF"/>
                </a:solidFill>
                <a:latin typeface="Calibri"/>
              </a:rPr>
              <a:t>FALSOS POSITIVOS</a:t>
            </a:r>
            <a:endParaRPr lang="es-ES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</TotalTime>
  <Words>829</Words>
  <Application>Microsoft Macintosh PowerPoint</Application>
  <PresentationFormat>Presentación en pantalla (4:3)</PresentationFormat>
  <Paragraphs>193</Paragraphs>
  <Slides>50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52" baseType="lpstr"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Jose Mario Sabio Sánchez</dc:creator>
  <dc:description/>
  <cp:lastModifiedBy>Julio</cp:lastModifiedBy>
  <cp:revision>203</cp:revision>
  <dcterms:created xsi:type="dcterms:W3CDTF">2019-09-09T16:53:10Z</dcterms:created>
  <dcterms:modified xsi:type="dcterms:W3CDTF">2019-10-21T17:02:18Z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Hogar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Presentación en pantalla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35</vt:i4>
  </property>
</Properties>
</file>