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624" r:id="rId2"/>
    <p:sldId id="626" r:id="rId3"/>
    <p:sldId id="264" r:id="rId4"/>
    <p:sldId id="256" r:id="rId5"/>
    <p:sldId id="618" r:id="rId6"/>
    <p:sldId id="619" r:id="rId7"/>
    <p:sldId id="620" r:id="rId8"/>
    <p:sldId id="622" r:id="rId9"/>
    <p:sldId id="623" r:id="rId10"/>
    <p:sldId id="320" r:id="rId11"/>
    <p:sldId id="627" r:id="rId12"/>
    <p:sldId id="621" r:id="rId13"/>
    <p:sldId id="628" r:id="rId14"/>
    <p:sldId id="528" r:id="rId15"/>
    <p:sldId id="258" r:id="rId16"/>
    <p:sldId id="262" r:id="rId17"/>
    <p:sldId id="259" r:id="rId18"/>
    <p:sldId id="535" r:id="rId19"/>
    <p:sldId id="523" r:id="rId20"/>
    <p:sldId id="600" r:id="rId21"/>
    <p:sldId id="614" r:id="rId22"/>
    <p:sldId id="615" r:id="rId23"/>
    <p:sldId id="537" r:id="rId24"/>
    <p:sldId id="609" r:id="rId25"/>
    <p:sldId id="629" r:id="rId26"/>
    <p:sldId id="630" r:id="rId27"/>
    <p:sldId id="616" r:id="rId28"/>
    <p:sldId id="617" r:id="rId29"/>
    <p:sldId id="625" r:id="rId3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edios otero" initials="ro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696"/>
    <p:restoredTop sz="92197"/>
  </p:normalViewPr>
  <p:slideViewPr>
    <p:cSldViewPr snapToGrid="0" snapToObjects="1">
      <p:cViewPr varScale="1">
        <p:scale>
          <a:sx n="51" d="100"/>
          <a:sy n="51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147F8-A057-6549-AFD8-6B9591C4499D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2EF12-B742-1647-AB56-5E33BC172CE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7199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="" xmlns:a16="http://schemas.microsoft.com/office/drawing/2014/main" id="{11533EEE-C1D4-2748-82A0-EBC3566A5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Rectangle 3">
            <a:extLst>
              <a:ext uri="{FF2B5EF4-FFF2-40B4-BE49-F238E27FC236}">
                <a16:creationId xmlns="" xmlns:a16="http://schemas.microsoft.com/office/drawing/2014/main" id="{BE456A33-6D4B-3649-81D2-055E27DC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8" tIns="43881" rIns="89328" bIns="4388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b="1"/>
              <a:t>Causada por material fibroso organizado que obstruye las ramas arteriales pulmonares. En la HPTEC las lesiones patológicas se caracterizan por trombos organizados fuertemente pegados a la capa media arterial pulmonar en las arterias pulmonares elásticas, sustituyendo a la íntima normal</a:t>
            </a:r>
            <a:r>
              <a:rPr lang="ja-JP" altLang="es-ES" b="1"/>
              <a:t>”</a:t>
            </a:r>
            <a:endParaRPr lang="es-ES" altLang="es-ES" b="1"/>
          </a:p>
          <a:p>
            <a:pPr>
              <a:spcBef>
                <a:spcPct val="0"/>
              </a:spcBef>
            </a:pPr>
            <a:endParaRPr lang="de-DE" altLang="es-ES"/>
          </a:p>
        </p:txBody>
      </p:sp>
    </p:spTree>
    <p:extLst>
      <p:ext uri="{BB962C8B-B14F-4D97-AF65-F5344CB8AC3E}">
        <p14:creationId xmlns="" xmlns:p14="http://schemas.microsoft.com/office/powerpoint/2010/main" val="411259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="" xmlns:a16="http://schemas.microsoft.com/office/drawing/2014/main" id="{11533EEE-C1D4-2748-82A0-EBC3566A5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Rectangle 3">
            <a:extLst>
              <a:ext uri="{FF2B5EF4-FFF2-40B4-BE49-F238E27FC236}">
                <a16:creationId xmlns="" xmlns:a16="http://schemas.microsoft.com/office/drawing/2014/main" id="{BE456A33-6D4B-3649-81D2-055E27DC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8" tIns="43881" rIns="89328" bIns="4388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b="1"/>
              <a:t>Causada por material fibroso organizado que obstruye las ramas arteriales pulmonares. En la HPTEC las lesiones patológicas se caracterizan por trombos organizados fuertemente pegados a la capa media arterial pulmonar en las arterias pulmonares elásticas, sustituyendo a la íntima normal</a:t>
            </a:r>
            <a:r>
              <a:rPr lang="ja-JP" altLang="es-ES" b="1"/>
              <a:t>”</a:t>
            </a:r>
            <a:endParaRPr lang="es-ES" altLang="es-ES" b="1"/>
          </a:p>
          <a:p>
            <a:pPr>
              <a:spcBef>
                <a:spcPct val="0"/>
              </a:spcBef>
            </a:pPr>
            <a:endParaRPr lang="de-DE" altLang="es-ES"/>
          </a:p>
        </p:txBody>
      </p:sp>
    </p:spTree>
    <p:extLst>
      <p:ext uri="{BB962C8B-B14F-4D97-AF65-F5344CB8AC3E}">
        <p14:creationId xmlns="" xmlns:p14="http://schemas.microsoft.com/office/powerpoint/2010/main" val="1188912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="" xmlns:a16="http://schemas.microsoft.com/office/drawing/2014/main" id="{11533EEE-C1D4-2748-82A0-EBC3566A5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Rectangle 3">
            <a:extLst>
              <a:ext uri="{FF2B5EF4-FFF2-40B4-BE49-F238E27FC236}">
                <a16:creationId xmlns="" xmlns:a16="http://schemas.microsoft.com/office/drawing/2014/main" id="{BE456A33-6D4B-3649-81D2-055E27DC8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328" tIns="43881" rIns="89328" bIns="43881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b="1"/>
              <a:t>Causada por material fibroso organizado que obstruye las ramas arteriales pulmonares. En la HPTEC las lesiones patológicas se caracterizan por trombos organizados fuertemente pegados a la capa media arterial pulmonar en las arterias pulmonares elásticas, sustituyendo a la íntima normal</a:t>
            </a:r>
            <a:r>
              <a:rPr lang="ja-JP" altLang="es-ES" b="1"/>
              <a:t>”</a:t>
            </a:r>
            <a:endParaRPr lang="es-ES" altLang="es-ES" b="1"/>
          </a:p>
          <a:p>
            <a:pPr>
              <a:spcBef>
                <a:spcPct val="0"/>
              </a:spcBef>
            </a:pPr>
            <a:endParaRPr lang="de-DE" altLang="es-ES"/>
          </a:p>
        </p:txBody>
      </p:sp>
    </p:spTree>
    <p:extLst>
      <p:ext uri="{BB962C8B-B14F-4D97-AF65-F5344CB8AC3E}">
        <p14:creationId xmlns="" xmlns:p14="http://schemas.microsoft.com/office/powerpoint/2010/main" val="289714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variables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predictoras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peor evolución resultaron ser el sexo masculino, menor edad, presentar un índice de masa corporal incrementado, tabaquismo y un consumo pico de oxígeno inferior al 80% del teórico al primer mes</a:t>
            </a:r>
            <a:r>
              <a:rPr lang="es-ES" dirty="0">
                <a:effectLst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AEFE2-0417-4CD9-B5AF-702FE6E5244E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0632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BB4090C-D5F6-294B-8A94-2C9332AFA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ADF187B-0168-364A-B40C-928D6971C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F71ACE3-D6BB-A54F-B8FA-33B2B8E8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9A2CCD3-DFB2-7B49-A877-D49AEF40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F46388E-CADD-7A42-82DA-BA01ABC9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463786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563B58-972A-4C42-9D51-86AF1D08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EF339B2-B548-0B4E-A593-A92506657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8B3DCB3-033B-3C4B-8C5B-EFB636E2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51C19F7-13C5-EC40-935F-DED2AAB20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A9D3A5-2979-3140-BFBC-392C16877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8433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802B3F7-11B6-3B4C-9A2D-90F85DD8C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4CCA87B4-1585-F745-93EA-E35F98A03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43773B3-10A4-8147-ABF6-3EF651CE7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C67BF38-D667-ED4A-960E-7CFAF53E1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B0F94A9-822F-4E40-A0FB-4CEDBD2F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9373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5E5240B-53BC-FF4D-84C6-9B6808BC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B016851-C38A-A54F-931B-FF39C8378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20C4586-AAAC-BF4A-BCEE-5918E0B9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C9800D0-C539-0C4D-A4B2-D995465B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DDB4A6E-896D-ED44-B312-D3A4B299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674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1E8CEB8-3267-1241-A1F6-6EF7A53A3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B06F41D-66C9-A24A-8289-8D0CDDD49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8049581-5182-9249-ADBC-018F1C47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4CBECE5-2E96-BF4F-86E6-DD9266243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85AE619-EF98-464B-B79B-E457F3BF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63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C6C5E51-8107-2F49-B712-AB0958D0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D302EE4-F551-5D4A-9D1B-DBF88F960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8A70971-77DC-6E4E-9786-E93FCD3BA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9400267-0594-5848-A922-D12F8BD5B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A81C1EB0-6FBE-7C4A-B266-7EBD3B52E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7CC9A2E-58B9-634A-937C-D72193E0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9734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A31747A-4A6C-FD45-A4A1-B0573FD1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E264014-F4DD-5C4C-A9B4-C091B3CE4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50690DC-C3E3-304B-B9B8-DFA7AD71E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2002B800-A0DD-6742-9402-B590D401D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1A7D4BCA-745E-F64F-A6A4-2B8BFDAA2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C8C5EA5E-9D3B-9F43-B161-539E7BEA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9FB1906-00FA-0D4A-AE4A-D0E82A995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9AE67636-5C28-3049-B213-AC7CFB81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1986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932481-D499-E749-A521-AD4C6EB58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1C4719D3-A609-4644-9B46-EA9313FBA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BA440406-12C1-F54D-9D3A-51B3BAAD1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C15C23E-0AD0-2E4E-B347-1AF24F61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44513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41F4AA6-49B4-3F4F-8B95-0F121655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471FB428-2702-9246-BE50-72AD082F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26B8B9E9-046C-E549-8A85-5192C3BB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3822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3F04D31-9322-0A49-9309-AD492A2D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84ED000-7335-8349-8691-5866778F5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2EC29AF-1327-714A-A772-0CAE3C67F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997B02B4-72D5-EA43-B217-BF2D455A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18D260D-D110-2242-8651-CC88820D1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9273BBF1-BF16-BD46-870E-65A0A3A9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1155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BC55255-9F58-1146-82FC-FE1E748D6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9A5EDEE3-7A21-E747-B1D8-CFBE8C258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B5C8DA0-7A78-B042-8186-3C9511D1E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56F8EB-B86E-454E-BA4E-30CBC4A4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F81B8A6C-881B-3644-BA19-8D4A2927F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0452D8A9-6E01-374A-8977-B299F596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3884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BAB6863-7E9A-994E-8044-23AF05C1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AF502D5-AEC9-0248-87F8-E2EBBBBA4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9E3504A-5F79-0342-ACF6-D144FAC29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186AD-F053-7A48-BFD4-51F5B4D477CF}" type="datetimeFigureOut">
              <a:rPr lang="es-ES" smtClean="0"/>
              <a:pPr/>
              <a:t>14/10/2019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B1356B0-4FE5-2848-888C-BD6984EB6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2342B94-F461-2E4B-A598-290D60E4E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EB140-12C1-394C-9314-88BA6BE9995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18110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D9FCF78-38FD-4D47-AE25-428725D4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45" y="0"/>
            <a:ext cx="5308600" cy="41783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BB56407-78F1-4F4A-B610-A4647EF5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525" y="4732020"/>
            <a:ext cx="7031861" cy="153035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990" y="596349"/>
            <a:ext cx="3341371" cy="5281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241300" dir="348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4293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="" xmlns:a16="http://schemas.microsoft.com/office/drawing/2014/main" id="{68A14EF4-FB6D-774F-86BD-D61A47104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-73025"/>
            <a:ext cx="6459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2400" b="1">
                <a:solidFill>
                  <a:srgbClr val="FF0000"/>
                </a:solidFill>
                <a:latin typeface="Arial" panose="020B0604020202020204" pitchFamily="34" charset="0"/>
              </a:rPr>
              <a:t>Etiopatogenía de la ETV: Triada de Virchow</a:t>
            </a:r>
            <a:endParaRPr lang="es-ES" altLang="es-ES_tradnl" sz="2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4578" name="Picture 3" descr="virchow">
            <a:extLst>
              <a:ext uri="{FF2B5EF4-FFF2-40B4-BE49-F238E27FC236}">
                <a16:creationId xmlns="" xmlns:a16="http://schemas.microsoft.com/office/drawing/2014/main" id="{65BC03DA-3E39-2443-BFB7-09C94909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6" y="0"/>
            <a:ext cx="2016125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triada">
            <a:extLst>
              <a:ext uri="{FF2B5EF4-FFF2-40B4-BE49-F238E27FC236}">
                <a16:creationId xmlns="" xmlns:a16="http://schemas.microsoft.com/office/drawing/2014/main" id="{D05D6413-7D15-D840-AD1B-3CD033EA9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484313"/>
            <a:ext cx="45370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>
            <a:extLst>
              <a:ext uri="{FF2B5EF4-FFF2-40B4-BE49-F238E27FC236}">
                <a16:creationId xmlns="" xmlns:a16="http://schemas.microsoft.com/office/drawing/2014/main" id="{F7EC45BE-7668-8344-9F30-8B71CAF4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692151"/>
            <a:ext cx="1456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_tradnl" altLang="es-ES_tradnl" sz="1200" b="1">
                <a:latin typeface="Arial" panose="020B0604020202020204" pitchFamily="34" charset="0"/>
              </a:rPr>
              <a:t>Venas centrales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_tradnl" altLang="es-ES_tradnl" sz="1200" b="1">
                <a:latin typeface="Arial" panose="020B0604020202020204" pitchFamily="34" charset="0"/>
              </a:rPr>
              <a:t>TVP/TEP previas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_tradnl" altLang="es-ES_tradnl" sz="1200" b="1">
                <a:latin typeface="Arial" panose="020B0604020202020204" pitchFamily="34" charset="0"/>
              </a:rPr>
              <a:t>Venas varicosas</a:t>
            </a:r>
            <a:endParaRPr lang="es-ES" altLang="es-ES_tradnl" sz="1200" b="1">
              <a:latin typeface="Arial" panose="020B0604020202020204" pitchFamily="34" charset="0"/>
            </a:endParaRPr>
          </a:p>
        </p:txBody>
      </p:sp>
      <p:sp>
        <p:nvSpPr>
          <p:cNvPr id="24581" name="Text Box 6">
            <a:extLst>
              <a:ext uri="{FF2B5EF4-FFF2-40B4-BE49-F238E27FC236}">
                <a16:creationId xmlns="" xmlns:a16="http://schemas.microsoft.com/office/drawing/2014/main" id="{5F8A4AD8-6B9C-8647-A2D9-762B27916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4724401"/>
            <a:ext cx="52829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-Inmovilidad postoperatoria (Fracturas, protesis ortopédicas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 de cadera o rodilla, Trauma mayor, Lesiones medulares, Intervención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 quirúrgica mayor…)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-Inmovilidad debido a enfermedad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-Inmovilidad circunstancial (reposo, viaje en avión, obesidad)</a:t>
            </a:r>
            <a:endParaRPr lang="es-ES" altLang="es-ES_tradnl" sz="1200" b="1">
              <a:latin typeface="Arial" panose="020B0604020202020204" pitchFamily="34" charset="0"/>
            </a:endParaRPr>
          </a:p>
        </p:txBody>
      </p:sp>
      <p:sp>
        <p:nvSpPr>
          <p:cNvPr id="24582" name="Text Box 7">
            <a:extLst>
              <a:ext uri="{FF2B5EF4-FFF2-40B4-BE49-F238E27FC236}">
                <a16:creationId xmlns="" xmlns:a16="http://schemas.microsoft.com/office/drawing/2014/main" id="{A1D41A0A-1931-F24E-8B12-F3A75264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2133601"/>
            <a:ext cx="25558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-Tto hormonal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-Quimioterapia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-Neoplasia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-Embarazo, posparto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-Trombofilia heredada:</a:t>
            </a:r>
            <a:endParaRPr lang="es-ES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_tradnl" sz="1200" b="1">
                <a:latin typeface="Arial" panose="020B0604020202020204" pitchFamily="34" charset="0"/>
              </a:rPr>
              <a:t>Deficiencia de antitrombina III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_tradnl" sz="1200" b="1">
                <a:latin typeface="Arial" panose="020B0604020202020204" pitchFamily="34" charset="0"/>
              </a:rPr>
              <a:t>Mutación de Leiden (mutación del factor V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Mutación del gen de la protrombina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200" b="1">
                <a:latin typeface="Arial" panose="020B0604020202020204" pitchFamily="34" charset="0"/>
              </a:rPr>
              <a:t>Deficit de proteina C o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_tradnl" sz="12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S_tradnl" sz="1200" b="1">
                <a:latin typeface="Arial" panose="020B0604020202020204" pitchFamily="34" charset="0"/>
              </a:rPr>
              <a:t>Trombofilia adquirida: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_tradnl" sz="1200" b="1">
                <a:latin typeface="Arial" panose="020B0604020202020204" pitchFamily="34" charset="0"/>
              </a:rPr>
              <a:t>Síndrome de anticuerpos antifosfolípidos</a:t>
            </a:r>
            <a:r>
              <a:rPr lang="es-ES" altLang="es-ES_tradnl" sz="180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BAF7B9A-CB81-1F47-AC7C-C4C2AD6766C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9620" y="386398"/>
            <a:ext cx="1974079" cy="31292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19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="" xmlns:a16="http://schemas.microsoft.com/office/drawing/2014/main" id="{C7654094-6968-A24C-AE45-62E94ADE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30" y="625477"/>
            <a:ext cx="4410710" cy="8620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ES" sz="3200" b="1" dirty="0"/>
              <a:t>Desde la TVP a la TEP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="" xmlns:a16="http://schemas.microsoft.com/office/drawing/2014/main" id="{6CC3B3B9-0C74-C045-8DAC-6C5D7B50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503" y="4938397"/>
            <a:ext cx="2133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 dirty="0">
                <a:latin typeface="Calibri" panose="020F0502020204030204" pitchFamily="34" charset="0"/>
              </a:rPr>
              <a:t>EP AGUDA 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D3CB0551-BD23-2543-B9DA-B0B205F43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0" y="4938397"/>
            <a:ext cx="2362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 dirty="0">
                <a:latin typeface="Calibri" panose="020F0502020204030204" pitchFamily="34" charset="0"/>
              </a:rPr>
              <a:t>EMBOLO </a:t>
            </a:r>
            <a:r>
              <a:rPr lang="en-US" altLang="es-ES" b="1" dirty="0" err="1">
                <a:latin typeface="Calibri" panose="020F0502020204030204" pitchFamily="34" charset="0"/>
              </a:rPr>
              <a:t>en</a:t>
            </a:r>
            <a:r>
              <a:rPr lang="en-US" altLang="es-ES" b="1" dirty="0">
                <a:latin typeface="Calibri" panose="020F0502020204030204" pitchFamily="34" charset="0"/>
              </a:rPr>
              <a:t> TRANSITO 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="" xmlns:a16="http://schemas.microsoft.com/office/drawing/2014/main" id="{70346205-DCFB-0D48-B1E2-293D463188E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2809876"/>
            <a:ext cx="18351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="" xmlns:a16="http://schemas.microsoft.com/office/drawing/2014/main" id="{01E07F8C-424D-B54B-82F6-C76F1F78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503" y="2809876"/>
            <a:ext cx="2133600" cy="1774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10" descr="Unbenannt-1">
            <a:extLst>
              <a:ext uri="{FF2B5EF4-FFF2-40B4-BE49-F238E27FC236}">
                <a16:creationId xmlns="" xmlns:a16="http://schemas.microsoft.com/office/drawing/2014/main" id="{16C3A00A-36ED-7745-BBBE-3CF0BC94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847024"/>
            <a:ext cx="2362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5">
            <a:extLst>
              <a:ext uri="{FF2B5EF4-FFF2-40B4-BE49-F238E27FC236}">
                <a16:creationId xmlns="" xmlns:a16="http://schemas.microsoft.com/office/drawing/2014/main" id="{27FA6DE4-8A12-FE43-ACB7-4F3A25D5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4859338"/>
            <a:ext cx="1835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TVP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="" xmlns:a16="http://schemas.microsoft.com/office/drawing/2014/main" id="{01E06CC1-5BCC-B64F-8202-3C8639AEB08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14245" y="-1334293"/>
            <a:ext cx="504825" cy="7056437"/>
          </a:xfrm>
          <a:prstGeom prst="downArrow">
            <a:avLst>
              <a:gd name="adj1" fmla="val 50000"/>
              <a:gd name="adj2" fmla="val 728983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222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>
              <a:spcBef>
                <a:spcPct val="50000"/>
              </a:spcBef>
              <a:defRPr/>
            </a:pPr>
            <a:endParaRPr lang="el-GR" sz="1400" u="sng"/>
          </a:p>
        </p:txBody>
      </p:sp>
    </p:spTree>
    <p:extLst>
      <p:ext uri="{BB962C8B-B14F-4D97-AF65-F5344CB8AC3E}">
        <p14:creationId xmlns="" xmlns:p14="http://schemas.microsoft.com/office/powerpoint/2010/main" val="52456728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17E5645-E2BA-574C-8D4D-B3C4C990410F}"/>
              </a:ext>
            </a:extLst>
          </p:cNvPr>
          <p:cNvSpPr txBox="1"/>
          <p:nvPr/>
        </p:nvSpPr>
        <p:spPr>
          <a:xfrm>
            <a:off x="2309943" y="0"/>
            <a:ext cx="8216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DETERMINANTES DE LA EMBOLIZACION DEL TROMBO VENOSO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51B927B-8EFC-8244-B014-E8F1B11B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718634"/>
            <a:ext cx="11575833" cy="6139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643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="" xmlns:a16="http://schemas.microsoft.com/office/drawing/2014/main" id="{C7654094-6968-A24C-AE45-62E94ADE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30" y="625477"/>
            <a:ext cx="4410710" cy="8620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ES" sz="3200" b="1" dirty="0"/>
              <a:t>Desde la TEP a la HPTEC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="" xmlns:a16="http://schemas.microsoft.com/office/drawing/2014/main" id="{6CC3B3B9-0C74-C045-8DAC-6C5D7B50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630" y="4852988"/>
            <a:ext cx="2133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 dirty="0">
                <a:latin typeface="Calibri" panose="020F0502020204030204" pitchFamily="34" charset="0"/>
              </a:rPr>
              <a:t>EP AGUDA 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="" xmlns:a16="http://schemas.microsoft.com/office/drawing/2014/main" id="{210CF03E-3C71-5149-9525-B89A20F6F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4787900"/>
            <a:ext cx="2070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HPTEC</a:t>
            </a:r>
          </a:p>
        </p:txBody>
      </p:sp>
      <p:pic>
        <p:nvPicPr>
          <p:cNvPr id="13319" name="Picture 7">
            <a:extLst>
              <a:ext uri="{FF2B5EF4-FFF2-40B4-BE49-F238E27FC236}">
                <a16:creationId xmlns="" xmlns:a16="http://schemas.microsoft.com/office/drawing/2014/main" id="{01E07F8C-424D-B54B-82F6-C76F1F78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30" y="2900361"/>
            <a:ext cx="2133600" cy="1774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="" xmlns:a16="http://schemas.microsoft.com/office/drawing/2014/main" id="{044B7128-AB58-E542-B159-E472495E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4001"/>
            <a:ext cx="20701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5">
            <a:extLst>
              <a:ext uri="{FF2B5EF4-FFF2-40B4-BE49-F238E27FC236}">
                <a16:creationId xmlns="" xmlns:a16="http://schemas.microsoft.com/office/drawing/2014/main" id="{01E06CC1-5BCC-B64F-8202-3C8639AEB08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14245" y="-1334293"/>
            <a:ext cx="504825" cy="7056437"/>
          </a:xfrm>
          <a:prstGeom prst="downArrow">
            <a:avLst>
              <a:gd name="adj1" fmla="val 50000"/>
              <a:gd name="adj2" fmla="val 728983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222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>
              <a:spcBef>
                <a:spcPct val="50000"/>
              </a:spcBef>
              <a:defRPr/>
            </a:pPr>
            <a:endParaRPr lang="el-GR" sz="1400" u="sng"/>
          </a:p>
        </p:txBody>
      </p:sp>
      <p:sp>
        <p:nvSpPr>
          <p:cNvPr id="13324" name="CuadroTexto 1">
            <a:extLst>
              <a:ext uri="{FF2B5EF4-FFF2-40B4-BE49-F238E27FC236}">
                <a16:creationId xmlns="" xmlns:a16="http://schemas.microsoft.com/office/drawing/2014/main" id="{5B99E3BE-62B7-FC4F-B18F-9D8DFEF1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7" y="5663882"/>
            <a:ext cx="4403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dirty="0" err="1"/>
              <a:t>Pengo</a:t>
            </a:r>
            <a:r>
              <a:rPr lang="es-ES" altLang="es-ES" dirty="0"/>
              <a:t> et al (2004): 3,8%[IC95%: 1.1-6.5]</a:t>
            </a:r>
          </a:p>
          <a:p>
            <a:r>
              <a:rPr lang="es-ES" altLang="es-ES" dirty="0" err="1"/>
              <a:t>Klok</a:t>
            </a:r>
            <a:r>
              <a:rPr lang="es-ES" altLang="es-ES" dirty="0"/>
              <a:t> et al (2011): 0,57% [IC95%:0,0-1,2]</a:t>
            </a:r>
          </a:p>
        </p:txBody>
      </p:sp>
    </p:spTree>
    <p:extLst>
      <p:ext uri="{BB962C8B-B14F-4D97-AF65-F5344CB8AC3E}">
        <p14:creationId xmlns="" xmlns:p14="http://schemas.microsoft.com/office/powerpoint/2010/main" val="37810619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13 Grupo">
            <a:extLst>
              <a:ext uri="{FF2B5EF4-FFF2-40B4-BE49-F238E27FC236}">
                <a16:creationId xmlns="" xmlns:a16="http://schemas.microsoft.com/office/drawing/2014/main" id="{F5DC21A4-4805-2E40-9334-0C608DE00B01}"/>
              </a:ext>
            </a:extLst>
          </p:cNvPr>
          <p:cNvGrpSpPr/>
          <p:nvPr/>
        </p:nvGrpSpPr>
        <p:grpSpPr>
          <a:xfrm>
            <a:off x="9588844" y="435615"/>
            <a:ext cx="1839736" cy="1440481"/>
            <a:chOff x="1644825" y="1403809"/>
            <a:chExt cx="4478785" cy="3240000"/>
          </a:xfrm>
        </p:grpSpPr>
        <p:sp>
          <p:nvSpPr>
            <p:cNvPr id="4" name="2 Elipse">
              <a:extLst>
                <a:ext uri="{FF2B5EF4-FFF2-40B4-BE49-F238E27FC236}">
                  <a16:creationId xmlns="" xmlns:a16="http://schemas.microsoft.com/office/drawing/2014/main" id="{02F40AF8-8B7A-1142-B029-6CD69E01B4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44825" y="1403809"/>
              <a:ext cx="3240000" cy="324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5 CuadroTexto">
              <a:extLst>
                <a:ext uri="{FF2B5EF4-FFF2-40B4-BE49-F238E27FC236}">
                  <a16:creationId xmlns="" xmlns:a16="http://schemas.microsoft.com/office/drawing/2014/main" id="{5DE11A15-0F27-5B4F-B568-98BB0ECD2E7A}"/>
                </a:ext>
              </a:extLst>
            </p:cNvPr>
            <p:cNvSpPr txBox="1"/>
            <p:nvPr/>
          </p:nvSpPr>
          <p:spPr>
            <a:xfrm flipH="1">
              <a:off x="2076158" y="2416047"/>
              <a:ext cx="4047452" cy="10332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1200" b="1" dirty="0"/>
                <a:t>Trombosis</a:t>
              </a:r>
              <a:br>
                <a:rPr lang="es-ES" sz="1200" b="1" dirty="0"/>
              </a:br>
              <a:r>
                <a:rPr lang="es-ES" sz="1200" b="1" dirty="0"/>
                <a:t>persistente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1DDF7FC3-0644-CC48-BCFC-8B699C7FA421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0886" y="79495"/>
            <a:ext cx="8223374" cy="653796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="" xmlns:a16="http://schemas.microsoft.com/office/drawing/2014/main" id="{E077D9AB-AB5E-FC4C-9D07-602B06324BDB}"/>
              </a:ext>
            </a:extLst>
          </p:cNvPr>
          <p:cNvSpPr/>
          <p:nvPr/>
        </p:nvSpPr>
        <p:spPr>
          <a:xfrm>
            <a:off x="1441232" y="1027891"/>
            <a:ext cx="1324303" cy="84820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6867594E-55A4-D242-9704-C58CC19077D6}"/>
              </a:ext>
            </a:extLst>
          </p:cNvPr>
          <p:cNvSpPr txBox="1"/>
          <p:nvPr/>
        </p:nvSpPr>
        <p:spPr>
          <a:xfrm>
            <a:off x="9588844" y="2430163"/>
            <a:ext cx="126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15 - 69%</a:t>
            </a:r>
          </a:p>
        </p:txBody>
      </p:sp>
    </p:spTree>
    <p:extLst>
      <p:ext uri="{BB962C8B-B14F-4D97-AF65-F5344CB8AC3E}">
        <p14:creationId xmlns="" xmlns:p14="http://schemas.microsoft.com/office/powerpoint/2010/main" val="35111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0925" y="255946"/>
            <a:ext cx="88725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/>
              <a:t>Factores asociados a defectos persistentes de perfusión tras una EP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40790" y="1864512"/>
            <a:ext cx="6752573" cy="4351338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Mayor edad</a:t>
            </a:r>
          </a:p>
          <a:p>
            <a:r>
              <a:rPr lang="es-ES_tradnl" dirty="0"/>
              <a:t>EP no provocado</a:t>
            </a:r>
          </a:p>
          <a:p>
            <a:r>
              <a:rPr lang="es-ES_tradnl" dirty="0"/>
              <a:t>Magnitud del EP </a:t>
            </a:r>
          </a:p>
          <a:p>
            <a:pPr lvl="1"/>
            <a:r>
              <a:rPr lang="es-ES_tradnl" dirty="0"/>
              <a:t>Carga </a:t>
            </a:r>
            <a:r>
              <a:rPr lang="es-ES_tradnl" dirty="0" err="1"/>
              <a:t>trombótica</a:t>
            </a:r>
            <a:endParaRPr lang="es-ES_tradnl" dirty="0"/>
          </a:p>
          <a:p>
            <a:pPr lvl="1"/>
            <a:r>
              <a:rPr lang="es-ES_tradnl" dirty="0"/>
              <a:t>Defectos de perfusión iniciales</a:t>
            </a:r>
          </a:p>
          <a:p>
            <a:pPr lvl="1"/>
            <a:r>
              <a:rPr lang="es-ES_tradnl" dirty="0"/>
              <a:t>Biomarcadores de estrés y daño miocárdico</a:t>
            </a:r>
          </a:p>
          <a:p>
            <a:pPr lvl="1"/>
            <a:r>
              <a:rPr lang="es-ES_tradnl" dirty="0"/>
              <a:t>(A-a) O2</a:t>
            </a:r>
          </a:p>
          <a:p>
            <a:pPr lvl="1"/>
            <a:r>
              <a:rPr lang="es-ES_tradnl" dirty="0" err="1"/>
              <a:t>Ecocardiografía</a:t>
            </a:r>
            <a:r>
              <a:rPr lang="es-ES_tradnl" dirty="0"/>
              <a:t> inicial: aumento del JT</a:t>
            </a:r>
          </a:p>
          <a:p>
            <a:r>
              <a:rPr lang="es-ES_tradnl" dirty="0"/>
              <a:t>ETV previa</a:t>
            </a:r>
          </a:p>
          <a:p>
            <a:r>
              <a:rPr lang="es-ES_tradnl" dirty="0"/>
              <a:t>Tiempo de </a:t>
            </a:r>
            <a:r>
              <a:rPr lang="es-ES_tradnl" dirty="0" err="1"/>
              <a:t>anticoagulación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05836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B3A3E48-9EE2-824E-97A1-0D00AFA19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5" y="1174175"/>
            <a:ext cx="10287000" cy="5157907"/>
          </a:xfrm>
          <a:prstGeom prst="rect">
            <a:avLst/>
          </a:prstGeom>
        </p:spPr>
      </p:pic>
      <p:grpSp>
        <p:nvGrpSpPr>
          <p:cNvPr id="3" name="11 Grupo">
            <a:extLst>
              <a:ext uri="{FF2B5EF4-FFF2-40B4-BE49-F238E27FC236}">
                <a16:creationId xmlns="" xmlns:a16="http://schemas.microsoft.com/office/drawing/2014/main" id="{C8E5532B-B7F0-C149-ABD8-D4692B786D3C}"/>
              </a:ext>
            </a:extLst>
          </p:cNvPr>
          <p:cNvGrpSpPr/>
          <p:nvPr/>
        </p:nvGrpSpPr>
        <p:grpSpPr>
          <a:xfrm>
            <a:off x="10382765" y="276986"/>
            <a:ext cx="1585509" cy="1489939"/>
            <a:chOff x="4609776" y="4158641"/>
            <a:chExt cx="2103054" cy="2103054"/>
          </a:xfrm>
        </p:grpSpPr>
        <p:sp>
          <p:nvSpPr>
            <p:cNvPr id="4" name="7 Elipse">
              <a:extLst>
                <a:ext uri="{FF2B5EF4-FFF2-40B4-BE49-F238E27FC236}">
                  <a16:creationId xmlns="" xmlns:a16="http://schemas.microsoft.com/office/drawing/2014/main" id="{30E882B2-278B-9F4C-B0C9-0306DD656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9776" y="4158641"/>
              <a:ext cx="2103054" cy="210305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7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8 CuadroTexto">
              <a:extLst>
                <a:ext uri="{FF2B5EF4-FFF2-40B4-BE49-F238E27FC236}">
                  <a16:creationId xmlns="" xmlns:a16="http://schemas.microsoft.com/office/drawing/2014/main" id="{1FFDA0C9-B56A-A944-B00C-8AE35B504522}"/>
                </a:ext>
              </a:extLst>
            </p:cNvPr>
            <p:cNvSpPr txBox="1"/>
            <p:nvPr/>
          </p:nvSpPr>
          <p:spPr>
            <a:xfrm>
              <a:off x="5155447" y="4469340"/>
              <a:ext cx="1528356" cy="6333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s-ES" b="1" dirty="0"/>
                <a:t>Síntomas</a:t>
              </a:r>
              <a:br>
                <a:rPr lang="es-ES" b="1" dirty="0"/>
              </a:br>
              <a:r>
                <a:rPr lang="es-ES" b="1" dirty="0"/>
                <a:t>persistentes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99229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01525" y="271512"/>
            <a:ext cx="9001419" cy="530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24550" y="6524794"/>
            <a:ext cx="5314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FA09867D-F3F9-8E4F-BE3D-CF8FED78F158}"/>
              </a:ext>
            </a:extLst>
          </p:cNvPr>
          <p:cNvSpPr txBox="1"/>
          <p:nvPr/>
        </p:nvSpPr>
        <p:spPr>
          <a:xfrm>
            <a:off x="1754571" y="5693797"/>
            <a:ext cx="8339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VARIABLES PREDICTORAS DE PEOR PRONÓSTICO</a:t>
            </a:r>
            <a:r>
              <a:rPr lang="es-ES" sz="1600" dirty="0"/>
              <a:t>: sexo masculino, menor edad,  índice de masa corporal incrementado, tabaquismo, </a:t>
            </a:r>
            <a:r>
              <a:rPr lang="es-ES" sz="1600" b="1" i="1" dirty="0">
                <a:solidFill>
                  <a:srgbClr val="FF0000"/>
                </a:solidFill>
              </a:rPr>
              <a:t>consumo pico de oxígeno inferior al 80% del teórico al primer mes </a:t>
            </a:r>
          </a:p>
        </p:txBody>
      </p:sp>
    </p:spTree>
    <p:extLst>
      <p:ext uri="{BB962C8B-B14F-4D97-AF65-F5344CB8AC3E}">
        <p14:creationId xmlns="" xmlns:p14="http://schemas.microsoft.com/office/powerpoint/2010/main" val="4222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7BA08DB6-99E5-AA42-BBDD-94B7B5C75143}"/>
              </a:ext>
            </a:extLst>
          </p:cNvPr>
          <p:cNvSpPr txBox="1"/>
          <p:nvPr/>
        </p:nvSpPr>
        <p:spPr>
          <a:xfrm>
            <a:off x="2595279" y="237900"/>
            <a:ext cx="7001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CAMBIOS HEMODINÁMICOS </a:t>
            </a:r>
          </a:p>
          <a:p>
            <a:pPr algn="ctr"/>
            <a:r>
              <a:rPr lang="es-ES" sz="2800" b="1" dirty="0"/>
              <a:t>TRAS </a:t>
            </a:r>
          </a:p>
          <a:p>
            <a:pPr algn="ctr"/>
            <a:r>
              <a:rPr lang="es-ES" sz="2800" b="1" dirty="0"/>
              <a:t>UNA EMBOLIA PULMONAR</a:t>
            </a:r>
          </a:p>
        </p:txBody>
      </p:sp>
      <p:grpSp>
        <p:nvGrpSpPr>
          <p:cNvPr id="3" name="12 Grupo">
            <a:extLst>
              <a:ext uri="{FF2B5EF4-FFF2-40B4-BE49-F238E27FC236}">
                <a16:creationId xmlns="" xmlns:a16="http://schemas.microsoft.com/office/drawing/2014/main" id="{44E82ADF-9B35-B94D-98F4-A4F2F18C2438}"/>
              </a:ext>
            </a:extLst>
          </p:cNvPr>
          <p:cNvGrpSpPr/>
          <p:nvPr/>
        </p:nvGrpSpPr>
        <p:grpSpPr>
          <a:xfrm>
            <a:off x="9095876" y="457898"/>
            <a:ext cx="1379621" cy="1164997"/>
            <a:chOff x="3573413" y="4125746"/>
            <a:chExt cx="1980000" cy="1980220"/>
          </a:xfrm>
        </p:grpSpPr>
        <p:sp>
          <p:nvSpPr>
            <p:cNvPr id="4" name="9 Elipse">
              <a:extLst>
                <a:ext uri="{FF2B5EF4-FFF2-40B4-BE49-F238E27FC236}">
                  <a16:creationId xmlns="" xmlns:a16="http://schemas.microsoft.com/office/drawing/2014/main" id="{56E5EA88-B793-3841-AA51-B13DB16FB2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73413" y="4125746"/>
              <a:ext cx="1980000" cy="198022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 w="158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10 CuadroTexto">
              <a:extLst>
                <a:ext uri="{FF2B5EF4-FFF2-40B4-BE49-F238E27FC236}">
                  <a16:creationId xmlns="" xmlns:a16="http://schemas.microsoft.com/office/drawing/2014/main" id="{97FCD9D4-4BD0-C347-A696-F20022A06B4A}"/>
                </a:ext>
              </a:extLst>
            </p:cNvPr>
            <p:cNvSpPr txBox="1"/>
            <p:nvPr/>
          </p:nvSpPr>
          <p:spPr>
            <a:xfrm>
              <a:off x="4098040" y="4264457"/>
              <a:ext cx="945820" cy="759546"/>
            </a:xfrm>
            <a:prstGeom prst="rect">
              <a:avLst/>
            </a:prstGeom>
            <a:noFill/>
            <a:ln w="15875">
              <a:noFill/>
              <a:prstDash val="dash"/>
            </a:ln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1200" dirty="0"/>
                <a:t>Disfunción</a:t>
              </a:r>
            </a:p>
            <a:p>
              <a:pPr algn="ctr">
                <a:lnSpc>
                  <a:spcPct val="80000"/>
                </a:lnSpc>
              </a:pPr>
              <a:r>
                <a:rPr lang="es-ES" sz="1200" dirty="0"/>
                <a:t>vascular</a:t>
              </a:r>
              <a:br>
                <a:rPr lang="es-ES" sz="1200" dirty="0"/>
              </a:br>
              <a:r>
                <a:rPr lang="es-ES" sz="1200" dirty="0"/>
                <a:t>pulmonar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40666F87-5D5B-4A4F-AE27-62430532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050114"/>
            <a:ext cx="10287000" cy="41053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812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3566755" y="1412776"/>
            <a:ext cx="5040000" cy="50405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5176250" y="1668411"/>
            <a:ext cx="15658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" dirty="0"/>
              <a:t>Pacientes con EP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3920902" y="3021695"/>
            <a:ext cx="3240000" cy="3240000"/>
            <a:chOff x="2396902" y="3021695"/>
            <a:chExt cx="3240000" cy="3240000"/>
          </a:xfrm>
        </p:grpSpPr>
        <p:sp>
          <p:nvSpPr>
            <p:cNvPr id="3" name="2 Elipse"/>
            <p:cNvSpPr>
              <a:spLocks noChangeAspect="1"/>
            </p:cNvSpPr>
            <p:nvPr/>
          </p:nvSpPr>
          <p:spPr>
            <a:xfrm>
              <a:off x="2396902" y="3021695"/>
              <a:ext cx="3240000" cy="3240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2449860" y="4469340"/>
              <a:ext cx="814967" cy="3489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s-ES" sz="1400" dirty="0"/>
                <a:t>Trombosis</a:t>
              </a:r>
              <a:br>
                <a:rPr lang="es-ES" sz="1400" dirty="0"/>
              </a:br>
              <a:r>
                <a:rPr lang="es-ES" sz="1400" dirty="0"/>
                <a:t>persistente</a:t>
              </a:r>
            </a:p>
          </p:txBody>
        </p:sp>
      </p:grpSp>
      <p:sp>
        <p:nvSpPr>
          <p:cNvPr id="7" name="1 Título"/>
          <p:cNvSpPr txBox="1">
            <a:spLocks/>
          </p:cNvSpPr>
          <p:nvPr/>
        </p:nvSpPr>
        <p:spPr>
          <a:xfrm>
            <a:off x="1847528" y="404664"/>
            <a:ext cx="85072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</a:pP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Espectro de Secuelas tras una EP 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4996830" y="3021695"/>
            <a:ext cx="3240000" cy="3240000"/>
            <a:chOff x="3472830" y="3021695"/>
            <a:chExt cx="3240000" cy="3240000"/>
          </a:xfrm>
        </p:grpSpPr>
        <p:sp>
          <p:nvSpPr>
            <p:cNvPr id="8" name="7 Elipse"/>
            <p:cNvSpPr>
              <a:spLocks noChangeAspect="1"/>
            </p:cNvSpPr>
            <p:nvPr/>
          </p:nvSpPr>
          <p:spPr>
            <a:xfrm>
              <a:off x="3472830" y="3021695"/>
              <a:ext cx="3240000" cy="3240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  <a:alpha val="7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5798305" y="4469340"/>
              <a:ext cx="885499" cy="3489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s-ES" sz="1400" dirty="0"/>
                <a:t>Síntomas</a:t>
              </a:r>
              <a:br>
                <a:rPr lang="es-ES" sz="1400" dirty="0"/>
              </a:br>
              <a:r>
                <a:rPr lang="es-ES" sz="1400" dirty="0"/>
                <a:t>persistentes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5097413" y="4125746"/>
            <a:ext cx="1980000" cy="1980220"/>
            <a:chOff x="3573413" y="4125746"/>
            <a:chExt cx="1980000" cy="1980220"/>
          </a:xfrm>
        </p:grpSpPr>
        <p:sp>
          <p:nvSpPr>
            <p:cNvPr id="10" name="9 Elipse"/>
            <p:cNvSpPr>
              <a:spLocks noChangeAspect="1"/>
            </p:cNvSpPr>
            <p:nvPr/>
          </p:nvSpPr>
          <p:spPr>
            <a:xfrm>
              <a:off x="3573413" y="4125746"/>
              <a:ext cx="1980000" cy="1980220"/>
            </a:xfrm>
            <a:prstGeom prst="ellipse">
              <a:avLst/>
            </a:prstGeom>
            <a:solidFill>
              <a:schemeClr val="accent4">
                <a:alpha val="30000"/>
              </a:schemeClr>
            </a:solidFill>
            <a:ln w="158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4241436" y="4264457"/>
              <a:ext cx="659027" cy="446854"/>
            </a:xfrm>
            <a:prstGeom prst="rect">
              <a:avLst/>
            </a:prstGeom>
            <a:noFill/>
            <a:ln w="15875">
              <a:noFill/>
              <a:prstDash val="dash"/>
            </a:ln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ES" sz="1200" dirty="0"/>
                <a:t>Disfunción</a:t>
              </a:r>
            </a:p>
            <a:p>
              <a:pPr algn="ctr">
                <a:lnSpc>
                  <a:spcPct val="80000"/>
                </a:lnSpc>
              </a:pPr>
              <a:r>
                <a:rPr lang="es-ES" sz="1200" dirty="0"/>
                <a:t>vascular</a:t>
              </a:r>
              <a:br>
                <a:rPr lang="es-ES" sz="1200" dirty="0"/>
              </a:br>
              <a:r>
                <a:rPr lang="es-ES" sz="1200" dirty="0"/>
                <a:t>pulmonar</a:t>
              </a:r>
            </a:p>
          </p:txBody>
        </p:sp>
      </p:grpSp>
      <p:sp>
        <p:nvSpPr>
          <p:cNvPr id="4" name="3 Elipse"/>
          <p:cNvSpPr/>
          <p:nvPr/>
        </p:nvSpPr>
        <p:spPr>
          <a:xfrm>
            <a:off x="5690755" y="5238725"/>
            <a:ext cx="792000" cy="792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s-ES" b="1" dirty="0"/>
              <a:t>HPTEC</a:t>
            </a:r>
          </a:p>
        </p:txBody>
      </p:sp>
    </p:spTree>
    <p:extLst>
      <p:ext uri="{BB962C8B-B14F-4D97-AF65-F5344CB8AC3E}">
        <p14:creationId xmlns="" xmlns:p14="http://schemas.microsoft.com/office/powerpoint/2010/main" val="12410322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86D277-B261-3A43-B44B-8499653FB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56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De la TVP al TEP </a:t>
            </a:r>
            <a:br>
              <a:rPr lang="es-ES" b="1" dirty="0">
                <a:solidFill>
                  <a:srgbClr val="C00000"/>
                </a:solidFill>
              </a:rPr>
            </a:br>
            <a:r>
              <a:rPr lang="es-ES" b="1" dirty="0">
                <a:solidFill>
                  <a:srgbClr val="C00000"/>
                </a:solidFill>
              </a:rPr>
              <a:t>Del TEP a la  HPTEC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66A8839-1EA9-244B-A8A0-8B68CC4F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908" y="1099344"/>
            <a:ext cx="5157787" cy="823912"/>
          </a:xfrm>
        </p:spPr>
        <p:txBody>
          <a:bodyPr/>
          <a:lstStyle/>
          <a:p>
            <a:r>
              <a:rPr lang="es-ES" dirty="0"/>
              <a:t>En esta charla SE COMENTARÁ: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4AC0395-F8A5-704B-A77E-65C2F34DA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908" y="1923256"/>
            <a:ext cx="5340667" cy="4266407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Tendencias en incidencia y mortalidad de  la TVP y el TEP</a:t>
            </a:r>
          </a:p>
          <a:p>
            <a:r>
              <a:rPr lang="es-ES" dirty="0"/>
              <a:t>La etiopatogenia común de la TVP y del TEP</a:t>
            </a:r>
          </a:p>
          <a:p>
            <a:r>
              <a:rPr lang="es-ES" dirty="0"/>
              <a:t>Determinantes de la </a:t>
            </a:r>
            <a:r>
              <a:rPr lang="es-ES" dirty="0" err="1"/>
              <a:t>embolización</a:t>
            </a:r>
            <a:endParaRPr lang="es-ES" dirty="0"/>
          </a:p>
          <a:p>
            <a:r>
              <a:rPr lang="es-ES" dirty="0"/>
              <a:t>Variado espectro de las secuelas del TEP</a:t>
            </a:r>
          </a:p>
          <a:p>
            <a:r>
              <a:rPr lang="es-ES" dirty="0"/>
              <a:t>Estrategias de seguimiento del TEP</a:t>
            </a:r>
          </a:p>
          <a:p>
            <a:r>
              <a:rPr lang="es-ES" dirty="0"/>
              <a:t>Datos para reflexionar en la relación desde las Tromboflebitis superficiales hasta la HPTEC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C597EF1A-08F1-E646-A288-AF5ED12FE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34587"/>
            <a:ext cx="5183188" cy="823912"/>
          </a:xfrm>
        </p:spPr>
        <p:txBody>
          <a:bodyPr/>
          <a:lstStyle/>
          <a:p>
            <a:r>
              <a:rPr lang="es-ES" dirty="0"/>
              <a:t>Lo que no se tratará en esta charla: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438544B-5016-F042-B8DB-356E7D86A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14165"/>
            <a:ext cx="5183188" cy="368458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Diagnostico del TEP</a:t>
            </a:r>
          </a:p>
          <a:p>
            <a:r>
              <a:rPr lang="es-ES" dirty="0"/>
              <a:t>De la nuevas Guías Europeas sobre el TEP</a:t>
            </a:r>
          </a:p>
          <a:p>
            <a:r>
              <a:rPr lang="es-ES" dirty="0"/>
              <a:t>Del tratamiento del TEP: impacto de los ACOD</a:t>
            </a:r>
          </a:p>
          <a:p>
            <a:r>
              <a:rPr lang="es-ES" dirty="0"/>
              <a:t>Del diagnostico de la HP , ni de la HPTEC</a:t>
            </a:r>
          </a:p>
          <a:p>
            <a:r>
              <a:rPr lang="es-ES" dirty="0"/>
              <a:t>Del tratamiento de la HP ni de la HPTEC</a:t>
            </a:r>
          </a:p>
        </p:txBody>
      </p:sp>
    </p:spTree>
    <p:extLst>
      <p:ext uri="{BB962C8B-B14F-4D97-AF65-F5344CB8AC3E}">
        <p14:creationId xmlns="" xmlns:p14="http://schemas.microsoft.com/office/powerpoint/2010/main" val="4191427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C962B5-B1CD-DA47-A5D2-363BDCFC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614" y="6654800"/>
            <a:ext cx="6896100" cy="2032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89A304B2-E877-494D-85C4-16835DB5C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16" y="2108200"/>
            <a:ext cx="10187384" cy="33782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6DD287C3-F5FE-3C40-A153-5BA5D217A4CE}"/>
              </a:ext>
            </a:extLst>
          </p:cNvPr>
          <p:cNvSpPr txBox="1"/>
          <p:nvPr/>
        </p:nvSpPr>
        <p:spPr>
          <a:xfrm>
            <a:off x="3673184" y="26711"/>
            <a:ext cx="46634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/>
              <a:t>DEFINICIÓN HEMODINÁMICA </a:t>
            </a:r>
          </a:p>
          <a:p>
            <a:pPr algn="ctr"/>
            <a:r>
              <a:rPr lang="es-ES" sz="2800" b="1" dirty="0"/>
              <a:t>DE </a:t>
            </a:r>
          </a:p>
          <a:p>
            <a:pPr algn="ctr"/>
            <a:r>
              <a:rPr lang="es-ES" sz="2800" b="1" dirty="0"/>
              <a:t>HIPERTENSIÓN PULMONAR</a:t>
            </a:r>
          </a:p>
        </p:txBody>
      </p:sp>
    </p:spTree>
    <p:extLst>
      <p:ext uri="{BB962C8B-B14F-4D97-AF65-F5344CB8AC3E}">
        <p14:creationId xmlns="" xmlns:p14="http://schemas.microsoft.com/office/powerpoint/2010/main" val="162837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A2CA9FBA-DCF9-6E41-B527-7DB98BA74E8F}"/>
              </a:ext>
            </a:extLst>
          </p:cNvPr>
          <p:cNvSpPr/>
          <p:nvPr/>
        </p:nvSpPr>
        <p:spPr>
          <a:xfrm>
            <a:off x="1857918" y="4653709"/>
            <a:ext cx="2419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Ineficiencia ventilatoria</a:t>
            </a:r>
            <a:r>
              <a:rPr lang="es-ES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28FECC5-AEC2-884C-8D07-B5D3AA8BC573}"/>
              </a:ext>
            </a:extLst>
          </p:cNvPr>
          <p:cNvSpPr/>
          <p:nvPr/>
        </p:nvSpPr>
        <p:spPr>
          <a:xfrm>
            <a:off x="1857918" y="5055084"/>
            <a:ext cx="3547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Alteración del intercambio de gases</a:t>
            </a:r>
            <a:r>
              <a:rPr lang="es-ES" dirty="0"/>
              <a:t>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ACD2B889-5267-1549-A9B0-A16D08118345}"/>
              </a:ext>
            </a:extLst>
          </p:cNvPr>
          <p:cNvSpPr/>
          <p:nvPr/>
        </p:nvSpPr>
        <p:spPr>
          <a:xfrm>
            <a:off x="1871282" y="5456459"/>
            <a:ext cx="2898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Alteración de la relación V/Q 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3B0B93F-7DD2-5944-80C0-5E194675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24" y="961999"/>
            <a:ext cx="4292600" cy="35814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0CBB44E3-DA4B-F845-B118-E1DC6A14D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603" y="3788390"/>
            <a:ext cx="3612010" cy="29783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858DD318-5991-B14A-BBD7-27D194F7C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04" y="880363"/>
            <a:ext cx="3756453" cy="31900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CA978212-4B6D-A44B-9924-E46AE47F618F}"/>
              </a:ext>
            </a:extLst>
          </p:cNvPr>
          <p:cNvSpPr txBox="1"/>
          <p:nvPr/>
        </p:nvSpPr>
        <p:spPr>
          <a:xfrm>
            <a:off x="2435311" y="197708"/>
            <a:ext cx="630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CARACTERISITICAS FUNCIONALES DE LA HPTEC Y ETC pulmonar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281187D5-9E82-524D-A47D-8796C0C572D2}"/>
              </a:ext>
            </a:extLst>
          </p:cNvPr>
          <p:cNvSpPr/>
          <p:nvPr/>
        </p:nvSpPr>
        <p:spPr>
          <a:xfrm>
            <a:off x="1075446" y="6231137"/>
            <a:ext cx="51667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CTED: Enfermedad </a:t>
            </a:r>
            <a:r>
              <a:rPr lang="es-ES" sz="1100" dirty="0" err="1"/>
              <a:t>tromboembólica</a:t>
            </a:r>
            <a:r>
              <a:rPr lang="es-ES" sz="1100" dirty="0"/>
              <a:t> crónica (n=10). </a:t>
            </a:r>
            <a:r>
              <a:rPr lang="es-ES" sz="1100" dirty="0" err="1"/>
              <a:t>PAPm</a:t>
            </a:r>
            <a:r>
              <a:rPr lang="es-ES" sz="1100" dirty="0"/>
              <a:t> 21 </a:t>
            </a:r>
            <a:r>
              <a:rPr lang="es-ES" sz="1100" dirty="0" err="1"/>
              <a:t>mmHg</a:t>
            </a:r>
            <a:r>
              <a:rPr lang="es-ES" sz="1100" dirty="0"/>
              <a:t> en reposo y 44 </a:t>
            </a:r>
            <a:r>
              <a:rPr lang="es-ES" sz="1100" dirty="0" err="1"/>
              <a:t>mmHg</a:t>
            </a:r>
            <a:r>
              <a:rPr lang="es-ES" sz="1100" dirty="0"/>
              <a:t> en ejercicio. </a:t>
            </a:r>
          </a:p>
          <a:p>
            <a:r>
              <a:rPr lang="es-ES" sz="1100" dirty="0"/>
              <a:t>CTEPH: Hipertensión Pulmonar </a:t>
            </a:r>
            <a:r>
              <a:rPr lang="es-ES" sz="1100" dirty="0" err="1"/>
              <a:t>PosTEP</a:t>
            </a:r>
            <a:r>
              <a:rPr lang="es-ES" sz="1100" dirty="0"/>
              <a:t> crónica (n=31). </a:t>
            </a:r>
            <a:r>
              <a:rPr lang="es-ES" sz="1100" dirty="0" err="1"/>
              <a:t>PAPm</a:t>
            </a:r>
            <a:r>
              <a:rPr lang="es-ES" sz="1100" dirty="0"/>
              <a:t> 40 </a:t>
            </a:r>
            <a:r>
              <a:rPr lang="es-ES" sz="1100" dirty="0" err="1"/>
              <a:t>mmHg</a:t>
            </a:r>
            <a:r>
              <a:rPr lang="es-ES" sz="1100" dirty="0"/>
              <a:t> en reposo.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="" xmlns:a16="http://schemas.microsoft.com/office/drawing/2014/main" id="{3EC5D5B8-73BC-814C-9A80-9820AD243B22}"/>
              </a:ext>
            </a:extLst>
          </p:cNvPr>
          <p:cNvSpPr txBox="1">
            <a:spLocks/>
          </p:cNvSpPr>
          <p:nvPr/>
        </p:nvSpPr>
        <p:spPr>
          <a:xfrm>
            <a:off x="2435311" y="677351"/>
            <a:ext cx="8563028" cy="26869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de-CH" sz="1200" dirty="0">
                <a:solidFill>
                  <a:schemeClr val="tx1">
                    <a:tint val="75000"/>
                  </a:schemeClr>
                </a:solidFill>
              </a:rPr>
              <a:t>Respiration 2016;91:503-509 -  DOI:10.1159/000447247</a:t>
            </a:r>
          </a:p>
        </p:txBody>
      </p:sp>
    </p:spTree>
    <p:extLst>
      <p:ext uri="{BB962C8B-B14F-4D97-AF65-F5344CB8AC3E}">
        <p14:creationId xmlns="" xmlns:p14="http://schemas.microsoft.com/office/powerpoint/2010/main" val="155442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C94598D-437D-304C-936E-9F8AAF775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060436"/>
            <a:ext cx="10287000" cy="47371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C962B5-B1CD-DA47-A5D2-363BDCFC7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614" y="6654800"/>
            <a:ext cx="6896100" cy="203200"/>
          </a:xfrm>
          <a:prstGeom prst="rect">
            <a:avLst/>
          </a:prstGeom>
        </p:spPr>
      </p:pic>
      <p:sp>
        <p:nvSpPr>
          <p:cNvPr id="4" name="3 Elipse">
            <a:extLst>
              <a:ext uri="{FF2B5EF4-FFF2-40B4-BE49-F238E27FC236}">
                <a16:creationId xmlns="" xmlns:a16="http://schemas.microsoft.com/office/drawing/2014/main" id="{CCC9E5BA-853F-EC4E-8E04-5C14189213A6}"/>
              </a:ext>
            </a:extLst>
          </p:cNvPr>
          <p:cNvSpPr/>
          <p:nvPr/>
        </p:nvSpPr>
        <p:spPr>
          <a:xfrm>
            <a:off x="1159846" y="2518611"/>
            <a:ext cx="3005286" cy="368968"/>
          </a:xfrm>
          <a:prstGeom prst="ellipse">
            <a:avLst/>
          </a:prstGeom>
          <a:noFill/>
          <a:ln w="444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3 Elipse">
            <a:extLst>
              <a:ext uri="{FF2B5EF4-FFF2-40B4-BE49-F238E27FC236}">
                <a16:creationId xmlns="" xmlns:a16="http://schemas.microsoft.com/office/drawing/2014/main" id="{5F701B23-21FC-6142-B3FD-C90CAD9CC7E2}"/>
              </a:ext>
            </a:extLst>
          </p:cNvPr>
          <p:cNvSpPr/>
          <p:nvPr/>
        </p:nvSpPr>
        <p:spPr>
          <a:xfrm>
            <a:off x="7934428" y="2827867"/>
            <a:ext cx="3005286" cy="745066"/>
          </a:xfrm>
          <a:prstGeom prst="ellipse">
            <a:avLst/>
          </a:prstGeom>
          <a:noFill/>
          <a:ln w="444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0760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 txBox="1">
            <a:spLocks/>
          </p:cNvSpPr>
          <p:nvPr/>
        </p:nvSpPr>
        <p:spPr>
          <a:xfrm>
            <a:off x="781091" y="1075519"/>
            <a:ext cx="85072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</a:pPr>
            <a:r>
              <a:rPr lang="es-ES" b="1" dirty="0"/>
              <a:t>HIPERTENSION PULMONAR POSTROMBÓTICA CRÓNICA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5F79FC38-7749-0A42-A374-D9F11B4774E1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100575" y="507115"/>
            <a:ext cx="1573443" cy="1576516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BD4CBF18-A468-8F47-8682-DFE09EEF053A}"/>
              </a:ext>
            </a:extLst>
          </p:cNvPr>
          <p:cNvSpPr/>
          <p:nvPr/>
        </p:nvSpPr>
        <p:spPr>
          <a:xfrm>
            <a:off x="1957138" y="2909048"/>
            <a:ext cx="86847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Font typeface="Wingdings" charset="2"/>
              <a:buChar char="§"/>
            </a:pPr>
            <a:r>
              <a:rPr lang="es-ES" altLang="es-ES" sz="2000" dirty="0"/>
              <a:t>Hipertensión pulmonar </a:t>
            </a:r>
            <a:r>
              <a:rPr lang="es-ES" altLang="es-ES" sz="2000" b="1" i="1" dirty="0" err="1"/>
              <a:t>precapilar</a:t>
            </a:r>
            <a:endParaRPr lang="es-ES" altLang="es-ES" sz="2000" b="1" i="1" dirty="0"/>
          </a:p>
          <a:p>
            <a:pPr marL="342900" indent="-342900" fontAlgn="base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Font typeface="Wingdings" charset="2"/>
              <a:buChar char="§"/>
            </a:pPr>
            <a:r>
              <a:rPr lang="es-ES" sz="2000" dirty="0"/>
              <a:t>Causada por material fibroso organizado que obstruye las ramas arteriales pulmonares</a:t>
            </a:r>
          </a:p>
          <a:p>
            <a:pPr marL="342900" indent="-342900" fontAlgn="base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Font typeface="Wingdings" charset="2"/>
              <a:buChar char="§"/>
            </a:pPr>
            <a:r>
              <a:rPr lang="es-ES" altLang="es-ES" sz="2000" dirty="0"/>
              <a:t>La obliteración vascular incrementa la PAP</a:t>
            </a:r>
          </a:p>
          <a:p>
            <a:pPr marL="342900" indent="-342900" fontAlgn="base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Font typeface="Wingdings" charset="2"/>
              <a:buChar char="§"/>
            </a:pPr>
            <a:r>
              <a:rPr lang="es-ES" altLang="es-ES" sz="2000" dirty="0"/>
              <a:t>Remodelación de los vasos sanguíneos pulmonares no obstruidos → más incremento de la resistencia vascular pulmonar</a:t>
            </a:r>
          </a:p>
          <a:p>
            <a:pPr marL="342900" indent="-342900" fontAlgn="base">
              <a:spcBef>
                <a:spcPts val="1800"/>
              </a:spcBef>
              <a:spcAft>
                <a:spcPct val="0"/>
              </a:spcAft>
              <a:buClr>
                <a:srgbClr val="376092"/>
              </a:buClr>
              <a:buFont typeface="Wingdings" charset="2"/>
              <a:buChar char="§"/>
            </a:pPr>
            <a:r>
              <a:rPr lang="es-ES" altLang="es-ES" sz="2000" dirty="0"/>
              <a:t>Las trombosis persisten tras  &gt;3 meses de anticoagulación efectiva</a:t>
            </a:r>
          </a:p>
        </p:txBody>
      </p:sp>
    </p:spTree>
    <p:extLst>
      <p:ext uri="{BB962C8B-B14F-4D97-AF65-F5344CB8AC3E}">
        <p14:creationId xmlns="" xmlns:p14="http://schemas.microsoft.com/office/powerpoint/2010/main" val="184816848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06F0816-AED8-2D48-B0EB-A19A4373BE29}"/>
              </a:ext>
            </a:extLst>
          </p:cNvPr>
          <p:cNvSpPr txBox="1"/>
          <p:nvPr/>
        </p:nvSpPr>
        <p:spPr>
          <a:xfrm>
            <a:off x="3641326" y="211424"/>
            <a:ext cx="5252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/>
              <a:t>FISIOPATOLOGIA DE LA HPTEC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C9D1251B-699B-1041-A26D-E260F7D34A66}"/>
              </a:ext>
            </a:extLst>
          </p:cNvPr>
          <p:cNvSpPr txBox="1"/>
          <p:nvPr/>
        </p:nvSpPr>
        <p:spPr>
          <a:xfrm>
            <a:off x="4566642" y="1210294"/>
            <a:ext cx="340227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/>
              <a:t>EMBOLISMO PULMONAR AGUDO</a:t>
            </a:r>
          </a:p>
          <a:p>
            <a:pPr algn="ctr"/>
            <a:r>
              <a:rPr lang="es-ES" dirty="0"/>
              <a:t>(puede ser silente)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9884D297-662E-C44E-B2C2-C0D78C313308}"/>
              </a:ext>
            </a:extLst>
          </p:cNvPr>
          <p:cNvSpPr txBox="1"/>
          <p:nvPr/>
        </p:nvSpPr>
        <p:spPr>
          <a:xfrm>
            <a:off x="4566642" y="2257648"/>
            <a:ext cx="340227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Resolución incompleta y fibrosis</a:t>
            </a:r>
          </a:p>
          <a:p>
            <a:pPr algn="ctr"/>
            <a:r>
              <a:rPr lang="es-ES" dirty="0"/>
              <a:t>del trombo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72110BB-E58C-DC45-B3A8-AB23E2D48A08}"/>
              </a:ext>
            </a:extLst>
          </p:cNvPr>
          <p:cNvSpPr txBox="1"/>
          <p:nvPr/>
        </p:nvSpPr>
        <p:spPr>
          <a:xfrm>
            <a:off x="4566642" y="3211216"/>
            <a:ext cx="3402278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Estenosis/Oclusión Vascular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724CE9B0-92ED-7347-8432-9FFCA02FB734}"/>
              </a:ext>
            </a:extLst>
          </p:cNvPr>
          <p:cNvSpPr txBox="1"/>
          <p:nvPr/>
        </p:nvSpPr>
        <p:spPr>
          <a:xfrm>
            <a:off x="4566642" y="3947115"/>
            <a:ext cx="3402278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Tensión de cizalla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39D69A3F-D2CE-5C4C-A1E5-FEB53F305CDB}"/>
              </a:ext>
            </a:extLst>
          </p:cNvPr>
          <p:cNvSpPr txBox="1"/>
          <p:nvPr/>
        </p:nvSpPr>
        <p:spPr>
          <a:xfrm>
            <a:off x="4566642" y="4684587"/>
            <a:ext cx="340227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Incremento progresivo en la Resistencia Vascular Pulmonar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A38F6657-9138-6844-A7B3-3382D2479B9C}"/>
              </a:ext>
            </a:extLst>
          </p:cNvPr>
          <p:cNvSpPr txBox="1"/>
          <p:nvPr/>
        </p:nvSpPr>
        <p:spPr>
          <a:xfrm>
            <a:off x="4566642" y="5852943"/>
            <a:ext cx="3402278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HPTEC </a:t>
            </a:r>
            <a:r>
              <a:rPr lang="es-ES" dirty="0"/>
              <a:t>sintomática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94872615-29A7-494E-A687-1A55898D128A}"/>
              </a:ext>
            </a:extLst>
          </p:cNvPr>
          <p:cNvSpPr txBox="1"/>
          <p:nvPr/>
        </p:nvSpPr>
        <p:spPr>
          <a:xfrm>
            <a:off x="2140688" y="3726127"/>
            <a:ext cx="1584252" cy="92333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Enfermedad de </a:t>
            </a:r>
          </a:p>
          <a:p>
            <a:pPr algn="ctr"/>
            <a:r>
              <a:rPr lang="es-ES" dirty="0"/>
              <a:t>pequeño vaso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1DD26FA6-2398-F244-BC45-BEF6D7AC8C0E}"/>
              </a:ext>
            </a:extLst>
          </p:cNvPr>
          <p:cNvSpPr txBox="1"/>
          <p:nvPr/>
        </p:nvSpPr>
        <p:spPr>
          <a:xfrm>
            <a:off x="8318204" y="3665002"/>
            <a:ext cx="2200940" cy="92333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Trombosis distal </a:t>
            </a:r>
          </a:p>
          <a:p>
            <a:pPr algn="ctr"/>
            <a:r>
              <a:rPr lang="es-ES" dirty="0"/>
              <a:t>de arterias pulmonares</a:t>
            </a:r>
          </a:p>
        </p:txBody>
      </p: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C272FAD2-9D4D-2E49-8E8A-74B7F9E7BCBA}"/>
              </a:ext>
            </a:extLst>
          </p:cNvPr>
          <p:cNvSpPr txBox="1"/>
          <p:nvPr/>
        </p:nvSpPr>
        <p:spPr>
          <a:xfrm>
            <a:off x="8031691" y="6315587"/>
            <a:ext cx="2812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 err="1"/>
              <a:t>Eur</a:t>
            </a:r>
            <a:r>
              <a:rPr lang="fr-FR" sz="1600" b="1" dirty="0"/>
              <a:t> </a:t>
            </a:r>
            <a:r>
              <a:rPr lang="fr-FR" sz="1600" b="1" dirty="0" err="1"/>
              <a:t>Respir</a:t>
            </a:r>
            <a:r>
              <a:rPr lang="fr-FR" sz="1600" b="1" dirty="0"/>
              <a:t> </a:t>
            </a:r>
            <a:r>
              <a:rPr lang="fr-FR" sz="1600" b="1" dirty="0" err="1"/>
              <a:t>Rev</a:t>
            </a:r>
            <a:r>
              <a:rPr lang="fr-FR" sz="1600" b="1" dirty="0"/>
              <a:t> 2017;26:160112</a:t>
            </a:r>
            <a:endParaRPr lang="es-ES" sz="1600" b="1" dirty="0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="" xmlns:a16="http://schemas.microsoft.com/office/drawing/2014/main" id="{5B437573-518E-A045-83CF-BEDBAB3EB1B9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6267781" y="1856625"/>
            <a:ext cx="0" cy="40102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="" xmlns:a16="http://schemas.microsoft.com/office/drawing/2014/main" id="{720E374D-2A76-CC4C-BAC1-267FDD0861A1}"/>
              </a:ext>
            </a:extLst>
          </p:cNvPr>
          <p:cNvCxnSpPr>
            <a:cxnSpLocks/>
          </p:cNvCxnSpPr>
          <p:nvPr/>
        </p:nvCxnSpPr>
        <p:spPr>
          <a:xfrm>
            <a:off x="6258807" y="2903979"/>
            <a:ext cx="0" cy="3172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="" xmlns:a16="http://schemas.microsoft.com/office/drawing/2014/main" id="{0BDD4628-BF54-EB43-B5B3-ACE5DCCAC3A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267782" y="3580550"/>
            <a:ext cx="1" cy="3665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="" xmlns:a16="http://schemas.microsoft.com/office/drawing/2014/main" id="{63284BD9-D6C0-A44D-AD88-D10FFC4AE2E5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267781" y="4316447"/>
            <a:ext cx="0" cy="368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="" xmlns:a16="http://schemas.microsoft.com/office/drawing/2014/main" id="{07AD6870-967C-5A4F-BBEB-27B695871C5C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6267782" y="5330918"/>
            <a:ext cx="1" cy="5220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="" xmlns:a16="http://schemas.microsoft.com/office/drawing/2014/main" id="{B4E9F105-50E1-9748-AC77-F10A3C47376C}"/>
              </a:ext>
            </a:extLst>
          </p:cNvPr>
          <p:cNvCxnSpPr>
            <a:cxnSpLocks/>
          </p:cNvCxnSpPr>
          <p:nvPr/>
        </p:nvCxnSpPr>
        <p:spPr>
          <a:xfrm flipH="1">
            <a:off x="3724942" y="4132135"/>
            <a:ext cx="8417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ADF3821E-E0EE-DC4F-A51F-E234D7CBBB74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2932814" y="4649457"/>
            <a:ext cx="0" cy="4060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="" xmlns:a16="http://schemas.microsoft.com/office/drawing/2014/main" id="{C6970F7D-61E3-0446-BA80-00653137381B}"/>
              </a:ext>
            </a:extLst>
          </p:cNvPr>
          <p:cNvCxnSpPr>
            <a:cxnSpLocks/>
          </p:cNvCxnSpPr>
          <p:nvPr/>
        </p:nvCxnSpPr>
        <p:spPr>
          <a:xfrm>
            <a:off x="2932814" y="5055467"/>
            <a:ext cx="1633828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="" xmlns:a16="http://schemas.microsoft.com/office/drawing/2014/main" id="{05E52B8B-534C-1344-979E-D25A900F6536}"/>
              </a:ext>
            </a:extLst>
          </p:cNvPr>
          <p:cNvCxnSpPr>
            <a:cxnSpLocks/>
          </p:cNvCxnSpPr>
          <p:nvPr/>
        </p:nvCxnSpPr>
        <p:spPr>
          <a:xfrm>
            <a:off x="7968920" y="3395882"/>
            <a:ext cx="144975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="" xmlns:a16="http://schemas.microsoft.com/office/drawing/2014/main" id="{5750605D-F858-A44A-9E86-C848B22200F6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9418675" y="3395882"/>
            <a:ext cx="1" cy="269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>
            <a:extLst>
              <a:ext uri="{FF2B5EF4-FFF2-40B4-BE49-F238E27FC236}">
                <a16:creationId xmlns="" xmlns:a16="http://schemas.microsoft.com/office/drawing/2014/main" id="{660D3EDD-0762-B24F-84CB-203628FC8706}"/>
              </a:ext>
            </a:extLst>
          </p:cNvPr>
          <p:cNvCxnSpPr>
            <a:cxnSpLocks/>
          </p:cNvCxnSpPr>
          <p:nvPr/>
        </p:nvCxnSpPr>
        <p:spPr>
          <a:xfrm flipH="1">
            <a:off x="7945261" y="5059953"/>
            <a:ext cx="147341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="" xmlns:a16="http://schemas.microsoft.com/office/drawing/2014/main" id="{EA5004B0-F65F-DD42-A4E2-63BA2521B9D3}"/>
              </a:ext>
            </a:extLst>
          </p:cNvPr>
          <p:cNvCxnSpPr>
            <a:cxnSpLocks/>
          </p:cNvCxnSpPr>
          <p:nvPr/>
        </p:nvCxnSpPr>
        <p:spPr>
          <a:xfrm>
            <a:off x="9438166" y="4601744"/>
            <a:ext cx="0" cy="4537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Figure">
            <a:extLst>
              <a:ext uri="{FF2B5EF4-FFF2-40B4-BE49-F238E27FC236}">
                <a16:creationId xmlns="" xmlns:a16="http://schemas.microsoft.com/office/drawing/2014/main" id="{0048E065-7838-6D47-AB8D-EF6E48BA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59" y="818526"/>
            <a:ext cx="2899769" cy="2589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4 CuadroTexto">
            <a:extLst>
              <a:ext uri="{FF2B5EF4-FFF2-40B4-BE49-F238E27FC236}">
                <a16:creationId xmlns="" xmlns:a16="http://schemas.microsoft.com/office/drawing/2014/main" id="{28C97843-340F-3244-97BF-541B15C46EEB}"/>
              </a:ext>
            </a:extLst>
          </p:cNvPr>
          <p:cNvSpPr txBox="1"/>
          <p:nvPr/>
        </p:nvSpPr>
        <p:spPr>
          <a:xfrm>
            <a:off x="7918784" y="6550259"/>
            <a:ext cx="332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 </a:t>
            </a:r>
            <a:r>
              <a:rPr lang="es-ES" sz="1600" b="1" dirty="0" err="1"/>
              <a:t>Annals</a:t>
            </a:r>
            <a:r>
              <a:rPr lang="es-ES" sz="1600" b="1" dirty="0"/>
              <a:t> ATS </a:t>
            </a:r>
            <a:r>
              <a:rPr lang="fr-FR" sz="1600" b="1" dirty="0"/>
              <a:t>2016; 13: Suppl. 3, S215</a:t>
            </a:r>
            <a:endParaRPr lang="es-ES" sz="1600" b="1" dirty="0"/>
          </a:p>
        </p:txBody>
      </p:sp>
    </p:spTree>
    <p:extLst>
      <p:ext uri="{BB962C8B-B14F-4D97-AF65-F5344CB8AC3E}">
        <p14:creationId xmlns="" xmlns:p14="http://schemas.microsoft.com/office/powerpoint/2010/main" val="318320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4134AC09-FAFF-B54C-AADC-495085939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7360920" cy="65903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165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3A8FDD7-EF21-6D4A-89D2-00D4778B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365759"/>
            <a:ext cx="9397324" cy="62648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1716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uadroTexto 1">
            <a:extLst>
              <a:ext uri="{FF2B5EF4-FFF2-40B4-BE49-F238E27FC236}">
                <a16:creationId xmlns="" xmlns:a16="http://schemas.microsoft.com/office/drawing/2014/main" id="{55F73A64-C8DF-8445-B567-C2C52C1F2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950913"/>
            <a:ext cx="1884363" cy="646112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s-ES" altLang="es-ES"/>
              <a:t>Nivel1</a:t>
            </a:r>
          </a:p>
          <a:p>
            <a:pPr algn="ctr"/>
            <a:r>
              <a:rPr lang="es-ES" altLang="es-ES"/>
              <a:t>Cuestionario</a:t>
            </a:r>
          </a:p>
        </p:txBody>
      </p:sp>
      <p:sp>
        <p:nvSpPr>
          <p:cNvPr id="16386" name="CuadroTexto 3">
            <a:extLst>
              <a:ext uri="{FF2B5EF4-FFF2-40B4-BE49-F238E27FC236}">
                <a16:creationId xmlns="" xmlns:a16="http://schemas.microsoft.com/office/drawing/2014/main" id="{A1DC0B83-908F-8641-9BCB-02768EF20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1317625"/>
            <a:ext cx="3532188" cy="3683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Asintomático o disnea justificada</a:t>
            </a:r>
          </a:p>
        </p:txBody>
      </p:sp>
      <p:sp>
        <p:nvSpPr>
          <p:cNvPr id="16387" name="CuadroTexto 4">
            <a:extLst>
              <a:ext uri="{FF2B5EF4-FFF2-40B4-BE49-F238E27FC236}">
                <a16:creationId xmlns="" xmlns:a16="http://schemas.microsoft.com/office/drawing/2014/main" id="{6C223345-7627-A04B-B86C-BBC0C3DC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663" y="1919288"/>
            <a:ext cx="1878012" cy="3683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1 o más criterios</a:t>
            </a:r>
          </a:p>
        </p:txBody>
      </p:sp>
      <p:sp>
        <p:nvSpPr>
          <p:cNvPr id="16388" name="CuadroTexto 5">
            <a:extLst>
              <a:ext uri="{FF2B5EF4-FFF2-40B4-BE49-F238E27FC236}">
                <a16:creationId xmlns="" xmlns:a16="http://schemas.microsoft.com/office/drawing/2014/main" id="{8A101DF0-1558-A749-B8A9-48C31B8DE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626" y="2832101"/>
            <a:ext cx="1884363" cy="92392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s-ES" altLang="es-ES"/>
              <a:t>Nivel 2</a:t>
            </a:r>
          </a:p>
          <a:p>
            <a:pPr algn="ctr"/>
            <a:r>
              <a:rPr lang="es-ES" altLang="es-ES"/>
              <a:t>ECOCARDIOGRAFIA</a:t>
            </a:r>
          </a:p>
        </p:txBody>
      </p:sp>
      <p:sp>
        <p:nvSpPr>
          <p:cNvPr id="16389" name="CuadroTexto 6">
            <a:extLst>
              <a:ext uri="{FF2B5EF4-FFF2-40B4-BE49-F238E27FC236}">
                <a16:creationId xmlns="" xmlns:a16="http://schemas.microsoft.com/office/drawing/2014/main" id="{80FFB808-A494-9E43-8CB4-2A176C337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3806825"/>
            <a:ext cx="1701800" cy="36988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HP improbable</a:t>
            </a:r>
          </a:p>
        </p:txBody>
      </p:sp>
      <p:sp>
        <p:nvSpPr>
          <p:cNvPr id="16390" name="CuadroTexto 7">
            <a:extLst>
              <a:ext uri="{FF2B5EF4-FFF2-40B4-BE49-F238E27FC236}">
                <a16:creationId xmlns="" xmlns:a16="http://schemas.microsoft.com/office/drawing/2014/main" id="{03926EFE-A7F5-2344-91AF-9687B61F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4" y="4291014"/>
            <a:ext cx="1292225" cy="369887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HP posible</a:t>
            </a:r>
          </a:p>
        </p:txBody>
      </p:sp>
      <p:sp>
        <p:nvSpPr>
          <p:cNvPr id="16391" name="CuadroTexto 8">
            <a:extLst>
              <a:ext uri="{FF2B5EF4-FFF2-40B4-BE49-F238E27FC236}">
                <a16:creationId xmlns="" xmlns:a16="http://schemas.microsoft.com/office/drawing/2014/main" id="{19236FEE-52DE-CD4E-85F4-50F02F91B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763" y="5033964"/>
            <a:ext cx="2836862" cy="923925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s-ES" altLang="es-ES"/>
              <a:t>Nivel 3</a:t>
            </a:r>
          </a:p>
          <a:p>
            <a:pPr algn="ctr"/>
            <a:r>
              <a:rPr lang="es-ES" altLang="es-ES"/>
              <a:t>Estudio hemodinámico + Confirmación Radiológica</a:t>
            </a:r>
          </a:p>
        </p:txBody>
      </p:sp>
      <p:sp>
        <p:nvSpPr>
          <p:cNvPr id="16392" name="CuadroTexto 9">
            <a:extLst>
              <a:ext uri="{FF2B5EF4-FFF2-40B4-BE49-F238E27FC236}">
                <a16:creationId xmlns="" xmlns:a16="http://schemas.microsoft.com/office/drawing/2014/main" id="{3BAA99EE-8F63-7A4C-A703-1A38FE7D0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226" y="6356350"/>
            <a:ext cx="1789113" cy="3683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s-ES" altLang="es-ES"/>
              <a:t>HPTEC</a:t>
            </a:r>
          </a:p>
        </p:txBody>
      </p:sp>
      <p:sp>
        <p:nvSpPr>
          <p:cNvPr id="16393" name="CuadroTexto 10">
            <a:extLst>
              <a:ext uri="{FF2B5EF4-FFF2-40B4-BE49-F238E27FC236}">
                <a16:creationId xmlns="" xmlns:a16="http://schemas.microsoft.com/office/drawing/2014/main" id="{03CAE374-E8E6-5E44-96C0-C13251F12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5310189"/>
            <a:ext cx="1325562" cy="369887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No HPTEC</a:t>
            </a:r>
          </a:p>
        </p:txBody>
      </p:sp>
      <p:sp>
        <p:nvSpPr>
          <p:cNvPr id="16394" name="CuadroTexto 11">
            <a:extLst>
              <a:ext uri="{FF2B5EF4-FFF2-40B4-BE49-F238E27FC236}">
                <a16:creationId xmlns="" xmlns:a16="http://schemas.microsoft.com/office/drawing/2014/main" id="{217297A7-0EEF-5141-94DE-C81E04C79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5" y="1803400"/>
            <a:ext cx="1265238" cy="36988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A 6 meses</a:t>
            </a:r>
          </a:p>
        </p:txBody>
      </p:sp>
      <p:sp>
        <p:nvSpPr>
          <p:cNvPr id="16395" name="CuadroTexto 12">
            <a:extLst>
              <a:ext uri="{FF2B5EF4-FFF2-40B4-BE49-F238E27FC236}">
                <a16:creationId xmlns="" xmlns:a16="http://schemas.microsoft.com/office/drawing/2014/main" id="{AA63BF00-BCC7-0449-B95C-26037AC94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1" y="2255838"/>
            <a:ext cx="1393825" cy="3683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A 12 meses</a:t>
            </a:r>
          </a:p>
        </p:txBody>
      </p:sp>
      <p:sp>
        <p:nvSpPr>
          <p:cNvPr id="16396" name="CuadroTexto 13">
            <a:extLst>
              <a:ext uri="{FF2B5EF4-FFF2-40B4-BE49-F238E27FC236}">
                <a16:creationId xmlns="" xmlns:a16="http://schemas.microsoft.com/office/drawing/2014/main" id="{33FF89DF-1A96-DE49-9711-9011C7E76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1" y="3095625"/>
            <a:ext cx="1393825" cy="369888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i="1"/>
              <a:t>A 24 meses</a:t>
            </a:r>
          </a:p>
        </p:txBody>
      </p:sp>
      <p:sp>
        <p:nvSpPr>
          <p:cNvPr id="16397" name="CuadroTexto 14">
            <a:extLst>
              <a:ext uri="{FF2B5EF4-FFF2-40B4-BE49-F238E27FC236}">
                <a16:creationId xmlns="" xmlns:a16="http://schemas.microsoft.com/office/drawing/2014/main" id="{5868CB81-FD4B-0844-A8E8-0D7F8E0AD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3264" y="5310189"/>
            <a:ext cx="3489325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/>
            <a:r>
              <a:rPr lang="es-ES" altLang="es-ES" dirty="0"/>
              <a:t>SEGUIMIENTO hasta 24 meses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="" xmlns:a16="http://schemas.microsoft.com/office/drawing/2014/main" id="{7F31401F-BAF2-AB45-A97B-9D3590BE5074}"/>
              </a:ext>
            </a:extLst>
          </p:cNvPr>
          <p:cNvCxnSpPr>
            <a:cxnSpLocks/>
          </p:cNvCxnSpPr>
          <p:nvPr/>
        </p:nvCxnSpPr>
        <p:spPr>
          <a:xfrm>
            <a:off x="3016250" y="1631950"/>
            <a:ext cx="0" cy="287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="" xmlns:a16="http://schemas.microsoft.com/office/drawing/2014/main" id="{13D52960-FFBA-6944-A838-2D3D0AE038D9}"/>
              </a:ext>
            </a:extLst>
          </p:cNvPr>
          <p:cNvCxnSpPr>
            <a:cxnSpLocks/>
          </p:cNvCxnSpPr>
          <p:nvPr/>
        </p:nvCxnSpPr>
        <p:spPr>
          <a:xfrm>
            <a:off x="3970339" y="1481138"/>
            <a:ext cx="11191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5C5B1EC4-7080-3447-9DCD-1E8741D4C7A5}"/>
              </a:ext>
            </a:extLst>
          </p:cNvPr>
          <p:cNvCxnSpPr>
            <a:cxnSpLocks/>
          </p:cNvCxnSpPr>
          <p:nvPr/>
        </p:nvCxnSpPr>
        <p:spPr>
          <a:xfrm>
            <a:off x="6326188" y="1644651"/>
            <a:ext cx="0" cy="1649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4D591741-445B-D64E-999D-FEBD4CAF104B}"/>
              </a:ext>
            </a:extLst>
          </p:cNvPr>
          <p:cNvCxnSpPr>
            <a:endCxn id="16394" idx="1"/>
          </p:cNvCxnSpPr>
          <p:nvPr/>
        </p:nvCxnSpPr>
        <p:spPr>
          <a:xfrm>
            <a:off x="6326189" y="1968500"/>
            <a:ext cx="814387" cy="20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1A67393B-CE05-734C-9D76-4FF17CEAD9EF}"/>
              </a:ext>
            </a:extLst>
          </p:cNvPr>
          <p:cNvCxnSpPr>
            <a:cxnSpLocks/>
          </p:cNvCxnSpPr>
          <p:nvPr/>
        </p:nvCxnSpPr>
        <p:spPr>
          <a:xfrm>
            <a:off x="6326189" y="2397125"/>
            <a:ext cx="700087" cy="7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="" xmlns:a16="http://schemas.microsoft.com/office/drawing/2014/main" id="{94547FBE-F08C-314C-8600-323AE568D2D7}"/>
              </a:ext>
            </a:extLst>
          </p:cNvPr>
          <p:cNvCxnSpPr>
            <a:cxnSpLocks/>
          </p:cNvCxnSpPr>
          <p:nvPr/>
        </p:nvCxnSpPr>
        <p:spPr>
          <a:xfrm>
            <a:off x="3021013" y="2309813"/>
            <a:ext cx="0" cy="501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="" xmlns:a16="http://schemas.microsoft.com/office/drawing/2014/main" id="{9C0C3D87-DE06-C04C-91CF-C829A3F516C4}"/>
              </a:ext>
            </a:extLst>
          </p:cNvPr>
          <p:cNvCxnSpPr>
            <a:cxnSpLocks/>
          </p:cNvCxnSpPr>
          <p:nvPr/>
        </p:nvCxnSpPr>
        <p:spPr>
          <a:xfrm>
            <a:off x="2474913" y="3973514"/>
            <a:ext cx="0" cy="530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="" xmlns:a16="http://schemas.microsoft.com/office/drawing/2014/main" id="{694F2B2C-ED24-4045-B144-D75426D39707}"/>
              </a:ext>
            </a:extLst>
          </p:cNvPr>
          <p:cNvCxnSpPr>
            <a:cxnSpLocks/>
          </p:cNvCxnSpPr>
          <p:nvPr/>
        </p:nvCxnSpPr>
        <p:spPr>
          <a:xfrm>
            <a:off x="2474913" y="3984625"/>
            <a:ext cx="392112" cy="6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>
            <a:extLst>
              <a:ext uri="{FF2B5EF4-FFF2-40B4-BE49-F238E27FC236}">
                <a16:creationId xmlns="" xmlns:a16="http://schemas.microsoft.com/office/drawing/2014/main" id="{68467D35-A60E-6341-B68B-01729A136351}"/>
              </a:ext>
            </a:extLst>
          </p:cNvPr>
          <p:cNvCxnSpPr>
            <a:cxnSpLocks/>
          </p:cNvCxnSpPr>
          <p:nvPr/>
        </p:nvCxnSpPr>
        <p:spPr>
          <a:xfrm>
            <a:off x="2497138" y="4502150"/>
            <a:ext cx="2905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="" xmlns:a16="http://schemas.microsoft.com/office/drawing/2014/main" id="{1B7BA136-30ED-9947-8FCC-F1188FB3E106}"/>
              </a:ext>
            </a:extLst>
          </p:cNvPr>
          <p:cNvCxnSpPr>
            <a:cxnSpLocks/>
          </p:cNvCxnSpPr>
          <p:nvPr/>
        </p:nvCxnSpPr>
        <p:spPr>
          <a:xfrm>
            <a:off x="3021013" y="4648201"/>
            <a:ext cx="0" cy="385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de flecha 56">
            <a:extLst>
              <a:ext uri="{FF2B5EF4-FFF2-40B4-BE49-F238E27FC236}">
                <a16:creationId xmlns="" xmlns:a16="http://schemas.microsoft.com/office/drawing/2014/main" id="{39ABDDD6-7F9B-A749-B5EF-AF0BA7F8D8CE}"/>
              </a:ext>
            </a:extLst>
          </p:cNvPr>
          <p:cNvCxnSpPr>
            <a:cxnSpLocks/>
          </p:cNvCxnSpPr>
          <p:nvPr/>
        </p:nvCxnSpPr>
        <p:spPr>
          <a:xfrm>
            <a:off x="3073400" y="5961064"/>
            <a:ext cx="0" cy="395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="" xmlns:a16="http://schemas.microsoft.com/office/drawing/2014/main" id="{857E9C9B-81D0-E44B-A0FD-3C7CF7697B40}"/>
              </a:ext>
            </a:extLst>
          </p:cNvPr>
          <p:cNvCxnSpPr>
            <a:cxnSpLocks/>
            <a:stCxn id="16396" idx="1"/>
            <a:endCxn id="16388" idx="3"/>
          </p:cNvCxnSpPr>
          <p:nvPr/>
        </p:nvCxnSpPr>
        <p:spPr>
          <a:xfrm flipH="1">
            <a:off x="3963988" y="3281363"/>
            <a:ext cx="3173412" cy="12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="" xmlns:a16="http://schemas.microsoft.com/office/drawing/2014/main" id="{2F5CDB43-DEB6-B94B-A0EB-C187CB3C3C15}"/>
              </a:ext>
            </a:extLst>
          </p:cNvPr>
          <p:cNvCxnSpPr>
            <a:cxnSpLocks/>
            <a:stCxn id="16391" idx="3"/>
            <a:endCxn id="16393" idx="1"/>
          </p:cNvCxnSpPr>
          <p:nvPr/>
        </p:nvCxnSpPr>
        <p:spPr>
          <a:xfrm>
            <a:off x="4492625" y="5495925"/>
            <a:ext cx="6873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de flecha 68">
            <a:extLst>
              <a:ext uri="{FF2B5EF4-FFF2-40B4-BE49-F238E27FC236}">
                <a16:creationId xmlns="" xmlns:a16="http://schemas.microsoft.com/office/drawing/2014/main" id="{EA75EE7C-FC9A-1B46-918F-9818ED21A156}"/>
              </a:ext>
            </a:extLst>
          </p:cNvPr>
          <p:cNvCxnSpPr>
            <a:cxnSpLocks/>
          </p:cNvCxnSpPr>
          <p:nvPr/>
        </p:nvCxnSpPr>
        <p:spPr>
          <a:xfrm>
            <a:off x="9013825" y="1987550"/>
            <a:ext cx="0" cy="3322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="" xmlns:a16="http://schemas.microsoft.com/office/drawing/2014/main" id="{BFCB9684-563B-5E4E-9AAD-FA66389CFEF7}"/>
              </a:ext>
            </a:extLst>
          </p:cNvPr>
          <p:cNvCxnSpPr>
            <a:cxnSpLocks/>
          </p:cNvCxnSpPr>
          <p:nvPr/>
        </p:nvCxnSpPr>
        <p:spPr>
          <a:xfrm>
            <a:off x="8429625" y="1978025"/>
            <a:ext cx="58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="" xmlns:a16="http://schemas.microsoft.com/office/drawing/2014/main" id="{83FFF38E-514A-674E-9DE9-F0D41164EBEB}"/>
              </a:ext>
            </a:extLst>
          </p:cNvPr>
          <p:cNvCxnSpPr>
            <a:cxnSpLocks/>
          </p:cNvCxnSpPr>
          <p:nvPr/>
        </p:nvCxnSpPr>
        <p:spPr>
          <a:xfrm>
            <a:off x="8429625" y="2457450"/>
            <a:ext cx="584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de flecha 74">
            <a:extLst>
              <a:ext uri="{FF2B5EF4-FFF2-40B4-BE49-F238E27FC236}">
                <a16:creationId xmlns="" xmlns:a16="http://schemas.microsoft.com/office/drawing/2014/main" id="{D5A199F5-7845-A84B-802C-72C36DD82F15}"/>
              </a:ext>
            </a:extLst>
          </p:cNvPr>
          <p:cNvCxnSpPr>
            <a:cxnSpLocks/>
            <a:stCxn id="16393" idx="3"/>
            <a:endCxn id="16397" idx="1"/>
          </p:cNvCxnSpPr>
          <p:nvPr/>
        </p:nvCxnSpPr>
        <p:spPr>
          <a:xfrm>
            <a:off x="6505575" y="5495925"/>
            <a:ext cx="5476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5" name="CuadroTexto 2">
            <a:extLst>
              <a:ext uri="{FF2B5EF4-FFF2-40B4-BE49-F238E27FC236}">
                <a16:creationId xmlns="" xmlns:a16="http://schemas.microsoft.com/office/drawing/2014/main" id="{4027972B-DA69-5144-8F14-EF41554AF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0" y="142874"/>
            <a:ext cx="46346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 sz="2000" b="1" dirty="0"/>
              <a:t>ESTUDIO OSIRIS: </a:t>
            </a:r>
          </a:p>
          <a:p>
            <a:r>
              <a:rPr lang="es-ES" altLang="es-ES" b="1" i="1" dirty="0"/>
              <a:t>ALGORITMO DE DETECCION DE HPTEC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="" xmlns:a16="http://schemas.microsoft.com/office/drawing/2014/main" id="{6ACDCE22-BC03-5747-9315-F60C92633A36}"/>
              </a:ext>
            </a:extLst>
          </p:cNvPr>
          <p:cNvSpPr txBox="1"/>
          <p:nvPr/>
        </p:nvSpPr>
        <p:spPr>
          <a:xfrm>
            <a:off x="1774826" y="2362200"/>
            <a:ext cx="7361887" cy="34163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endParaRPr lang="es-ES_tradnl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s-ES_tradnl" i="1" dirty="0">
                <a:solidFill>
                  <a:schemeClr val="bg2"/>
                </a:solidFill>
              </a:rPr>
              <a:t>¿</a:t>
            </a:r>
            <a:r>
              <a:rPr lang="es-ES_tradnl" b="1" i="1" dirty="0">
                <a:solidFill>
                  <a:schemeClr val="bg2"/>
                </a:solidFill>
              </a:rPr>
              <a:t>Ha presentado disnea a esfuerzos que antes del episodio de TEP</a:t>
            </a:r>
          </a:p>
          <a:p>
            <a:pPr>
              <a:defRPr/>
            </a:pPr>
            <a:r>
              <a:rPr lang="es-ES_tradnl" b="1" i="1" dirty="0">
                <a:solidFill>
                  <a:schemeClr val="bg2"/>
                </a:solidFill>
              </a:rPr>
              <a:t>     realizaba sin problemas?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s-ES_tradnl" b="1" i="1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s-ES_tradnl" b="1" i="1" dirty="0">
                <a:solidFill>
                  <a:schemeClr val="bg2"/>
                </a:solidFill>
              </a:rPr>
              <a:t>No se ha recuperado totalmente de la disnea desde el episodio de TEP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s-ES_tradnl" b="1" i="1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s-ES_tradnl" b="1" i="1" dirty="0">
                <a:solidFill>
                  <a:schemeClr val="bg2"/>
                </a:solidFill>
              </a:rPr>
              <a:t>Ha presentado palpitaciones, opresión torácica o desvanecimiento </a:t>
            </a:r>
          </a:p>
          <a:p>
            <a:pPr>
              <a:defRPr/>
            </a:pPr>
            <a:r>
              <a:rPr lang="es-ES_tradnl" b="1" i="1" dirty="0">
                <a:solidFill>
                  <a:schemeClr val="bg2"/>
                </a:solidFill>
              </a:rPr>
              <a:t>    sin justificación conocida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s-ES_tradnl" b="1" i="1" dirty="0">
              <a:solidFill>
                <a:schemeClr val="bg2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s-ES_tradnl" b="1" i="1" dirty="0">
                <a:solidFill>
                  <a:schemeClr val="bg2"/>
                </a:solidFill>
              </a:rPr>
              <a:t>Presenta signos de Insuficiencia cardíaca congestiva sin etiología o </a:t>
            </a:r>
          </a:p>
          <a:p>
            <a:pPr>
              <a:defRPr/>
            </a:pPr>
            <a:r>
              <a:rPr lang="es-ES_tradnl" b="1" i="1" dirty="0">
                <a:solidFill>
                  <a:schemeClr val="bg2"/>
                </a:solidFill>
              </a:rPr>
              <a:t>    justificación conocida (ingurgitación yugular, edemas periféricos, </a:t>
            </a:r>
            <a:r>
              <a:rPr lang="es-ES_tradnl" b="1" i="1" dirty="0">
                <a:solidFill>
                  <a:schemeClr val="bg1"/>
                </a:solidFill>
              </a:rPr>
              <a:t>ascitis</a:t>
            </a:r>
            <a:r>
              <a:rPr lang="es-ES_tradnl" i="1" dirty="0">
                <a:solidFill>
                  <a:schemeClr val="bg1"/>
                </a:solidFill>
              </a:rPr>
              <a:t>)</a:t>
            </a:r>
            <a:r>
              <a:rPr lang="es-ES_tradnl" i="1" dirty="0"/>
              <a:t> </a:t>
            </a:r>
          </a:p>
          <a:p>
            <a:pPr>
              <a:defRPr/>
            </a:pP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1936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CFD8B18E-B7EB-944F-A720-C02A776D3DD2}"/>
              </a:ext>
            </a:extLst>
          </p:cNvPr>
          <p:cNvSpPr txBox="1"/>
          <p:nvPr/>
        </p:nvSpPr>
        <p:spPr>
          <a:xfrm>
            <a:off x="6499654" y="0"/>
            <a:ext cx="5628485" cy="6740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accent2"/>
                </a:solidFill>
              </a:rPr>
              <a:t>	</a:t>
            </a:r>
            <a:r>
              <a:rPr lang="es-ES" b="1" dirty="0">
                <a:solidFill>
                  <a:srgbClr val="C00000"/>
                </a:solidFill>
              </a:rPr>
              <a:t>DESCRIPCION DE LOS 27 PACIENTES CON HPTEC</a:t>
            </a:r>
          </a:p>
          <a:p>
            <a:pPr>
              <a:defRPr/>
            </a:pPr>
            <a:endParaRPr lang="es-E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Sexo 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48% varones           </a:t>
            </a:r>
            <a:r>
              <a:rPr lang="es-ES" b="1" dirty="0">
                <a:solidFill>
                  <a:schemeClr val="bg1"/>
                </a:solidFill>
              </a:rPr>
              <a:t>Edad: </a:t>
            </a:r>
            <a:r>
              <a:rPr lang="es-ES" i="1" dirty="0">
                <a:solidFill>
                  <a:schemeClr val="bg1"/>
                </a:solidFill>
              </a:rPr>
              <a:t>67 ±15 años</a:t>
            </a:r>
          </a:p>
          <a:p>
            <a:pPr>
              <a:defRPr/>
            </a:pPr>
            <a:endParaRPr lang="es-ES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 err="1">
                <a:solidFill>
                  <a:schemeClr val="bg1"/>
                </a:solidFill>
              </a:rPr>
              <a:t>Enf</a:t>
            </a:r>
            <a:r>
              <a:rPr lang="es-ES" b="1" dirty="0">
                <a:solidFill>
                  <a:schemeClr val="bg1"/>
                </a:solidFill>
              </a:rPr>
              <a:t>. pulmonar crónica </a:t>
            </a:r>
            <a:r>
              <a:rPr lang="es-ES" b="1" dirty="0" err="1">
                <a:solidFill>
                  <a:schemeClr val="bg1"/>
                </a:solidFill>
              </a:rPr>
              <a:t>ó</a:t>
            </a:r>
            <a:r>
              <a:rPr lang="es-ES" b="1" dirty="0">
                <a:solidFill>
                  <a:schemeClr val="bg1"/>
                </a:solidFill>
              </a:rPr>
              <a:t> I. cardiaca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6 (22%)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Factores de Riesgo</a:t>
            </a:r>
            <a:r>
              <a:rPr lang="es-ES" dirty="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	</a:t>
            </a:r>
            <a:r>
              <a:rPr lang="es-ES" i="1" dirty="0">
                <a:solidFill>
                  <a:schemeClr val="bg1"/>
                </a:solidFill>
              </a:rPr>
              <a:t>EP no provocados: 11 (40,7%)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                 </a:t>
            </a:r>
            <a:r>
              <a:rPr lang="es-ES" i="1" dirty="0" err="1">
                <a:solidFill>
                  <a:schemeClr val="bg1"/>
                </a:solidFill>
              </a:rPr>
              <a:t>Cancer</a:t>
            </a:r>
            <a:r>
              <a:rPr lang="es-ES" i="1" dirty="0">
                <a:solidFill>
                  <a:schemeClr val="bg1"/>
                </a:solidFill>
              </a:rPr>
              <a:t>: 6 (22%)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</a:t>
            </a:r>
            <a:r>
              <a:rPr lang="es-ES" i="1" dirty="0" err="1">
                <a:solidFill>
                  <a:schemeClr val="bg1"/>
                </a:solidFill>
              </a:rPr>
              <a:t>Inmovilizacion</a:t>
            </a:r>
            <a:r>
              <a:rPr lang="es-ES" i="1" dirty="0">
                <a:solidFill>
                  <a:schemeClr val="bg1"/>
                </a:solidFill>
              </a:rPr>
              <a:t> médica: 3 (11%)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Secundarios a </a:t>
            </a:r>
            <a:r>
              <a:rPr lang="es-ES" i="1" dirty="0" err="1">
                <a:solidFill>
                  <a:schemeClr val="bg1"/>
                </a:solidFill>
              </a:rPr>
              <a:t>Cirugia</a:t>
            </a:r>
            <a:r>
              <a:rPr lang="es-ES" i="1" dirty="0">
                <a:solidFill>
                  <a:schemeClr val="bg1"/>
                </a:solidFill>
              </a:rPr>
              <a:t>: 0%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ETV previa: 4 (15%)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Varices: 9 (33%)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Gravedad del EP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	</a:t>
            </a:r>
            <a:r>
              <a:rPr lang="es-ES" i="1" dirty="0" err="1">
                <a:solidFill>
                  <a:schemeClr val="bg1"/>
                </a:solidFill>
              </a:rPr>
              <a:t>sPESI</a:t>
            </a:r>
            <a:r>
              <a:rPr lang="es-ES" i="1" dirty="0">
                <a:solidFill>
                  <a:schemeClr val="bg1"/>
                </a:solidFill>
              </a:rPr>
              <a:t> (alto riesgo): 16 (59%)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signos agudos de HP grave (basal):14 (52%)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Mortalidad: </a:t>
            </a:r>
            <a:r>
              <a:rPr lang="es-ES" i="1" dirty="0">
                <a:solidFill>
                  <a:schemeClr val="bg1"/>
                </a:solidFill>
              </a:rPr>
              <a:t>2 (7%) 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Sospecha clínica de HPTEC: </a:t>
            </a:r>
            <a:r>
              <a:rPr lang="es-ES" i="1" dirty="0">
                <a:solidFill>
                  <a:schemeClr val="bg1"/>
                </a:solidFill>
              </a:rPr>
              <a:t>23 (85%)</a:t>
            </a:r>
          </a:p>
          <a:p>
            <a:pPr>
              <a:defRPr/>
            </a:pPr>
            <a:endParaRPr lang="es-E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HIPERTENSION PULMONAR POSTROMBOTICA </a:t>
            </a: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			2,3% [IC95%: 1,5% - 3,4%]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DEF5A152-3E2C-DC44-88A4-C06C15615EEF}"/>
              </a:ext>
            </a:extLst>
          </p:cNvPr>
          <p:cNvSpPr txBox="1"/>
          <p:nvPr/>
        </p:nvSpPr>
        <p:spPr>
          <a:xfrm>
            <a:off x="0" y="-1"/>
            <a:ext cx="5997146" cy="67403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accent2"/>
                </a:solidFill>
              </a:rPr>
              <a:t>	</a:t>
            </a:r>
            <a:r>
              <a:rPr lang="es-ES" b="1" dirty="0">
                <a:solidFill>
                  <a:srgbClr val="C00000"/>
                </a:solidFill>
              </a:rPr>
              <a:t>DESCRIPCION DE LOS 1191 PACIENTES RECLUTADOS</a:t>
            </a:r>
          </a:p>
          <a:p>
            <a:pPr>
              <a:defRPr/>
            </a:pPr>
            <a:endParaRPr lang="es-ES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Sexo 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52% varones           </a:t>
            </a:r>
            <a:r>
              <a:rPr lang="es-ES" b="1" dirty="0">
                <a:solidFill>
                  <a:schemeClr val="bg1"/>
                </a:solidFill>
              </a:rPr>
              <a:t>Edad: </a:t>
            </a:r>
            <a:r>
              <a:rPr lang="es-ES" i="1" dirty="0">
                <a:solidFill>
                  <a:schemeClr val="bg1"/>
                </a:solidFill>
              </a:rPr>
              <a:t>65 ±16 años</a:t>
            </a:r>
          </a:p>
          <a:p>
            <a:pPr>
              <a:defRPr/>
            </a:pPr>
            <a:endParaRPr lang="es-ES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 err="1">
                <a:solidFill>
                  <a:schemeClr val="bg1"/>
                </a:solidFill>
              </a:rPr>
              <a:t>Enf</a:t>
            </a:r>
            <a:r>
              <a:rPr lang="es-ES" b="1" dirty="0">
                <a:solidFill>
                  <a:schemeClr val="bg1"/>
                </a:solidFill>
              </a:rPr>
              <a:t>. pulmonar crónica </a:t>
            </a:r>
            <a:r>
              <a:rPr lang="es-ES" b="1" dirty="0" err="1">
                <a:solidFill>
                  <a:schemeClr val="bg1"/>
                </a:solidFill>
              </a:rPr>
              <a:t>ó</a:t>
            </a:r>
            <a:r>
              <a:rPr lang="es-ES" b="1" dirty="0">
                <a:solidFill>
                  <a:schemeClr val="bg1"/>
                </a:solidFill>
              </a:rPr>
              <a:t> I. cardiaca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6 (22%)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Factores de Riesgo</a:t>
            </a:r>
            <a:r>
              <a:rPr lang="es-ES" dirty="0">
                <a:solidFill>
                  <a:schemeClr val="bg1"/>
                </a:solidFill>
              </a:rPr>
              <a:t>: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	</a:t>
            </a:r>
            <a:r>
              <a:rPr lang="es-ES" i="1" dirty="0">
                <a:solidFill>
                  <a:schemeClr val="bg1"/>
                </a:solidFill>
              </a:rPr>
              <a:t>EP no provocados: 389 (32,7%)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                 </a:t>
            </a:r>
            <a:r>
              <a:rPr lang="es-ES" i="1" dirty="0" err="1">
                <a:solidFill>
                  <a:schemeClr val="bg1"/>
                </a:solidFill>
              </a:rPr>
              <a:t>Cancer</a:t>
            </a:r>
            <a:r>
              <a:rPr lang="es-ES" i="1" dirty="0">
                <a:solidFill>
                  <a:schemeClr val="bg1"/>
                </a:solidFill>
              </a:rPr>
              <a:t>: 252 (21,2%)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</a:t>
            </a:r>
            <a:r>
              <a:rPr lang="es-ES" i="1" dirty="0" err="1">
                <a:solidFill>
                  <a:schemeClr val="bg1"/>
                </a:solidFill>
              </a:rPr>
              <a:t>Inmovilizacion</a:t>
            </a:r>
            <a:r>
              <a:rPr lang="es-ES" i="1" dirty="0">
                <a:solidFill>
                  <a:schemeClr val="bg1"/>
                </a:solidFill>
              </a:rPr>
              <a:t> médica: 214 (18%)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Secundarios a </a:t>
            </a:r>
            <a:r>
              <a:rPr lang="es-ES" i="1" dirty="0" err="1">
                <a:solidFill>
                  <a:schemeClr val="bg1"/>
                </a:solidFill>
              </a:rPr>
              <a:t>Cirugia</a:t>
            </a:r>
            <a:r>
              <a:rPr lang="es-ES" i="1" dirty="0">
                <a:solidFill>
                  <a:schemeClr val="bg1"/>
                </a:solidFill>
              </a:rPr>
              <a:t>: 129 (11%)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ETV previa: 144 (12%)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Varices: 184 (15%)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Gravedad del EP</a:t>
            </a:r>
          </a:p>
          <a:p>
            <a:pPr>
              <a:defRPr/>
            </a:pPr>
            <a:r>
              <a:rPr lang="es-ES" dirty="0">
                <a:solidFill>
                  <a:schemeClr val="bg1"/>
                </a:solidFill>
              </a:rPr>
              <a:t>	</a:t>
            </a:r>
            <a:r>
              <a:rPr lang="es-ES" i="1" dirty="0" err="1">
                <a:solidFill>
                  <a:schemeClr val="bg1"/>
                </a:solidFill>
              </a:rPr>
              <a:t>sPESI</a:t>
            </a:r>
            <a:r>
              <a:rPr lang="es-ES" i="1" dirty="0">
                <a:solidFill>
                  <a:schemeClr val="bg1"/>
                </a:solidFill>
              </a:rPr>
              <a:t> (alto riesgo): 759 (63,7%)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signos agudos de HP grave (basal):158/716</a:t>
            </a:r>
          </a:p>
          <a:p>
            <a:pPr>
              <a:defRPr/>
            </a:pPr>
            <a:r>
              <a:rPr lang="es-ES" i="1" dirty="0">
                <a:solidFill>
                  <a:schemeClr val="bg1"/>
                </a:solidFill>
              </a:rPr>
              <a:t>				        (13%)</a:t>
            </a:r>
          </a:p>
          <a:p>
            <a:pPr>
              <a:defRPr/>
            </a:pPr>
            <a:endParaRPr lang="es-ES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Mortalidad: 141</a:t>
            </a:r>
            <a:r>
              <a:rPr lang="es-ES" i="1" dirty="0">
                <a:solidFill>
                  <a:schemeClr val="bg1"/>
                </a:solidFill>
              </a:rPr>
              <a:t> (11,8%) </a:t>
            </a: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      Neoplasias   68 (5,7%)</a:t>
            </a:r>
          </a:p>
          <a:p>
            <a:pPr>
              <a:defRPr/>
            </a:pPr>
            <a:endParaRPr lang="es-E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HIPERTENSION PULMONAR POSTROMBOTICA </a:t>
            </a:r>
          </a:p>
          <a:p>
            <a:pPr>
              <a:defRPr/>
            </a:pPr>
            <a:r>
              <a:rPr lang="es-ES" b="1" dirty="0">
                <a:solidFill>
                  <a:schemeClr val="bg1"/>
                </a:solidFill>
              </a:rPr>
              <a:t>			2,3% [IC95%: 1,5% - 3,4%]</a:t>
            </a:r>
          </a:p>
        </p:txBody>
      </p:sp>
    </p:spTree>
    <p:extLst>
      <p:ext uri="{BB962C8B-B14F-4D97-AF65-F5344CB8AC3E}">
        <p14:creationId xmlns="" xmlns:p14="http://schemas.microsoft.com/office/powerpoint/2010/main" val="10397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68FBAAB-7C17-DF44-B426-9B990A13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75148"/>
            <a:ext cx="10515600" cy="1325563"/>
          </a:xfrm>
        </p:spPr>
        <p:txBody>
          <a:bodyPr/>
          <a:lstStyle/>
          <a:p>
            <a:pPr algn="ctr"/>
            <a:r>
              <a:rPr lang="es-ES" dirty="0"/>
              <a:t>CONCLUSIONES NO BASADAS EN LA EVIDENCIA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BE4D6A7-A9F8-684E-80F4-F4B20E6BDB59}"/>
              </a:ext>
            </a:extLst>
          </p:cNvPr>
          <p:cNvSpPr txBox="1"/>
          <p:nvPr/>
        </p:nvSpPr>
        <p:spPr>
          <a:xfrm>
            <a:off x="838200" y="1874520"/>
            <a:ext cx="10209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ENTIDADES APARENTEMENTE TAN DIFERENTES COMO LA TVS Y LA HPTEC ESTAN RELACIONADAS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8BDE010E-A17E-D74A-B01D-4F9D25AD68A5}"/>
              </a:ext>
            </a:extLst>
          </p:cNvPr>
          <p:cNvSpPr txBox="1"/>
          <p:nvPr/>
        </p:nvSpPr>
        <p:spPr>
          <a:xfrm>
            <a:off x="838200" y="2748439"/>
            <a:ext cx="9460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 UNA CUADRO DE TVP NO  PARECE RENTABLE INVESTIGAR POR PRUEBAS DE IMAGEN UN TEP, </a:t>
            </a:r>
          </a:p>
          <a:p>
            <a:r>
              <a:rPr lang="es-ES" dirty="0"/>
              <a:t>PERO SI MANTENER UN SEGUIMIENTO CON UN UMBRAL DE SOSPECHA ELEVADO PARA LA HPTEC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6288541-4A30-1649-8DC0-52DD05286305}"/>
              </a:ext>
            </a:extLst>
          </p:cNvPr>
          <p:cNvSpPr txBox="1"/>
          <p:nvPr/>
        </p:nvSpPr>
        <p:spPr>
          <a:xfrm>
            <a:off x="838200" y="3923049"/>
            <a:ext cx="918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ANTE UN CUADRO DE TEP LA INVESTIGACION DE TVP PUEDE SER RELEVANTE PARA VALORAR LA </a:t>
            </a:r>
          </a:p>
          <a:p>
            <a:r>
              <a:rPr lang="es-ES" dirty="0"/>
              <a:t>TROMBOSIS RESIDUAL  AL SUSPENDER LA ANTICOAGULACION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B7A1A96-8AA7-1D4A-B0B5-86CC6297BC01}"/>
              </a:ext>
            </a:extLst>
          </p:cNvPr>
          <p:cNvSpPr txBox="1"/>
          <p:nvPr/>
        </p:nvSpPr>
        <p:spPr>
          <a:xfrm>
            <a:off x="838200" y="5097659"/>
            <a:ext cx="937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HAY QUE SEGUIR A LOS PACIENTES CON TEP, CLINICAMENTE, TAMBIÉN CON PRUEBAS DE IMAGEN </a:t>
            </a:r>
          </a:p>
          <a:p>
            <a:r>
              <a:rPr lang="es-ES" dirty="0"/>
              <a:t>SI HAY SOSPECHA DE SECUELAS</a:t>
            </a:r>
          </a:p>
        </p:txBody>
      </p:sp>
    </p:spTree>
    <p:extLst>
      <p:ext uri="{BB962C8B-B14F-4D97-AF65-F5344CB8AC3E}">
        <p14:creationId xmlns="" xmlns:p14="http://schemas.microsoft.com/office/powerpoint/2010/main" val="16791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="" xmlns:a16="http://schemas.microsoft.com/office/drawing/2014/main" id="{C7654094-6968-A24C-AE45-62E94ADE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230" y="625477"/>
            <a:ext cx="4410710" cy="8620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altLang="es-ES" sz="3200" b="1" dirty="0"/>
              <a:t>Desde la ETV a la HPTEC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="" xmlns:a16="http://schemas.microsoft.com/office/drawing/2014/main" id="{6CC3B3B9-0C74-C045-8DAC-6C5D7B506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650" y="4859338"/>
            <a:ext cx="2133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EP AGUDA 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="" xmlns:a16="http://schemas.microsoft.com/office/drawing/2014/main" id="{D3CB0551-BD23-2543-B9DA-B0B205F43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4895851"/>
            <a:ext cx="2362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EMBOLO en TRANSITO </a:t>
            </a:r>
          </a:p>
        </p:txBody>
      </p:sp>
      <p:sp>
        <p:nvSpPr>
          <p:cNvPr id="13317" name="Rectangle 5">
            <a:extLst>
              <a:ext uri="{FF2B5EF4-FFF2-40B4-BE49-F238E27FC236}">
                <a16:creationId xmlns="" xmlns:a16="http://schemas.microsoft.com/office/drawing/2014/main" id="{210CF03E-3C71-5149-9525-B89A20F6F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600" y="4787900"/>
            <a:ext cx="2070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HPTEC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="" xmlns:a16="http://schemas.microsoft.com/office/drawing/2014/main" id="{70346205-DCFB-0D48-B1E2-293D463188EE}"/>
              </a:ext>
            </a:extLst>
          </p:cNvPr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2809876"/>
            <a:ext cx="18351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="" xmlns:a16="http://schemas.microsoft.com/office/drawing/2014/main" id="{01E07F8C-424D-B54B-82F6-C76F1F78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816226"/>
            <a:ext cx="2133600" cy="1774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>
            <a:extLst>
              <a:ext uri="{FF2B5EF4-FFF2-40B4-BE49-F238E27FC236}">
                <a16:creationId xmlns="" xmlns:a16="http://schemas.microsoft.com/office/drawing/2014/main" id="{044B7128-AB58-E542-B159-E472495E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2794001"/>
            <a:ext cx="20701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Unbenannt-1">
            <a:extLst>
              <a:ext uri="{FF2B5EF4-FFF2-40B4-BE49-F238E27FC236}">
                <a16:creationId xmlns="" xmlns:a16="http://schemas.microsoft.com/office/drawing/2014/main" id="{16C3A00A-36ED-7745-BBBE-3CF0BC94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2778126"/>
            <a:ext cx="2362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5">
            <a:extLst>
              <a:ext uri="{FF2B5EF4-FFF2-40B4-BE49-F238E27FC236}">
                <a16:creationId xmlns="" xmlns:a16="http://schemas.microsoft.com/office/drawing/2014/main" id="{27FA6DE4-8A12-FE43-ACB7-4F3A25D5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4859338"/>
            <a:ext cx="1835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altLang="es-ES" b="1">
                <a:latin typeface="Calibri" panose="020F0502020204030204" pitchFamily="34" charset="0"/>
              </a:rPr>
              <a:t>TVP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="" xmlns:a16="http://schemas.microsoft.com/office/drawing/2014/main" id="{01E06CC1-5BCC-B64F-8202-3C8639AEB08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014245" y="-1334293"/>
            <a:ext cx="504825" cy="7056437"/>
          </a:xfrm>
          <a:prstGeom prst="downArrow">
            <a:avLst>
              <a:gd name="adj1" fmla="val 50000"/>
              <a:gd name="adj2" fmla="val 728983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22225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pPr>
              <a:spcBef>
                <a:spcPct val="50000"/>
              </a:spcBef>
              <a:defRPr/>
            </a:pPr>
            <a:endParaRPr lang="el-GR" sz="1400" u="sng"/>
          </a:p>
        </p:txBody>
      </p:sp>
      <p:sp>
        <p:nvSpPr>
          <p:cNvPr id="13324" name="CuadroTexto 1">
            <a:extLst>
              <a:ext uri="{FF2B5EF4-FFF2-40B4-BE49-F238E27FC236}">
                <a16:creationId xmlns="" xmlns:a16="http://schemas.microsoft.com/office/drawing/2014/main" id="{5B99E3BE-62B7-FC4F-B18F-9D8DFEF13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6" y="5564188"/>
            <a:ext cx="4403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cs typeface="ヒラギノ角ゴ Pro W3" panose="020B0300000000000000" pitchFamily="34" charset="-128"/>
              </a:defRPr>
            </a:lvl9pPr>
          </a:lstStyle>
          <a:p>
            <a:r>
              <a:rPr lang="es-ES" altLang="es-ES"/>
              <a:t>Pengo et al (2004): 3,8%[IC95%: 1.1-6.5]</a:t>
            </a:r>
          </a:p>
          <a:p>
            <a:r>
              <a:rPr lang="es-ES" altLang="es-ES"/>
              <a:t>Klok et al (2011): 0,57% [IC95%:0,0-1,2]</a:t>
            </a:r>
          </a:p>
        </p:txBody>
      </p:sp>
    </p:spTree>
    <p:extLst>
      <p:ext uri="{BB962C8B-B14F-4D97-AF65-F5344CB8AC3E}">
        <p14:creationId xmlns="" xmlns:p14="http://schemas.microsoft.com/office/powerpoint/2010/main" val="132033160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BF7447E-37B3-754D-B12C-7E47DA7D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1115060"/>
            <a:ext cx="11709400" cy="37592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B54B4B7-1BA1-1D40-A0E5-1A45C85B6700}"/>
              </a:ext>
            </a:extLst>
          </p:cNvPr>
          <p:cNvSpPr/>
          <p:nvPr/>
        </p:nvSpPr>
        <p:spPr>
          <a:xfrm>
            <a:off x="5169391" y="5918954"/>
            <a:ext cx="5036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Helvetica" pitchFamily="2" charset="0"/>
              </a:rPr>
              <a:t>Heit</a:t>
            </a:r>
            <a:r>
              <a:rPr lang="es-ES" dirty="0">
                <a:latin typeface="Helvetica" pitchFamily="2" charset="0"/>
              </a:rPr>
              <a:t> et al. </a:t>
            </a:r>
            <a:r>
              <a:rPr lang="es-ES" dirty="0" err="1">
                <a:latin typeface="Helvetica" pitchFamily="2" charset="0"/>
              </a:rPr>
              <a:t>Thromb</a:t>
            </a:r>
            <a:r>
              <a:rPr lang="es-ES" dirty="0">
                <a:latin typeface="Helvetica" pitchFamily="2" charset="0"/>
              </a:rPr>
              <a:t> </a:t>
            </a:r>
            <a:r>
              <a:rPr lang="es-ES" dirty="0" err="1">
                <a:latin typeface="Helvetica" pitchFamily="2" charset="0"/>
              </a:rPr>
              <a:t>Haemost</a:t>
            </a:r>
            <a:r>
              <a:rPr lang="es-ES" dirty="0">
                <a:latin typeface="Helvetica" pitchFamily="2" charset="0"/>
              </a:rPr>
              <a:t>. 2017;117:390–400</a:t>
            </a:r>
            <a:endParaRPr lang="es-E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724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3A08141-0E08-B045-A5FE-DCDD1D86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025" y="0"/>
            <a:ext cx="7108750" cy="596646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80FE422A-D219-794B-BBCD-DEA33EE8F252}"/>
              </a:ext>
            </a:extLst>
          </p:cNvPr>
          <p:cNvSpPr/>
          <p:nvPr/>
        </p:nvSpPr>
        <p:spPr>
          <a:xfrm>
            <a:off x="5665492" y="6307574"/>
            <a:ext cx="421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Helvetica" pitchFamily="2" charset="0"/>
              </a:rPr>
              <a:t>Huang</a:t>
            </a:r>
            <a:r>
              <a:rPr lang="es-ES" dirty="0">
                <a:latin typeface="Helvetica" pitchFamily="2" charset="0"/>
              </a:rPr>
              <a:t> W. Am J </a:t>
            </a:r>
            <a:r>
              <a:rPr lang="es-ES" dirty="0" err="1">
                <a:latin typeface="Helvetica" pitchFamily="2" charset="0"/>
              </a:rPr>
              <a:t>Med</a:t>
            </a:r>
            <a:r>
              <a:rPr lang="es-ES" dirty="0">
                <a:latin typeface="Helvetica" pitchFamily="2" charset="0"/>
              </a:rPr>
              <a:t>. 2014;127:829–39</a:t>
            </a:r>
            <a:endParaRPr lang="es-ES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1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98BC826C-9D64-1845-AAC0-6132EA57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60" y="182625"/>
            <a:ext cx="9144000" cy="5706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447FEB9-8350-3E4F-A2B5-8C4563BC6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23" y="6342380"/>
            <a:ext cx="4563237" cy="515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377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9984B53-9385-9A45-97BB-2D570B03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98" y="236403"/>
            <a:ext cx="9518742" cy="60729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A1EB4939-4829-2347-AB36-6BFEA0EF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823" y="6342380"/>
            <a:ext cx="4563237" cy="515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831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C79695B-85F5-084E-936D-C6315ED13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251460"/>
            <a:ext cx="8699500" cy="5130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62955910-E195-EC4A-8558-5ABBD21BE4D7}"/>
              </a:ext>
            </a:extLst>
          </p:cNvPr>
          <p:cNvSpPr txBox="1"/>
          <p:nvPr/>
        </p:nvSpPr>
        <p:spPr>
          <a:xfrm>
            <a:off x="200822" y="5737860"/>
            <a:ext cx="1156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 ETV ocurre tan a menudo como el ictus, y es una enfermedad crónica, con recurrencias alrededor del 30% en 10 años.</a:t>
            </a:r>
          </a:p>
        </p:txBody>
      </p:sp>
    </p:spTree>
    <p:extLst>
      <p:ext uri="{BB962C8B-B14F-4D97-AF65-F5344CB8AC3E}">
        <p14:creationId xmlns="" xmlns:p14="http://schemas.microsoft.com/office/powerpoint/2010/main" val="215839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8290A16-5E2C-DF46-87A1-556A259FC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04" y="929868"/>
            <a:ext cx="8902700" cy="1638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932531C-DBFE-204C-A88A-073138C0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062" y="2434818"/>
            <a:ext cx="2959100" cy="266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5C3673-21C6-D749-9292-84E877DB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04" y="3752988"/>
            <a:ext cx="9639300" cy="1320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AB3D3137-C4D5-D54A-A982-30D023B6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062" y="5192216"/>
            <a:ext cx="2796988" cy="3302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A75F9A1E-8311-A145-9718-DA6B06EFD10F}"/>
              </a:ext>
            </a:extLst>
          </p:cNvPr>
          <p:cNvSpPr/>
          <p:nvPr/>
        </p:nvSpPr>
        <p:spPr>
          <a:xfrm>
            <a:off x="1847520" y="5357316"/>
            <a:ext cx="5404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TVP </a:t>
            </a:r>
            <a:r>
              <a:rPr lang="es-ES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ocurria</a:t>
            </a:r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 un 18% . EP en el 7%</a:t>
            </a:r>
          </a:p>
        </p:txBody>
      </p:sp>
    </p:spTree>
    <p:extLst>
      <p:ext uri="{BB962C8B-B14F-4D97-AF65-F5344CB8AC3E}">
        <p14:creationId xmlns="" xmlns:p14="http://schemas.microsoft.com/office/powerpoint/2010/main" val="235727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1003</Words>
  <Application>Microsoft Macintosh PowerPoint</Application>
  <PresentationFormat>Personalizado</PresentationFormat>
  <Paragraphs>213</Paragraphs>
  <Slides>29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De la TVP al TEP  Del TEP a la  HPTEC </vt:lpstr>
      <vt:lpstr>Desde la ETV a la HPTEC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Desde la TVP a la TEP</vt:lpstr>
      <vt:lpstr>Diapositiva 12</vt:lpstr>
      <vt:lpstr>Desde la TEP a la HPTEC </vt:lpstr>
      <vt:lpstr>Diapositiva 14</vt:lpstr>
      <vt:lpstr>Factores asociados a defectos persistentes de perfusión tras una EP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CONCLUSIONES NO BASADAS EN LA EVIDENCIA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remedios otero</dc:creator>
  <cp:lastModifiedBy>Julio</cp:lastModifiedBy>
  <cp:revision>30</cp:revision>
  <dcterms:created xsi:type="dcterms:W3CDTF">2019-09-23T14:45:59Z</dcterms:created>
  <dcterms:modified xsi:type="dcterms:W3CDTF">2019-10-14T20:17:23Z</dcterms:modified>
</cp:coreProperties>
</file>