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7"/>
  </p:notesMasterIdLst>
  <p:sldIdLst>
    <p:sldId id="326" r:id="rId2"/>
    <p:sldId id="352" r:id="rId3"/>
    <p:sldId id="353" r:id="rId4"/>
    <p:sldId id="568" r:id="rId5"/>
    <p:sldId id="327" r:id="rId6"/>
    <p:sldId id="338" r:id="rId7"/>
    <p:sldId id="578" r:id="rId8"/>
    <p:sldId id="394" r:id="rId9"/>
    <p:sldId id="406" r:id="rId10"/>
    <p:sldId id="324" r:id="rId11"/>
    <p:sldId id="452" r:id="rId12"/>
    <p:sldId id="451" r:id="rId13"/>
    <p:sldId id="459" r:id="rId14"/>
    <p:sldId id="460" r:id="rId15"/>
    <p:sldId id="329" r:id="rId16"/>
    <p:sldId id="330" r:id="rId17"/>
    <p:sldId id="331" r:id="rId18"/>
    <p:sldId id="332" r:id="rId19"/>
    <p:sldId id="462" r:id="rId20"/>
    <p:sldId id="463" r:id="rId21"/>
    <p:sldId id="408" r:id="rId22"/>
    <p:sldId id="269" r:id="rId23"/>
    <p:sldId id="454" r:id="rId24"/>
    <p:sldId id="455" r:id="rId25"/>
    <p:sldId id="273" r:id="rId26"/>
    <p:sldId id="385" r:id="rId27"/>
    <p:sldId id="263" r:id="rId28"/>
    <p:sldId id="386" r:id="rId29"/>
    <p:sldId id="469" r:id="rId30"/>
    <p:sldId id="390" r:id="rId31"/>
    <p:sldId id="391" r:id="rId32"/>
    <p:sldId id="392" r:id="rId33"/>
    <p:sldId id="396" r:id="rId34"/>
    <p:sldId id="419" r:id="rId35"/>
    <p:sldId id="420" r:id="rId36"/>
    <p:sldId id="421" r:id="rId37"/>
    <p:sldId id="432" r:id="rId38"/>
    <p:sldId id="307" r:id="rId39"/>
    <p:sldId id="438" r:id="rId40"/>
    <p:sldId id="569" r:id="rId41"/>
    <p:sldId id="570" r:id="rId42"/>
    <p:sldId id="571" r:id="rId43"/>
    <p:sldId id="425" r:id="rId44"/>
    <p:sldId id="426" r:id="rId45"/>
    <p:sldId id="427" r:id="rId46"/>
    <p:sldId id="436" r:id="rId47"/>
    <p:sldId id="445" r:id="rId48"/>
    <p:sldId id="472" r:id="rId49"/>
    <p:sldId id="483" r:id="rId50"/>
    <p:sldId id="470" r:id="rId51"/>
    <p:sldId id="446" r:id="rId52"/>
    <p:sldId id="361" r:id="rId53"/>
    <p:sldId id="373" r:id="rId54"/>
    <p:sldId id="447" r:id="rId55"/>
    <p:sldId id="440" r:id="rId56"/>
    <p:sldId id="441" r:id="rId57"/>
    <p:sldId id="442" r:id="rId58"/>
    <p:sldId id="443" r:id="rId59"/>
    <p:sldId id="449" r:id="rId60"/>
    <p:sldId id="428" r:id="rId61"/>
    <p:sldId id="481" r:id="rId62"/>
    <p:sldId id="474" r:id="rId63"/>
    <p:sldId id="476" r:id="rId64"/>
    <p:sldId id="477" r:id="rId65"/>
    <p:sldId id="478" r:id="rId66"/>
    <p:sldId id="509" r:id="rId67"/>
    <p:sldId id="511" r:id="rId68"/>
    <p:sldId id="512" r:id="rId69"/>
    <p:sldId id="513" r:id="rId70"/>
    <p:sldId id="514" r:id="rId71"/>
    <p:sldId id="515" r:id="rId72"/>
    <p:sldId id="516" r:id="rId73"/>
    <p:sldId id="517" r:id="rId74"/>
    <p:sldId id="518" r:id="rId75"/>
    <p:sldId id="519" r:id="rId76"/>
    <p:sldId id="520" r:id="rId77"/>
    <p:sldId id="577" r:id="rId78"/>
    <p:sldId id="574" r:id="rId79"/>
    <p:sldId id="575" r:id="rId80"/>
    <p:sldId id="576" r:id="rId81"/>
    <p:sldId id="522" r:id="rId82"/>
    <p:sldId id="523" r:id="rId83"/>
    <p:sldId id="524" r:id="rId84"/>
    <p:sldId id="525" r:id="rId85"/>
    <p:sldId id="526" r:id="rId86"/>
    <p:sldId id="527" r:id="rId87"/>
    <p:sldId id="528" r:id="rId88"/>
    <p:sldId id="572" r:id="rId89"/>
    <p:sldId id="529" r:id="rId90"/>
    <p:sldId id="530" r:id="rId91"/>
    <p:sldId id="531" r:id="rId92"/>
    <p:sldId id="532" r:id="rId93"/>
    <p:sldId id="533" r:id="rId94"/>
    <p:sldId id="534" r:id="rId95"/>
    <p:sldId id="535" r:id="rId96"/>
    <p:sldId id="536" r:id="rId97"/>
    <p:sldId id="537" r:id="rId98"/>
    <p:sldId id="538" r:id="rId99"/>
    <p:sldId id="539" r:id="rId100"/>
    <p:sldId id="541" r:id="rId101"/>
    <p:sldId id="542" r:id="rId102"/>
    <p:sldId id="543" r:id="rId103"/>
    <p:sldId id="544" r:id="rId104"/>
    <p:sldId id="545" r:id="rId105"/>
    <p:sldId id="546" r:id="rId106"/>
    <p:sldId id="547" r:id="rId107"/>
    <p:sldId id="548" r:id="rId108"/>
    <p:sldId id="549" r:id="rId109"/>
    <p:sldId id="550" r:id="rId110"/>
    <p:sldId id="551" r:id="rId111"/>
    <p:sldId id="552" r:id="rId112"/>
    <p:sldId id="553" r:id="rId113"/>
    <p:sldId id="554" r:id="rId114"/>
    <p:sldId id="555" r:id="rId115"/>
    <p:sldId id="556" r:id="rId116"/>
    <p:sldId id="557" r:id="rId117"/>
    <p:sldId id="558" r:id="rId118"/>
    <p:sldId id="559" r:id="rId119"/>
    <p:sldId id="560" r:id="rId120"/>
    <p:sldId id="573" r:id="rId121"/>
    <p:sldId id="563" r:id="rId122"/>
    <p:sldId id="564" r:id="rId123"/>
    <p:sldId id="565" r:id="rId124"/>
    <p:sldId id="566" r:id="rId125"/>
    <p:sldId id="567" r:id="rId126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B80"/>
    <a:srgbClr val="E9F3FF"/>
    <a:srgbClr val="FFFCF2"/>
    <a:srgbClr val="D2E6FF"/>
    <a:srgbClr val="0B8387"/>
    <a:srgbClr val="FFE6E6"/>
    <a:srgbClr val="CFE6FF"/>
    <a:srgbClr val="15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752"/>
    <p:restoredTop sz="93730"/>
  </p:normalViewPr>
  <p:slideViewPr>
    <p:cSldViewPr snapToGrid="0" snapToObjects="1">
      <p:cViewPr varScale="1">
        <p:scale>
          <a:sx n="46" d="100"/>
          <a:sy n="46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21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1545B-BFD1-3841-88DB-55F54218CA3E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5AC42-BC94-9F42-9884-10C655102BE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98730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hape 5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Shape 5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xmlns="" val="8250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C8FD92A-8A7A-405D-AD1A-4341E66E292E}" type="slidenum">
              <a:rPr lang="es-ES" altLang="es-ES" sz="1200" smtClean="0"/>
              <a:pPr eaLnBrk="1" hangingPunct="1">
                <a:defRPr/>
              </a:pPr>
              <a:t>2</a:t>
            </a:fld>
            <a:endParaRPr lang="es-ES" altLang="es-ES" sz="1200" smtClean="0"/>
          </a:p>
        </p:txBody>
      </p:sp>
    </p:spTree>
    <p:extLst>
      <p:ext uri="{BB962C8B-B14F-4D97-AF65-F5344CB8AC3E}">
        <p14:creationId xmlns:p14="http://schemas.microsoft.com/office/powerpoint/2010/main" xmlns="" val="57726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Belimumab</a:t>
            </a:r>
            <a:r>
              <a:rPr lang="es-ES_tradnl" baseline="0" dirty="0" smtClean="0"/>
              <a:t> es un anticuerpo monoclonal humano que se une específicamente a la forma soluble de la proteína estimuladora de linfocitos B humanos, un factor de supervivencia de ka célula B (</a:t>
            </a:r>
            <a:r>
              <a:rPr lang="es-ES_tradnl" baseline="0" dirty="0" err="1" smtClean="0"/>
              <a:t>BLyS</a:t>
            </a:r>
            <a:r>
              <a:rPr lang="es-ES_tradnl" baseline="0" dirty="0" smtClean="0"/>
              <a:t> o BAFF). </a:t>
            </a:r>
            <a:r>
              <a:rPr lang="es-ES_tradnl" baseline="0" dirty="0" err="1" smtClean="0"/>
              <a:t>Belimumab</a:t>
            </a:r>
            <a:r>
              <a:rPr lang="es-ES_tradnl" baseline="0" dirty="0" smtClean="0"/>
              <a:t> bloquea la unión de la forma soluble de </a:t>
            </a:r>
            <a:r>
              <a:rPr lang="es-ES_tradnl" baseline="0" dirty="0" err="1" smtClean="0"/>
              <a:t>BLyS</a:t>
            </a:r>
            <a:r>
              <a:rPr lang="es-ES_tradnl" baseline="0" dirty="0" smtClean="0"/>
              <a:t> a su receptor en las células B, bloqueo que inhibe la supervivencia de las </a:t>
            </a:r>
            <a:r>
              <a:rPr lang="es-ES_tradnl" baseline="0" dirty="0" err="1" smtClean="0"/>
              <a:t>cñelulas</a:t>
            </a:r>
            <a:r>
              <a:rPr lang="es-ES_tradnl" baseline="0" dirty="0" smtClean="0"/>
              <a:t> B y reduce su diferenciación a células plasmáticas productoras de </a:t>
            </a:r>
            <a:r>
              <a:rPr lang="es-ES_tradnl" baseline="0" dirty="0" err="1" smtClean="0"/>
              <a:t>inmunogñobulinas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D7BD2-9D4F-EF42-8B51-9501B824CEC5}" type="slidenum">
              <a:rPr lang="es-ES_tradnl" smtClean="0"/>
              <a:pPr/>
              <a:t>55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857828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5AC42-BC94-9F42-9884-10C655102BEB}" type="slidenum">
              <a:rPr lang="es-ES_tradnl" smtClean="0"/>
              <a:pPr/>
              <a:t>60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2581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Proposed model of lesion development during</a:t>
            </a:r>
            <a:r>
              <a:rPr lang="es-ES" baseline="0" dirty="0" smtClean="0"/>
              <a:t> </a:t>
            </a:r>
            <a:r>
              <a:rPr lang="es-ES" dirty="0" smtClean="0"/>
              <a:t>antiphospholipid syndrome nephropathy. Antiphospholipid</a:t>
            </a:r>
            <a:r>
              <a:rPr lang="es-ES" baseline="0" dirty="0" smtClean="0"/>
              <a:t> </a:t>
            </a:r>
            <a:r>
              <a:rPr lang="es-ES" dirty="0" smtClean="0"/>
              <a:t>antibodies may activate the complement pathway leading to the</a:t>
            </a:r>
            <a:r>
              <a:rPr lang="es-ES" baseline="0" dirty="0" smtClean="0"/>
              <a:t> </a:t>
            </a:r>
            <a:r>
              <a:rPr lang="es-ES" dirty="0" smtClean="0"/>
              <a:t>development of thrombotic microangiopathy, but these antibodies</a:t>
            </a:r>
            <a:r>
              <a:rPr lang="es-ES" baseline="0" dirty="0" smtClean="0"/>
              <a:t> </a:t>
            </a:r>
            <a:r>
              <a:rPr lang="es-ES" dirty="0" smtClean="0"/>
              <a:t>also bind endothelial cell receptor(s), which leads to the recruitment</a:t>
            </a:r>
            <a:r>
              <a:rPr lang="es-ES" baseline="0" dirty="0" smtClean="0"/>
              <a:t> </a:t>
            </a:r>
            <a:r>
              <a:rPr lang="es-ES" dirty="0" smtClean="0"/>
              <a:t>of the AKT/mechanistic target of a rapamycin complex (mTORC)</a:t>
            </a:r>
            <a:r>
              <a:rPr lang="es-ES" baseline="0" dirty="0" smtClean="0"/>
              <a:t> </a:t>
            </a:r>
            <a:r>
              <a:rPr lang="es-ES" dirty="0" smtClean="0"/>
              <a:t>pathway and the development of fibrous intimal hyperplasia lesions.</a:t>
            </a:r>
          </a:p>
          <a:p>
            <a:r>
              <a:rPr lang="es-ES" dirty="0" smtClean="0"/>
              <a:t>Fibrous intimal hyperplasia lesions progressively obstruct the lumen</a:t>
            </a:r>
            <a:r>
              <a:rPr lang="es-ES" baseline="0" dirty="0" smtClean="0"/>
              <a:t> </a:t>
            </a:r>
            <a:r>
              <a:rPr lang="es-ES" dirty="0" smtClean="0"/>
              <a:t>of the vessel and induce subsequent ischemic territories with focal</a:t>
            </a:r>
            <a:r>
              <a:rPr lang="es-ES" baseline="0" dirty="0" smtClean="0"/>
              <a:t> </a:t>
            </a:r>
            <a:r>
              <a:rPr lang="es-ES" dirty="0" smtClean="0"/>
              <a:t>cortical atrophy and tubular dilation. Identification of complement</a:t>
            </a:r>
            <a:r>
              <a:rPr lang="es-ES" baseline="0" dirty="0" smtClean="0"/>
              <a:t> </a:t>
            </a:r>
            <a:r>
              <a:rPr lang="es-ES" dirty="0" smtClean="0"/>
              <a:t>deposition and/or AKT/mTORC pathway activation may help stratify</a:t>
            </a:r>
            <a:r>
              <a:rPr lang="es-ES" baseline="0" dirty="0" smtClean="0"/>
              <a:t> </a:t>
            </a:r>
            <a:r>
              <a:rPr lang="es-ES" dirty="0" smtClean="0"/>
              <a:t>antiphospholipid syndrome nephropathy management. b2GPI, b2</a:t>
            </a:r>
            <a:r>
              <a:rPr lang="es-ES" baseline="0" dirty="0" smtClean="0"/>
              <a:t> </a:t>
            </a:r>
            <a:r>
              <a:rPr lang="es-ES" dirty="0" smtClean="0"/>
              <a:t>glycoprotein I antibodies.</a:t>
            </a:r>
            <a:r>
              <a:rPr lang="es-ES" baseline="0" dirty="0" smtClean="0"/>
              <a:t> </a:t>
            </a:r>
            <a:r>
              <a:rPr lang="es-ES" dirty="0" smtClean="0"/>
              <a:t>Hiperplasia intimal en el SAF se desarrolla a pesar de anticoagulación. Esta vasculopatía puede deberse a la activación de la vía </a:t>
            </a:r>
            <a:r>
              <a:rPr lang="es-ES" dirty="0" err="1" smtClean="0"/>
              <a:t>mTORC</a:t>
            </a:r>
            <a:r>
              <a:rPr lang="es-ES" dirty="0" smtClean="0"/>
              <a:t> (</a:t>
            </a:r>
            <a:r>
              <a:rPr lang="es-ES" dirty="0" err="1" smtClean="0"/>
              <a:t>mammalian</a:t>
            </a:r>
            <a:r>
              <a:rPr lang="es-ES" dirty="0" smtClean="0"/>
              <a:t> target of </a:t>
            </a:r>
            <a:r>
              <a:rPr lang="es-ES" dirty="0" err="1" smtClean="0"/>
              <a:t>rapamycin</a:t>
            </a:r>
            <a:r>
              <a:rPr lang="es-ES" dirty="0" smtClean="0"/>
              <a:t> </a:t>
            </a:r>
            <a:r>
              <a:rPr lang="es-ES" dirty="0" err="1" smtClean="0"/>
              <a:t>complex</a:t>
            </a:r>
            <a:r>
              <a:rPr lang="es-ES" dirty="0" smtClean="0"/>
              <a:t>)  inducida por AAF </a:t>
            </a:r>
            <a:r>
              <a:rPr lang="es-ES" dirty="0" err="1" smtClean="0"/>
              <a:t>IgG</a:t>
            </a:r>
            <a:r>
              <a:rPr lang="es-ES" dirty="0" smtClean="0"/>
              <a:t>, que estimula la vía de la 3-kinasa-fosfatidil </a:t>
            </a:r>
            <a:r>
              <a:rPr lang="es-ES" dirty="0" err="1" smtClean="0"/>
              <a:t>inositol</a:t>
            </a:r>
            <a:r>
              <a:rPr lang="es-ES" dirty="0" smtClean="0"/>
              <a:t> y que se previene con </a:t>
            </a:r>
            <a:r>
              <a:rPr lang="es-ES" dirty="0" err="1" smtClean="0"/>
              <a:t>sirolimus</a:t>
            </a:r>
            <a:r>
              <a:rPr lang="es-ES" dirty="0" smtClean="0"/>
              <a:t>. 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5D3EE-E71A-4BEC-BBD3-CF069EBF3C2E}" type="slidenum">
              <a:rPr lang="es-ES" smtClean="0"/>
              <a:pPr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624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5F1E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"/>
          <p:cNvSpPr>
            <a:spLocks noChangeArrowheads="1"/>
          </p:cNvSpPr>
          <p:nvPr/>
        </p:nvSpPr>
        <p:spPr bwMode="auto">
          <a:xfrm>
            <a:off x="0" y="3440113"/>
            <a:ext cx="9144000" cy="3417887"/>
          </a:xfrm>
          <a:prstGeom prst="rect">
            <a:avLst/>
          </a:prstGeom>
          <a:solidFill>
            <a:srgbClr val="A8122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s-ES" altLang="es-ES" smtClean="0"/>
          </a:p>
        </p:txBody>
      </p:sp>
      <p:sp>
        <p:nvSpPr>
          <p:cNvPr id="4" name="Shape 10"/>
          <p:cNvSpPr>
            <a:spLocks noChangeArrowheads="1"/>
          </p:cNvSpPr>
          <p:nvPr/>
        </p:nvSpPr>
        <p:spPr bwMode="auto">
          <a:xfrm>
            <a:off x="1881188" y="2382838"/>
            <a:ext cx="5381625" cy="2092325"/>
          </a:xfrm>
          <a:prstGeom prst="rect">
            <a:avLst/>
          </a:prstGeom>
          <a:noFill/>
          <a:ln w="19050">
            <a:solidFill>
              <a:srgbClr val="2222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s-ES" altLang="es-ES" smtClean="0"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944450" y="2441850"/>
            <a:ext cx="5255100" cy="1974300"/>
          </a:xfrm>
          <a:prstGeom prst="rect">
            <a:avLst/>
          </a:prstGeom>
          <a:solidFill>
            <a:srgbClr val="222222"/>
          </a:solidFill>
        </p:spPr>
        <p:txBody>
          <a:bodyPr lIns="91425" tIns="91425" rIns="91425" b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616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13274-6356-F042-887F-F007C2F67F56}" type="datetimeFigureOut">
              <a:rPr lang="es-ES_tradnl" smtClean="0"/>
              <a:pPr/>
              <a:t>21/10/2019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2C798-E939-E34A-B6F6-3546FE8ECC1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tiff"/><Relationship Id="rId5" Type="http://schemas.openxmlformats.org/officeDocument/2006/relationships/image" Target="../media/image273.tiff"/><Relationship Id="rId4" Type="http://schemas.openxmlformats.org/officeDocument/2006/relationships/image" Target="../media/image27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7" Type="http://schemas.openxmlformats.org/officeDocument/2006/relationships/image" Target="../media/image300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3.png"/><Relationship Id="rId4" Type="http://schemas.openxmlformats.org/officeDocument/2006/relationships/image" Target="../media/image149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6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tiff"/><Relationship Id="rId4" Type="http://schemas.openxmlformats.org/officeDocument/2006/relationships/image" Target="../media/image120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tiff"/><Relationship Id="rId5" Type="http://schemas.openxmlformats.org/officeDocument/2006/relationships/image" Target="../media/image166.emf"/><Relationship Id="rId4" Type="http://schemas.openxmlformats.org/officeDocument/2006/relationships/image" Target="../media/image1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6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7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image" Target="../media/image20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jpeg"/><Relationship Id="rId9" Type="http://schemas.openxmlformats.org/officeDocument/2006/relationships/image" Target="../media/image24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3"/>
          <p:cNvSpPr txBox="1">
            <a:spLocks/>
          </p:cNvSpPr>
          <p:nvPr/>
        </p:nvSpPr>
        <p:spPr>
          <a:xfrm>
            <a:off x="1908175" y="5085185"/>
            <a:ext cx="5327650" cy="129656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lIns="0" tIns="91425" rIns="432000" bIns="91425" anchor="ctr"/>
          <a:lstStyle>
            <a:lvl1pPr lvl="0" algn="ctr" defTabSz="914400" rtl="0" eaLnBrk="1" latinLnBrk="0" hangingPunct="1">
              <a:spcBef>
                <a:spcPts val="0"/>
              </a:spcBef>
              <a:buSzPct val="100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pPr lvl="1">
              <a:defRPr/>
            </a:pP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José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Luis Rodríguez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García </a:t>
            </a:r>
          </a:p>
          <a:p>
            <a:pPr lvl="1">
              <a:defRPr/>
            </a:pPr>
            <a:r>
              <a:rPr lang="es-ES_tradn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Unidad de Enfermedades Autoinmunes Sistémicas. Servicio de Medicina Interna. CHUA</a:t>
            </a:r>
            <a:endParaRPr lang="en" sz="1400" dirty="0">
              <a:solidFill>
                <a:schemeClr val="tx1">
                  <a:lumMod val="75000"/>
                  <a:lumOff val="25000"/>
                </a:schemeClr>
              </a:solidFill>
              <a:latin typeface="Merriweather"/>
              <a:ea typeface="Merriweather"/>
              <a:cs typeface="Merriweather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979613" y="5157191"/>
            <a:ext cx="5184775" cy="115153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01320" y="332255"/>
            <a:ext cx="3341360" cy="180739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4464" y="144465"/>
            <a:ext cx="3549446" cy="4676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101" name="Shape 58"/>
          <p:cNvSpPr>
            <a:spLocks noGrp="1"/>
          </p:cNvSpPr>
          <p:nvPr>
            <p:ph type="ctrTitle"/>
          </p:nvPr>
        </p:nvSpPr>
        <p:spPr>
          <a:xfrm>
            <a:off x="1944688" y="2462357"/>
            <a:ext cx="5254625" cy="1923529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es-ES_tradnl" altLang="es-ES" sz="1400" b="1" dirty="0" smtClean="0">
                <a:solidFill>
                  <a:schemeClr val="bg1"/>
                </a:solidFill>
              </a:rPr>
              <a:t>PAPEL DE LOS ANTICOAGULANTES ORALES DE ACCIÓN DIRECTA, INMUNOMODULADORES, INMUNOSUPRESORES Y</a:t>
            </a:r>
            <a:br>
              <a:rPr lang="es-ES_tradnl" altLang="es-ES" sz="1400" b="1" dirty="0" smtClean="0">
                <a:solidFill>
                  <a:schemeClr val="bg1"/>
                </a:solidFill>
              </a:rPr>
            </a:br>
            <a:r>
              <a:rPr lang="es-ES_tradnl" altLang="es-ES" sz="1400" b="1" dirty="0" smtClean="0">
                <a:solidFill>
                  <a:schemeClr val="bg1"/>
                </a:solidFill>
              </a:rPr>
              <a:t>OTROS FÁRMACOS EN EL SÍNDROME ANTIFOSFOLÍPIDO</a:t>
            </a:r>
            <a:r>
              <a:rPr lang="es-ES" altLang="es-ES" sz="1400" b="1" dirty="0" smtClean="0">
                <a:solidFill>
                  <a:schemeClr val="bg1"/>
                </a:solidFill>
              </a:rPr>
              <a:t/>
            </a:r>
            <a:br>
              <a:rPr lang="es-ES" altLang="es-ES" sz="1400" b="1" dirty="0" smtClean="0">
                <a:solidFill>
                  <a:schemeClr val="bg1"/>
                </a:solidFill>
              </a:rPr>
            </a:br>
            <a:r>
              <a:rPr lang="es-ES" altLang="es-ES" sz="1600" b="1" dirty="0" smtClean="0">
                <a:solidFill>
                  <a:schemeClr val="bg1"/>
                </a:solidFill>
              </a:rPr>
              <a:t/>
            </a:r>
            <a:br>
              <a:rPr lang="es-ES" altLang="es-ES" sz="1600" b="1" dirty="0" smtClean="0">
                <a:solidFill>
                  <a:schemeClr val="bg1"/>
                </a:solidFill>
              </a:rPr>
            </a:br>
            <a:r>
              <a:rPr lang="es-ES_tradnl" altLang="es-ES" sz="1200" dirty="0" smtClean="0">
                <a:solidFill>
                  <a:schemeClr val="bg1"/>
                </a:solidFill>
              </a:rPr>
              <a:t>IX SEMINARIO DE AUTOINMUNIDAD</a:t>
            </a:r>
            <a:br>
              <a:rPr lang="es-ES_tradnl" altLang="es-ES" sz="1200" dirty="0" smtClean="0">
                <a:solidFill>
                  <a:schemeClr val="bg1"/>
                </a:solidFill>
              </a:rPr>
            </a:br>
            <a:r>
              <a:rPr lang="es-ES_tradnl" altLang="es-ES" sz="1200" dirty="0" smtClean="0">
                <a:solidFill>
                  <a:schemeClr val="bg1"/>
                </a:solidFill>
              </a:rPr>
              <a:t/>
            </a:r>
            <a:br>
              <a:rPr lang="es-ES_tradnl" altLang="es-ES" sz="1200" dirty="0" smtClean="0">
                <a:solidFill>
                  <a:schemeClr val="bg1"/>
                </a:solidFill>
              </a:rPr>
            </a:br>
            <a:r>
              <a:rPr lang="es-ES_tradnl" altLang="es-ES" sz="1200" b="1" dirty="0" smtClean="0">
                <a:solidFill>
                  <a:schemeClr val="bg1"/>
                </a:solidFill>
              </a:rPr>
              <a:t>Asociación Andaluza de Enfermedades Autoinmunes</a:t>
            </a:r>
            <a:endParaRPr lang="es-ES" altLang="es-ES" sz="1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63128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6182" y="174012"/>
            <a:ext cx="3223673" cy="6100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27190" y="283892"/>
            <a:ext cx="4618469" cy="117198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16092" y="784063"/>
            <a:ext cx="2124746" cy="4551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8004" y="1086548"/>
            <a:ext cx="2262834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rgbClr val="800000"/>
                </a:solidFill>
              </a:rPr>
              <a:t>Wf</a:t>
            </a:r>
            <a:r>
              <a:rPr lang="es-ES_tradnl" dirty="0" smtClean="0">
                <a:solidFill>
                  <a:srgbClr val="800000"/>
                </a:solidFill>
              </a:rPr>
              <a:t> INR 2–3 </a:t>
            </a:r>
            <a:r>
              <a:rPr lang="es-ES_tradnl" dirty="0" err="1" smtClean="0">
                <a:solidFill>
                  <a:srgbClr val="800000"/>
                </a:solidFill>
              </a:rPr>
              <a:t>vs</a:t>
            </a:r>
            <a:r>
              <a:rPr lang="es-ES_tradnl" dirty="0" smtClean="0">
                <a:solidFill>
                  <a:srgbClr val="800000"/>
                </a:solidFill>
              </a:rPr>
              <a:t> 3.1-</a:t>
            </a:r>
            <a:r>
              <a:rPr lang="es-ES_tradnl" dirty="0">
                <a:solidFill>
                  <a:srgbClr val="800000"/>
                </a:solidFill>
              </a:rPr>
              <a:t>4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8981" y="1625661"/>
            <a:ext cx="7796678" cy="445884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040838" y="2549032"/>
            <a:ext cx="3253786" cy="285271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2405510" y="2691667"/>
            <a:ext cx="4370832" cy="38164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700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rgbClr val="158080"/>
                </a:solidFill>
              </a:rPr>
              <a:t>114 pacientes. Aleatorizado doble ciego. SAF </a:t>
            </a:r>
            <a:r>
              <a:rPr lang="es-ES_tradnl" sz="1600" dirty="0" err="1" smtClean="0">
                <a:solidFill>
                  <a:srgbClr val="158080"/>
                </a:solidFill>
              </a:rPr>
              <a:t>tromboprofilaxis</a:t>
            </a:r>
            <a:r>
              <a:rPr lang="es-ES_tradnl" sz="1600" dirty="0" smtClean="0">
                <a:solidFill>
                  <a:srgbClr val="158080"/>
                </a:solidFill>
              </a:rPr>
              <a:t> secundaria</a:t>
            </a:r>
          </a:p>
          <a:p>
            <a:pPr marL="2700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rgbClr val="158080"/>
                </a:solidFill>
              </a:rPr>
              <a:t>Seguimiento: 2,7 años</a:t>
            </a:r>
          </a:p>
          <a:p>
            <a:pPr marL="2700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rgbClr val="158080"/>
                </a:solidFill>
              </a:rPr>
              <a:t>.Rango correcto: </a:t>
            </a:r>
          </a:p>
          <a:p>
            <a:pPr marL="727200" lvl="1">
              <a:spcBef>
                <a:spcPts val="300"/>
              </a:spcBef>
              <a:spcAft>
                <a:spcPts val="300"/>
              </a:spcAft>
            </a:pPr>
            <a:r>
              <a:rPr lang="es-ES_tradnl" sz="1600" i="1" dirty="0" smtClean="0">
                <a:solidFill>
                  <a:srgbClr val="158080"/>
                </a:solidFill>
              </a:rPr>
              <a:t>INR 2-3 = 71%</a:t>
            </a:r>
          </a:p>
          <a:p>
            <a:pPr marL="727200" lvl="1">
              <a:spcBef>
                <a:spcPts val="300"/>
              </a:spcBef>
              <a:spcAft>
                <a:spcPts val="300"/>
              </a:spcAft>
            </a:pPr>
            <a:r>
              <a:rPr lang="es-ES_tradnl" sz="1600" i="1" dirty="0" smtClean="0">
                <a:solidFill>
                  <a:srgbClr val="158080"/>
                </a:solidFill>
              </a:rPr>
              <a:t>INR 3.1-4 = 40%</a:t>
            </a:r>
          </a:p>
          <a:p>
            <a:pPr marL="2700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rgbClr val="158080"/>
                </a:solidFill>
              </a:rPr>
              <a:t>Recurrencia (N.S.):</a:t>
            </a:r>
          </a:p>
          <a:p>
            <a:pPr marL="727200" lvl="1">
              <a:spcBef>
                <a:spcPts val="300"/>
              </a:spcBef>
              <a:spcAft>
                <a:spcPts val="300"/>
              </a:spcAft>
            </a:pPr>
            <a:r>
              <a:rPr lang="es-ES_tradnl" sz="1600" dirty="0" err="1" smtClean="0">
                <a:solidFill>
                  <a:srgbClr val="158080"/>
                </a:solidFill>
              </a:rPr>
              <a:t>Wf</a:t>
            </a:r>
            <a:r>
              <a:rPr lang="es-ES_tradnl" sz="1600" dirty="0" smtClean="0">
                <a:solidFill>
                  <a:srgbClr val="158080"/>
                </a:solidFill>
              </a:rPr>
              <a:t> INR 2–3 = 2/58 </a:t>
            </a:r>
            <a:r>
              <a:rPr lang="es-ES_tradnl" sz="1600" b="1" dirty="0" smtClean="0">
                <a:solidFill>
                  <a:srgbClr val="158080"/>
                </a:solidFill>
              </a:rPr>
              <a:t>(3,4%). </a:t>
            </a:r>
            <a:r>
              <a:rPr lang="es-ES_tradnl" sz="1600" dirty="0" smtClean="0">
                <a:solidFill>
                  <a:srgbClr val="158080"/>
                </a:solidFill>
              </a:rPr>
              <a:t>INR 1.6 y 2.8</a:t>
            </a:r>
          </a:p>
          <a:p>
            <a:pPr marL="727200" lvl="1">
              <a:spcBef>
                <a:spcPts val="300"/>
              </a:spcBef>
              <a:spcAft>
                <a:spcPts val="300"/>
              </a:spcAft>
            </a:pPr>
            <a:r>
              <a:rPr lang="es-ES_tradnl" sz="1600" dirty="0" err="1" smtClean="0">
                <a:solidFill>
                  <a:srgbClr val="158080"/>
                </a:solidFill>
              </a:rPr>
              <a:t>Wf</a:t>
            </a:r>
            <a:r>
              <a:rPr lang="es-ES_tradnl" sz="1600" dirty="0" smtClean="0">
                <a:solidFill>
                  <a:srgbClr val="158080"/>
                </a:solidFill>
              </a:rPr>
              <a:t> INR  3.1-4 = 6/56 </a:t>
            </a:r>
            <a:r>
              <a:rPr lang="es-ES_tradnl" sz="1600" b="1" dirty="0" smtClean="0">
                <a:solidFill>
                  <a:srgbClr val="158080"/>
                </a:solidFill>
              </a:rPr>
              <a:t>(10,7%). </a:t>
            </a:r>
            <a:r>
              <a:rPr lang="es-ES_tradnl" sz="1600" dirty="0">
                <a:solidFill>
                  <a:srgbClr val="158080"/>
                </a:solidFill>
              </a:rPr>
              <a:t>INR 0.9-3.9</a:t>
            </a:r>
          </a:p>
          <a:p>
            <a:pPr marL="2700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rgbClr val="158080"/>
                </a:solidFill>
              </a:rPr>
              <a:t>Sangrado (N.S.):</a:t>
            </a:r>
          </a:p>
          <a:p>
            <a:pPr marL="720000">
              <a:spcBef>
                <a:spcPts val="300"/>
              </a:spcBef>
              <a:spcAft>
                <a:spcPts val="300"/>
              </a:spcAft>
            </a:pPr>
            <a:r>
              <a:rPr lang="es-ES_tradnl" sz="1600" dirty="0" err="1" smtClean="0">
                <a:solidFill>
                  <a:srgbClr val="158080"/>
                </a:solidFill>
              </a:rPr>
              <a:t>Wf</a:t>
            </a:r>
            <a:r>
              <a:rPr lang="es-ES_tradnl" sz="1600" dirty="0" smtClean="0">
                <a:solidFill>
                  <a:srgbClr val="158080"/>
                </a:solidFill>
              </a:rPr>
              <a:t> INR 2–3 = 4/58 (6,9%)</a:t>
            </a:r>
          </a:p>
          <a:p>
            <a:pPr marL="720000">
              <a:spcBef>
                <a:spcPts val="300"/>
              </a:spcBef>
              <a:spcAft>
                <a:spcPts val="300"/>
              </a:spcAft>
            </a:pPr>
            <a:r>
              <a:rPr lang="es-ES_tradnl" sz="1600" dirty="0" err="1" smtClean="0">
                <a:solidFill>
                  <a:srgbClr val="158080"/>
                </a:solidFill>
              </a:rPr>
              <a:t>Wf</a:t>
            </a:r>
            <a:r>
              <a:rPr lang="es-ES_tradnl" sz="1600" dirty="0" smtClean="0">
                <a:solidFill>
                  <a:srgbClr val="158080"/>
                </a:solidFill>
              </a:rPr>
              <a:t> INR  3.1-4 = 3/56 (5,4%) </a:t>
            </a:r>
            <a:endParaRPr lang="es-ES_tradnl" sz="1600" dirty="0">
              <a:solidFill>
                <a:srgbClr val="15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473075" y="385763"/>
            <a:ext cx="8229600" cy="1143000"/>
          </a:xfrm>
        </p:spPr>
        <p:txBody>
          <a:bodyPr/>
          <a:lstStyle/>
          <a:p>
            <a:endParaRPr lang="es-ES" altLang="es-ES" smtClean="0"/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>
          <a:xfrm>
            <a:off x="473075" y="1711325"/>
            <a:ext cx="8229600" cy="4525963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486"/>
            <a:ext cx="9143999" cy="69124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49342" y="2613137"/>
            <a:ext cx="2426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es-ES" altLang="es-ES" sz="2800" dirty="0" smtClean="0">
                <a:solidFill>
                  <a:srgbClr val="80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SAF obstétrico </a:t>
            </a:r>
            <a:endParaRPr lang="es-ES" altLang="es-ES" sz="2800" dirty="0">
              <a:solidFill>
                <a:srgbClr val="800000"/>
              </a:solidFill>
              <a:latin typeface="Bookman Old Style" panose="02050604050505020204" pitchFamily="18" charset="0"/>
              <a:ea typeface="Batang" panose="02030600000101010101" pitchFamily="18" charset="-127"/>
              <a:cs typeface="Verdana" panose="020B060403050404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1244603" y="3677314"/>
            <a:ext cx="7055039" cy="2363739"/>
            <a:chOff x="1244603" y="3677314"/>
            <a:chExt cx="7055039" cy="2363739"/>
          </a:xfrm>
        </p:grpSpPr>
        <p:grpSp>
          <p:nvGrpSpPr>
            <p:cNvPr id="7" name="Agrupar 5"/>
            <p:cNvGrpSpPr/>
            <p:nvPr/>
          </p:nvGrpSpPr>
          <p:grpSpPr>
            <a:xfrm>
              <a:off x="1244603" y="3677314"/>
              <a:ext cx="7036788" cy="2363739"/>
              <a:chOff x="1460502" y="3551958"/>
              <a:chExt cx="7036788" cy="2363739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1460502" y="3551958"/>
                <a:ext cx="7036788" cy="1586626"/>
              </a:xfrm>
              <a:prstGeom prst="rect">
                <a:avLst/>
              </a:prstGeom>
            </p:spPr>
          </p:pic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1460503" y="5412703"/>
                <a:ext cx="7036787" cy="502994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4470400" y="5138584"/>
                <a:ext cx="1016000" cy="274119"/>
              </a:xfrm>
              <a:prstGeom prst="rect">
                <a:avLst/>
              </a:prstGeom>
            </p:spPr>
          </p:pic>
        </p:grpSp>
        <p:sp>
          <p:nvSpPr>
            <p:cNvPr id="8" name="Rectángulo 7"/>
            <p:cNvSpPr/>
            <p:nvPr/>
          </p:nvSpPr>
          <p:spPr>
            <a:xfrm>
              <a:off x="6613200" y="5538059"/>
              <a:ext cx="1686442" cy="502994"/>
            </a:xfrm>
            <a:prstGeom prst="rect">
              <a:avLst/>
            </a:prstGeom>
            <a:noFill/>
            <a:ln w="25400">
              <a:solidFill>
                <a:srgbClr val="158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xmlns="" val="4884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Prednisona</a:t>
            </a:r>
          </a:p>
        </p:txBody>
      </p:sp>
    </p:spTree>
    <p:extLst>
      <p:ext uri="{BB962C8B-B14F-4D97-AF65-F5344CB8AC3E}">
        <p14:creationId xmlns:p14="http://schemas.microsoft.com/office/powerpoint/2010/main" xmlns="" val="2079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alphaModFix amt="58000"/>
          </a:blip>
          <a:stretch>
            <a:fillRect/>
          </a:stretch>
        </p:blipFill>
        <p:spPr>
          <a:xfrm>
            <a:off x="1062000" y="1084250"/>
            <a:ext cx="6648485" cy="1997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149405" y="3117476"/>
            <a:ext cx="8708799" cy="216289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71036" y="2272373"/>
            <a:ext cx="6265536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SAF obstétrico refractario 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N = 18. Prednisona 10 mg/d</a:t>
            </a:r>
            <a:r>
              <a:rPr lang="es-ES" dirty="0" err="1" smtClean="0">
                <a:solidFill>
                  <a:schemeClr val="accent1">
                    <a:lumMod val="50000"/>
                  </a:schemeClr>
                </a:solidFill>
              </a:rPr>
              <a:t>ía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14 primeras semanas de gestación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Resultados: </a:t>
            </a:r>
            <a:endParaRPr lang="es-ES_tradn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23 embarazos, 61% RN vivos </a:t>
            </a:r>
          </a:p>
          <a:p>
            <a:pPr lvl="1">
              <a:lnSpc>
                <a:spcPct val="150000"/>
              </a:lnSpc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Ausencia de pérdidas fetales &gt; 10 semanas de gestación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917578" y="298177"/>
            <a:ext cx="7172453" cy="1414324"/>
            <a:chOff x="1003321" y="215731"/>
            <a:chExt cx="7172453" cy="1414324"/>
          </a:xfrm>
        </p:grpSpPr>
        <p:grpSp>
          <p:nvGrpSpPr>
            <p:cNvPr id="6" name="Agrupar 5"/>
            <p:cNvGrpSpPr/>
            <p:nvPr/>
          </p:nvGrpSpPr>
          <p:grpSpPr>
            <a:xfrm>
              <a:off x="1062000" y="571148"/>
              <a:ext cx="7113774" cy="1058907"/>
              <a:chOff x="1036490" y="413458"/>
              <a:chExt cx="7113774" cy="105890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6490" y="413458"/>
                <a:ext cx="7113774" cy="670792"/>
              </a:xfrm>
              <a:prstGeom prst="rect">
                <a:avLst/>
              </a:prstGeom>
            </p:spPr>
          </p:pic>
          <p:cxnSp>
            <p:nvCxnSpPr>
              <p:cNvPr id="11" name="Conector recto 10"/>
              <p:cNvCxnSpPr/>
              <p:nvPr/>
            </p:nvCxnSpPr>
            <p:spPr>
              <a:xfrm flipV="1">
                <a:off x="1062000" y="1444758"/>
                <a:ext cx="7088264" cy="27607"/>
              </a:xfrm>
              <a:prstGeom prst="line">
                <a:avLst/>
              </a:prstGeom>
              <a:ln w="12700">
                <a:solidFill>
                  <a:srgbClr val="14808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000" y="1241940"/>
              <a:ext cx="5750043" cy="286479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321" y="215731"/>
              <a:ext cx="2933700" cy="36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498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Hidroxicloroquina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7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788122" y="2526626"/>
            <a:ext cx="8059200" cy="3917553"/>
            <a:chOff x="788122" y="2526626"/>
            <a:chExt cx="8059200" cy="391755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732381" y="2526626"/>
              <a:ext cx="4114941" cy="3917553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88122" y="2526626"/>
              <a:ext cx="3944259" cy="3917552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4" name="CuadroTexto 3"/>
          <p:cNvSpPr txBox="1"/>
          <p:nvPr/>
        </p:nvSpPr>
        <p:spPr>
          <a:xfrm>
            <a:off x="1104449" y="669551"/>
            <a:ext cx="7255863" cy="1985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Inhibición de la actividad de los neutrófilos mediada por AAF en la placenta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Efecto antitrombótico (antiagregante) 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Inhibe la destrucción de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anexina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V que tiene efecto protector sobre el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trofoblasto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Inhibición del sistema del complemento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365521" y="6259512"/>
            <a:ext cx="214708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800000"/>
                </a:solidFill>
              </a:rPr>
              <a:t>HCQ. Mecanismos </a:t>
            </a:r>
            <a:endParaRPr lang="es-ES_tradnl" dirty="0">
              <a:solidFill>
                <a:srgbClr val="8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07619" y="1226650"/>
            <a:ext cx="233970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800000"/>
                </a:solidFill>
              </a:rPr>
              <a:t>HCQ. SAF obstétrico</a:t>
            </a:r>
            <a:endParaRPr lang="es-ES_tradnl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3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39" y="511898"/>
            <a:ext cx="6918434" cy="14390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94" y="558000"/>
            <a:ext cx="2674868" cy="2764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95" y="2262431"/>
            <a:ext cx="8546202" cy="41471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7682" y="2696352"/>
            <a:ext cx="7908613" cy="28212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s-ES_tradnl" dirty="0" smtClean="0">
                <a:solidFill>
                  <a:srgbClr val="800000"/>
                </a:solidFill>
              </a:rPr>
              <a:t> Estudio retrospectivo en SAF obstétrico tratado con o sin HCQ además del tratamiento convencional  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s-ES_tradnl" b="1" dirty="0" smtClean="0">
                <a:solidFill>
                  <a:srgbClr val="800000"/>
                </a:solidFill>
              </a:rPr>
              <a:t> Resultados principales (a favor de HCQ): </a:t>
            </a:r>
            <a:endParaRPr lang="es-ES_tradnl" dirty="0" smtClean="0">
              <a:solidFill>
                <a:srgbClr val="8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Courier New"/>
              <a:buChar char="o"/>
            </a:pPr>
            <a:r>
              <a:rPr lang="es-ES_tradnl" dirty="0" smtClean="0">
                <a:solidFill>
                  <a:srgbClr val="800000"/>
                </a:solidFill>
              </a:rPr>
              <a:t> Mayor tasa de RN vivos: 67% </a:t>
            </a:r>
            <a:r>
              <a:rPr lang="es-ES_tradnl" dirty="0" err="1" smtClean="0">
                <a:solidFill>
                  <a:srgbClr val="800000"/>
                </a:solidFill>
              </a:rPr>
              <a:t>vs</a:t>
            </a:r>
            <a:r>
              <a:rPr lang="es-ES_tradnl" dirty="0" smtClean="0">
                <a:solidFill>
                  <a:srgbClr val="800000"/>
                </a:solidFill>
              </a:rPr>
              <a:t> 57% (</a:t>
            </a:r>
            <a:r>
              <a:rPr lang="es-ES_tradnl" dirty="0" err="1" smtClean="0">
                <a:solidFill>
                  <a:srgbClr val="800000"/>
                </a:solidFill>
              </a:rPr>
              <a:t>p</a:t>
            </a:r>
            <a:r>
              <a:rPr lang="es-ES_tradnl" dirty="0" smtClean="0">
                <a:solidFill>
                  <a:srgbClr val="800000"/>
                </a:solidFill>
              </a:rPr>
              <a:t> = 0,05)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ourier New"/>
              <a:buChar char="o"/>
            </a:pPr>
            <a:r>
              <a:rPr lang="es-ES_tradnl" dirty="0" smtClean="0">
                <a:solidFill>
                  <a:srgbClr val="800000"/>
                </a:solidFill>
              </a:rPr>
              <a:t> Menor proporción de complicaciones placentarias (PE, retraso crecimiento IU): 2% </a:t>
            </a:r>
            <a:r>
              <a:rPr lang="es-ES_tradnl" dirty="0" err="1" smtClean="0">
                <a:solidFill>
                  <a:srgbClr val="800000"/>
                </a:solidFill>
              </a:rPr>
              <a:t>vs</a:t>
            </a:r>
            <a:r>
              <a:rPr lang="es-ES_tradnl" dirty="0" smtClean="0">
                <a:solidFill>
                  <a:srgbClr val="800000"/>
                </a:solidFill>
              </a:rPr>
              <a:t> 11% (</a:t>
            </a:r>
            <a:r>
              <a:rPr lang="es-ES_tradnl" dirty="0" err="1" smtClean="0">
                <a:solidFill>
                  <a:srgbClr val="800000"/>
                </a:solidFill>
              </a:rPr>
              <a:t>p</a:t>
            </a:r>
            <a:r>
              <a:rPr lang="es-ES_tradnl" dirty="0" smtClean="0">
                <a:solidFill>
                  <a:srgbClr val="800000"/>
                </a:solidFill>
              </a:rPr>
              <a:t> = 0,05) 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ourier New"/>
              <a:buChar char="o"/>
            </a:pPr>
            <a:r>
              <a:rPr lang="es-ES_tradnl" dirty="0" smtClean="0">
                <a:solidFill>
                  <a:srgbClr val="800000"/>
                </a:solidFill>
              </a:rPr>
              <a:t> Prolongación del embarazo (semanas): 27,6 (6-40) </a:t>
            </a:r>
            <a:r>
              <a:rPr lang="es-ES_tradnl" dirty="0" err="1" smtClean="0">
                <a:solidFill>
                  <a:srgbClr val="800000"/>
                </a:solidFill>
              </a:rPr>
              <a:t>vs</a:t>
            </a:r>
            <a:r>
              <a:rPr lang="es-ES_tradnl" dirty="0" smtClean="0">
                <a:solidFill>
                  <a:srgbClr val="800000"/>
                </a:solidFill>
              </a:rPr>
              <a:t> 21,5 (6-40) (</a:t>
            </a:r>
            <a:r>
              <a:rPr lang="es-ES_tradnl" dirty="0" err="1" smtClean="0">
                <a:solidFill>
                  <a:srgbClr val="800000"/>
                </a:solidFill>
              </a:rPr>
              <a:t>p</a:t>
            </a:r>
            <a:r>
              <a:rPr lang="es-ES_tradnl" dirty="0" smtClean="0">
                <a:solidFill>
                  <a:srgbClr val="800000"/>
                </a:solidFill>
              </a:rPr>
              <a:t> = 0,03)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ourier New"/>
              <a:buChar char="o"/>
            </a:pPr>
            <a:r>
              <a:rPr lang="es-ES_tradnl" dirty="0" smtClean="0">
                <a:solidFill>
                  <a:srgbClr val="800000"/>
                </a:solidFill>
              </a:rPr>
              <a:t> Mayor proporción de parto vaginal: 37,3% </a:t>
            </a:r>
            <a:r>
              <a:rPr lang="es-ES_tradnl" dirty="0" err="1" smtClean="0">
                <a:solidFill>
                  <a:srgbClr val="800000"/>
                </a:solidFill>
              </a:rPr>
              <a:t>vs</a:t>
            </a:r>
            <a:r>
              <a:rPr lang="es-ES_tradnl" dirty="0" smtClean="0">
                <a:solidFill>
                  <a:srgbClr val="800000"/>
                </a:solidFill>
              </a:rPr>
              <a:t> 14,3% (</a:t>
            </a:r>
            <a:r>
              <a:rPr lang="es-ES_tradnl" dirty="0" err="1" smtClean="0">
                <a:solidFill>
                  <a:srgbClr val="800000"/>
                </a:solidFill>
              </a:rPr>
              <a:t>p</a:t>
            </a:r>
            <a:r>
              <a:rPr lang="es-ES_tradnl" dirty="0" smtClean="0">
                <a:solidFill>
                  <a:srgbClr val="800000"/>
                </a:solidFill>
              </a:rPr>
              <a:t> = 0,01)</a:t>
            </a:r>
          </a:p>
        </p:txBody>
      </p:sp>
    </p:spTree>
    <p:extLst>
      <p:ext uri="{BB962C8B-B14F-4D97-AF65-F5344CB8AC3E}">
        <p14:creationId xmlns:p14="http://schemas.microsoft.com/office/powerpoint/2010/main" xmlns="" val="1222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2278167" y="298505"/>
            <a:ext cx="3813131" cy="2031162"/>
            <a:chOff x="1387475" y="394797"/>
            <a:chExt cx="6810833" cy="307638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387475" y="394797"/>
              <a:ext cx="6810833" cy="2740996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387475" y="3135793"/>
              <a:ext cx="6716375" cy="335389"/>
            </a:xfrm>
            <a:prstGeom prst="rect">
              <a:avLst/>
            </a:prstGeom>
          </p:spPr>
        </p:pic>
      </p:grpSp>
      <p:grpSp>
        <p:nvGrpSpPr>
          <p:cNvPr id="8" name="Agrupar 7"/>
          <p:cNvGrpSpPr/>
          <p:nvPr/>
        </p:nvGrpSpPr>
        <p:grpSpPr>
          <a:xfrm>
            <a:off x="1885858" y="2610971"/>
            <a:ext cx="4597749" cy="1410422"/>
            <a:chOff x="1410856" y="3828726"/>
            <a:chExt cx="6825217" cy="218566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0856" y="3828726"/>
              <a:ext cx="6825217" cy="123254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1410856" y="5061271"/>
              <a:ext cx="722027" cy="95311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 cstate="email">
              <a:grayscl/>
            </a:blip>
            <a:stretch>
              <a:fillRect/>
            </a:stretch>
          </p:blipFill>
          <p:spPr>
            <a:xfrm>
              <a:off x="2350037" y="5092877"/>
              <a:ext cx="3458816" cy="249783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27787" y="4816763"/>
            <a:ext cx="4113890" cy="14923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787" y="4201711"/>
            <a:ext cx="11792336" cy="5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2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Estatinas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2907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430168" y="401606"/>
            <a:ext cx="6347702" cy="1234118"/>
            <a:chOff x="1739682" y="401606"/>
            <a:chExt cx="6347702" cy="123411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739682" y="401606"/>
              <a:ext cx="6347702" cy="858061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739682" y="1259667"/>
              <a:ext cx="1904001" cy="170084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8621" y="1223778"/>
              <a:ext cx="2778763" cy="411946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43771" y="2369151"/>
            <a:ext cx="8107676" cy="3244244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543600" y="1936800"/>
            <a:ext cx="8107676" cy="2134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88" y="2369151"/>
            <a:ext cx="8482366" cy="3589333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7246955" y="1504295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pl-PL" sz="1000" dirty="0">
                <a:solidFill>
                  <a:srgbClr val="000000"/>
                </a:solidFill>
                <a:latin typeface="arial" charset="0"/>
              </a:rPr>
              <a:t>2018</a:t>
            </a:r>
            <a:endParaRPr lang="es-ES_tradnl" sz="1000" dirty="0"/>
          </a:p>
        </p:txBody>
      </p:sp>
      <p:sp>
        <p:nvSpPr>
          <p:cNvPr id="10" name="Rectángulo 9"/>
          <p:cNvSpPr/>
          <p:nvPr/>
        </p:nvSpPr>
        <p:spPr>
          <a:xfrm>
            <a:off x="262328" y="2608289"/>
            <a:ext cx="1926236" cy="34252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n w="25400"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6453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51513" y="620241"/>
            <a:ext cx="6238259" cy="10762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96800" y="378000"/>
            <a:ext cx="1116112" cy="1647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14820" y="1368000"/>
            <a:ext cx="2774952" cy="2613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alphaModFix amt="50000"/>
          </a:blip>
          <a:stretch>
            <a:fillRect/>
          </a:stretch>
        </p:blipFill>
        <p:spPr>
          <a:xfrm>
            <a:off x="554990" y="2059668"/>
            <a:ext cx="8037932" cy="414734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reflection endPos="0" dist="508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514" y="353248"/>
            <a:ext cx="4247617" cy="26699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63483" y="2765296"/>
            <a:ext cx="5817032" cy="2977739"/>
          </a:xfrm>
          <a:prstGeom prst="rect">
            <a:avLst/>
          </a:prstGeom>
          <a:solidFill>
            <a:srgbClr val="E1EBF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0000"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21 pacientes con SAFO tratadas con AAS + HBPM que desarrollan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preeclampsia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y/o retraso del crecimiento intrauterino: 11 reciben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pravastatina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20 mg/día </a:t>
            </a:r>
          </a:p>
          <a:p>
            <a:pPr marL="180000">
              <a:lnSpc>
                <a:spcPct val="150000"/>
              </a:lnSpc>
              <a:buFont typeface="Arial"/>
              <a:buChar char="•"/>
            </a:pP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 Resultados principales: </a:t>
            </a:r>
          </a:p>
          <a:p>
            <a:pPr marL="180000">
              <a:lnSpc>
                <a:spcPct val="150000"/>
              </a:lnSpc>
            </a:pP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En grupo de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pravastatina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mejoría de parámetros de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preeclampsia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y de flujo placentario, prolongación del embarazo y mayor tasa de RN vivos </a:t>
            </a:r>
          </a:p>
        </p:txBody>
      </p:sp>
    </p:spTree>
    <p:extLst>
      <p:ext uri="{BB962C8B-B14F-4D97-AF65-F5344CB8AC3E}">
        <p14:creationId xmlns:p14="http://schemas.microsoft.com/office/powerpoint/2010/main" xmlns="" val="36658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7407" y="460542"/>
            <a:ext cx="4326155" cy="18323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507" y="2481706"/>
            <a:ext cx="8441356" cy="28763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17958" y="3132208"/>
            <a:ext cx="5320239" cy="2954655"/>
          </a:xfrm>
          <a:prstGeom prst="rect">
            <a:avLst/>
          </a:prstGeom>
          <a:solidFill>
            <a:srgbClr val="E9F3FF"/>
          </a:solidFill>
        </p:spPr>
        <p:txBody>
          <a:bodyPr wrap="none" rtlCol="0">
            <a:spAutoFit/>
          </a:bodyPr>
          <a:lstStyle/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dirty="0" err="1" smtClean="0"/>
              <a:t>Aleatorizaci</a:t>
            </a:r>
            <a:r>
              <a:rPr lang="es-ES" dirty="0" err="1" smtClean="0"/>
              <a:t>ón</a:t>
            </a:r>
            <a:r>
              <a:rPr lang="es-ES" dirty="0" smtClean="0"/>
              <a:t> de 106 pacientes con SAF y trombosis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" dirty="0"/>
              <a:t> </a:t>
            </a:r>
            <a:r>
              <a:rPr lang="es-ES" dirty="0" smtClean="0"/>
              <a:t>Seguimiento medio 3,6 años</a:t>
            </a:r>
            <a:endParaRPr lang="es-ES_tradnl" dirty="0" smtClean="0"/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dirty="0" smtClean="0">
                <a:solidFill>
                  <a:srgbClr val="0B7B80"/>
                </a:solidFill>
              </a:rPr>
              <a:t>W </a:t>
            </a:r>
            <a:r>
              <a:rPr lang="es-ES_tradnl" dirty="0" smtClean="0"/>
              <a:t>INR </a:t>
            </a:r>
            <a:r>
              <a:rPr lang="es-ES_tradnl" dirty="0">
                <a:solidFill>
                  <a:srgbClr val="0B7B80"/>
                </a:solidFill>
              </a:rPr>
              <a:t>3–4,5 </a:t>
            </a:r>
            <a:r>
              <a:rPr lang="es-ES_tradnl" dirty="0" smtClean="0"/>
              <a:t>(n = 54) </a:t>
            </a:r>
            <a:r>
              <a:rPr lang="es-ES_tradnl" dirty="0">
                <a:solidFill>
                  <a:srgbClr val="0B7B80"/>
                </a:solidFill>
              </a:rPr>
              <a:t>vs</a:t>
            </a:r>
            <a:r>
              <a:rPr lang="es-ES_tradnl" dirty="0" smtClean="0"/>
              <a:t> W </a:t>
            </a:r>
            <a:r>
              <a:rPr lang="es-ES_tradnl" dirty="0">
                <a:solidFill>
                  <a:srgbClr val="0B7B80"/>
                </a:solidFill>
              </a:rPr>
              <a:t>INR 2-3 </a:t>
            </a:r>
            <a:r>
              <a:rPr lang="es-ES_tradnl" dirty="0" smtClean="0"/>
              <a:t>(n = 52)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/>
              <a:t> </a:t>
            </a:r>
            <a:r>
              <a:rPr lang="es-ES_tradnl" dirty="0" smtClean="0"/>
              <a:t>Media INR 3.2 vs 2.5 (p &lt; 0,001)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/>
              <a:t> </a:t>
            </a:r>
            <a:r>
              <a:rPr lang="es-ES_tradnl" b="1" dirty="0" smtClean="0"/>
              <a:t>Resultados</a:t>
            </a:r>
            <a:r>
              <a:rPr lang="es-ES_tradnl" dirty="0" smtClean="0"/>
              <a:t>: 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>
                <a:solidFill>
                  <a:srgbClr val="0B7B80"/>
                </a:solidFill>
              </a:rPr>
              <a:t>Recurrencia 11,1% vs 5,5% (p = 0,33)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/>
              <a:t>Sangrado menor 27,8% vs 10,9% (p = 0,027)</a:t>
            </a:r>
          </a:p>
        </p:txBody>
      </p:sp>
    </p:spTree>
    <p:extLst>
      <p:ext uri="{BB962C8B-B14F-4D97-AF65-F5344CB8AC3E}">
        <p14:creationId xmlns:p14="http://schemas.microsoft.com/office/powerpoint/2010/main" xmlns="" val="10315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IGIV</a:t>
            </a:r>
          </a:p>
        </p:txBody>
      </p:sp>
    </p:spTree>
    <p:extLst>
      <p:ext uri="{BB962C8B-B14F-4D97-AF65-F5344CB8AC3E}">
        <p14:creationId xmlns:p14="http://schemas.microsoft.com/office/powerpoint/2010/main" xmlns="" val="1054956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45" y="279276"/>
            <a:ext cx="6197136" cy="8990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10803" y="911326"/>
            <a:ext cx="1134203" cy="2557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600" y="1249726"/>
            <a:ext cx="3271706" cy="2801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981" y="1249726"/>
            <a:ext cx="2832100" cy="2159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730319" y="1594174"/>
            <a:ext cx="5933974" cy="50164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455" y="3644205"/>
            <a:ext cx="4043701" cy="27829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1918865" y="1748984"/>
            <a:ext cx="5493149" cy="1731243"/>
          </a:xfrm>
          <a:prstGeom prst="rect">
            <a:avLst/>
          </a:prstGeom>
          <a:solidFill>
            <a:srgbClr val="E1EBF7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7 pacientes con SAFO refractario asociado a LES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IVIG 10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mg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/día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5 días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 Resultado principal: </a:t>
            </a:r>
          </a:p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RN vivos 57%, todos prematuros</a:t>
            </a:r>
          </a:p>
        </p:txBody>
      </p:sp>
    </p:spTree>
    <p:extLst>
      <p:ext uri="{BB962C8B-B14F-4D97-AF65-F5344CB8AC3E}">
        <p14:creationId xmlns:p14="http://schemas.microsoft.com/office/powerpoint/2010/main" xmlns="" val="13912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Eculizumab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4101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36" y="931785"/>
            <a:ext cx="8246138" cy="417548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7236" y="5257122"/>
            <a:ext cx="8246138" cy="523220"/>
          </a:xfrm>
          <a:prstGeom prst="rect">
            <a:avLst/>
          </a:prstGeom>
          <a:solidFill>
            <a:srgbClr val="FFFCF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_tradnl" sz="1400" dirty="0" err="1" smtClean="0"/>
              <a:t>Immunoperoxidase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staining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of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representative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placental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villi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from</a:t>
            </a:r>
            <a:r>
              <a:rPr lang="es-ES_tradnl" sz="1400" dirty="0" smtClean="0"/>
              <a:t> a </a:t>
            </a:r>
            <a:r>
              <a:rPr lang="es-ES_tradnl" sz="1400" dirty="0" err="1" smtClean="0"/>
              <a:t>primary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antiphospholipid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syndrome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patient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showing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deposition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of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immunoglobulin</a:t>
            </a:r>
            <a:r>
              <a:rPr lang="es-ES_tradnl" sz="1400" dirty="0" smtClean="0"/>
              <a:t> (</a:t>
            </a:r>
            <a:r>
              <a:rPr lang="es-ES_tradnl" sz="1400" dirty="0" err="1" smtClean="0"/>
              <a:t>Ig</a:t>
            </a:r>
            <a:r>
              <a:rPr lang="es-ES_tradnl" sz="1400" dirty="0" smtClean="0"/>
              <a:t>) </a:t>
            </a:r>
            <a:r>
              <a:rPr lang="es-ES_tradnl" sz="1400" dirty="0" err="1" smtClean="0"/>
              <a:t>and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various</a:t>
            </a:r>
            <a:r>
              <a:rPr lang="es-ES_tradnl" sz="1400" dirty="0" smtClean="0"/>
              <a:t> C </a:t>
            </a:r>
            <a:r>
              <a:rPr lang="es-ES_tradnl" sz="1400" dirty="0" err="1" smtClean="0"/>
              <a:t>components</a:t>
            </a:r>
            <a:r>
              <a:rPr lang="es-ES_tradnl" sz="1400" dirty="0" smtClean="0"/>
              <a:t>. 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xmlns="" val="6854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65953" y="494942"/>
            <a:ext cx="5423457" cy="11593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44245" y="494942"/>
            <a:ext cx="2609249" cy="7376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70267" y="1345509"/>
            <a:ext cx="1764707" cy="3088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9" y="1595551"/>
            <a:ext cx="4500751" cy="4263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69" y="2870659"/>
            <a:ext cx="8683356" cy="21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0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21724" y="212010"/>
            <a:ext cx="4439393" cy="10763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42400" y="1332000"/>
            <a:ext cx="3879083" cy="3240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53370" y="2341038"/>
            <a:ext cx="7144649" cy="30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15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1125" y="130740"/>
            <a:ext cx="5268283" cy="13317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71125" y="1462485"/>
            <a:ext cx="5292448" cy="4123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812385" y="2113992"/>
            <a:ext cx="8063835" cy="34896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69228" y="2113992"/>
            <a:ext cx="5338026" cy="311290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812385" y="5358755"/>
            <a:ext cx="7641632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200" dirty="0" err="1" smtClean="0">
                <a:solidFill>
                  <a:srgbClr val="4A452A"/>
                </a:solidFill>
              </a:rPr>
              <a:t>Course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of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laboratory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parameters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from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day</a:t>
            </a:r>
            <a:r>
              <a:rPr lang="es-ES_tradnl" sz="1200" dirty="0" smtClean="0">
                <a:solidFill>
                  <a:srgbClr val="4A452A"/>
                </a:solidFill>
              </a:rPr>
              <a:t> 0 (</a:t>
            </a:r>
            <a:r>
              <a:rPr lang="es-ES_tradnl" sz="1200" dirty="0" err="1" smtClean="0">
                <a:solidFill>
                  <a:srgbClr val="4A452A"/>
                </a:solidFill>
              </a:rPr>
              <a:t>acute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hemorrhage</a:t>
            </a:r>
            <a:r>
              <a:rPr lang="es-ES_tradnl" sz="1200" dirty="0" smtClean="0">
                <a:solidFill>
                  <a:srgbClr val="4A452A"/>
                </a:solidFill>
              </a:rPr>
              <a:t>) </a:t>
            </a:r>
            <a:r>
              <a:rPr lang="es-ES_tradnl" sz="1200" dirty="0" err="1" smtClean="0">
                <a:solidFill>
                  <a:srgbClr val="4A452A"/>
                </a:solidFill>
              </a:rPr>
              <a:t>till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follow</a:t>
            </a:r>
            <a:r>
              <a:rPr lang="es-ES_tradnl" sz="1200" dirty="0" smtClean="0">
                <a:solidFill>
                  <a:srgbClr val="4A452A"/>
                </a:solidFill>
              </a:rPr>
              <a:t>-up (</a:t>
            </a:r>
            <a:r>
              <a:rPr lang="es-ES_tradnl" sz="1200" dirty="0" err="1" smtClean="0">
                <a:solidFill>
                  <a:srgbClr val="4A452A"/>
                </a:solidFill>
              </a:rPr>
              <a:t>eculizumab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infusion</a:t>
            </a:r>
            <a:r>
              <a:rPr lang="es-ES_tradnl" sz="1200" dirty="0" smtClean="0">
                <a:solidFill>
                  <a:srgbClr val="4A452A"/>
                </a:solidFill>
              </a:rPr>
              <a:t> at </a:t>
            </a:r>
            <a:r>
              <a:rPr lang="es-ES_tradnl" sz="1200" dirty="0" err="1" smtClean="0">
                <a:solidFill>
                  <a:srgbClr val="4A452A"/>
                </a:solidFill>
              </a:rPr>
              <a:t>day</a:t>
            </a:r>
            <a:r>
              <a:rPr lang="es-ES_tradnl" sz="1200" dirty="0" smtClean="0">
                <a:solidFill>
                  <a:srgbClr val="4A452A"/>
                </a:solidFill>
              </a:rPr>
              <a:t> 7 </a:t>
            </a:r>
            <a:r>
              <a:rPr lang="es-ES_tradnl" sz="1200" dirty="0" err="1" smtClean="0">
                <a:solidFill>
                  <a:srgbClr val="4A452A"/>
                </a:solidFill>
              </a:rPr>
              <a:t>and</a:t>
            </a:r>
            <a:r>
              <a:rPr lang="es-ES_tradnl" sz="1200" dirty="0" smtClean="0">
                <a:solidFill>
                  <a:srgbClr val="4A452A"/>
                </a:solidFill>
              </a:rPr>
              <a:t> 14; </a:t>
            </a:r>
            <a:r>
              <a:rPr lang="es-ES_tradnl" sz="1200" dirty="0" err="1" smtClean="0">
                <a:solidFill>
                  <a:srgbClr val="4A452A"/>
                </a:solidFill>
              </a:rPr>
              <a:t>cesarean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section</a:t>
            </a:r>
            <a:r>
              <a:rPr lang="es-ES_tradnl" sz="1200" dirty="0" smtClean="0">
                <a:solidFill>
                  <a:srgbClr val="4A452A"/>
                </a:solidFill>
              </a:rPr>
              <a:t> at </a:t>
            </a:r>
            <a:r>
              <a:rPr lang="es-ES_tradnl" sz="1200" dirty="0" err="1" smtClean="0">
                <a:solidFill>
                  <a:srgbClr val="4A452A"/>
                </a:solidFill>
              </a:rPr>
              <a:t>day</a:t>
            </a:r>
            <a:r>
              <a:rPr lang="es-ES_tradnl" sz="1200" dirty="0" smtClean="0">
                <a:solidFill>
                  <a:srgbClr val="4A452A"/>
                </a:solidFill>
              </a:rPr>
              <a:t> 9). LDH = </a:t>
            </a:r>
            <a:r>
              <a:rPr lang="es-ES_tradnl" sz="1200" dirty="0" err="1" smtClean="0">
                <a:solidFill>
                  <a:srgbClr val="4A452A"/>
                </a:solidFill>
              </a:rPr>
              <a:t>lactic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dehydrogenase</a:t>
            </a:r>
            <a:r>
              <a:rPr lang="es-ES_tradnl" sz="1200" dirty="0" smtClean="0">
                <a:solidFill>
                  <a:srgbClr val="4A452A"/>
                </a:solidFill>
              </a:rPr>
              <a:t>, TMA = </a:t>
            </a:r>
            <a:r>
              <a:rPr lang="es-ES_tradnl" sz="1200" dirty="0" err="1" smtClean="0">
                <a:solidFill>
                  <a:srgbClr val="4A452A"/>
                </a:solidFill>
              </a:rPr>
              <a:t>thrombotic</a:t>
            </a:r>
            <a:r>
              <a:rPr lang="es-ES_tradnl" sz="1200" dirty="0" smtClean="0">
                <a:solidFill>
                  <a:srgbClr val="4A452A"/>
                </a:solidFill>
              </a:rPr>
              <a:t> </a:t>
            </a:r>
            <a:r>
              <a:rPr lang="es-ES_tradnl" sz="1200" dirty="0" err="1" smtClean="0">
                <a:solidFill>
                  <a:srgbClr val="4A452A"/>
                </a:solidFill>
              </a:rPr>
              <a:t>microangiopathy</a:t>
            </a:r>
            <a:r>
              <a:rPr lang="es-ES_tradnl" sz="1200" dirty="0" smtClean="0">
                <a:solidFill>
                  <a:srgbClr val="4A452A"/>
                </a:solidFill>
              </a:rPr>
              <a:t>.</a:t>
            </a:r>
            <a:endParaRPr lang="es-ES_tradnl" sz="1200" dirty="0">
              <a:solidFill>
                <a:srgbClr val="4A452A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93535" y="5948533"/>
            <a:ext cx="4765384" cy="307777"/>
          </a:xfrm>
          <a:prstGeom prst="rect">
            <a:avLst/>
          </a:prstGeom>
          <a:solidFill>
            <a:srgbClr val="E9F3FF"/>
          </a:solidFill>
          <a:effectLst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30 semana de gestación. </a:t>
            </a:r>
            <a:r>
              <a:rPr lang="es-ES_tradnl" sz="1400" dirty="0" err="1" smtClean="0"/>
              <a:t>Eculizumab</a:t>
            </a:r>
            <a:r>
              <a:rPr lang="es-ES_tradnl" sz="1400" dirty="0" smtClean="0"/>
              <a:t> 600 </a:t>
            </a:r>
            <a:r>
              <a:rPr lang="es-ES_tradnl" sz="1400" dirty="0" err="1" smtClean="0"/>
              <a:t>mg</a:t>
            </a:r>
            <a:r>
              <a:rPr lang="es-ES_tradnl" sz="1400" dirty="0" smtClean="0"/>
              <a:t> (días 1 y 8)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xmlns="" val="3273596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Fármacos </a:t>
            </a: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anti</a:t>
            </a: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-TNF</a:t>
            </a:r>
          </a:p>
        </p:txBody>
      </p:sp>
    </p:spTree>
    <p:extLst>
      <p:ext uri="{BB962C8B-B14F-4D97-AF65-F5344CB8AC3E}">
        <p14:creationId xmlns:p14="http://schemas.microsoft.com/office/powerpoint/2010/main" xmlns="" val="799624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177" y="1487552"/>
            <a:ext cx="3694480" cy="4238294"/>
          </a:xfrm>
          <a:prstGeom prst="rect">
            <a:avLst/>
          </a:prstGeom>
        </p:spPr>
      </p:pic>
      <p:pic>
        <p:nvPicPr>
          <p:cNvPr id="3" name="Imagen 2" descr="Captura de pantalla 2019-10-01 a la(s) 22.13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93" y="2141722"/>
            <a:ext cx="4711700" cy="3365500"/>
          </a:xfrm>
          <a:prstGeom prst="rect">
            <a:avLst/>
          </a:prstGeom>
        </p:spPr>
      </p:pic>
      <p:pic>
        <p:nvPicPr>
          <p:cNvPr id="5" name="Imagen 4" descr="Captura de pantalla 2019-10-01 a la(s) 22.14.05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812073" y="540224"/>
            <a:ext cx="4667643" cy="7287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812073" y="1268928"/>
            <a:ext cx="24089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dirty="0" err="1" smtClean="0"/>
              <a:t>Rheumatol</a:t>
            </a:r>
            <a:r>
              <a:rPr lang="es-ES_tradnl" sz="1000" dirty="0" smtClean="0"/>
              <a:t> </a:t>
            </a:r>
            <a:r>
              <a:rPr lang="es-ES_tradnl" sz="1000" dirty="0" err="1" smtClean="0"/>
              <a:t>Int</a:t>
            </a:r>
            <a:r>
              <a:rPr lang="es-ES_tradnl" sz="1000" dirty="0" smtClean="0"/>
              <a:t> (2011) 31:307–313</a:t>
            </a:r>
          </a:p>
          <a:p>
            <a:r>
              <a:rPr lang="es-ES_tradnl" sz="1000" dirty="0" smtClean="0"/>
              <a:t>DOI 10.1007/s00296-009-1314-8 </a:t>
            </a:r>
            <a:r>
              <a:rPr lang="es-ES_tradnl" sz="1000" dirty="0" err="1" smtClean="0"/>
              <a:t>Jakub</a:t>
            </a:r>
            <a:r>
              <a:rPr lang="es-ES_tradnl" sz="1000" dirty="0" smtClean="0"/>
              <a:t> </a:t>
            </a:r>
            <a:r>
              <a:rPr lang="es-ES_tradnl" sz="1000" dirty="0" err="1" smtClean="0"/>
              <a:t>Swadzba</a:t>
            </a:r>
            <a:endParaRPr lang="es-ES_tradnl" sz="1000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3913200" y="1915200"/>
            <a:ext cx="4614523" cy="158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24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57" y="797293"/>
            <a:ext cx="7869718" cy="8473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745266" y="1811331"/>
            <a:ext cx="1579397" cy="2377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8756" y="1652615"/>
            <a:ext cx="2214523" cy="3765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grayscl/>
          </a:blip>
          <a:stretch>
            <a:fillRect/>
          </a:stretch>
        </p:blipFill>
        <p:spPr>
          <a:xfrm>
            <a:off x="355456" y="486562"/>
            <a:ext cx="4358951" cy="2517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7341" y="2367157"/>
            <a:ext cx="7704263" cy="3831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TNF-alfa 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interfiere en la implantación, placentación y desarrollo normal del embarazo</a:t>
            </a:r>
          </a:p>
          <a:p>
            <a:pPr marL="180000"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18 pacientes con SAFO </a:t>
            </a:r>
            <a:r>
              <a:rPr lang="es-ES_tradnl" i="1" dirty="0" smtClean="0">
                <a:solidFill>
                  <a:schemeClr val="accent1">
                    <a:lumMod val="50000"/>
                  </a:schemeClr>
                </a:solidFill>
              </a:rPr>
              <a:t>refractario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a pesar de HBPM + AAS + HCQ</a:t>
            </a:r>
          </a:p>
          <a:p>
            <a:pPr marL="180000"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Embarazo mediante </a:t>
            </a:r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FIV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. Dos grupos: </a:t>
            </a: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SAFO clásico 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SAFOc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, n = 12) y </a:t>
            </a: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SAFO incompleto 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SAFOi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, n = 6)</a:t>
            </a:r>
          </a:p>
          <a:p>
            <a:pPr marL="180000"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_tradnl" i="1" dirty="0" err="1" smtClean="0">
                <a:solidFill>
                  <a:schemeClr val="accent1">
                    <a:lumMod val="50000"/>
                  </a:schemeClr>
                </a:solidFill>
              </a:rPr>
              <a:t>Adalimumab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40 mg / 2 semanas o </a:t>
            </a:r>
            <a:r>
              <a:rPr lang="es-ES_tradnl" i="1" dirty="0" err="1" smtClean="0">
                <a:solidFill>
                  <a:schemeClr val="accent1">
                    <a:lumMod val="50000"/>
                  </a:schemeClr>
                </a:solidFill>
              </a:rPr>
              <a:t>certilizumab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200 mg / 2 semanas comenzando antes de transferencia del embrión (2 dosis) hasta 8 semana de gestación</a:t>
            </a:r>
          </a:p>
          <a:p>
            <a:pPr marL="180000">
              <a:lnSpc>
                <a:spcPct val="150000"/>
              </a:lnSpc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Resultado principal: 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RN vivos en 50% del grupo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SAFOc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y 100% en </a:t>
            </a:r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SAFOi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341300" y="2187387"/>
            <a:ext cx="7980304" cy="842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5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Antivitamina K, AAS</a:t>
            </a:r>
          </a:p>
        </p:txBody>
      </p:sp>
    </p:spTree>
    <p:extLst>
      <p:ext uri="{BB962C8B-B14F-4D97-AF65-F5344CB8AC3E}">
        <p14:creationId xmlns:p14="http://schemas.microsoft.com/office/powerpoint/2010/main" xmlns="" val="4358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0517" y="2677700"/>
            <a:ext cx="4904018" cy="1143000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Recomendaciones en SAF </a:t>
            </a:r>
            <a:r>
              <a:rPr lang="es-ES_tradnl" sz="2800" dirty="0" err="1" smtClean="0">
                <a:solidFill>
                  <a:srgbClr val="0B8387"/>
                </a:solidFill>
                <a:latin typeface="Baskerville"/>
                <a:cs typeface="Baskerville"/>
              </a:rPr>
              <a:t>obst</a:t>
            </a:r>
            <a:r>
              <a:rPr lang="es-ES" sz="2800" dirty="0" err="1" smtClean="0">
                <a:solidFill>
                  <a:srgbClr val="0B8387"/>
                </a:solidFill>
                <a:latin typeface="Baskerville"/>
                <a:cs typeface="Baskerville"/>
              </a:rPr>
              <a:t>étrico</a:t>
            </a:r>
            <a:r>
              <a:rPr lang="es-ES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 refractario</a:t>
            </a:r>
            <a:endParaRPr lang="es-ES_tradnl" sz="2800" dirty="0" smtClean="0">
              <a:solidFill>
                <a:srgbClr val="0B8387"/>
              </a:solidFill>
              <a:latin typeface="Baskerville"/>
              <a:cs typeface="Baskerville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050796" y="4028912"/>
            <a:ext cx="4486767" cy="10411"/>
          </a:xfrm>
          <a:prstGeom prst="line">
            <a:avLst/>
          </a:prstGeom>
          <a:ln w="127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472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grayscl/>
            <a:alphaModFix amt="51000"/>
          </a:blip>
          <a:stretch>
            <a:fillRect/>
          </a:stretch>
        </p:blipFill>
        <p:spPr>
          <a:xfrm>
            <a:off x="318746" y="2456882"/>
            <a:ext cx="8397610" cy="25964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90505" y="2277756"/>
            <a:ext cx="4454091" cy="2954655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80000">
              <a:spcBef>
                <a:spcPts val="600"/>
              </a:spcBef>
              <a:spcAft>
                <a:spcPts val="600"/>
              </a:spcAft>
            </a:pPr>
            <a:endParaRPr lang="es-ES_tradnl" b="1" dirty="0" smtClean="0">
              <a:solidFill>
                <a:srgbClr val="1F497D"/>
              </a:solidFill>
            </a:endParaRPr>
          </a:p>
          <a:p>
            <a:pPr marL="180000">
              <a:spcBef>
                <a:spcPts val="600"/>
              </a:spcBef>
              <a:spcAft>
                <a:spcPts val="600"/>
              </a:spcAft>
            </a:pPr>
            <a:r>
              <a:rPr lang="es-ES_tradnl" b="1" dirty="0" smtClean="0">
                <a:solidFill>
                  <a:srgbClr val="1F497D"/>
                </a:solidFill>
              </a:rPr>
              <a:t>SAF </a:t>
            </a:r>
            <a:r>
              <a:rPr lang="es-ES_tradnl" b="1" dirty="0" err="1" smtClean="0">
                <a:solidFill>
                  <a:srgbClr val="1F497D"/>
                </a:solidFill>
              </a:rPr>
              <a:t>obstérico</a:t>
            </a:r>
            <a:r>
              <a:rPr lang="es-ES_tradnl" b="1" dirty="0" smtClean="0">
                <a:solidFill>
                  <a:srgbClr val="1F497D"/>
                </a:solidFill>
              </a:rPr>
              <a:t> refractario </a:t>
            </a:r>
            <a:endParaRPr lang="es-ES_tradnl" dirty="0" smtClean="0">
              <a:solidFill>
                <a:srgbClr val="1F497D"/>
              </a:solidFill>
            </a:endParaRPr>
          </a:p>
          <a:p>
            <a:pPr marL="540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err="1" smtClean="0">
                <a:solidFill>
                  <a:srgbClr val="1F497D"/>
                </a:solidFill>
              </a:rPr>
              <a:t>Hidroxicloroquina</a:t>
            </a:r>
            <a:endParaRPr lang="es-ES_tradnl" dirty="0" smtClean="0">
              <a:solidFill>
                <a:srgbClr val="1F497D"/>
              </a:solidFill>
            </a:endParaRPr>
          </a:p>
          <a:p>
            <a:pPr marL="540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err="1" smtClean="0">
                <a:solidFill>
                  <a:srgbClr val="1F497D"/>
                </a:solidFill>
              </a:rPr>
              <a:t>Glucocorticoides</a:t>
            </a:r>
            <a:endParaRPr lang="es-ES_tradnl" dirty="0" smtClean="0">
              <a:solidFill>
                <a:srgbClr val="1F497D"/>
              </a:solidFill>
            </a:endParaRPr>
          </a:p>
          <a:p>
            <a:pPr marL="540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rgbClr val="1F497D"/>
                </a:solidFill>
              </a:rPr>
              <a:t>IGIV</a:t>
            </a:r>
          </a:p>
          <a:p>
            <a:pPr marL="540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rgbClr val="1F497D"/>
                </a:solidFill>
              </a:rPr>
              <a:t>(Otras alternativas terapéuticas)</a:t>
            </a:r>
          </a:p>
          <a:p>
            <a:pPr marL="540000" indent="-342900">
              <a:spcBef>
                <a:spcPts val="600"/>
              </a:spcBef>
              <a:spcAft>
                <a:spcPts val="600"/>
              </a:spcAft>
            </a:pPr>
            <a:endParaRPr lang="es-ES_tradnl" dirty="0" smtClean="0">
              <a:solidFill>
                <a:srgbClr val="1F497D"/>
              </a:solidFill>
            </a:endParaRPr>
          </a:p>
        </p:txBody>
      </p:sp>
      <p:grpSp>
        <p:nvGrpSpPr>
          <p:cNvPr id="3" name="Agrupar 4"/>
          <p:cNvGrpSpPr/>
          <p:nvPr/>
        </p:nvGrpSpPr>
        <p:grpSpPr>
          <a:xfrm>
            <a:off x="318746" y="456031"/>
            <a:ext cx="4245777" cy="1212568"/>
            <a:chOff x="318746" y="261511"/>
            <a:chExt cx="4245777" cy="121256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18746" y="261511"/>
              <a:ext cx="4245777" cy="891262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 cstate="email"/>
            <a:srcRect t="-21247"/>
            <a:stretch>
              <a:fillRect/>
            </a:stretch>
          </p:blipFill>
          <p:spPr>
            <a:xfrm>
              <a:off x="318746" y="1080000"/>
              <a:ext cx="2719037" cy="394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50849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8542" y="1728164"/>
            <a:ext cx="7300258" cy="36009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90000" algn="just">
              <a:spcBef>
                <a:spcPts val="600"/>
              </a:spcBef>
              <a:spcAft>
                <a:spcPts val="600"/>
              </a:spcAft>
            </a:pP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Síndrome antifosfolípido obstétrico refractario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 recomienda iniciar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hidroxicloroquina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previamente al embarazo y mantenerla durante toda la gestación, </a:t>
            </a:r>
            <a:r>
              <a:rPr lang="es-ES_tradnl" dirty="0" smtClean="0">
                <a:solidFill>
                  <a:srgbClr val="376092"/>
                </a:solidFill>
              </a:rPr>
              <a:t>sola o asociada a prednisona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equivalente desde el inicio del embarazo (≤ 10 mg/día durante el primer trimestre.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 pacientes que desarrollan complicaciones relacionadas con </a:t>
            </a:r>
            <a:r>
              <a:rPr lang="es-ES_tradnl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insuficiencia placentaria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preeclampsia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 retraso de crecimiento intrauterino) a pesar del tratamiento convencional se recomienda asociar </a:t>
            </a:r>
            <a:r>
              <a:rPr lang="es-ES_tradnl" dirty="0" err="1" smtClean="0">
                <a:solidFill>
                  <a:srgbClr val="376092"/>
                </a:solidFill>
              </a:rPr>
              <a:t>pravastatina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(20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mg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/día) desde el inicio de la complicación.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No se recomienda el uso inicial de </a:t>
            </a:r>
            <a:r>
              <a:rPr lang="es-ES_tradnl" dirty="0" smtClean="0">
                <a:solidFill>
                  <a:srgbClr val="376092"/>
                </a:solidFill>
              </a:rPr>
              <a:t>IGIV y </a:t>
            </a:r>
            <a:r>
              <a:rPr lang="es-ES_tradnl" dirty="0" err="1" smtClean="0">
                <a:solidFill>
                  <a:srgbClr val="376092"/>
                </a:solidFill>
              </a:rPr>
              <a:t>plasmaféresis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si bien podría considerarse en ausencia de respuesta a otros tratamientos.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42" y="404585"/>
            <a:ext cx="6772198" cy="8901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0000" y="1036615"/>
            <a:ext cx="3828888" cy="2640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3728" y="1036615"/>
            <a:ext cx="1272725" cy="2025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00740" y="489463"/>
            <a:ext cx="690649" cy="56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2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473075" y="385763"/>
            <a:ext cx="8229600" cy="1143000"/>
          </a:xfrm>
        </p:spPr>
        <p:txBody>
          <a:bodyPr/>
          <a:lstStyle/>
          <a:p>
            <a:endParaRPr lang="es-ES" altLang="es-ES" smtClean="0"/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>
          <a:xfrm>
            <a:off x="473075" y="1711325"/>
            <a:ext cx="8229600" cy="4525963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486"/>
            <a:ext cx="9143999" cy="6912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2" name="1 Rectángulo"/>
          <p:cNvSpPr/>
          <p:nvPr/>
        </p:nvSpPr>
        <p:spPr>
          <a:xfrm>
            <a:off x="3451987" y="3071519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es-ES" altLang="es-ES" sz="2800" dirty="0" smtClean="0">
                <a:solidFill>
                  <a:srgbClr val="80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Conclusión </a:t>
            </a:r>
            <a:endParaRPr lang="es-ES" altLang="es-ES" sz="2800" dirty="0">
              <a:solidFill>
                <a:srgbClr val="800000"/>
              </a:solidFill>
              <a:latin typeface="Bookman Old Style" panose="02050604050505020204" pitchFamily="18" charset="0"/>
              <a:ea typeface="Batang" panose="02030600000101010101" pitchFamily="18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473075" y="385763"/>
            <a:ext cx="8229600" cy="1143000"/>
          </a:xfrm>
        </p:spPr>
        <p:txBody>
          <a:bodyPr/>
          <a:lstStyle/>
          <a:p>
            <a:endParaRPr lang="es-ES" altLang="es-ES" smtClean="0"/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>
          <a:xfrm>
            <a:off x="473075" y="1711325"/>
            <a:ext cx="8229600" cy="4525963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486"/>
            <a:ext cx="9143999" cy="69124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451987" y="3071519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es-ES" alt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Conclusión</a:t>
            </a:r>
            <a:r>
              <a:rPr lang="es-ES" alt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 </a:t>
            </a:r>
            <a:endParaRPr lang="es-ES" altLang="es-ES" sz="2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  <a:ea typeface="Batang" panose="02030600000101010101" pitchFamily="18" charset="-127"/>
              <a:cs typeface="Verdana" panose="020B0604030504040204" pitchFamily="34" charset="0"/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1166327" y="4095945"/>
            <a:ext cx="67273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</a:pPr>
            <a:r>
              <a:rPr lang="es-ES" altLang="es-ES" sz="2000" dirty="0">
                <a:solidFill>
                  <a:srgbClr val="148080"/>
                </a:solidFill>
                <a:latin typeface="arial" charset="0"/>
                <a:ea typeface="Batang" panose="02030600000101010101" pitchFamily="18" charset="-127"/>
                <a:cs typeface="Verdana" panose="020B0604030504040204" pitchFamily="34" charset="0"/>
              </a:rPr>
              <a:t>E</a:t>
            </a:r>
            <a:r>
              <a:rPr lang="es-ES" altLang="es-ES" sz="2000" dirty="0" smtClean="0">
                <a:solidFill>
                  <a:srgbClr val="148080"/>
                </a:solidFill>
                <a:latin typeface="arial" charset="0"/>
                <a:ea typeface="Batang" panose="02030600000101010101" pitchFamily="18" charset="-127"/>
                <a:cs typeface="Verdana" panose="020B0604030504040204" pitchFamily="34" charset="0"/>
              </a:rPr>
              <a:t>l manejo del síndrome </a:t>
            </a:r>
            <a:r>
              <a:rPr lang="es-ES" altLang="es-ES" sz="2000" dirty="0" err="1" smtClean="0">
                <a:solidFill>
                  <a:srgbClr val="148080"/>
                </a:solidFill>
                <a:latin typeface="arial" charset="0"/>
                <a:ea typeface="Batang" panose="02030600000101010101" pitchFamily="18" charset="-127"/>
                <a:cs typeface="Verdana" panose="020B0604030504040204" pitchFamily="34" charset="0"/>
              </a:rPr>
              <a:t>antifosfolípido</a:t>
            </a:r>
            <a:r>
              <a:rPr lang="es-ES" altLang="es-ES" sz="2000" dirty="0" smtClean="0">
                <a:solidFill>
                  <a:srgbClr val="148080"/>
                </a:solidFill>
                <a:latin typeface="arial" charset="0"/>
                <a:ea typeface="Batang" panose="02030600000101010101" pitchFamily="18" charset="-127"/>
                <a:cs typeface="Verdana" panose="020B0604030504040204" pitchFamily="34" charset="0"/>
              </a:rPr>
              <a:t> debe basarse en las recomendaciones de consenso, considerando en todo caso que los pacientes suelen ir un paso por delante de los clínicos</a:t>
            </a:r>
          </a:p>
        </p:txBody>
      </p:sp>
    </p:spTree>
    <p:extLst>
      <p:ext uri="{BB962C8B-B14F-4D97-AF65-F5344CB8AC3E}">
        <p14:creationId xmlns:p14="http://schemas.microsoft.com/office/powerpoint/2010/main" xmlns="" val="121301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589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73567" y="373578"/>
            <a:ext cx="8740242" cy="4962347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2932709" y="5450235"/>
            <a:ext cx="3524391" cy="996337"/>
            <a:chOff x="273567" y="5450235"/>
            <a:chExt cx="3524391" cy="99633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73567" y="5450235"/>
              <a:ext cx="3524391" cy="226419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73567" y="5676654"/>
              <a:ext cx="2974465" cy="769918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33200" y="5724000"/>
              <a:ext cx="1047280" cy="144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39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651600" y="256020"/>
            <a:ext cx="8100171" cy="734482"/>
            <a:chOff x="651600" y="256020"/>
            <a:chExt cx="8100171" cy="73448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651600" y="316800"/>
              <a:ext cx="5095032" cy="673702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5887374" y="256020"/>
              <a:ext cx="2864397" cy="436488"/>
              <a:chOff x="550928" y="474264"/>
              <a:chExt cx="3470365" cy="444376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550928" y="474264"/>
                <a:ext cx="3470365" cy="444376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4" cstate="email">
                <a:lum contrast="4000"/>
                <a:alphaModFix amt="52000"/>
              </a:blip>
              <a:stretch>
                <a:fillRect/>
              </a:stretch>
            </p:blipFill>
            <p:spPr>
              <a:xfrm>
                <a:off x="1824298" y="696452"/>
                <a:ext cx="1117096" cy="214300"/>
              </a:xfrm>
              <a:prstGeom prst="rect">
                <a:avLst/>
              </a:prstGeom>
            </p:spPr>
          </p:pic>
        </p:grp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55773" y="2538494"/>
            <a:ext cx="7837134" cy="413697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2756" y="1178928"/>
            <a:ext cx="772232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400" dirty="0" smtClean="0">
                <a:solidFill>
                  <a:srgbClr val="C00000"/>
                </a:solidFill>
              </a:rPr>
              <a:t>Aleatorizado doble ciego en 20 pacientes con SAF e ictus. Seguimiento 4 años. Objetivo: Recurrencia ictus. Grupos: AAS 100 mg/día vs AAS 100 mg/día + </a:t>
            </a:r>
            <a:r>
              <a:rPr lang="es-ES_tradnl" sz="1400" dirty="0" err="1" smtClean="0">
                <a:solidFill>
                  <a:srgbClr val="C00000"/>
                </a:solidFill>
              </a:rPr>
              <a:t>Wf</a:t>
            </a:r>
            <a:r>
              <a:rPr lang="es-ES_tradnl" sz="1400" dirty="0" smtClean="0">
                <a:solidFill>
                  <a:srgbClr val="C00000"/>
                </a:solidFill>
              </a:rPr>
              <a:t> (INR 2-3)</a:t>
            </a:r>
            <a:endParaRPr lang="es-ES_tradnl" sz="1400" dirty="0">
              <a:solidFill>
                <a:srgbClr val="C00000"/>
              </a:solidFill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651600" y="990502"/>
            <a:ext cx="8100171" cy="1588"/>
          </a:xfrm>
          <a:prstGeom prst="line">
            <a:avLst/>
          </a:prstGeom>
          <a:ln w="6350">
            <a:solidFill>
              <a:srgbClr val="0B7B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782756" y="1707497"/>
            <a:ext cx="771015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_tradnl" sz="1200" dirty="0" err="1" smtClean="0"/>
              <a:t>The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cumulative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incidence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of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stroke</a:t>
            </a:r>
            <a:r>
              <a:rPr lang="es-ES_tradnl" sz="1200" dirty="0" smtClean="0"/>
              <a:t> in </a:t>
            </a:r>
            <a:r>
              <a:rPr lang="es-ES_tradnl" sz="1200" dirty="0" err="1" smtClean="0"/>
              <a:t>patients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with</a:t>
            </a:r>
            <a:r>
              <a:rPr lang="es-ES_tradnl" sz="1200" dirty="0" smtClean="0"/>
              <a:t> single </a:t>
            </a:r>
            <a:r>
              <a:rPr lang="es-ES_tradnl" sz="1200" dirty="0" err="1" smtClean="0"/>
              <a:t>antiplatelet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treatment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was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statistically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significantly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higher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than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that</a:t>
            </a:r>
            <a:r>
              <a:rPr lang="es-ES_tradnl" sz="1200" dirty="0" smtClean="0"/>
              <a:t> in </a:t>
            </a:r>
            <a:r>
              <a:rPr lang="es-ES_tradnl" sz="1200" dirty="0" err="1" smtClean="0"/>
              <a:t>patients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receiving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combination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of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antiplatelet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and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anticoagulation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therapy</a:t>
            </a:r>
            <a:r>
              <a:rPr lang="es-ES_tradnl" sz="1200" dirty="0" smtClean="0"/>
              <a:t> (</a:t>
            </a:r>
            <a:r>
              <a:rPr lang="es-ES_tradnl" sz="1200" dirty="0" err="1" smtClean="0"/>
              <a:t>log</a:t>
            </a:r>
            <a:r>
              <a:rPr lang="es-ES_tradnl" sz="1200" dirty="0" smtClean="0"/>
              <a:t>-</a:t>
            </a:r>
            <a:r>
              <a:rPr lang="es-ES_tradnl" sz="1200" dirty="0" err="1" smtClean="0"/>
              <a:t>rank</a:t>
            </a:r>
            <a:r>
              <a:rPr lang="es-ES_tradnl" sz="1200" dirty="0" smtClean="0"/>
              <a:t> test, </a:t>
            </a:r>
            <a:r>
              <a:rPr lang="es-ES_tradnl" sz="1200" dirty="0" err="1" smtClean="0"/>
              <a:t>p</a:t>
            </a:r>
            <a:r>
              <a:rPr lang="es-ES_tradnl" sz="1200" dirty="0" smtClean="0"/>
              <a:t>-</a:t>
            </a:r>
            <a:r>
              <a:rPr lang="es-ES_tradnl" sz="1200" dirty="0" err="1" smtClean="0"/>
              <a:t>value</a:t>
            </a:r>
            <a:r>
              <a:rPr lang="es-ES_tradnl" sz="1200" dirty="0" smtClean="0"/>
              <a:t> = 0.026). </a:t>
            </a:r>
            <a:r>
              <a:rPr lang="es-ES_tradnl" sz="1200" dirty="0" err="1" smtClean="0"/>
              <a:t>The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incidence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of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hemorrhagic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complications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was</a:t>
            </a:r>
            <a:r>
              <a:rPr lang="es-ES_tradnl" sz="1200" dirty="0" smtClean="0"/>
              <a:t> similar in </a:t>
            </a:r>
            <a:r>
              <a:rPr lang="es-ES_tradnl" sz="1200" dirty="0" err="1" smtClean="0"/>
              <a:t>the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two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groups</a:t>
            </a:r>
            <a:r>
              <a:rPr lang="es-ES_tradnl" sz="1200" dirty="0" smtClean="0"/>
              <a:t>. </a:t>
            </a:r>
            <a:r>
              <a:rPr lang="es-ES_tradnl" sz="1200" dirty="0" err="1" smtClean="0"/>
              <a:t>Our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results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indicate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that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combination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therapy</a:t>
            </a:r>
            <a:r>
              <a:rPr lang="es-ES_tradnl" sz="1200" dirty="0" smtClean="0"/>
              <a:t> may be more </a:t>
            </a:r>
            <a:r>
              <a:rPr lang="es-ES_tradnl" sz="1200" dirty="0" err="1" smtClean="0"/>
              <a:t>effective</a:t>
            </a:r>
            <a:r>
              <a:rPr lang="es-ES_tradnl" sz="1200" dirty="0" smtClean="0"/>
              <a:t> in APS-</a:t>
            </a:r>
            <a:r>
              <a:rPr lang="es-ES_tradnl" sz="1200" dirty="0" err="1" smtClean="0"/>
              <a:t>related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ischemic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stroke</a:t>
            </a:r>
            <a:endParaRPr lang="es-ES_tradnl" sz="1200" dirty="0" smtClean="0"/>
          </a:p>
        </p:txBody>
      </p:sp>
    </p:spTree>
    <p:extLst>
      <p:ext uri="{BB962C8B-B14F-4D97-AF65-F5344CB8AC3E}">
        <p14:creationId xmlns:p14="http://schemas.microsoft.com/office/powerpoint/2010/main" xmlns="" val="19865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5929" y="301908"/>
            <a:ext cx="8132743" cy="3723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5929" y="735256"/>
            <a:ext cx="3009900" cy="1968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38240" y="2082125"/>
            <a:ext cx="6520159" cy="426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0000">
              <a:spcBef>
                <a:spcPts val="600"/>
              </a:spcBef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139 pacientes. </a:t>
            </a:r>
            <a:r>
              <a:rPr lang="es-ES_tradnl" dirty="0" err="1" smtClean="0">
                <a:solidFill>
                  <a:schemeClr val="accent2">
                    <a:lumMod val="75000"/>
                  </a:schemeClr>
                </a:solidFill>
              </a:rPr>
              <a:t>Wf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y/o AAS</a:t>
            </a:r>
          </a:p>
          <a:p>
            <a:pPr marL="270000">
              <a:spcBef>
                <a:spcPts val="600"/>
              </a:spcBef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Seguimiento medio: 4.24 años</a:t>
            </a:r>
          </a:p>
          <a:p>
            <a:pPr marL="270000">
              <a:spcBef>
                <a:spcPts val="600"/>
              </a:spcBef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Tratamiento: 37 (27%) </a:t>
            </a:r>
            <a:r>
              <a:rPr lang="es-ES_tradnl" dirty="0" err="1" smtClean="0">
                <a:solidFill>
                  <a:schemeClr val="accent2">
                    <a:lumMod val="75000"/>
                  </a:schemeClr>
                </a:solidFill>
              </a:rPr>
              <a:t>Wf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, 43 (31%) AAS, 58 (42%) </a:t>
            </a:r>
            <a:r>
              <a:rPr lang="es-ES_tradnl" dirty="0" err="1" smtClean="0">
                <a:solidFill>
                  <a:schemeClr val="accent2">
                    <a:lumMod val="75000"/>
                  </a:schemeClr>
                </a:solidFill>
              </a:rPr>
              <a:t>Wf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+ AAS</a:t>
            </a:r>
          </a:p>
          <a:p>
            <a:pPr marL="270000">
              <a:spcBef>
                <a:spcPts val="600"/>
              </a:spcBef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Recurrencia trombosis:</a:t>
            </a:r>
          </a:p>
          <a:p>
            <a:pPr marL="727200" lvl="1">
              <a:spcBef>
                <a:spcPts val="600"/>
              </a:spcBef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AAS = 16 (37%)</a:t>
            </a:r>
          </a:p>
          <a:p>
            <a:pPr marL="727200" lvl="1">
              <a:spcBef>
                <a:spcPts val="600"/>
              </a:spcBef>
            </a:pPr>
            <a:r>
              <a:rPr lang="es-ES_tradnl" dirty="0" err="1" smtClean="0">
                <a:solidFill>
                  <a:schemeClr val="accent2">
                    <a:lumMod val="75000"/>
                  </a:schemeClr>
                </a:solidFill>
              </a:rPr>
              <a:t>Wf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= 9 (24%)</a:t>
            </a:r>
          </a:p>
          <a:p>
            <a:pPr marL="727200" lvl="1">
              <a:spcBef>
                <a:spcPts val="600"/>
              </a:spcBef>
            </a:pPr>
            <a:r>
              <a:rPr lang="es-ES_tradnl" b="1" dirty="0" err="1" smtClean="0">
                <a:solidFill>
                  <a:schemeClr val="accent2">
                    <a:lumMod val="75000"/>
                  </a:schemeClr>
                </a:solidFill>
              </a:rPr>
              <a:t>Wf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 + AAS = 4 (7%)</a:t>
            </a:r>
          </a:p>
          <a:p>
            <a:pPr marL="270000">
              <a:spcBef>
                <a:spcPts val="600"/>
              </a:spcBef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Riesgo estimado de recurrencia del 20%:</a:t>
            </a:r>
          </a:p>
          <a:p>
            <a:pPr marL="727200" lvl="1">
              <a:spcBef>
                <a:spcPts val="600"/>
              </a:spcBef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AAS = 3 años</a:t>
            </a:r>
          </a:p>
          <a:p>
            <a:pPr marL="727200" lvl="1">
              <a:spcBef>
                <a:spcPts val="600"/>
              </a:spcBef>
            </a:pPr>
            <a:r>
              <a:rPr lang="es-ES_tradnl" dirty="0" err="1" smtClean="0">
                <a:solidFill>
                  <a:schemeClr val="accent2">
                    <a:lumMod val="75000"/>
                  </a:schemeClr>
                </a:solidFill>
              </a:rPr>
              <a:t>Wf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= 7 años</a:t>
            </a:r>
          </a:p>
          <a:p>
            <a:pPr marL="727200" lvl="1">
              <a:spcBef>
                <a:spcPts val="600"/>
              </a:spcBef>
            </a:pPr>
            <a:r>
              <a:rPr lang="es-ES_tradnl" b="1" dirty="0" err="1" smtClean="0">
                <a:solidFill>
                  <a:schemeClr val="accent2">
                    <a:lumMod val="75000"/>
                  </a:schemeClr>
                </a:solidFill>
              </a:rPr>
              <a:t>Wf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 + AAS = 16 años</a:t>
            </a:r>
          </a:p>
          <a:p>
            <a:endParaRPr lang="es-ES_tradnl" dirty="0"/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465929" y="1573483"/>
            <a:ext cx="7816471" cy="1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993887" y="1941680"/>
            <a:ext cx="7076851" cy="407661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4" name="Agrupar 13"/>
          <p:cNvGrpSpPr/>
          <p:nvPr/>
        </p:nvGrpSpPr>
        <p:grpSpPr>
          <a:xfrm>
            <a:off x="465929" y="1107088"/>
            <a:ext cx="8000525" cy="559825"/>
            <a:chOff x="465929" y="1107088"/>
            <a:chExt cx="8000525" cy="559825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29" y="1107088"/>
              <a:ext cx="6822583" cy="559825"/>
            </a:xfrm>
            <a:prstGeom prst="rect">
              <a:avLst/>
            </a:prstGeom>
          </p:spPr>
        </p:pic>
        <p:cxnSp>
          <p:nvCxnSpPr>
            <p:cNvPr id="16" name="Conector recto 15"/>
            <p:cNvCxnSpPr/>
            <p:nvPr/>
          </p:nvCxnSpPr>
          <p:spPr>
            <a:xfrm>
              <a:off x="465929" y="1665325"/>
              <a:ext cx="8000525" cy="1588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7333978" y="1449462"/>
              <a:ext cx="1132476" cy="21745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5929" y="301908"/>
            <a:ext cx="8132743" cy="3723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5929" y="735256"/>
            <a:ext cx="3009900" cy="1968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436" y="2456029"/>
            <a:ext cx="5536563" cy="7528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40234"/>
            <a:ext cx="8986842" cy="1552415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465929" y="1107088"/>
            <a:ext cx="8000525" cy="559825"/>
            <a:chOff x="465929" y="1107088"/>
            <a:chExt cx="8000525" cy="55982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929" y="1107088"/>
              <a:ext cx="6822583" cy="559825"/>
            </a:xfrm>
            <a:prstGeom prst="rect">
              <a:avLst/>
            </a:prstGeom>
          </p:spPr>
        </p:pic>
        <p:cxnSp>
          <p:nvCxnSpPr>
            <p:cNvPr id="8" name="Conector recto 7"/>
            <p:cNvCxnSpPr/>
            <p:nvPr/>
          </p:nvCxnSpPr>
          <p:spPr>
            <a:xfrm>
              <a:off x="465929" y="1665325"/>
              <a:ext cx="8000525" cy="1588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>
            <a:xfrm>
              <a:off x="7333978" y="1449462"/>
              <a:ext cx="1132476" cy="217451"/>
            </a:xfrm>
            <a:prstGeom prst="rect">
              <a:avLst/>
            </a:prstGeom>
          </p:spPr>
        </p:pic>
      </p:grpSp>
      <p:sp>
        <p:nvSpPr>
          <p:cNvPr id="13" name="Rectángulo 12"/>
          <p:cNvSpPr/>
          <p:nvPr/>
        </p:nvSpPr>
        <p:spPr>
          <a:xfrm>
            <a:off x="130027" y="3745099"/>
            <a:ext cx="942993" cy="259883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5929" y="301908"/>
            <a:ext cx="8132743" cy="3723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5929" y="735256"/>
            <a:ext cx="3009900" cy="1968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605" y="2495212"/>
            <a:ext cx="5248395" cy="7136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62" y="3208848"/>
            <a:ext cx="8833367" cy="190825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316604" y="5117101"/>
            <a:ext cx="592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                </a:t>
            </a:r>
            <a:r>
              <a:rPr lang="es-ES_tradnl" dirty="0" smtClean="0">
                <a:solidFill>
                  <a:srgbClr val="800000"/>
                </a:solidFill>
              </a:rPr>
              <a:t>24%                              37%                                 7%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465929" y="1107088"/>
            <a:ext cx="8000525" cy="559825"/>
            <a:chOff x="465929" y="1107088"/>
            <a:chExt cx="8000525" cy="559825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929" y="1107088"/>
              <a:ext cx="6822583" cy="559825"/>
            </a:xfrm>
            <a:prstGeom prst="rect">
              <a:avLst/>
            </a:prstGeom>
          </p:spPr>
        </p:pic>
        <p:cxnSp>
          <p:nvCxnSpPr>
            <p:cNvPr id="13" name="Conector recto 12"/>
            <p:cNvCxnSpPr/>
            <p:nvPr/>
          </p:nvCxnSpPr>
          <p:spPr>
            <a:xfrm>
              <a:off x="465929" y="1665325"/>
              <a:ext cx="8000525" cy="1588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>
            <a:xfrm>
              <a:off x="7333978" y="1449462"/>
              <a:ext cx="1132476" cy="217451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465929" y="4148488"/>
            <a:ext cx="1401372" cy="259883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5929" y="735256"/>
            <a:ext cx="3009900" cy="1968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69011" y="1337196"/>
            <a:ext cx="5167566" cy="5155849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465929" y="175431"/>
            <a:ext cx="8000525" cy="559825"/>
            <a:chOff x="465929" y="1107088"/>
            <a:chExt cx="8000525" cy="55982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29" y="1107088"/>
              <a:ext cx="6822583" cy="559825"/>
            </a:xfrm>
            <a:prstGeom prst="rect">
              <a:avLst/>
            </a:prstGeom>
          </p:spPr>
        </p:pic>
        <p:cxnSp>
          <p:nvCxnSpPr>
            <p:cNvPr id="10" name="Conector recto 9"/>
            <p:cNvCxnSpPr/>
            <p:nvPr/>
          </p:nvCxnSpPr>
          <p:spPr>
            <a:xfrm>
              <a:off x="465929" y="1665325"/>
              <a:ext cx="8000525" cy="1588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7333978" y="1449462"/>
              <a:ext cx="1132476" cy="21745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31794" y="418114"/>
            <a:ext cx="5325773" cy="15873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79831" y="418114"/>
            <a:ext cx="2977736" cy="323978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257196" y="2445109"/>
            <a:ext cx="8697360" cy="2781180"/>
            <a:chOff x="0" y="2163075"/>
            <a:chExt cx="8886804" cy="278118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163075"/>
              <a:ext cx="8886804" cy="64164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04720"/>
              <a:ext cx="8886804" cy="2139535"/>
            </a:xfrm>
            <a:prstGeom prst="rect">
              <a:avLst/>
            </a:prstGeom>
          </p:spPr>
        </p:pic>
      </p:grpSp>
      <p:sp>
        <p:nvSpPr>
          <p:cNvPr id="9" name="CuadroTexto 8"/>
          <p:cNvSpPr txBox="1"/>
          <p:nvPr/>
        </p:nvSpPr>
        <p:spPr>
          <a:xfrm>
            <a:off x="2064697" y="2671744"/>
            <a:ext cx="438222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90000">
              <a:buFont typeface="Arial"/>
              <a:buChar char="•"/>
            </a:pPr>
            <a:r>
              <a:rPr lang="es-ES_tradnl" dirty="0" smtClean="0"/>
              <a:t> Retrospectivo 90 pacientes (1990-2016)</a:t>
            </a:r>
          </a:p>
          <a:p>
            <a:pPr marL="90000">
              <a:buFont typeface="Arial"/>
              <a:buChar char="•"/>
            </a:pPr>
            <a:r>
              <a:rPr lang="es-ES_tradnl" dirty="0" smtClean="0"/>
              <a:t> Recurrencia </a:t>
            </a:r>
            <a:r>
              <a:rPr lang="es-ES_tradnl" dirty="0" err="1" smtClean="0"/>
              <a:t>trombótica</a:t>
            </a:r>
            <a:r>
              <a:rPr lang="es-ES_tradnl" dirty="0" smtClean="0"/>
              <a:t> 40/90 (35 arterial)</a:t>
            </a:r>
          </a:p>
          <a:p>
            <a:pPr marL="90000">
              <a:buFont typeface="Arial"/>
              <a:buChar char="•"/>
            </a:pPr>
            <a:r>
              <a:rPr lang="es-ES_tradnl" dirty="0" smtClean="0"/>
              <a:t> Sangrado 20/90 (9 severo, 14 </a:t>
            </a:r>
            <a:r>
              <a:rPr lang="es-ES_tradnl" dirty="0" err="1" smtClean="0"/>
              <a:t>exitus</a:t>
            </a:r>
            <a:r>
              <a:rPr lang="es-ES_tradnl" dirty="0" smtClean="0"/>
              <a:t>)</a:t>
            </a:r>
          </a:p>
          <a:p>
            <a:pPr marL="90000"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b="1" dirty="0" smtClean="0"/>
              <a:t>Recurrencia</a:t>
            </a:r>
            <a:r>
              <a:rPr lang="es-ES_tradnl" dirty="0" smtClean="0"/>
              <a:t> (100 pacientes/año):</a:t>
            </a:r>
          </a:p>
          <a:p>
            <a:pPr marL="1004400" lvl="2" indent="-457200"/>
            <a:r>
              <a:rPr lang="es-ES_tradnl" dirty="0" smtClean="0"/>
              <a:t>1. </a:t>
            </a:r>
            <a:r>
              <a:rPr lang="es-ES_tradnl" dirty="0" err="1" smtClean="0"/>
              <a:t>Wf</a:t>
            </a:r>
            <a:r>
              <a:rPr lang="es-ES_tradnl" dirty="0" smtClean="0"/>
              <a:t> = 11,6</a:t>
            </a:r>
          </a:p>
          <a:p>
            <a:pPr marL="1004400" lvl="2" indent="-457200"/>
            <a:r>
              <a:rPr lang="es-ES_tradnl" dirty="0" smtClean="0"/>
              <a:t>2. AAS = 5,5</a:t>
            </a:r>
          </a:p>
          <a:p>
            <a:pPr marL="1004400" lvl="2" indent="-457200"/>
            <a:r>
              <a:rPr lang="es-ES_tradnl" dirty="0" smtClean="0"/>
              <a:t>3. </a:t>
            </a:r>
            <a:r>
              <a:rPr lang="es-ES_tradnl" dirty="0" err="1" smtClean="0"/>
              <a:t>Wf</a:t>
            </a:r>
            <a:r>
              <a:rPr lang="es-ES_tradnl" dirty="0" smtClean="0"/>
              <a:t> + AAS = 3,7</a:t>
            </a:r>
          </a:p>
          <a:p>
            <a:pPr marL="1004400" lvl="2" indent="-457200"/>
            <a:r>
              <a:rPr lang="es-ES_tradnl" dirty="0" smtClean="0"/>
              <a:t>4. Doble </a:t>
            </a:r>
            <a:r>
              <a:rPr lang="es-ES_tradnl" dirty="0" err="1" smtClean="0"/>
              <a:t>antiagregación</a:t>
            </a:r>
            <a:r>
              <a:rPr lang="es-ES_tradnl" dirty="0" smtClean="0"/>
              <a:t> (DAA) = 1,8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3107350" y="5645618"/>
            <a:ext cx="29033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rgbClr val="660066"/>
                </a:solidFill>
              </a:rPr>
              <a:t>(</a:t>
            </a:r>
            <a:r>
              <a:rPr lang="es-ES_tradnl" sz="2000" dirty="0" err="1" smtClean="0">
                <a:solidFill>
                  <a:srgbClr val="660066"/>
                </a:solidFill>
              </a:rPr>
              <a:t>Wf</a:t>
            </a:r>
            <a:r>
              <a:rPr lang="es-ES_tradnl" sz="2000" dirty="0" smtClean="0">
                <a:solidFill>
                  <a:srgbClr val="660066"/>
                </a:solidFill>
              </a:rPr>
              <a:t> + AAS = DAA) &gt; </a:t>
            </a:r>
            <a:r>
              <a:rPr lang="es-ES_tradnl" sz="2000" dirty="0" err="1" smtClean="0">
                <a:solidFill>
                  <a:srgbClr val="660066"/>
                </a:solidFill>
              </a:rPr>
              <a:t>Wf</a:t>
            </a:r>
            <a:endParaRPr lang="es-ES_tradnl" sz="2000" dirty="0">
              <a:solidFill>
                <a:srgbClr val="660066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07979" y="1018069"/>
            <a:ext cx="4154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800" dirty="0">
                <a:solidFill>
                  <a:srgbClr val="000000"/>
                </a:solidFill>
                <a:latin typeface="arial" charset="0"/>
              </a:rPr>
              <a:t>2019</a:t>
            </a:r>
            <a:endParaRPr lang="es-ES_tradnl" sz="800" dirty="0"/>
          </a:p>
        </p:txBody>
      </p:sp>
    </p:spTree>
    <p:extLst>
      <p:ext uri="{BB962C8B-B14F-4D97-AF65-F5344CB8AC3E}">
        <p14:creationId xmlns:p14="http://schemas.microsoft.com/office/powerpoint/2010/main" xmlns="" val="17820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39443" y="2594729"/>
            <a:ext cx="7128792" cy="1913344"/>
          </a:xfrm>
          <a:prstGeom prst="rect">
            <a:avLst/>
          </a:prstGeom>
          <a:solidFill>
            <a:srgbClr val="F8EDE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es-ES" alt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Enfermedad autoinmune con:</a:t>
            </a:r>
          </a:p>
          <a:p>
            <a:pPr marL="180000" algn="just" eaLnBrk="1" hangingPunct="1">
              <a:lnSpc>
                <a:spcPct val="150000"/>
              </a:lnSpc>
              <a:buSzPct val="80000"/>
              <a:buFont typeface="Wingdings" charset="2"/>
              <a:buChar char="§"/>
              <a:defRPr/>
            </a:pPr>
            <a:r>
              <a:rPr lang="es-ES" alt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Manifestaciones </a:t>
            </a:r>
            <a:r>
              <a:rPr lang="es-ES" altLang="es-ES" sz="2000" dirty="0" smtClean="0">
                <a:solidFill>
                  <a:srgbClr val="800000"/>
                </a:solidFill>
                <a:latin typeface="Arial" charset="0"/>
              </a:rPr>
              <a:t>trombóticas y no trombóticas </a:t>
            </a:r>
          </a:p>
          <a:p>
            <a:pPr marL="180000" algn="just" eaLnBrk="1" hangingPunct="1">
              <a:lnSpc>
                <a:spcPct val="150000"/>
              </a:lnSpc>
              <a:buSzPct val="80000"/>
              <a:buFont typeface="Wingdings" charset="2"/>
              <a:buChar char="§"/>
              <a:defRPr/>
            </a:pPr>
            <a:r>
              <a:rPr lang="es-ES" alt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Características clínicas y serológicas </a:t>
            </a:r>
            <a:r>
              <a:rPr lang="es-ES" altLang="es-ES" sz="2000" dirty="0" smtClean="0">
                <a:solidFill>
                  <a:srgbClr val="800000"/>
                </a:solidFill>
                <a:latin typeface="Arial" charset="0"/>
              </a:rPr>
              <a:t>clasificatorias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(Sydney 2006)</a:t>
            </a:r>
            <a:r>
              <a:rPr lang="es-ES" altLang="es-ES" sz="1600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s-ES" altLang="es-ES" sz="2000" dirty="0" smtClean="0">
                <a:solidFill>
                  <a:srgbClr val="800000"/>
                </a:solidFill>
                <a:latin typeface="Arial" charset="0"/>
              </a:rPr>
              <a:t>y no clasificatorias</a:t>
            </a:r>
            <a:endParaRPr lang="es-ES" altLang="es-ES" sz="20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37801" y="1642394"/>
            <a:ext cx="3130434" cy="619202"/>
          </a:xfrm>
          <a:prstGeom prst="rect">
            <a:avLst/>
          </a:prstGeom>
          <a:solidFill>
            <a:srgbClr val="CFE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 zoom="92000"/>
            <a:lightRig rig="balanced" dir="t">
              <a:rot lat="0" lon="0" rev="12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90500" tIns="190500" rIns="190500" bIns="190500" spcCol="1270" anchor="ctr"/>
          <a:lstStyle/>
          <a:p>
            <a:pPr algn="ctr" defTabSz="22225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Síndrome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antifosfolípido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4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31794" y="328173"/>
            <a:ext cx="5325773" cy="15873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79831" y="328173"/>
            <a:ext cx="2977736" cy="323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31793" y="2172463"/>
            <a:ext cx="5325774" cy="38406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794" y="6176661"/>
            <a:ext cx="3376347" cy="2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2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372883" y="4563108"/>
            <a:ext cx="53139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Anticoagulantes de acción directa (ACOD)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19-09-27 a la(s) 19.06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04" y="804523"/>
            <a:ext cx="8909196" cy="116299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25530" y="2209191"/>
            <a:ext cx="7261411" cy="4247317"/>
          </a:xfrm>
          <a:prstGeom prst="rect">
            <a:avLst/>
          </a:prstGeom>
          <a:solidFill>
            <a:srgbClr val="E9F3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90000">
              <a:spcBef>
                <a:spcPts val="600"/>
              </a:spcBef>
              <a:spcAft>
                <a:spcPts val="600"/>
              </a:spcAft>
            </a:pPr>
            <a:r>
              <a:rPr lang="es-ES_tradnl" b="1" dirty="0" smtClean="0"/>
              <a:t>Ensayo TRAPS 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dirty="0" smtClean="0">
                <a:solidFill>
                  <a:srgbClr val="0B7B80"/>
                </a:solidFill>
              </a:rPr>
              <a:t>Aleatorizado</a:t>
            </a:r>
            <a:r>
              <a:rPr lang="es-ES_tradnl" dirty="0" smtClean="0"/>
              <a:t>, abierto, multicéntrico, no inferioridad 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/>
              <a:t> </a:t>
            </a:r>
            <a:r>
              <a:rPr lang="es-ES_tradnl" dirty="0">
                <a:solidFill>
                  <a:srgbClr val="0B7B80"/>
                </a:solidFill>
              </a:rPr>
              <a:t>Objetivo combinado</a:t>
            </a:r>
            <a:r>
              <a:rPr lang="es-ES_tradnl" dirty="0" smtClean="0"/>
              <a:t>: </a:t>
            </a:r>
            <a:r>
              <a:rPr lang="es-ES_tradnl" i="1" dirty="0" smtClean="0"/>
              <a:t>recurrencia + hemorragia mayor + </a:t>
            </a:r>
            <a:r>
              <a:rPr lang="es-ES_tradnl" i="1" dirty="0" err="1" smtClean="0"/>
              <a:t>exitus</a:t>
            </a:r>
            <a:r>
              <a:rPr lang="es-ES_tradnl" i="1" dirty="0" smtClean="0"/>
              <a:t> vascular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 err="1" smtClean="0">
                <a:solidFill>
                  <a:srgbClr val="0B7B80"/>
                </a:solidFill>
              </a:rPr>
              <a:t>Rivaroxabán</a:t>
            </a:r>
            <a:r>
              <a:rPr lang="es-ES_tradnl" dirty="0" smtClean="0"/>
              <a:t> 20 mg/día (15 mg/día si IR) </a:t>
            </a:r>
            <a:r>
              <a:rPr lang="es-ES_tradnl" dirty="0">
                <a:solidFill>
                  <a:srgbClr val="0B7B80"/>
                </a:solidFill>
              </a:rPr>
              <a:t>vs </a:t>
            </a:r>
            <a:endParaRPr lang="es-ES_tradnl" dirty="0" smtClean="0">
              <a:solidFill>
                <a:srgbClr val="0B7B80"/>
              </a:solidFill>
            </a:endParaRP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 err="1">
                <a:solidFill>
                  <a:srgbClr val="0B7B80"/>
                </a:solidFill>
              </a:rPr>
              <a:t>W</a:t>
            </a:r>
            <a:r>
              <a:rPr lang="es-ES_tradnl" dirty="0" err="1" smtClean="0">
                <a:solidFill>
                  <a:srgbClr val="0B7B80"/>
                </a:solidFill>
              </a:rPr>
              <a:t>arfarin</a:t>
            </a:r>
            <a:r>
              <a:rPr lang="es-ES_tradnl" dirty="0" smtClean="0"/>
              <a:t> (INR 2,5). 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120 pacientes con </a:t>
            </a:r>
            <a:r>
              <a:rPr lang="es-ES_tradnl" b="1" dirty="0" smtClean="0">
                <a:solidFill>
                  <a:srgbClr val="0B7B80"/>
                </a:solidFill>
              </a:rPr>
              <a:t>triple positividad </a:t>
            </a:r>
            <a:r>
              <a:rPr lang="es-ES_tradnl" dirty="0" smtClean="0"/>
              <a:t>de AAF.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dirty="0" smtClean="0">
                <a:solidFill>
                  <a:srgbClr val="0B7B80"/>
                </a:solidFill>
              </a:rPr>
              <a:t>Termina prematuramente</a:t>
            </a:r>
            <a:r>
              <a:rPr lang="es-ES_tradnl" dirty="0" smtClean="0"/>
              <a:t>. Seguimiento 569 días (2014-2018).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dirty="0" smtClean="0">
                <a:solidFill>
                  <a:srgbClr val="0B7B80"/>
                </a:solidFill>
              </a:rPr>
              <a:t>Resultado</a:t>
            </a:r>
            <a:r>
              <a:rPr lang="es-ES_tradnl" dirty="0" smtClean="0"/>
              <a:t> (objetivo principal): 11/59 (</a:t>
            </a:r>
            <a:r>
              <a:rPr lang="es-ES_tradnl" dirty="0" smtClean="0">
                <a:solidFill>
                  <a:srgbClr val="0B7B80"/>
                </a:solidFill>
              </a:rPr>
              <a:t>19%</a:t>
            </a:r>
            <a:r>
              <a:rPr lang="es-ES_tradnl" dirty="0" smtClean="0"/>
              <a:t>) en</a:t>
            </a:r>
            <a:r>
              <a:rPr lang="es-ES_tradnl" dirty="0" smtClean="0">
                <a:solidFill>
                  <a:srgbClr val="0B7B80"/>
                </a:solidFill>
              </a:rPr>
              <a:t> R </a:t>
            </a:r>
            <a:r>
              <a:rPr lang="es-ES_tradnl" dirty="0" err="1" smtClean="0">
                <a:solidFill>
                  <a:srgbClr val="0B7B80"/>
                </a:solidFill>
              </a:rPr>
              <a:t>vs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smtClean="0"/>
              <a:t>2/61 (</a:t>
            </a:r>
            <a:r>
              <a:rPr lang="es-ES_tradnl" dirty="0" smtClean="0">
                <a:solidFill>
                  <a:srgbClr val="0B7B80"/>
                </a:solidFill>
              </a:rPr>
              <a:t>3%</a:t>
            </a:r>
            <a:r>
              <a:rPr lang="es-ES_tradnl" dirty="0" smtClean="0"/>
              <a:t>) en </a:t>
            </a:r>
            <a:r>
              <a:rPr lang="es-ES_tradnl" dirty="0" smtClean="0">
                <a:solidFill>
                  <a:srgbClr val="0B7B80"/>
                </a:solidFill>
              </a:rPr>
              <a:t>W</a:t>
            </a:r>
            <a:r>
              <a:rPr lang="es-ES_tradnl" dirty="0" smtClean="0"/>
              <a:t>.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i="1" dirty="0" smtClean="0"/>
              <a:t>Trombosis en R: 7 (12%): 4 ictus, 3 IAM; no en W.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/>
              <a:t>Sangrado mayor R: </a:t>
            </a:r>
            <a:r>
              <a:rPr lang="es-ES_tradnl" dirty="0"/>
              <a:t>4</a:t>
            </a:r>
            <a:r>
              <a:rPr lang="es-ES_tradnl" dirty="0" smtClean="0"/>
              <a:t> (7%) y 2 (3%) en W.  </a:t>
            </a:r>
            <a:endParaRPr lang="es-ES_tradnl" dirty="0"/>
          </a:p>
        </p:txBody>
      </p:sp>
      <p:pic>
        <p:nvPicPr>
          <p:cNvPr id="6" name="Imagen 5" descr="Captura de pantalla 2019-09-27 a la(s) 19.06.2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81970" y="713678"/>
            <a:ext cx="1160720" cy="36169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349691" y="344346"/>
            <a:ext cx="215854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“</a:t>
            </a:r>
            <a:r>
              <a:rPr lang="es-ES_tradnl" dirty="0" err="1" smtClean="0">
                <a:solidFill>
                  <a:schemeClr val="bg1"/>
                </a:solidFill>
              </a:rPr>
              <a:t>Pivotal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rivaroxab</a:t>
            </a:r>
            <a:r>
              <a:rPr lang="es-ES" dirty="0" err="1" smtClean="0">
                <a:solidFill>
                  <a:schemeClr val="bg1"/>
                </a:solidFill>
              </a:rPr>
              <a:t>án</a:t>
            </a:r>
            <a:r>
              <a:rPr lang="es-ES" dirty="0" smtClean="0">
                <a:solidFill>
                  <a:schemeClr val="bg1"/>
                </a:solidFill>
              </a:rPr>
              <a:t>”</a:t>
            </a:r>
            <a:endParaRPr lang="es-ES_trad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53086" y="1305598"/>
            <a:ext cx="7635273" cy="3662541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marL="90000">
              <a:spcBef>
                <a:spcPts val="600"/>
              </a:spcBef>
              <a:spcAft>
                <a:spcPts val="600"/>
              </a:spcAft>
            </a:pPr>
            <a:r>
              <a:rPr lang="es-ES_tradnl" b="1" dirty="0" err="1" smtClean="0"/>
              <a:t>Rivaroxabán</a:t>
            </a:r>
            <a:r>
              <a:rPr lang="es-ES_tradnl" b="1" dirty="0" smtClean="0"/>
              <a:t> no protege frente a isquemia arterial</a:t>
            </a:r>
            <a:endParaRPr lang="es-ES_tradnl" dirty="0" smtClean="0"/>
          </a:p>
          <a:p>
            <a:pPr marL="547200" lvl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Pobre </a:t>
            </a:r>
            <a:r>
              <a:rPr lang="es-ES_tradnl" dirty="0" smtClean="0">
                <a:solidFill>
                  <a:srgbClr val="0B7B80"/>
                </a:solidFill>
              </a:rPr>
              <a:t>adherencia</a:t>
            </a:r>
            <a:r>
              <a:rPr lang="es-ES_tradnl" dirty="0" smtClean="0"/>
              <a:t> (no en este estudio)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>
                <a:solidFill>
                  <a:srgbClr val="0B7B80"/>
                </a:solidFill>
              </a:rPr>
              <a:t> Concentraciones</a:t>
            </a:r>
            <a:r>
              <a:rPr lang="es-ES_tradnl" dirty="0" smtClean="0"/>
              <a:t> no estables o insuficientes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/>
              <a:t>La concentración requerida para inhibir el </a:t>
            </a:r>
            <a:r>
              <a:rPr lang="es-ES_tradnl" dirty="0" err="1" smtClean="0"/>
              <a:t>Fxa</a:t>
            </a:r>
            <a:r>
              <a:rPr lang="es-ES_tradnl" dirty="0" smtClean="0"/>
              <a:t> puede ser mayor para prevenir la trombosis arterial </a:t>
            </a:r>
            <a:r>
              <a:rPr lang="es-ES_tradnl" dirty="0" err="1" smtClean="0"/>
              <a:t>vs</a:t>
            </a:r>
            <a:r>
              <a:rPr lang="es-ES_tradnl" dirty="0" smtClean="0"/>
              <a:t> venosa (experimental)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/>
              <a:t>Concentración terapéutica de R = 160-360 </a:t>
            </a:r>
            <a:r>
              <a:rPr lang="es-ES_tradnl" dirty="0" err="1" smtClean="0"/>
              <a:t>mcg</a:t>
            </a:r>
            <a:r>
              <a:rPr lang="es-ES_tradnl" dirty="0" smtClean="0"/>
              <a:t>/L. Picos y valles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Variación interindividual </a:t>
            </a:r>
            <a:r>
              <a:rPr lang="es-ES_tradnl" dirty="0" smtClean="0">
                <a:solidFill>
                  <a:srgbClr val="0B7B80"/>
                </a:solidFill>
              </a:rPr>
              <a:t>generación de trombina</a:t>
            </a:r>
            <a:r>
              <a:rPr lang="es-ES_tradnl" dirty="0" smtClean="0"/>
              <a:t>: AVK la reducen</a:t>
            </a:r>
          </a:p>
          <a:p>
            <a:pPr marL="547200" lvl="1"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p</a:t>
            </a:r>
            <a:r>
              <a:rPr lang="es-ES_tradnl" dirty="0" smtClean="0"/>
              <a:t>or las vías intrínseca y extrínseca</a:t>
            </a:r>
          </a:p>
          <a:p>
            <a:pPr marL="90000">
              <a:spcBef>
                <a:spcPts val="600"/>
              </a:spcBef>
              <a:spcAft>
                <a:spcPts val="600"/>
              </a:spcAft>
            </a:pPr>
            <a:endParaRPr lang="es-ES_tradnl" dirty="0"/>
          </a:p>
        </p:txBody>
      </p:sp>
      <p:grpSp>
        <p:nvGrpSpPr>
          <p:cNvPr id="10" name="Agrupar 9"/>
          <p:cNvGrpSpPr/>
          <p:nvPr/>
        </p:nvGrpSpPr>
        <p:grpSpPr>
          <a:xfrm>
            <a:off x="1457419" y="5378024"/>
            <a:ext cx="6558383" cy="757071"/>
            <a:chOff x="1457419" y="5378024"/>
            <a:chExt cx="6558383" cy="757071"/>
          </a:xfrm>
        </p:grpSpPr>
        <p:pic>
          <p:nvPicPr>
            <p:cNvPr id="7" name="Imagen 6" descr="Captura de pantalla 2019-09-27 a la(s) 19.06.5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419" y="5378024"/>
              <a:ext cx="5799580" cy="757071"/>
            </a:xfrm>
            <a:prstGeom prst="rect">
              <a:avLst/>
            </a:prstGeom>
          </p:spPr>
        </p:pic>
        <p:pic>
          <p:nvPicPr>
            <p:cNvPr id="9" name="Imagen 8" descr="Captura de pantalla 2019-09-27 a la(s) 19.06.24.pn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7234791" y="5891721"/>
              <a:ext cx="781011" cy="243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399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83373" y="554936"/>
            <a:ext cx="8072341" cy="5845064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974485" y="2059668"/>
            <a:ext cx="981906" cy="629639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Elipse 3"/>
          <p:cNvSpPr/>
          <p:nvPr/>
        </p:nvSpPr>
        <p:spPr>
          <a:xfrm>
            <a:off x="3290230" y="4439492"/>
            <a:ext cx="1309787" cy="629639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Elipse 4"/>
          <p:cNvSpPr/>
          <p:nvPr/>
        </p:nvSpPr>
        <p:spPr>
          <a:xfrm>
            <a:off x="3490036" y="3596415"/>
            <a:ext cx="981906" cy="629639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Elipse 5"/>
          <p:cNvSpPr/>
          <p:nvPr/>
        </p:nvSpPr>
        <p:spPr>
          <a:xfrm>
            <a:off x="5839200" y="2041200"/>
            <a:ext cx="981906" cy="629639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0" name="Agrupar 9"/>
          <p:cNvGrpSpPr/>
          <p:nvPr/>
        </p:nvGrpSpPr>
        <p:grpSpPr>
          <a:xfrm>
            <a:off x="528309" y="4727055"/>
            <a:ext cx="1147957" cy="369332"/>
            <a:chOff x="448261" y="4754312"/>
            <a:chExt cx="1147957" cy="369332"/>
          </a:xfrm>
        </p:grpSpPr>
        <p:sp>
          <p:nvSpPr>
            <p:cNvPr id="7" name="Elipse 6"/>
            <p:cNvSpPr/>
            <p:nvPr/>
          </p:nvSpPr>
          <p:spPr>
            <a:xfrm>
              <a:off x="448261" y="4781568"/>
              <a:ext cx="501626" cy="314820"/>
            </a:xfrm>
            <a:prstGeom prst="ellipse">
              <a:avLst/>
            </a:prstGeom>
            <a:noFill/>
            <a:ln w="25400">
              <a:solidFill>
                <a:srgbClr val="660066"/>
              </a:solidFill>
            </a:ln>
            <a:effectLst>
              <a:outerShdw blurRad="40000" dist="23000" dir="5400000" rotWithShape="0">
                <a:srgbClr val="660066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949887" y="475431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>
                  <a:solidFill>
                    <a:srgbClr val="660066"/>
                  </a:solidFill>
                </a:rPr>
                <a:t>AVK</a:t>
              </a:r>
              <a:endParaRPr lang="es-ES_tradnl" dirty="0">
                <a:solidFill>
                  <a:srgbClr val="660066"/>
                </a:solidFill>
              </a:endParaRPr>
            </a:p>
          </p:txBody>
        </p:sp>
      </p:grpSp>
      <p:sp>
        <p:nvSpPr>
          <p:cNvPr id="9" name="Flecha izquierda 8"/>
          <p:cNvSpPr/>
          <p:nvPr/>
        </p:nvSpPr>
        <p:spPr>
          <a:xfrm>
            <a:off x="7086800" y="4596902"/>
            <a:ext cx="373551" cy="314819"/>
          </a:xfrm>
          <a:prstGeom prst="leftArrow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>
            <a:outerShdw blurRad="40000" dist="23000" dir="5400000" rotWithShape="0">
              <a:srgbClr val="660066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3" name="Agrupar 12"/>
          <p:cNvGrpSpPr/>
          <p:nvPr/>
        </p:nvGrpSpPr>
        <p:grpSpPr>
          <a:xfrm>
            <a:off x="576336" y="5312242"/>
            <a:ext cx="877317" cy="369332"/>
            <a:chOff x="576336" y="5312242"/>
            <a:chExt cx="877317" cy="369332"/>
          </a:xfrm>
        </p:grpSpPr>
        <p:sp>
          <p:nvSpPr>
            <p:cNvPr id="11" name="Flecha izquierda 10"/>
            <p:cNvSpPr/>
            <p:nvPr/>
          </p:nvSpPr>
          <p:spPr>
            <a:xfrm flipH="1">
              <a:off x="576336" y="5339499"/>
              <a:ext cx="373551" cy="314819"/>
            </a:xfrm>
            <a:prstGeom prst="leftArrow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>
              <a:outerShdw blurRad="40000" dist="23000" dir="5400000" rotWithShape="0">
                <a:srgbClr val="660066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102287" y="5312242"/>
              <a:ext cx="351366" cy="369332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>
              <a:outerShdw blurRad="40000" dist="23000" dir="5400000" rotWithShape="0">
                <a:srgbClr val="660066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>
                  <a:solidFill>
                    <a:schemeClr val="lt1"/>
                  </a:solidFill>
                </a:rPr>
                <a:t>D</a:t>
              </a:r>
            </a:p>
          </p:txBody>
        </p:sp>
      </p:grpSp>
      <p:sp>
        <p:nvSpPr>
          <p:cNvPr id="15" name="Cheurón 14"/>
          <p:cNvSpPr/>
          <p:nvPr/>
        </p:nvSpPr>
        <p:spPr>
          <a:xfrm flipH="1" flipV="1">
            <a:off x="5472000" y="3780000"/>
            <a:ext cx="437588" cy="245453"/>
          </a:xfrm>
          <a:prstGeom prst="chevron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>
            <a:outerShdw blurRad="40000" dist="23000" dir="5400000" rotWithShape="0">
              <a:srgbClr val="660066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4" name="Agrupar 17"/>
          <p:cNvGrpSpPr/>
          <p:nvPr/>
        </p:nvGrpSpPr>
        <p:grpSpPr>
          <a:xfrm>
            <a:off x="576336" y="5883185"/>
            <a:ext cx="1579588" cy="369332"/>
            <a:chOff x="576336" y="5883185"/>
            <a:chExt cx="1579588" cy="369332"/>
          </a:xfrm>
        </p:grpSpPr>
        <p:sp>
          <p:nvSpPr>
            <p:cNvPr id="16" name="Cheurón 15"/>
            <p:cNvSpPr/>
            <p:nvPr/>
          </p:nvSpPr>
          <p:spPr>
            <a:xfrm rot="10800000" flipH="1" flipV="1">
              <a:off x="576336" y="5945125"/>
              <a:ext cx="437588" cy="245453"/>
            </a:xfrm>
            <a:prstGeom prst="chevron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>
              <a:outerShdw blurRad="40000" dist="23000" dir="5400000" rotWithShape="0">
                <a:srgbClr val="660066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1102288" y="5883185"/>
              <a:ext cx="1053636" cy="369332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>
              <a:outerShdw blurRad="40000" dist="23000" dir="5400000" rotWithShape="0">
                <a:srgbClr val="660066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_tradnl" dirty="0" smtClean="0"/>
                <a:t>R, A, E </a:t>
              </a:r>
              <a:endParaRPr lang="es-ES_tradnl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90219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584110" y="661815"/>
            <a:ext cx="8213550" cy="2043209"/>
            <a:chOff x="698315" y="707534"/>
            <a:chExt cx="8213550" cy="204320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112581" y="844259"/>
              <a:ext cx="5143289" cy="1139914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email">
              <a:alphaModFix amt="58000"/>
            </a:blip>
            <a:stretch>
              <a:fillRect/>
            </a:stretch>
          </p:blipFill>
          <p:spPr>
            <a:xfrm>
              <a:off x="1112581" y="2001730"/>
              <a:ext cx="3797668" cy="50388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6255870" y="707534"/>
              <a:ext cx="2247952" cy="1054905"/>
            </a:xfrm>
            <a:prstGeom prst="rect">
              <a:avLst/>
            </a:prstGeom>
          </p:spPr>
        </p:pic>
        <p:cxnSp>
          <p:nvCxnSpPr>
            <p:cNvPr id="11" name="Conector recto 10"/>
            <p:cNvCxnSpPr/>
            <p:nvPr/>
          </p:nvCxnSpPr>
          <p:spPr>
            <a:xfrm>
              <a:off x="698315" y="2749155"/>
              <a:ext cx="8213550" cy="1588"/>
            </a:xfrm>
            <a:prstGeom prst="line">
              <a:avLst/>
            </a:prstGeom>
            <a:ln w="12700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adroTexto 11"/>
          <p:cNvSpPr txBox="1"/>
          <p:nvPr/>
        </p:nvSpPr>
        <p:spPr>
          <a:xfrm>
            <a:off x="603158" y="3196258"/>
            <a:ext cx="8175454" cy="2893100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marL="18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dirty="0" err="1" smtClean="0"/>
              <a:t>Two</a:t>
            </a:r>
            <a:r>
              <a:rPr lang="es-ES_tradnl" dirty="0" smtClean="0"/>
              <a:t> </a:t>
            </a:r>
            <a:r>
              <a:rPr lang="es-ES_tradnl" dirty="0" err="1" smtClean="0"/>
              <a:t>randomized</a:t>
            </a:r>
            <a:r>
              <a:rPr lang="es-ES_tradnl" dirty="0" smtClean="0"/>
              <a:t> </a:t>
            </a:r>
            <a:r>
              <a:rPr lang="es-ES_tradnl" dirty="0" err="1" smtClean="0"/>
              <a:t>trials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dabigatran</a:t>
            </a:r>
            <a:r>
              <a:rPr lang="es-ES_tradnl" dirty="0" smtClean="0"/>
              <a:t> versus </a:t>
            </a:r>
            <a:r>
              <a:rPr lang="es-ES_tradnl" dirty="0" err="1" smtClean="0"/>
              <a:t>warfarin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acute</a:t>
            </a:r>
            <a:r>
              <a:rPr lang="es-ES_tradnl" dirty="0" smtClean="0"/>
              <a:t> VTE (RE-COVER® </a:t>
            </a:r>
            <a:r>
              <a:rPr lang="es-ES_tradnl" dirty="0" err="1" smtClean="0"/>
              <a:t>and</a:t>
            </a:r>
            <a:r>
              <a:rPr lang="es-ES_tradnl" dirty="0" smtClean="0"/>
              <a:t> RE-</a:t>
            </a:r>
            <a:r>
              <a:rPr lang="es-ES_tradnl" dirty="0" err="1" smtClean="0"/>
              <a:t>COVER™</a:t>
            </a:r>
            <a:r>
              <a:rPr lang="es-ES_tradnl" dirty="0" smtClean="0"/>
              <a:t> II) </a:t>
            </a:r>
            <a:r>
              <a:rPr lang="es-ES_tradnl" dirty="0" err="1" smtClean="0"/>
              <a:t>and</a:t>
            </a:r>
            <a:r>
              <a:rPr lang="es-ES_tradnl" dirty="0" smtClean="0"/>
              <a:t> a  as </a:t>
            </a:r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trial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dabigatran</a:t>
            </a:r>
            <a:r>
              <a:rPr lang="es-ES_tradnl" dirty="0" smtClean="0"/>
              <a:t> versus </a:t>
            </a:r>
            <a:r>
              <a:rPr lang="es-ES_tradnl" dirty="0" err="1" smtClean="0"/>
              <a:t>warfarin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extended </a:t>
            </a:r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VTE (RE-</a:t>
            </a:r>
            <a:r>
              <a:rPr lang="es-ES_tradnl" dirty="0" err="1" smtClean="0"/>
              <a:t>MEDY™</a:t>
            </a:r>
            <a:r>
              <a:rPr lang="es-ES_tradnl" dirty="0" smtClean="0"/>
              <a:t>)</a:t>
            </a:r>
          </a:p>
          <a:p>
            <a:pPr marL="18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/>
              <a:t> </a:t>
            </a:r>
            <a:r>
              <a:rPr lang="es-ES_tradnl" dirty="0" err="1" smtClean="0"/>
              <a:t>These</a:t>
            </a:r>
            <a:r>
              <a:rPr lang="es-ES_tradnl" dirty="0" smtClean="0"/>
              <a:t> </a:t>
            </a:r>
            <a:r>
              <a:rPr lang="es-ES_tradnl" dirty="0" err="1" smtClean="0"/>
              <a:t>three</a:t>
            </a:r>
            <a:r>
              <a:rPr lang="es-ES_tradnl" dirty="0" smtClean="0"/>
              <a:t> </a:t>
            </a:r>
            <a:r>
              <a:rPr lang="es-ES_tradnl" dirty="0" err="1" smtClean="0"/>
              <a:t>phase</a:t>
            </a:r>
            <a:r>
              <a:rPr lang="es-ES_tradnl" dirty="0" smtClean="0"/>
              <a:t> III </a:t>
            </a:r>
            <a:r>
              <a:rPr lang="es-ES_tradnl" dirty="0" err="1" smtClean="0"/>
              <a:t>trials</a:t>
            </a:r>
            <a:r>
              <a:rPr lang="es-ES_tradnl" dirty="0" smtClean="0"/>
              <a:t> </a:t>
            </a:r>
            <a:r>
              <a:rPr lang="es-ES_tradnl" dirty="0" err="1" smtClean="0"/>
              <a:t>demonstrated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dabigatran</a:t>
            </a:r>
            <a:r>
              <a:rPr lang="es-ES_tradnl" dirty="0" smtClean="0"/>
              <a:t> </a:t>
            </a:r>
            <a:r>
              <a:rPr lang="es-ES_tradnl" dirty="0" err="1" smtClean="0"/>
              <a:t>etexilate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as </a:t>
            </a:r>
            <a:r>
              <a:rPr lang="es-ES_tradnl" dirty="0" err="1" smtClean="0"/>
              <a:t>effective</a:t>
            </a:r>
            <a:r>
              <a:rPr lang="es-ES_tradnl" dirty="0" smtClean="0"/>
              <a:t> as </a:t>
            </a:r>
            <a:r>
              <a:rPr lang="es-ES_tradnl" dirty="0" err="1" smtClean="0"/>
              <a:t>warfarin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acute</a:t>
            </a:r>
            <a:r>
              <a:rPr lang="es-ES_tradnl" dirty="0" smtClean="0"/>
              <a:t> VTE (up </a:t>
            </a:r>
            <a:r>
              <a:rPr lang="es-ES_tradnl" dirty="0" err="1" smtClean="0"/>
              <a:t>to</a:t>
            </a:r>
            <a:r>
              <a:rPr lang="es-ES_tradnl" dirty="0" smtClean="0"/>
              <a:t> 6 </a:t>
            </a:r>
            <a:r>
              <a:rPr lang="es-ES_tradnl" dirty="0" err="1" smtClean="0"/>
              <a:t>months</a:t>
            </a:r>
            <a:r>
              <a:rPr lang="es-ES_tradnl" dirty="0" smtClean="0"/>
              <a:t>)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extended </a:t>
            </a:r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VTE (up </a:t>
            </a:r>
            <a:r>
              <a:rPr lang="es-ES_tradnl" dirty="0" err="1" smtClean="0"/>
              <a:t>to</a:t>
            </a:r>
            <a:r>
              <a:rPr lang="es-ES_tradnl" dirty="0" smtClean="0"/>
              <a:t> 6–36 </a:t>
            </a:r>
            <a:r>
              <a:rPr lang="es-ES_tradnl" dirty="0" err="1" smtClean="0"/>
              <a:t>months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initial</a:t>
            </a:r>
            <a:r>
              <a:rPr lang="es-ES_tradnl" dirty="0" smtClean="0"/>
              <a:t> 3–12 </a:t>
            </a:r>
            <a:r>
              <a:rPr lang="es-ES_tradnl" dirty="0" err="1" smtClean="0"/>
              <a:t>months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anticoagulation</a:t>
            </a:r>
            <a:r>
              <a:rPr lang="es-ES_tradnl" dirty="0" smtClean="0"/>
              <a:t>)</a:t>
            </a:r>
          </a:p>
          <a:p>
            <a:pPr marL="1800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The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efficacy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and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safety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of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dabigatran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etexilate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were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not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significantly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affected</a:t>
            </a:r>
            <a:r>
              <a:rPr lang="es-ES_tradnl" dirty="0" smtClean="0">
                <a:solidFill>
                  <a:srgbClr val="0B7B80"/>
                </a:solidFill>
              </a:rPr>
              <a:t> by </a:t>
            </a:r>
            <a:r>
              <a:rPr lang="es-ES_tradnl" dirty="0" err="1" smtClean="0">
                <a:solidFill>
                  <a:srgbClr val="0B7B80"/>
                </a:solidFill>
              </a:rPr>
              <a:t>the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presence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of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thrombophilia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err="1" smtClean="0">
                <a:solidFill>
                  <a:srgbClr val="0B7B80"/>
                </a:solidFill>
              </a:rPr>
              <a:t>or</a:t>
            </a:r>
            <a:r>
              <a:rPr lang="es-ES_tradnl" dirty="0" smtClean="0">
                <a:solidFill>
                  <a:srgbClr val="0B7B80"/>
                </a:solidFill>
              </a:rPr>
              <a:t> APS</a:t>
            </a:r>
            <a:endParaRPr lang="es-ES_tradnl" dirty="0" smtClean="0"/>
          </a:p>
        </p:txBody>
      </p:sp>
      <p:sp>
        <p:nvSpPr>
          <p:cNvPr id="9" name="CuadroTexto 8"/>
          <p:cNvSpPr txBox="1"/>
          <p:nvPr/>
        </p:nvSpPr>
        <p:spPr>
          <a:xfrm>
            <a:off x="3570020" y="360846"/>
            <a:ext cx="20557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“</a:t>
            </a:r>
            <a:r>
              <a:rPr lang="es-ES_tradnl" dirty="0" err="1" smtClean="0">
                <a:solidFill>
                  <a:schemeClr val="bg1"/>
                </a:solidFill>
              </a:rPr>
              <a:t>Pivotal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dagigatrán</a:t>
            </a:r>
            <a:r>
              <a:rPr lang="es-ES" dirty="0" smtClean="0">
                <a:solidFill>
                  <a:schemeClr val="bg1"/>
                </a:solidFill>
              </a:rPr>
              <a:t>”</a:t>
            </a:r>
            <a:endParaRPr lang="es-ES_trad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98315" y="530711"/>
            <a:ext cx="5557555" cy="1231728"/>
          </a:xfrm>
          <a:prstGeom prst="rect">
            <a:avLst/>
          </a:prstGeom>
        </p:spPr>
      </p:pic>
      <p:pic>
        <p:nvPicPr>
          <p:cNvPr id="3" name="Imagen 2" descr="Captura de pantalla 2019-09-27 a la(s) 20.29.5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315" y="484992"/>
            <a:ext cx="11022320" cy="457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alphaModFix amt="58000"/>
          </a:blip>
          <a:stretch>
            <a:fillRect/>
          </a:stretch>
        </p:blipFill>
        <p:spPr>
          <a:xfrm>
            <a:off x="698315" y="1809572"/>
            <a:ext cx="3797668" cy="5038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255870" y="707534"/>
            <a:ext cx="2247952" cy="10549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60095" y="3143919"/>
            <a:ext cx="8751771" cy="19911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95" y="5272461"/>
            <a:ext cx="8983906" cy="389019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698315" y="2749155"/>
            <a:ext cx="8213550" cy="1588"/>
          </a:xfrm>
          <a:prstGeom prst="line">
            <a:avLst/>
          </a:prstGeom>
          <a:ln w="127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0860" y="1275964"/>
            <a:ext cx="8431584" cy="3435654"/>
          </a:xfrm>
          <a:prstGeom prst="rect">
            <a:avLst/>
          </a:prstGeom>
        </p:spPr>
      </p:pic>
      <p:pic>
        <p:nvPicPr>
          <p:cNvPr id="5" name="Imagen 4" descr="Captura de pantalla 2019-09-27 a la(s) 19.51.2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0860" y="964187"/>
            <a:ext cx="8431584" cy="449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70020" y="360846"/>
            <a:ext cx="19085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“</a:t>
            </a:r>
            <a:r>
              <a:rPr lang="es-ES_tradnl" dirty="0" err="1" smtClean="0">
                <a:solidFill>
                  <a:schemeClr val="bg1"/>
                </a:solidFill>
              </a:rPr>
              <a:t>Pivotal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apixabán</a:t>
            </a:r>
            <a:r>
              <a:rPr lang="es-ES" dirty="0" smtClean="0">
                <a:solidFill>
                  <a:schemeClr val="bg1"/>
                </a:solidFill>
              </a:rPr>
              <a:t>”</a:t>
            </a:r>
            <a:endParaRPr lang="es-ES_trad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0860" y="1275964"/>
            <a:ext cx="8431584" cy="3435654"/>
          </a:xfrm>
          <a:prstGeom prst="rect">
            <a:avLst/>
          </a:prstGeom>
        </p:spPr>
      </p:pic>
      <p:pic>
        <p:nvPicPr>
          <p:cNvPr id="5" name="Imagen 4" descr="Captura de pantalla 2019-09-27 a la(s) 19.51.2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0860" y="964187"/>
            <a:ext cx="8431584" cy="449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21121" y="3412555"/>
            <a:ext cx="5331279" cy="129906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59066" y="5159828"/>
            <a:ext cx="4455387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rgbClr val="0B7B80"/>
                </a:solidFill>
              </a:rPr>
              <a:t>Exclusi</a:t>
            </a:r>
            <a:r>
              <a:rPr lang="es-ES" dirty="0" err="1" smtClean="0">
                <a:solidFill>
                  <a:srgbClr val="0B7B80"/>
                </a:solidFill>
              </a:rPr>
              <a:t>ón</a:t>
            </a:r>
            <a:r>
              <a:rPr lang="es-ES" dirty="0" smtClean="0">
                <a:solidFill>
                  <a:srgbClr val="0B7B80"/>
                </a:solidFill>
              </a:rPr>
              <a:t> de pacientes con trombosis arterial </a:t>
            </a:r>
            <a:endParaRPr lang="es-ES_tradnl" dirty="0">
              <a:solidFill>
                <a:srgbClr val="0B7B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 smtClean="0">
                <a:solidFill>
                  <a:srgbClr val="660066"/>
                </a:solidFill>
                <a:latin typeface="Arial"/>
                <a:ea typeface="+mj-ea"/>
                <a:cs typeface="Arial"/>
              </a:rPr>
              <a:t>Revisiones </a:t>
            </a:r>
            <a:r>
              <a:rPr lang="es-ES_tradnl" sz="2000" dirty="0" err="1" smtClean="0">
                <a:solidFill>
                  <a:srgbClr val="660066"/>
                </a:solidFill>
                <a:latin typeface="Arial"/>
                <a:ea typeface="+mj-ea"/>
                <a:cs typeface="Arial"/>
              </a:rPr>
              <a:t>siste</a:t>
            </a:r>
            <a:r>
              <a:rPr lang="es-ES" sz="2000" dirty="0" err="1" smtClean="0">
                <a:solidFill>
                  <a:srgbClr val="660066"/>
                </a:solidFill>
                <a:latin typeface="Arial"/>
                <a:ea typeface="+mj-ea"/>
                <a:cs typeface="Arial"/>
              </a:rPr>
              <a:t>máticas</a:t>
            </a:r>
            <a:r>
              <a:rPr lang="es-ES" sz="2000" dirty="0" smtClean="0">
                <a:solidFill>
                  <a:srgbClr val="660066"/>
                </a:solidFill>
                <a:latin typeface="Arial"/>
                <a:ea typeface="+mj-ea"/>
                <a:cs typeface="Arial"/>
              </a:rPr>
              <a:t> sobre ACOD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6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755900" y="269835"/>
            <a:ext cx="6073802" cy="6423066"/>
          </a:xfrm>
          <a:prstGeom prst="rect">
            <a:avLst/>
          </a:prstGeom>
        </p:spPr>
      </p:pic>
      <p:grpSp>
        <p:nvGrpSpPr>
          <p:cNvPr id="5" name="Agrupar 7"/>
          <p:cNvGrpSpPr/>
          <p:nvPr/>
        </p:nvGrpSpPr>
        <p:grpSpPr>
          <a:xfrm>
            <a:off x="180000" y="5130800"/>
            <a:ext cx="2575900" cy="1327148"/>
            <a:chOff x="180000" y="5130800"/>
            <a:chExt cx="2575900" cy="1327148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84150" y="5370264"/>
              <a:ext cx="2571750" cy="439986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84150" y="5810249"/>
              <a:ext cx="2571750" cy="253999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>
              <a:alphaModFix amt="79000"/>
            </a:blip>
            <a:stretch>
              <a:fillRect/>
            </a:stretch>
          </p:blipFill>
          <p:spPr>
            <a:xfrm>
              <a:off x="520700" y="6064248"/>
              <a:ext cx="2006600" cy="3937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000" y="5130800"/>
              <a:ext cx="2527300" cy="2394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631607" y="538276"/>
            <a:ext cx="7908839" cy="1394036"/>
            <a:chOff x="631607" y="348116"/>
            <a:chExt cx="7908839" cy="139403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>
            <a:xfrm>
              <a:off x="747942" y="348116"/>
              <a:ext cx="2547086" cy="51973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607" y="915735"/>
              <a:ext cx="6913817" cy="826417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3321402" y="396000"/>
              <a:ext cx="5219044" cy="485389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22751" y="538276"/>
            <a:ext cx="2745009" cy="2019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66460" y="2490730"/>
            <a:ext cx="7439132" cy="276998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0000"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447 pacientes con SAF tratados con ACOD</a:t>
            </a:r>
          </a:p>
          <a:p>
            <a:pPr marL="180000"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R (290), D (144), A (144)</a:t>
            </a:r>
          </a:p>
          <a:p>
            <a:pPr marL="180000"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Recurrencia 16% 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(73/447), sin diferencias entre R, D y A.</a:t>
            </a:r>
          </a:p>
          <a:p>
            <a:pPr marL="180000"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De los 73 pacientes: 28 venoso, 31 arterial, 13 MAT, resto no consignado</a:t>
            </a:r>
          </a:p>
          <a:p>
            <a:pPr marL="180000"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Tiempo medio recurrencia 12 meses</a:t>
            </a:r>
          </a:p>
          <a:p>
            <a:pPr marL="180000"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Triple </a:t>
            </a:r>
            <a:r>
              <a:rPr lang="es-ES_tradnl" b="1" dirty="0" err="1" smtClean="0">
                <a:solidFill>
                  <a:schemeClr val="accent2">
                    <a:lumMod val="75000"/>
                  </a:schemeClr>
                </a:solidFill>
              </a:rPr>
              <a:t>positividad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  AAF incrementa </a:t>
            </a:r>
            <a:r>
              <a:rPr lang="es-ES_tradnl" b="1" dirty="0" err="1" smtClean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 4 el riesgo de recurrencia</a:t>
            </a:r>
          </a:p>
          <a:p>
            <a:pPr marL="180000">
              <a:spcBef>
                <a:spcPts val="600"/>
              </a:spcBef>
              <a:buFont typeface="Arial"/>
              <a:buChar char="•"/>
            </a:pP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 Trombosis arterial se asocia a riesgo de recurrencia 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(OR = 2,8</a:t>
            </a:r>
            <a:r>
              <a:rPr lang="es-ES_tradnl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en  pacientes </a:t>
            </a:r>
            <a:r>
              <a:rPr lang="es-ES_tradnl" dirty="0">
                <a:solidFill>
                  <a:schemeClr val="accent2">
                    <a:lumMod val="75000"/>
                  </a:schemeClr>
                </a:solidFill>
              </a:rPr>
              <a:t>con 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</a:rPr>
              <a:t>anti-</a:t>
            </a:r>
            <a:r>
              <a:rPr lang="es-ES_tradnl" dirty="0" err="1" smtClean="0">
                <a:solidFill>
                  <a:schemeClr val="accent2">
                    <a:lumMod val="75000"/>
                  </a:schemeClr>
                </a:solidFill>
              </a:rPr>
              <a:t>FXa</a:t>
            </a:r>
            <a:endParaRPr lang="es-ES_tradnl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Conector recto 11"/>
          <p:cNvCxnSpPr/>
          <p:nvPr/>
        </p:nvCxnSpPr>
        <p:spPr>
          <a:xfrm flipV="1">
            <a:off x="747942" y="2061304"/>
            <a:ext cx="7557650" cy="5205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14"/>
          <p:cNvSpPr>
            <a:spLocks noGrp="1"/>
          </p:cNvSpPr>
          <p:nvPr>
            <p:ph type="subTitle" idx="1"/>
          </p:nvPr>
        </p:nvSpPr>
        <p:spPr>
          <a:xfrm>
            <a:off x="1394439" y="2783392"/>
            <a:ext cx="6340638" cy="3347585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Autofit/>
          </a:bodyPr>
          <a:lstStyle/>
          <a:p>
            <a:pPr marL="180000" algn="l">
              <a:spcBef>
                <a:spcPts val="300"/>
              </a:spcBef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</a:rPr>
              <a:t>728 pacientes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de 60 estudios. 48% triple </a:t>
            </a:r>
            <a:r>
              <a:rPr lang="es-ES_tradnl" sz="1800" dirty="0" err="1" smtClean="0">
                <a:solidFill>
                  <a:schemeClr val="accent1">
                    <a:lumMod val="75000"/>
                  </a:schemeClr>
                </a:solidFill>
              </a:rPr>
              <a:t>positividad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 AAF. 57% SAF primario. Seguimiento medio 11 meses (0,3–76). Trombosis venosa 78%</a:t>
            </a:r>
          </a:p>
          <a:p>
            <a:pPr marL="180000" algn="l">
              <a:spcBef>
                <a:spcPts val="300"/>
              </a:spcBef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Tres ensayos clínicos = 187 pacientes</a:t>
            </a:r>
          </a:p>
          <a:p>
            <a:pPr marL="180000" algn="l">
              <a:spcBef>
                <a:spcPts val="300"/>
              </a:spcBef>
            </a:pPr>
            <a:r>
              <a:rPr lang="es-ES_tradnl" sz="1800" dirty="0" err="1" smtClean="0">
                <a:solidFill>
                  <a:schemeClr val="accent1">
                    <a:lumMod val="75000"/>
                  </a:schemeClr>
                </a:solidFill>
              </a:rPr>
              <a:t>Rivaroxab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á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n (77%), </a:t>
            </a:r>
            <a:r>
              <a:rPr lang="es-ES_tradnl" sz="1800" dirty="0" err="1" smtClean="0">
                <a:solidFill>
                  <a:schemeClr val="accent1">
                    <a:lumMod val="75000"/>
                  </a:schemeClr>
                </a:solidFill>
              </a:rPr>
              <a:t>dabigatr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</a:rPr>
              <a:t>á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n (21%), </a:t>
            </a:r>
            <a:r>
              <a:rPr lang="es-ES_tradnl" sz="1800" dirty="0" err="1" smtClean="0">
                <a:solidFill>
                  <a:schemeClr val="accent1">
                    <a:lumMod val="75000"/>
                  </a:schemeClr>
                </a:solidFill>
              </a:rPr>
              <a:t>apixabán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 (2%)</a:t>
            </a:r>
          </a:p>
          <a:p>
            <a:pPr marL="180000" algn="l">
              <a:spcBef>
                <a:spcPts val="300"/>
              </a:spcBef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Trombosis (</a:t>
            </a: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</a:rPr>
              <a:t>recurrencia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) durante ACOD</a:t>
            </a: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</a:rPr>
              <a:t> 14%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(mayoría en primer año)</a:t>
            </a:r>
          </a:p>
          <a:p>
            <a:pPr marL="180000" algn="l">
              <a:spcBef>
                <a:spcPts val="300"/>
              </a:spcBef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</a:rPr>
              <a:t>Localización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637200" lvl="1" algn="l">
              <a:spcBef>
                <a:spcPts val="300"/>
              </a:spcBef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42% venosa</a:t>
            </a:r>
          </a:p>
          <a:p>
            <a:pPr marL="637200" lvl="1" algn="l">
              <a:spcBef>
                <a:spcPts val="300"/>
              </a:spcBef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42%  arterial</a:t>
            </a:r>
          </a:p>
          <a:p>
            <a:pPr marL="637200" lvl="1" algn="l">
              <a:spcBef>
                <a:spcPts val="300"/>
              </a:spcBef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Resto mixta o MAT</a:t>
            </a:r>
          </a:p>
        </p:txBody>
      </p:sp>
      <p:grpSp>
        <p:nvGrpSpPr>
          <p:cNvPr id="3" name="Agrupar 5"/>
          <p:cNvGrpSpPr/>
          <p:nvPr/>
        </p:nvGrpSpPr>
        <p:grpSpPr>
          <a:xfrm>
            <a:off x="1704396" y="342000"/>
            <a:ext cx="5602522" cy="2035484"/>
            <a:chOff x="1483532" y="342000"/>
            <a:chExt cx="5602522" cy="203548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483532" y="342000"/>
              <a:ext cx="5602522" cy="2035484"/>
            </a:xfrm>
            <a:prstGeom prst="rect">
              <a:avLst/>
            </a:prstGeom>
          </p:spPr>
        </p:pic>
        <p:pic>
          <p:nvPicPr>
            <p:cNvPr id="5" name="Imagen 4" descr="Captura de pantalla 2019-09-27 a la(s) 19.45.57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483532" y="342000"/>
              <a:ext cx="1745178" cy="2787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14"/>
          <p:cNvSpPr>
            <a:spLocks noGrp="1"/>
          </p:cNvSpPr>
          <p:nvPr>
            <p:ph type="subTitle" idx="1"/>
          </p:nvPr>
        </p:nvSpPr>
        <p:spPr>
          <a:xfrm>
            <a:off x="1822530" y="2873333"/>
            <a:ext cx="5309536" cy="2972831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70000" algn="l">
              <a:spcBef>
                <a:spcPts val="300"/>
              </a:spcBef>
              <a:spcAft>
                <a:spcPts val="600"/>
              </a:spcAft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</a:rPr>
              <a:t>Factores de riesgo de recurrencia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727200" lvl="1" algn="l">
              <a:spcBef>
                <a:spcPts val="300"/>
              </a:spcBef>
              <a:spcAft>
                <a:spcPts val="600"/>
              </a:spcAft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Número de episodios </a:t>
            </a:r>
            <a:r>
              <a:rPr lang="es-ES_tradnl" sz="1800" dirty="0" err="1" smtClean="0">
                <a:solidFill>
                  <a:schemeClr val="accent1">
                    <a:lumMod val="75000"/>
                  </a:schemeClr>
                </a:solidFill>
              </a:rPr>
              <a:t>trombóticos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 previos</a:t>
            </a:r>
          </a:p>
          <a:p>
            <a:pPr marL="727200" lvl="1" algn="l">
              <a:spcBef>
                <a:spcPts val="300"/>
              </a:spcBef>
              <a:spcAft>
                <a:spcPts val="600"/>
              </a:spcAft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Historia de trombosis arterial y venosa combinada</a:t>
            </a:r>
          </a:p>
          <a:p>
            <a:pPr marL="727200" lvl="1" algn="l">
              <a:spcBef>
                <a:spcPts val="300"/>
              </a:spcBef>
              <a:spcAft>
                <a:spcPts val="600"/>
              </a:spcAft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Tratamiento previo con HBPM</a:t>
            </a:r>
          </a:p>
          <a:p>
            <a:pPr marL="727200" lvl="1" algn="l">
              <a:spcBef>
                <a:spcPts val="300"/>
              </a:spcBef>
              <a:spcAft>
                <a:spcPts val="600"/>
              </a:spcAft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Tratamiento inmunosupresor</a:t>
            </a:r>
          </a:p>
          <a:p>
            <a:pPr marL="727200" lvl="1" algn="l">
              <a:spcBef>
                <a:spcPts val="300"/>
              </a:spcBef>
              <a:spcAft>
                <a:spcPts val="600"/>
              </a:spcAft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Decisión del paciente de cambio a ACOD</a:t>
            </a:r>
          </a:p>
          <a:p>
            <a:pPr marL="270000" algn="l">
              <a:spcBef>
                <a:spcPts val="300"/>
              </a:spcBef>
              <a:spcAft>
                <a:spcPts val="600"/>
              </a:spcAft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Similar riesgo de sangrado</a:t>
            </a:r>
            <a:endParaRPr lang="es-ES_tradn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Agrupar 3"/>
          <p:cNvGrpSpPr/>
          <p:nvPr/>
        </p:nvGrpSpPr>
        <p:grpSpPr>
          <a:xfrm>
            <a:off x="1704396" y="342000"/>
            <a:ext cx="5602522" cy="2035484"/>
            <a:chOff x="1483532" y="342000"/>
            <a:chExt cx="5602522" cy="203548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483532" y="342000"/>
              <a:ext cx="5602522" cy="2035484"/>
            </a:xfrm>
            <a:prstGeom prst="rect">
              <a:avLst/>
            </a:prstGeom>
          </p:spPr>
        </p:pic>
        <p:pic>
          <p:nvPicPr>
            <p:cNvPr id="6" name="Imagen 5" descr="Captura de pantalla 2019-09-27 a la(s) 19.45.57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483532" y="342000"/>
              <a:ext cx="1745178" cy="2787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0517" y="2677700"/>
            <a:ext cx="4904018" cy="1143000"/>
          </a:xfrm>
        </p:spPr>
        <p:txBody>
          <a:bodyPr>
            <a:noAutofit/>
          </a:bodyPr>
          <a:lstStyle/>
          <a:p>
            <a:r>
              <a:rPr lang="es-ES_tradnl" sz="2800" dirty="0" err="1" smtClean="0">
                <a:solidFill>
                  <a:srgbClr val="0B8387"/>
                </a:solidFill>
                <a:latin typeface="Baskerville"/>
                <a:cs typeface="Baskerville"/>
              </a:rPr>
              <a:t>Tromboprofilaxis</a:t>
            </a:r>
            <a:r>
              <a:rPr lang="es-ES_tradnl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 secundaria en SAF. Comentarios</a:t>
            </a: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050796" y="4028912"/>
            <a:ext cx="4486767" cy="10411"/>
          </a:xfrm>
          <a:prstGeom prst="line">
            <a:avLst/>
          </a:prstGeom>
          <a:ln w="127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Triple </a:t>
            </a: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positividad</a:t>
            </a: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de AAF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9-09-27 a la(s) 21.00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5" y="269920"/>
            <a:ext cx="7946835" cy="165342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776369" y="269920"/>
            <a:ext cx="711791" cy="677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 descr="Captura de pantalla 2019-09-27 a la(s) 21.02.24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41325" y="305549"/>
            <a:ext cx="3955850" cy="3896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97175" y="426836"/>
            <a:ext cx="66146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s-ES_tradnl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dx.doi.org</a:t>
            </a:r>
            <a:r>
              <a:rPr lang="es-ES_tradn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/10.1136/</a:t>
            </a:r>
            <a:r>
              <a:rPr lang="es-ES_tradnl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annrheumdis</a:t>
            </a:r>
            <a:r>
              <a:rPr lang="es-ES_tradn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-2011-200614</a:t>
            </a:r>
          </a:p>
          <a:p>
            <a:endParaRPr lang="es-ES_tradnl" sz="1400" dirty="0"/>
          </a:p>
        </p:txBody>
      </p:sp>
      <p:pic>
        <p:nvPicPr>
          <p:cNvPr id="6" name="Imagen 5" descr="Captura de pantalla 2019-09-27 a la(s) 21.04.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25" y="2175928"/>
            <a:ext cx="8186268" cy="3545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6"/>
          <p:cNvGrpSpPr/>
          <p:nvPr/>
        </p:nvGrpSpPr>
        <p:grpSpPr>
          <a:xfrm>
            <a:off x="1365877" y="527884"/>
            <a:ext cx="6202289" cy="5955465"/>
            <a:chOff x="1490799" y="527884"/>
            <a:chExt cx="6202289" cy="5955465"/>
          </a:xfrm>
        </p:grpSpPr>
        <p:grpSp>
          <p:nvGrpSpPr>
            <p:cNvPr id="7" name="Agrupar 5"/>
            <p:cNvGrpSpPr/>
            <p:nvPr/>
          </p:nvGrpSpPr>
          <p:grpSpPr>
            <a:xfrm>
              <a:off x="1490799" y="527884"/>
              <a:ext cx="6202289" cy="1918613"/>
              <a:chOff x="145742" y="527884"/>
              <a:chExt cx="7276683" cy="2421161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145742" y="527884"/>
                <a:ext cx="2571303" cy="594441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397736" y="1295050"/>
                <a:ext cx="7024689" cy="1653995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2922824" y="527884"/>
                <a:ext cx="3042181" cy="351229"/>
              </a:xfrm>
              <a:prstGeom prst="rect">
                <a:avLst/>
              </a:prstGeom>
            </p:spPr>
          </p:pic>
        </p:grp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2313663" y="2925386"/>
              <a:ext cx="4556560" cy="35579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Riesgo individual de trombosis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26240" y="484615"/>
            <a:ext cx="1440840" cy="2340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9" y="959432"/>
            <a:ext cx="7993601" cy="5699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2089" y="697304"/>
            <a:ext cx="1715358" cy="205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126240" y="799961"/>
            <a:ext cx="2254590" cy="15947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7207" y="4968472"/>
            <a:ext cx="8052908" cy="14773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0000" indent="360000" algn="just">
              <a:buFont typeface="Arial"/>
              <a:buChar char="•"/>
            </a:pPr>
            <a:r>
              <a:rPr lang="es-ES_tradnl" dirty="0" err="1"/>
              <a:t>P</a:t>
            </a:r>
            <a:r>
              <a:rPr lang="es-ES_tradnl" dirty="0" err="1" smtClean="0"/>
              <a:t>rothrombin</a:t>
            </a:r>
            <a:r>
              <a:rPr lang="es-ES_tradnl" dirty="0" smtClean="0"/>
              <a:t> </a:t>
            </a:r>
            <a:r>
              <a:rPr lang="es-ES_tradnl" dirty="0" err="1"/>
              <a:t>conversion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accelerated</a:t>
            </a:r>
            <a:r>
              <a:rPr lang="es-ES_tradnl" dirty="0" smtClean="0"/>
              <a:t> (</a:t>
            </a:r>
            <a:r>
              <a:rPr lang="es-ES_tradnl" dirty="0" err="1" smtClean="0"/>
              <a:t>increased</a:t>
            </a:r>
            <a:r>
              <a:rPr lang="es-ES_tradnl" dirty="0" smtClean="0"/>
              <a:t> </a:t>
            </a:r>
            <a:r>
              <a:rPr lang="es-ES_tradnl" dirty="0" err="1"/>
              <a:t>thrombotic</a:t>
            </a:r>
            <a:r>
              <a:rPr lang="es-ES_tradnl" dirty="0"/>
              <a:t> </a:t>
            </a:r>
            <a:r>
              <a:rPr lang="es-ES_tradnl" dirty="0" err="1" smtClean="0"/>
              <a:t>risk</a:t>
            </a:r>
            <a:r>
              <a:rPr lang="es-ES_tradnl" dirty="0"/>
              <a:t>)</a:t>
            </a:r>
            <a:endParaRPr lang="es-ES_tradnl" dirty="0" smtClean="0"/>
          </a:p>
          <a:p>
            <a:pPr marL="180000" indent="360000" algn="just">
              <a:buFont typeface="Arial"/>
              <a:buChar char="•"/>
            </a:pPr>
            <a:r>
              <a:rPr lang="es-ES_tradnl" dirty="0" err="1" smtClean="0"/>
              <a:t>Inhibitory</a:t>
            </a:r>
            <a:r>
              <a:rPr lang="es-ES_tradnl" dirty="0" smtClean="0"/>
              <a:t> </a:t>
            </a:r>
            <a:r>
              <a:rPr lang="es-ES_tradnl" dirty="0" err="1"/>
              <a:t>action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APC (</a:t>
            </a:r>
            <a:r>
              <a:rPr lang="es-ES_tradnl" dirty="0" err="1" smtClean="0"/>
              <a:t>activated</a:t>
            </a:r>
            <a:r>
              <a:rPr lang="es-ES_tradnl" dirty="0" smtClean="0"/>
              <a:t> </a:t>
            </a:r>
            <a:r>
              <a:rPr lang="es-ES_tradnl" dirty="0" err="1"/>
              <a:t>protein</a:t>
            </a:r>
            <a:r>
              <a:rPr lang="es-ES_tradnl" dirty="0"/>
              <a:t> </a:t>
            </a:r>
            <a:r>
              <a:rPr lang="es-ES_tradnl" dirty="0" smtClean="0"/>
              <a:t>C) </a:t>
            </a:r>
            <a:r>
              <a:rPr lang="es-ES_tradnl" dirty="0" err="1"/>
              <a:t>system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greatly</a:t>
            </a:r>
            <a:r>
              <a:rPr lang="es-ES_tradnl" dirty="0"/>
              <a:t> </a:t>
            </a:r>
            <a:r>
              <a:rPr lang="es-ES_tradnl" dirty="0" err="1"/>
              <a:t>diminished</a:t>
            </a:r>
            <a:r>
              <a:rPr lang="es-ES_tradnl" dirty="0"/>
              <a:t> in </a:t>
            </a:r>
            <a:r>
              <a:rPr lang="es-ES_tradnl" dirty="0" smtClean="0"/>
              <a:t>APS (</a:t>
            </a:r>
            <a:r>
              <a:rPr lang="es-ES_tradnl" dirty="0" err="1" smtClean="0"/>
              <a:t>predisposition</a:t>
            </a:r>
            <a:r>
              <a:rPr lang="es-ES_tradnl" dirty="0" smtClean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 smtClean="0"/>
              <a:t>thrombosis</a:t>
            </a:r>
            <a:r>
              <a:rPr lang="es-ES_tradnl" dirty="0" smtClean="0"/>
              <a:t>)</a:t>
            </a:r>
          </a:p>
          <a:p>
            <a:pPr marL="180000" indent="360000" algn="just">
              <a:buFont typeface="Arial"/>
              <a:buChar char="•"/>
            </a:pPr>
            <a:r>
              <a:rPr lang="es-ES_tradnl" dirty="0" err="1" smtClean="0"/>
              <a:t>Elevation</a:t>
            </a:r>
            <a:r>
              <a:rPr lang="es-ES_tradnl" dirty="0" smtClean="0"/>
              <a:t> </a:t>
            </a:r>
            <a:r>
              <a:rPr lang="es-ES_tradnl" dirty="0" err="1"/>
              <a:t>of</a:t>
            </a:r>
            <a:r>
              <a:rPr lang="es-ES_tradnl" dirty="0"/>
              <a:t> ETP</a:t>
            </a:r>
            <a:r>
              <a:rPr lang="es-ES_tradnl" dirty="0" smtClean="0"/>
              <a:t> (</a:t>
            </a:r>
            <a:r>
              <a:rPr lang="es-ES_tradnl" dirty="0" err="1" smtClean="0"/>
              <a:t>endogenous</a:t>
            </a:r>
            <a:r>
              <a:rPr lang="es-ES_tradnl" dirty="0" smtClean="0"/>
              <a:t> </a:t>
            </a:r>
            <a:r>
              <a:rPr lang="es-ES_tradnl" dirty="0" err="1"/>
              <a:t>thrombin</a:t>
            </a:r>
            <a:r>
              <a:rPr lang="es-ES_tradnl" dirty="0"/>
              <a:t> </a:t>
            </a:r>
            <a:r>
              <a:rPr lang="es-ES_tradnl" dirty="0" err="1" smtClean="0"/>
              <a:t>potential</a:t>
            </a:r>
            <a:r>
              <a:rPr lang="es-ES_tradnl" dirty="0" smtClean="0"/>
              <a:t>)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/>
              <a:t>prothrombin</a:t>
            </a:r>
            <a:r>
              <a:rPr lang="es-ES_tradnl" dirty="0"/>
              <a:t> </a:t>
            </a:r>
            <a:r>
              <a:rPr lang="es-ES_tradnl" dirty="0" err="1"/>
              <a:t>conversion</a:t>
            </a:r>
            <a:r>
              <a:rPr lang="es-ES_tradnl" dirty="0"/>
              <a:t> are </a:t>
            </a:r>
            <a:r>
              <a:rPr lang="es-ES_tradnl" dirty="0" err="1" smtClean="0"/>
              <a:t>associated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thrombosis</a:t>
            </a:r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7207" y="1661441"/>
            <a:ext cx="8052908" cy="295947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9-09-30 a la(s) 21.18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052" y="1380342"/>
            <a:ext cx="5058403" cy="3929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1 Grupo"/>
          <p:cNvGrpSpPr/>
          <p:nvPr/>
        </p:nvGrpSpPr>
        <p:grpSpPr>
          <a:xfrm>
            <a:off x="107504" y="235084"/>
            <a:ext cx="8796027" cy="6569217"/>
            <a:chOff x="268128" y="235084"/>
            <a:chExt cx="8796027" cy="656921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643881" y="4684637"/>
              <a:ext cx="2200447" cy="188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632469" y="730072"/>
              <a:ext cx="2223270" cy="1815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633325" y="2745504"/>
              <a:ext cx="2221559" cy="1739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11 Rectángulo"/>
            <p:cNvSpPr/>
            <p:nvPr/>
          </p:nvSpPr>
          <p:spPr>
            <a:xfrm>
              <a:off x="365627" y="4415457"/>
              <a:ext cx="2756955" cy="307777"/>
            </a:xfrm>
            <a:prstGeom prst="rect">
              <a:avLst/>
            </a:prstGeom>
            <a:solidFill>
              <a:srgbClr val="EFD2D1"/>
            </a:solidFill>
          </p:spPr>
          <p:txBody>
            <a:bodyPr wrap="square">
              <a:spAutoFit/>
            </a:bodyPr>
            <a:lstStyle/>
            <a:p>
              <a:r>
                <a:rPr lang="es-E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Microangiopatía</a:t>
              </a:r>
              <a:r>
                <a:rPr lang="es-E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no </a:t>
              </a:r>
              <a:r>
                <a:rPr lang="es-E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trombótica</a:t>
              </a:r>
              <a:endPara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462105" y="6496524"/>
              <a:ext cx="2563998" cy="307777"/>
            </a:xfrm>
            <a:prstGeom prst="rect">
              <a:avLst/>
            </a:prstGeom>
            <a:solidFill>
              <a:srgbClr val="EFD2D1"/>
            </a:solidFill>
          </p:spPr>
          <p:txBody>
            <a:bodyPr wrap="square">
              <a:spAutoFit/>
            </a:bodyPr>
            <a:lstStyle/>
            <a:p>
              <a:r>
                <a:rPr lang="es-E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Microangiopatía</a:t>
              </a:r>
              <a:r>
                <a:rPr lang="es-E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s-E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trombótica</a:t>
              </a:r>
              <a:endPara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268128" y="2476324"/>
              <a:ext cx="2951953" cy="307777"/>
            </a:xfrm>
            <a:prstGeom prst="rect">
              <a:avLst/>
            </a:prstGeom>
            <a:solidFill>
              <a:srgbClr val="EFD2D1"/>
            </a:solidFill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Trombosis mediano y gran calibre</a:t>
              </a: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619" y="4424045"/>
              <a:ext cx="2110031" cy="224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C:\Users\Jos\Desktop\DTM_2012\A_FOTOS_WORD\Hemorragia_alveolar_hepatopatía_epistaxis\Hemorragia_alveolar_HC_2078829_11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567892" y="2294719"/>
              <a:ext cx="2523484" cy="187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27 Rectángulo"/>
            <p:cNvSpPr/>
            <p:nvPr/>
          </p:nvSpPr>
          <p:spPr>
            <a:xfrm>
              <a:off x="3567892" y="1786888"/>
              <a:ext cx="2523484" cy="369332"/>
            </a:xfrm>
            <a:prstGeom prst="rect">
              <a:avLst/>
            </a:prstGeom>
            <a:solidFill>
              <a:srgbClr val="660066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Mecanismo mixto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39" y="730072"/>
              <a:ext cx="2073896" cy="1843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26 Imagen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5352"/>
            <a:stretch/>
          </p:blipFill>
          <p:spPr bwMode="auto">
            <a:xfrm>
              <a:off x="6732240" y="2745504"/>
              <a:ext cx="2073896" cy="165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28 Rectángulo"/>
            <p:cNvSpPr/>
            <p:nvPr/>
          </p:nvSpPr>
          <p:spPr>
            <a:xfrm>
              <a:off x="6474219" y="235084"/>
              <a:ext cx="2589936" cy="3693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Inmune no vascular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30" name="29 Imagen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486087" y="250669"/>
              <a:ext cx="2687095" cy="1453491"/>
            </a:xfrm>
            <a:prstGeom prst="rect">
              <a:avLst/>
            </a:prstGeom>
          </p:spPr>
        </p:pic>
        <p:sp>
          <p:nvSpPr>
            <p:cNvPr id="31" name="30 Rectángulo"/>
            <p:cNvSpPr/>
            <p:nvPr/>
          </p:nvSpPr>
          <p:spPr>
            <a:xfrm>
              <a:off x="414123" y="235084"/>
              <a:ext cx="2951953" cy="369332"/>
            </a:xfrm>
            <a:prstGeom prst="rect">
              <a:avLst/>
            </a:prstGeom>
            <a:solidFill>
              <a:srgbClr val="097A77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Vascular</a:t>
              </a:r>
              <a:endParaRPr lang="es-E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987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ACOD y hemostasia</a:t>
            </a:r>
            <a:r>
              <a:rPr kumimoji="0" lang="es-ES_tradnl" sz="2000" i="0" u="none" strike="noStrike" kern="1200" cap="none" spc="0" normalizeH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primaria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3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20191" y="403521"/>
            <a:ext cx="5017685" cy="10998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402231" y="451840"/>
            <a:ext cx="1559787" cy="911952"/>
          </a:xfrm>
          <a:prstGeom prst="rect">
            <a:avLst/>
          </a:prstGeom>
        </p:spPr>
      </p:pic>
      <p:pic>
        <p:nvPicPr>
          <p:cNvPr id="4" name="Imagen 3" descr="Captura de pantalla 2019-09-28 a la(s) 10.27.4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02231" y="451840"/>
            <a:ext cx="1363728" cy="5016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 t="15358"/>
          <a:stretch>
            <a:fillRect/>
          </a:stretch>
        </p:blipFill>
        <p:spPr>
          <a:xfrm>
            <a:off x="708725" y="2187730"/>
            <a:ext cx="7392042" cy="251987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708725" y="4973084"/>
            <a:ext cx="7392041" cy="1477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90000" indent="270000" algn="just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</a:pPr>
            <a:r>
              <a:rPr lang="es-ES_tradnl" dirty="0">
                <a:solidFill>
                  <a:srgbClr val="800000"/>
                </a:solidFill>
              </a:rPr>
              <a:t>Riesgo</a:t>
            </a:r>
            <a:r>
              <a:rPr lang="es-ES_tradnl" dirty="0" smtClean="0">
                <a:solidFill>
                  <a:srgbClr val="800000"/>
                </a:solidFill>
              </a:rPr>
              <a:t> IAM. </a:t>
            </a:r>
          </a:p>
          <a:p>
            <a:pPr marL="90000" indent="270000" algn="just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</a:pPr>
            <a:r>
              <a:rPr lang="es-ES_tradnl" dirty="0" smtClean="0">
                <a:solidFill>
                  <a:srgbClr val="800000"/>
                </a:solidFill>
              </a:rPr>
              <a:t>28 ensayos (</a:t>
            </a:r>
            <a:r>
              <a:rPr lang="es-ES_tradnl" dirty="0" err="1" smtClean="0">
                <a:solidFill>
                  <a:srgbClr val="800000"/>
                </a:solidFill>
              </a:rPr>
              <a:t>RCTs</a:t>
            </a:r>
            <a:r>
              <a:rPr lang="es-ES_tradnl" dirty="0" smtClean="0">
                <a:solidFill>
                  <a:srgbClr val="800000"/>
                </a:solidFill>
              </a:rPr>
              <a:t>), 196761 pacientes</a:t>
            </a:r>
          </a:p>
          <a:p>
            <a:pPr marL="90000" indent="270000" algn="just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</a:pPr>
            <a:r>
              <a:rPr lang="es-ES_tradnl" dirty="0" err="1" smtClean="0">
                <a:solidFill>
                  <a:srgbClr val="800000"/>
                </a:solidFill>
              </a:rPr>
              <a:t>Rivaroxabán</a:t>
            </a:r>
            <a:r>
              <a:rPr lang="es-ES_tradnl" dirty="0" smtClean="0">
                <a:solidFill>
                  <a:srgbClr val="800000"/>
                </a:solidFill>
              </a:rPr>
              <a:t>: </a:t>
            </a:r>
          </a:p>
          <a:p>
            <a:pPr marL="547200" lvl="1" indent="270000" algn="just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</a:pPr>
            <a:r>
              <a:rPr lang="es-ES_tradnl" dirty="0">
                <a:solidFill>
                  <a:srgbClr val="800000"/>
                </a:solidFill>
              </a:rPr>
              <a:t>R</a:t>
            </a:r>
            <a:r>
              <a:rPr lang="es-ES_tradnl" dirty="0" smtClean="0">
                <a:solidFill>
                  <a:srgbClr val="800000"/>
                </a:solidFill>
              </a:rPr>
              <a:t>educción riesgo del 21% </a:t>
            </a:r>
            <a:r>
              <a:rPr lang="es-ES_tradnl" dirty="0" err="1" smtClean="0">
                <a:solidFill>
                  <a:srgbClr val="800000"/>
                </a:solidFill>
              </a:rPr>
              <a:t>vs</a:t>
            </a:r>
            <a:r>
              <a:rPr lang="es-ES_tradnl" dirty="0" smtClean="0">
                <a:solidFill>
                  <a:srgbClr val="800000"/>
                </a:solidFill>
              </a:rPr>
              <a:t> placebo y </a:t>
            </a:r>
          </a:p>
          <a:p>
            <a:pPr marL="547200" lvl="1" indent="270000" algn="just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</a:pPr>
            <a:r>
              <a:rPr lang="es-ES_tradnl" dirty="0" smtClean="0">
                <a:solidFill>
                  <a:srgbClr val="800000"/>
                </a:solidFill>
              </a:rPr>
              <a:t>Reducción riesgo 31% </a:t>
            </a:r>
            <a:r>
              <a:rPr lang="es-ES_tradnl" dirty="0" err="1" smtClean="0">
                <a:solidFill>
                  <a:srgbClr val="800000"/>
                </a:solidFill>
              </a:rPr>
              <a:t>vs</a:t>
            </a:r>
            <a:r>
              <a:rPr lang="es-ES_tradnl" dirty="0" smtClean="0">
                <a:solidFill>
                  <a:srgbClr val="800000"/>
                </a:solidFill>
              </a:rPr>
              <a:t> </a:t>
            </a:r>
            <a:r>
              <a:rPr lang="es-ES_tradnl" dirty="0" err="1" smtClean="0">
                <a:solidFill>
                  <a:srgbClr val="800000"/>
                </a:solidFill>
              </a:rPr>
              <a:t>dabigatrán</a:t>
            </a:r>
            <a:endParaRPr lang="es-ES_tradnl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0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t="49513"/>
          <a:stretch>
            <a:fillRect/>
          </a:stretch>
        </p:blipFill>
        <p:spPr>
          <a:xfrm>
            <a:off x="266061" y="767635"/>
            <a:ext cx="8655433" cy="8567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52" y="2001750"/>
            <a:ext cx="6804613" cy="3328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68" y="1624396"/>
            <a:ext cx="4489222" cy="3405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52" y="2791846"/>
            <a:ext cx="5558169" cy="3030385"/>
          </a:xfrm>
          <a:prstGeom prst="rect">
            <a:avLst/>
          </a:prstGeom>
        </p:spPr>
      </p:pic>
      <p:pic>
        <p:nvPicPr>
          <p:cNvPr id="6" name="Imagen 5" descr="Captura de pantalla 2019-09-28 a la(s) 10.59.32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52352" y="122957"/>
            <a:ext cx="3593053" cy="4711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135443" y="2334552"/>
            <a:ext cx="2636626" cy="382632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76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Resistencia a AAS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16892" y="202121"/>
            <a:ext cx="2161193" cy="4210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083" y="623133"/>
            <a:ext cx="1944810" cy="3304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7" y="1227989"/>
            <a:ext cx="6328335" cy="7250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4450" y="953562"/>
            <a:ext cx="14312900" cy="177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560399" y="1590496"/>
            <a:ext cx="3931431" cy="5074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5223" y="432000"/>
            <a:ext cx="1159755" cy="2259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3655" y="1409754"/>
            <a:ext cx="14312900" cy="177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000" y="1867710"/>
            <a:ext cx="5043586" cy="37310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310487" y="388743"/>
            <a:ext cx="4384686" cy="7783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alphaModFix amt="76000"/>
          </a:blip>
          <a:stretch>
            <a:fillRect/>
          </a:stretch>
        </p:blipFill>
        <p:spPr>
          <a:xfrm>
            <a:off x="2310487" y="1209230"/>
            <a:ext cx="1242134" cy="2005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946400" y="3016250"/>
            <a:ext cx="1657115" cy="42075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16543" y="990000"/>
            <a:ext cx="1657115" cy="42075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rcRect l="14186"/>
          <a:stretch>
            <a:fillRect/>
          </a:stretch>
        </p:blipFill>
        <p:spPr>
          <a:xfrm>
            <a:off x="1335727" y="5766902"/>
            <a:ext cx="6535575" cy="78876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366000" y="5976674"/>
            <a:ext cx="3781792" cy="196110"/>
          </a:xfrm>
          <a:prstGeom prst="rect">
            <a:avLst/>
          </a:prstGeom>
          <a:noFill/>
          <a:ln w="19050">
            <a:solidFill>
              <a:srgbClr val="158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0517" y="2677700"/>
            <a:ext cx="4904018" cy="1143000"/>
          </a:xfrm>
        </p:spPr>
        <p:txBody>
          <a:bodyPr>
            <a:noAutofit/>
          </a:bodyPr>
          <a:lstStyle/>
          <a:p>
            <a:r>
              <a:rPr lang="es-ES_tradnl" sz="2800" dirty="0" err="1" smtClean="0">
                <a:solidFill>
                  <a:srgbClr val="0B8387"/>
                </a:solidFill>
                <a:latin typeface="Baskerville"/>
                <a:cs typeface="Baskerville"/>
              </a:rPr>
              <a:t>Tromboprofilaxis</a:t>
            </a:r>
            <a:r>
              <a:rPr lang="es-ES_tradnl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 secundaria en SAF. Otros fármacos</a:t>
            </a: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050796" y="4028912"/>
            <a:ext cx="4486767" cy="10411"/>
          </a:xfrm>
          <a:prstGeom prst="line">
            <a:avLst/>
          </a:prstGeom>
          <a:ln w="127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Hidroxicloroquina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788122" y="2526626"/>
            <a:ext cx="8059200" cy="3917553"/>
            <a:chOff x="788122" y="2526626"/>
            <a:chExt cx="8059200" cy="391755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732381" y="2526626"/>
              <a:ext cx="4114941" cy="3917553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88122" y="2526626"/>
              <a:ext cx="3944259" cy="3917552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4" name="CuadroTexto 3"/>
          <p:cNvSpPr txBox="1"/>
          <p:nvPr/>
        </p:nvSpPr>
        <p:spPr>
          <a:xfrm>
            <a:off x="1104449" y="669551"/>
            <a:ext cx="7255863" cy="1985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Inhibición de la actividad de los neutrófilos mediada por AAF en la placenta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Efecto antitrombótico (antiagregante) 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Inhibe la destrucción de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anexina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V que tiene efecto protector sobre el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trofoblasto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Inhibición del sistema del complemento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365521" y="6259512"/>
            <a:ext cx="214708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800000"/>
                </a:solidFill>
              </a:rPr>
              <a:t>HCQ. Mecanismos </a:t>
            </a:r>
            <a:endParaRPr lang="es-ES_tradnl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8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530599" y="638136"/>
            <a:ext cx="7852305" cy="1157060"/>
            <a:chOff x="468455" y="487215"/>
            <a:chExt cx="7852305" cy="115706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68455" y="487215"/>
              <a:ext cx="4669860" cy="115706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grayscl/>
              <a:alphaModFix amt="58000"/>
            </a:blip>
            <a:stretch>
              <a:fillRect/>
            </a:stretch>
          </p:blipFill>
          <p:spPr>
            <a:xfrm>
              <a:off x="5290239" y="487215"/>
              <a:ext cx="1601269" cy="20597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email">
              <a:grayscl/>
            </a:blip>
            <a:stretch>
              <a:fillRect/>
            </a:stretch>
          </p:blipFill>
          <p:spPr>
            <a:xfrm>
              <a:off x="5263200" y="734768"/>
              <a:ext cx="2830112" cy="47517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5290239" y="1251528"/>
              <a:ext cx="3030521" cy="392747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462487" y="2373039"/>
            <a:ext cx="5816425" cy="41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56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473075" y="385763"/>
            <a:ext cx="8229600" cy="1143000"/>
          </a:xfrm>
        </p:spPr>
        <p:txBody>
          <a:bodyPr/>
          <a:lstStyle/>
          <a:p>
            <a:endParaRPr lang="es-ES" altLang="es-ES" smtClean="0"/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>
          <a:xfrm>
            <a:off x="473075" y="1711325"/>
            <a:ext cx="8229600" cy="4525963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486"/>
            <a:ext cx="9143999" cy="69124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07499" y="2622391"/>
            <a:ext cx="5251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es-ES" altLang="es-ES" sz="2800" dirty="0" smtClean="0">
                <a:solidFill>
                  <a:srgbClr val="80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SAF. Manifestaciones trombóticas </a:t>
            </a:r>
            <a:endParaRPr lang="es-ES" altLang="es-ES" sz="2800" dirty="0">
              <a:solidFill>
                <a:srgbClr val="800000"/>
              </a:solidFill>
              <a:latin typeface="Bookman Old Style" panose="02050604050505020204" pitchFamily="18" charset="0"/>
              <a:ea typeface="Batang" panose="02030600000101010101" pitchFamily="18" charset="-127"/>
              <a:cs typeface="Verdana" panose="020B0604030504040204" pitchFamily="34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244603" y="3677314"/>
            <a:ext cx="7036788" cy="2363739"/>
            <a:chOff x="1244603" y="3677314"/>
            <a:chExt cx="7036788" cy="2363739"/>
          </a:xfrm>
        </p:grpSpPr>
        <p:grpSp>
          <p:nvGrpSpPr>
            <p:cNvPr id="6" name="Agrupar 5"/>
            <p:cNvGrpSpPr/>
            <p:nvPr/>
          </p:nvGrpSpPr>
          <p:grpSpPr>
            <a:xfrm>
              <a:off x="1244603" y="3677314"/>
              <a:ext cx="7036788" cy="2363739"/>
              <a:chOff x="1460502" y="3551958"/>
              <a:chExt cx="7036788" cy="2363739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1460502" y="3551958"/>
                <a:ext cx="7036788" cy="1586626"/>
              </a:xfrm>
              <a:prstGeom prst="rect">
                <a:avLst/>
              </a:prstGeom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1460503" y="5412703"/>
                <a:ext cx="7036787" cy="502994"/>
              </a:xfrm>
              <a:prstGeom prst="rect">
                <a:avLst/>
              </a:prstGeom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4470400" y="5138584"/>
                <a:ext cx="1016000" cy="274119"/>
              </a:xfrm>
              <a:prstGeom prst="rect">
                <a:avLst/>
              </a:prstGeom>
            </p:spPr>
          </p:pic>
        </p:grpSp>
        <p:sp>
          <p:nvSpPr>
            <p:cNvPr id="10" name="Rectángulo 9"/>
            <p:cNvSpPr/>
            <p:nvPr/>
          </p:nvSpPr>
          <p:spPr>
            <a:xfrm>
              <a:off x="4819891" y="5538059"/>
              <a:ext cx="1686442" cy="502994"/>
            </a:xfrm>
            <a:prstGeom prst="rect">
              <a:avLst/>
            </a:prstGeom>
            <a:noFill/>
            <a:ln w="25400">
              <a:solidFill>
                <a:srgbClr val="158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xmlns="" val="23473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530220" y="567182"/>
            <a:ext cx="5962261" cy="1288284"/>
            <a:chOff x="1175657" y="576513"/>
            <a:chExt cx="5962261" cy="128828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175657" y="576513"/>
              <a:ext cx="5962261" cy="633463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175657" y="1311513"/>
              <a:ext cx="1493934" cy="165028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175657" y="1576873"/>
              <a:ext cx="3351115" cy="287924"/>
            </a:xfrm>
            <a:prstGeom prst="rect">
              <a:avLst/>
            </a:prstGeom>
          </p:spPr>
        </p:pic>
      </p:grpSp>
      <p:cxnSp>
        <p:nvCxnSpPr>
          <p:cNvPr id="8" name="Conector recto 7"/>
          <p:cNvCxnSpPr/>
          <p:nvPr/>
        </p:nvCxnSpPr>
        <p:spPr>
          <a:xfrm flipV="1">
            <a:off x="1253404" y="2071396"/>
            <a:ext cx="6742932" cy="1866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253404" y="2459652"/>
            <a:ext cx="6742932" cy="3724096"/>
          </a:xfrm>
          <a:prstGeom prst="rect">
            <a:avLst/>
          </a:prstGeom>
          <a:solidFill>
            <a:srgbClr val="E9F3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8000" algn="just">
              <a:spcBef>
                <a:spcPts val="600"/>
              </a:spcBef>
              <a:spcAft>
                <a:spcPts val="600"/>
              </a:spcAft>
            </a:pPr>
            <a:endParaRPr lang="es-ES_tradn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08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Ensayo 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</a:rPr>
              <a:t>prospectivo</a:t>
            </a: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no aleatorizado en pacientes con SAF 	primario y </a:t>
            </a:r>
            <a:r>
              <a:rPr lang="es-ES_tradnl" sz="2000" dirty="0">
                <a:solidFill>
                  <a:schemeClr val="accent2">
                    <a:lumMod val="50000"/>
                  </a:schemeClr>
                </a:solidFill>
              </a:rPr>
              <a:t>trombosis venosa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000" dirty="0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(INR 2 – 3), n = 20 </a:t>
            </a:r>
            <a:r>
              <a:rPr lang="es-ES_tradnl" sz="2000" dirty="0">
                <a:solidFill>
                  <a:schemeClr val="accent2">
                    <a:lumMod val="50000"/>
                  </a:schemeClr>
                </a:solidFill>
              </a:rPr>
              <a:t>vs W </a:t>
            </a: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(INR 2 - 3) </a:t>
            </a:r>
            <a:r>
              <a:rPr lang="es-ES_tradnl" sz="2000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s-ES" sz="2000" dirty="0" err="1">
                <a:solidFill>
                  <a:schemeClr val="accent2">
                    <a:lumMod val="50000"/>
                  </a:schemeClr>
                </a:solidFill>
              </a:rPr>
              <a:t>ás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 HCQ 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(400 mg/día), 	n = 20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Seguimiento 36 meses. Tiempo INR en rango (n = 40): 98%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</a:rPr>
              <a:t>Recurrencia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W = 6 (30%) 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TVP (12-18 meses)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vs W + HCQ = 0 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i="1" dirty="0" smtClean="0">
                <a:solidFill>
                  <a:schemeClr val="accent1">
                    <a:lumMod val="75000"/>
                  </a:schemeClr>
                </a:solidFill>
              </a:rPr>
              <a:t>(HR 2,4, CI 1,3 – 4,1), p &lt; 0,005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296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Estatinas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2574864" y="511434"/>
            <a:ext cx="4102649" cy="1178455"/>
            <a:chOff x="2284003" y="511434"/>
            <a:chExt cx="4102649" cy="117845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2284003" y="708237"/>
              <a:ext cx="4102649" cy="693556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332800" y="1401793"/>
              <a:ext cx="3198451" cy="28809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350800" y="511434"/>
              <a:ext cx="746494" cy="196803"/>
            </a:xfrm>
            <a:prstGeom prst="rect">
              <a:avLst/>
            </a:prstGeom>
          </p:spPr>
        </p:pic>
      </p:grpSp>
      <p:grpSp>
        <p:nvGrpSpPr>
          <p:cNvPr id="11" name="Agrupar 10"/>
          <p:cNvGrpSpPr/>
          <p:nvPr/>
        </p:nvGrpSpPr>
        <p:grpSpPr>
          <a:xfrm>
            <a:off x="1773591" y="2328176"/>
            <a:ext cx="5705194" cy="3631934"/>
            <a:chOff x="1773591" y="2328176"/>
            <a:chExt cx="5705194" cy="363193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3591" y="2328176"/>
              <a:ext cx="5705194" cy="363193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Rectángulo 6"/>
            <p:cNvSpPr/>
            <p:nvPr/>
          </p:nvSpPr>
          <p:spPr>
            <a:xfrm>
              <a:off x="1908000" y="2944800"/>
              <a:ext cx="1417210" cy="414103"/>
            </a:xfrm>
            <a:prstGeom prst="rect">
              <a:avLst/>
            </a:prstGeom>
            <a:noFill/>
            <a:ln>
              <a:solidFill>
                <a:srgbClr val="158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907999" y="3736127"/>
              <a:ext cx="1717851" cy="248462"/>
            </a:xfrm>
            <a:prstGeom prst="rect">
              <a:avLst/>
            </a:prstGeom>
            <a:noFill/>
            <a:ln>
              <a:solidFill>
                <a:srgbClr val="158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908000" y="4619544"/>
              <a:ext cx="1717851" cy="552137"/>
            </a:xfrm>
            <a:prstGeom prst="rect">
              <a:avLst/>
            </a:prstGeom>
            <a:noFill/>
            <a:ln>
              <a:solidFill>
                <a:srgbClr val="158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907999" y="5539773"/>
              <a:ext cx="1717851" cy="420337"/>
            </a:xfrm>
            <a:prstGeom prst="rect">
              <a:avLst/>
            </a:prstGeom>
            <a:noFill/>
            <a:ln>
              <a:solidFill>
                <a:srgbClr val="158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cxnSp>
        <p:nvCxnSpPr>
          <p:cNvPr id="13" name="Conector recto 12"/>
          <p:cNvCxnSpPr/>
          <p:nvPr/>
        </p:nvCxnSpPr>
        <p:spPr>
          <a:xfrm flipV="1">
            <a:off x="1773591" y="2015300"/>
            <a:ext cx="5705194" cy="9202"/>
          </a:xfrm>
          <a:prstGeom prst="line">
            <a:avLst/>
          </a:prstGeom>
          <a:ln w="127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628840" y="1023686"/>
            <a:ext cx="5803641" cy="1430569"/>
            <a:chOff x="1628840" y="1023686"/>
            <a:chExt cx="5803641" cy="143056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655148" y="2127845"/>
              <a:ext cx="2627603" cy="326410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628840" y="1023686"/>
              <a:ext cx="5803641" cy="694123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711261" y="1824039"/>
              <a:ext cx="1317171" cy="197576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517" y="2879971"/>
            <a:ext cx="6190213" cy="164810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59194" y="2886623"/>
            <a:ext cx="6742932" cy="2523768"/>
          </a:xfrm>
          <a:prstGeom prst="rect">
            <a:avLst/>
          </a:prstGeom>
          <a:solidFill>
            <a:srgbClr val="E9F3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8000" algn="just">
              <a:spcBef>
                <a:spcPts val="600"/>
              </a:spcBef>
              <a:spcAft>
                <a:spcPts val="600"/>
              </a:spcAft>
            </a:pPr>
            <a:endParaRPr lang="es-ES_tradn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08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En 42 pacientes con SAF y trombosis y 35 donantes sanos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Pacientes recibieron </a:t>
            </a:r>
            <a:r>
              <a:rPr lang="es-ES_tradnl" sz="2000" dirty="0" err="1" smtClean="0">
                <a:solidFill>
                  <a:schemeClr val="accent1">
                    <a:lumMod val="75000"/>
                  </a:schemeClr>
                </a:solidFill>
              </a:rPr>
              <a:t>fluvastatina</a:t>
            </a: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(20 mg/d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ía</a:t>
            </a: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) un mes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000" dirty="0" err="1" smtClean="0">
                <a:solidFill>
                  <a:schemeClr val="accent1">
                    <a:lumMod val="75000"/>
                  </a:schemeClr>
                </a:solidFill>
              </a:rPr>
              <a:t>Disminuci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ón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de niveles de FT y F. de crecimiento vascular endotelial </a:t>
            </a:r>
          </a:p>
          <a:p>
            <a:pPr marL="108000"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Belimumab</a:t>
            </a:r>
            <a:endParaRPr kumimoji="0" lang="es-ES_tradnl" sz="200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46574" y="957036"/>
            <a:ext cx="3708989" cy="213493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2546574" y="3533676"/>
            <a:ext cx="3746696" cy="2226952"/>
            <a:chOff x="2546574" y="3533676"/>
            <a:chExt cx="3746696" cy="222695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546574" y="3533676"/>
              <a:ext cx="3746696" cy="2226952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2733192" y="3644103"/>
              <a:ext cx="745416" cy="239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2196000" y="1388304"/>
            <a:ext cx="12906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600" b="1" dirty="0" err="1" smtClean="0">
                <a:solidFill>
                  <a:srgbClr val="1F497D"/>
                </a:solidFill>
              </a:rPr>
              <a:t>Belimumab</a:t>
            </a:r>
            <a:endParaRPr lang="es-ES_tradnl" sz="16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7146" y="570422"/>
            <a:ext cx="3614203" cy="15324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7146" y="226934"/>
            <a:ext cx="5437612" cy="2315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95" y="2517892"/>
            <a:ext cx="4980467" cy="35240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Captura de pantalla 2019-09-30 a la(s) 21.18.5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82731" y="2626100"/>
            <a:ext cx="3471142" cy="269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658107"/>
            <a:ext cx="6604000" cy="465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1123950"/>
            <a:ext cx="7124700" cy="606706"/>
          </a:xfrm>
          <a:prstGeom prst="rect">
            <a:avLst/>
          </a:prstGeom>
        </p:spPr>
      </p:pic>
      <p:pic>
        <p:nvPicPr>
          <p:cNvPr id="3" name="Imagen 2" descr="Captura de pantalla 2019-09-30 a la(s) 20.40.10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560000" y="1245600"/>
            <a:ext cx="628650" cy="2559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08250" y="1123950"/>
            <a:ext cx="730250" cy="2534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90953" y="2433784"/>
            <a:ext cx="8698247" cy="22202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5524500" y="2818151"/>
            <a:ext cx="1498600" cy="1926235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2787650" y="5471468"/>
            <a:ext cx="3368230" cy="5232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Inducción 10 </a:t>
            </a:r>
            <a:r>
              <a:rPr lang="es-ES_tradnl" sz="1400" dirty="0" err="1" smtClean="0"/>
              <a:t>mg</a:t>
            </a:r>
            <a:r>
              <a:rPr lang="es-ES_tradnl" sz="1400" dirty="0" smtClean="0"/>
              <a:t>/</a:t>
            </a:r>
            <a:r>
              <a:rPr lang="es-ES_tradnl" sz="1400" dirty="0" err="1" smtClean="0"/>
              <a:t>kg</a:t>
            </a:r>
            <a:r>
              <a:rPr lang="es-ES_tradnl" sz="1400" dirty="0" smtClean="0"/>
              <a:t> días 0, 14 y 28</a:t>
            </a:r>
          </a:p>
          <a:p>
            <a:r>
              <a:rPr lang="es-ES_tradnl" sz="1400" dirty="0" smtClean="0"/>
              <a:t>Mantenimiento: igual dosis cada 4 semanas</a:t>
            </a:r>
            <a:endParaRPr lang="es-ES_tradn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68" y="525340"/>
            <a:ext cx="4395297" cy="13314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4899" y="3403769"/>
            <a:ext cx="8882701" cy="19922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289" y="525340"/>
            <a:ext cx="3150822" cy="3417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289" y="867096"/>
            <a:ext cx="686006" cy="2139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108011" y="1573227"/>
            <a:ext cx="3382100" cy="165778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108011" y="3617685"/>
            <a:ext cx="1322769" cy="1853725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Vitamina 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43596" y="330200"/>
            <a:ext cx="7576503" cy="598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1504650" y="1171653"/>
            <a:ext cx="5827128" cy="40906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04651" y="567419"/>
            <a:ext cx="5827128" cy="6042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918518" y="1260000"/>
            <a:ext cx="1413260" cy="1958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58828" y="2782889"/>
            <a:ext cx="4342312" cy="22391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593277" y="2157206"/>
            <a:ext cx="4333766" cy="378929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0517" y="2677700"/>
            <a:ext cx="4904018" cy="1143000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Recomendaciones de </a:t>
            </a:r>
            <a:r>
              <a:rPr lang="es-ES_tradnl" sz="2800" dirty="0" err="1">
                <a:solidFill>
                  <a:srgbClr val="0B8387"/>
                </a:solidFill>
                <a:latin typeface="Baskerville"/>
                <a:cs typeface="Baskerville"/>
              </a:rPr>
              <a:t>t</a:t>
            </a:r>
            <a:r>
              <a:rPr lang="es-ES_tradnl" sz="2800" dirty="0" err="1" smtClean="0">
                <a:solidFill>
                  <a:srgbClr val="0B8387"/>
                </a:solidFill>
                <a:latin typeface="Baskerville"/>
                <a:cs typeface="Baskerville"/>
              </a:rPr>
              <a:t>romboprofilaxis</a:t>
            </a:r>
            <a:r>
              <a:rPr lang="es-ES_tradnl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 secundaria en SAF</a:t>
            </a: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050796" y="4028912"/>
            <a:ext cx="4486767" cy="10411"/>
          </a:xfrm>
          <a:prstGeom prst="line">
            <a:avLst/>
          </a:prstGeom>
          <a:ln w="127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57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Recomendaciones EULAR </a:t>
            </a:r>
          </a:p>
        </p:txBody>
      </p:sp>
    </p:spTree>
    <p:extLst>
      <p:ext uri="{BB962C8B-B14F-4D97-AF65-F5344CB8AC3E}">
        <p14:creationId xmlns:p14="http://schemas.microsoft.com/office/powerpoint/2010/main" xmlns="" val="15262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alphaModFix amt="51000"/>
            <a:grayscl/>
          </a:blip>
          <a:stretch>
            <a:fillRect/>
          </a:stretch>
        </p:blipFill>
        <p:spPr>
          <a:xfrm>
            <a:off x="260253" y="2300627"/>
            <a:ext cx="8646664" cy="342319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11980" y="2006097"/>
            <a:ext cx="6505086" cy="42538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216000" tIns="140400" bIns="14040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b="1" dirty="0" err="1" smtClean="0">
                <a:solidFill>
                  <a:schemeClr val="tx2"/>
                </a:solidFill>
              </a:rPr>
              <a:t>Tromboprofilaxis</a:t>
            </a:r>
            <a:r>
              <a:rPr lang="es-ES_tradnl" b="1" dirty="0" smtClean="0">
                <a:solidFill>
                  <a:schemeClr val="tx2"/>
                </a:solidFill>
              </a:rPr>
              <a:t> secundaria venosa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AVK. Primera trombosis venosa (INR 2-3)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ACOD: </a:t>
            </a:r>
          </a:p>
          <a:p>
            <a:pPr marL="979200" lvl="1" indent="-342900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>
                <a:solidFill>
                  <a:schemeClr val="tx2"/>
                </a:solidFill>
              </a:rPr>
              <a:t>No se recomienda </a:t>
            </a:r>
            <a:r>
              <a:rPr lang="es-ES_tradnl" dirty="0" err="1" smtClean="0">
                <a:solidFill>
                  <a:schemeClr val="tx2"/>
                </a:solidFill>
              </a:rPr>
              <a:t>rivaroxabán</a:t>
            </a:r>
            <a:r>
              <a:rPr lang="es-ES_tradnl" dirty="0" smtClean="0">
                <a:solidFill>
                  <a:schemeClr val="tx2"/>
                </a:solidFill>
              </a:rPr>
              <a:t> si triple </a:t>
            </a:r>
            <a:r>
              <a:rPr lang="es-ES_tradnl" dirty="0" err="1" smtClean="0">
                <a:solidFill>
                  <a:schemeClr val="tx2"/>
                </a:solidFill>
              </a:rPr>
              <a:t>positividad</a:t>
            </a:r>
            <a:r>
              <a:rPr lang="es-ES_tradnl" dirty="0" smtClean="0">
                <a:solidFill>
                  <a:schemeClr val="tx2"/>
                </a:solidFill>
              </a:rPr>
              <a:t> de AAF por elevada recurrencia </a:t>
            </a:r>
          </a:p>
          <a:p>
            <a:pPr marL="979200" lvl="1" indent="-342900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>
                <a:solidFill>
                  <a:schemeClr val="tx2"/>
                </a:solidFill>
              </a:rPr>
              <a:t>Alternativa si contraindicación de AVK o no se logra INR estable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>
                <a:solidFill>
                  <a:schemeClr val="tx2"/>
                </a:solidFill>
              </a:rPr>
              <a:t>3. Recurrencia en pacientes con AVK en rango INR 2-3: añadir AAS o INR rango 3-4 o cambio a HBPM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>
                <a:solidFill>
                  <a:schemeClr val="tx2"/>
                </a:solidFill>
              </a:rPr>
              <a:t>4. Duración variable: factor </a:t>
            </a:r>
            <a:r>
              <a:rPr lang="es-ES_tradnl" dirty="0" err="1" smtClean="0">
                <a:solidFill>
                  <a:schemeClr val="tx2"/>
                </a:solidFill>
              </a:rPr>
              <a:t>predisponente</a:t>
            </a:r>
            <a:r>
              <a:rPr lang="es-ES_tradnl" dirty="0" smtClean="0">
                <a:solidFill>
                  <a:schemeClr val="tx2"/>
                </a:solidFill>
              </a:rPr>
              <a:t>, otra </a:t>
            </a:r>
            <a:r>
              <a:rPr lang="es-ES_tradnl" dirty="0" err="1" smtClean="0">
                <a:solidFill>
                  <a:schemeClr val="tx2"/>
                </a:solidFill>
              </a:rPr>
              <a:t>trombofilia</a:t>
            </a:r>
            <a:r>
              <a:rPr lang="es-ES_tradnl" dirty="0" smtClean="0">
                <a:solidFill>
                  <a:schemeClr val="tx2"/>
                </a:solidFill>
              </a:rPr>
              <a:t>, riesgo serológico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318746" y="456031"/>
            <a:ext cx="4245777" cy="1212568"/>
            <a:chOff x="318746" y="261511"/>
            <a:chExt cx="4245777" cy="121256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18746" y="261511"/>
              <a:ext cx="4245777" cy="891262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email"/>
            <a:srcRect t="-21247"/>
            <a:stretch>
              <a:fillRect/>
            </a:stretch>
          </p:blipFill>
          <p:spPr>
            <a:xfrm>
              <a:off x="318746" y="1080000"/>
              <a:ext cx="2719037" cy="394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093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grayscl/>
            <a:alphaModFix amt="51000"/>
          </a:blip>
          <a:stretch>
            <a:fillRect/>
          </a:stretch>
        </p:blipFill>
        <p:spPr>
          <a:xfrm>
            <a:off x="586095" y="2263368"/>
            <a:ext cx="7956856" cy="36966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40817" y="2098120"/>
            <a:ext cx="6247412" cy="28380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216000" tIns="140400" bIns="14040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b="1" dirty="0" err="1" smtClean="0">
                <a:solidFill>
                  <a:schemeClr val="tx2"/>
                </a:solidFill>
              </a:rPr>
              <a:t>Tromboprofilaxis</a:t>
            </a:r>
            <a:r>
              <a:rPr lang="es-ES_tradnl" b="1" dirty="0" smtClean="0">
                <a:solidFill>
                  <a:schemeClr val="tx2"/>
                </a:solidFill>
              </a:rPr>
              <a:t> secundaria arterial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AVK preferible a AAS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ACOD no indicados por elevada recurrencia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Elección de rango de INR según riesgo </a:t>
            </a:r>
            <a:r>
              <a:rPr lang="es-ES_tradnl" dirty="0" err="1" smtClean="0">
                <a:solidFill>
                  <a:schemeClr val="tx2"/>
                </a:solidFill>
              </a:rPr>
              <a:t>trombótico</a:t>
            </a:r>
            <a:r>
              <a:rPr lang="es-ES_tradnl" dirty="0" smtClean="0">
                <a:solidFill>
                  <a:schemeClr val="tx2"/>
                </a:solidFill>
              </a:rPr>
              <a:t> / hemorrágico. Alternativa: AVK INR 2-3 + AAS </a:t>
            </a:r>
          </a:p>
          <a:p>
            <a:pPr marL="5220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En caso de recurrencia: AVK rango de INR 3-4, o AVK rango 2-3 + AAS, o cambiar a HBPM</a:t>
            </a:r>
          </a:p>
        </p:txBody>
      </p:sp>
      <p:grpSp>
        <p:nvGrpSpPr>
          <p:cNvPr id="3" name="Agrupar 5"/>
          <p:cNvGrpSpPr/>
          <p:nvPr/>
        </p:nvGrpSpPr>
        <p:grpSpPr>
          <a:xfrm>
            <a:off x="318746" y="456031"/>
            <a:ext cx="4245777" cy="1212568"/>
            <a:chOff x="318746" y="261511"/>
            <a:chExt cx="4245777" cy="1212568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18746" y="261511"/>
              <a:ext cx="4245777" cy="891262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email"/>
            <a:srcRect t="-21247"/>
            <a:stretch>
              <a:fillRect/>
            </a:stretch>
          </p:blipFill>
          <p:spPr>
            <a:xfrm>
              <a:off x="318746" y="1080000"/>
              <a:ext cx="2719037" cy="394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67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8542" y="1728164"/>
            <a:ext cx="6866343" cy="4185761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marL="90000" algn="just">
              <a:spcBef>
                <a:spcPts val="600"/>
              </a:spcBef>
              <a:spcAft>
                <a:spcPts val="600"/>
              </a:spcAft>
            </a:pPr>
            <a:r>
              <a:rPr lang="es-ES_tradnl" b="1" dirty="0" err="1" smtClean="0">
                <a:solidFill>
                  <a:schemeClr val="tx2">
                    <a:lumMod val="75000"/>
                  </a:schemeClr>
                </a:solidFill>
              </a:rPr>
              <a:t>Tromboprofilaxis</a:t>
            </a:r>
            <a:r>
              <a:rPr lang="es-ES_tradnl" b="1" dirty="0" smtClean="0">
                <a:solidFill>
                  <a:schemeClr val="tx2">
                    <a:lumMod val="75000"/>
                  </a:schemeClr>
                </a:solidFill>
              </a:rPr>
              <a:t> secundaria venosa 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/>
              <a:t>Se recomienda que la anticoagulación se mantenga </a:t>
            </a:r>
            <a:r>
              <a:rPr lang="es-ES_tradnl" dirty="0" smtClean="0">
                <a:solidFill>
                  <a:srgbClr val="0B7B80"/>
                </a:solidFill>
              </a:rPr>
              <a:t>indefinidamente</a:t>
            </a:r>
            <a:r>
              <a:rPr lang="es-ES_tradnl" dirty="0" smtClean="0"/>
              <a:t>.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</a:pPr>
            <a:r>
              <a:rPr lang="es-ES_tradnl" b="1" dirty="0" err="1" smtClean="0">
                <a:solidFill>
                  <a:schemeClr val="tx2">
                    <a:lumMod val="75000"/>
                  </a:schemeClr>
                </a:solidFill>
              </a:rPr>
              <a:t>Tromboprofilaxis</a:t>
            </a:r>
            <a:r>
              <a:rPr lang="es-ES_tradnl" b="1" dirty="0" smtClean="0">
                <a:solidFill>
                  <a:schemeClr val="tx2">
                    <a:lumMod val="75000"/>
                  </a:schemeClr>
                </a:solidFill>
              </a:rPr>
              <a:t> secundaria arterial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/>
              <a:t>En caso de </a:t>
            </a:r>
            <a:r>
              <a:rPr lang="es-ES_tradnl" dirty="0" smtClean="0">
                <a:solidFill>
                  <a:srgbClr val="0B7B80"/>
                </a:solidFill>
              </a:rPr>
              <a:t>recurrencia</a:t>
            </a:r>
            <a:r>
              <a:rPr lang="es-ES_tradnl" dirty="0" smtClean="0"/>
              <a:t> se recomienda asociar a la terapia convencional dosis antiagregantes de ácido </a:t>
            </a:r>
            <a:r>
              <a:rPr lang="es-ES_tradnl" dirty="0" smtClean="0">
                <a:solidFill>
                  <a:srgbClr val="0B7B80"/>
                </a:solidFill>
              </a:rPr>
              <a:t>acetilsalicílico, </a:t>
            </a:r>
            <a:r>
              <a:rPr lang="es-ES_tradnl" dirty="0" err="1" smtClean="0">
                <a:solidFill>
                  <a:srgbClr val="0B7B80"/>
                </a:solidFill>
              </a:rPr>
              <a:t>hidroxicloroquina</a:t>
            </a:r>
            <a:r>
              <a:rPr lang="es-ES_tradnl" dirty="0" smtClean="0">
                <a:solidFill>
                  <a:srgbClr val="0B7B80"/>
                </a:solidFill>
              </a:rPr>
              <a:t> o </a:t>
            </a:r>
            <a:r>
              <a:rPr lang="es-ES_tradnl" dirty="0" err="1" smtClean="0">
                <a:solidFill>
                  <a:srgbClr val="0B7B80"/>
                </a:solidFill>
              </a:rPr>
              <a:t>estatinas</a:t>
            </a:r>
            <a:r>
              <a:rPr lang="es-ES_tradnl" dirty="0" smtClean="0"/>
              <a:t>.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</a:pPr>
            <a:r>
              <a:rPr lang="es-ES_tradnl" b="1" dirty="0" err="1" smtClean="0">
                <a:solidFill>
                  <a:schemeClr val="tx2">
                    <a:lumMod val="75000"/>
                  </a:schemeClr>
                </a:solidFill>
              </a:rPr>
              <a:t>Nuevos anticoagulantes orales</a:t>
            </a:r>
          </a:p>
          <a:p>
            <a:pPr marL="90000" algn="just"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/>
              <a:t>Los anticoagulantes orales de acción directa podrían ser una opción terapéutica en pacientes que presentan </a:t>
            </a:r>
            <a:r>
              <a:rPr lang="es-ES_tradnl" dirty="0" smtClean="0">
                <a:solidFill>
                  <a:srgbClr val="0B7B80"/>
                </a:solidFill>
              </a:rPr>
              <a:t>alergia</a:t>
            </a:r>
            <a:r>
              <a:rPr lang="es-ES_tradnl" dirty="0" smtClean="0"/>
              <a:t> a </a:t>
            </a:r>
            <a:r>
              <a:rPr lang="es-ES_tradnl" dirty="0" err="1" smtClean="0"/>
              <a:t>dicumarínicos</a:t>
            </a:r>
            <a:r>
              <a:rPr lang="es-ES_tradnl" dirty="0" smtClean="0"/>
              <a:t> y/o dificultad para mantener el INR en </a:t>
            </a:r>
            <a:r>
              <a:rPr lang="es-ES_tradnl" dirty="0" smtClean="0">
                <a:solidFill>
                  <a:srgbClr val="0B7B80"/>
                </a:solidFill>
              </a:rPr>
              <a:t>rango</a:t>
            </a:r>
            <a:r>
              <a:rPr lang="es-ES_tradnl" dirty="0" smtClean="0"/>
              <a:t> terapéutico a los antagonistas de la vitamina K únicamente en caso de </a:t>
            </a:r>
            <a:r>
              <a:rPr lang="es-ES_tradnl" dirty="0" smtClean="0">
                <a:solidFill>
                  <a:srgbClr val="0B7B80"/>
                </a:solidFill>
              </a:rPr>
              <a:t>trombosis venosa y perfil de bajo riesgo </a:t>
            </a:r>
            <a:r>
              <a:rPr lang="es-ES_tradnl" dirty="0" err="1" smtClean="0">
                <a:solidFill>
                  <a:srgbClr val="0B7B80"/>
                </a:solidFill>
              </a:rPr>
              <a:t>trombótico</a:t>
            </a:r>
            <a:r>
              <a:rPr lang="es-ES_tradnl" dirty="0" smtClean="0">
                <a:solidFill>
                  <a:srgbClr val="0B7B80"/>
                </a:solidFill>
              </a:rPr>
              <a:t> </a:t>
            </a:r>
            <a:r>
              <a:rPr lang="es-ES_tradnl" dirty="0" smtClean="0"/>
              <a:t>(ausencia de triple </a:t>
            </a:r>
            <a:r>
              <a:rPr lang="es-ES_tradnl" dirty="0" err="1" smtClean="0"/>
              <a:t>positividad</a:t>
            </a:r>
            <a:r>
              <a:rPr lang="es-ES_tradnl" dirty="0" smtClean="0"/>
              <a:t>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42" y="404585"/>
            <a:ext cx="6772198" cy="8901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alphaModFix amt="69000"/>
          </a:blip>
          <a:srcRect/>
          <a:stretch>
            <a:fillRect/>
          </a:stretch>
        </p:blipFill>
        <p:spPr>
          <a:xfrm>
            <a:off x="2520000" y="1056011"/>
            <a:ext cx="3513541" cy="242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alphaModFix amt="60000"/>
          </a:blip>
          <a:stretch>
            <a:fillRect/>
          </a:stretch>
        </p:blipFill>
        <p:spPr>
          <a:xfrm>
            <a:off x="6373728" y="1036615"/>
            <a:ext cx="1272725" cy="2025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00740" y="539644"/>
            <a:ext cx="455874" cy="3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18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473075" y="385763"/>
            <a:ext cx="8229600" cy="1143000"/>
          </a:xfrm>
        </p:spPr>
        <p:txBody>
          <a:bodyPr/>
          <a:lstStyle/>
          <a:p>
            <a:endParaRPr lang="es-ES" altLang="es-ES" smtClean="0"/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>
          <a:xfrm>
            <a:off x="473075" y="1711325"/>
            <a:ext cx="8229600" cy="4525963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486"/>
            <a:ext cx="9143999" cy="69124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67862" y="2214435"/>
            <a:ext cx="68082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s-ES" altLang="es-ES" sz="2800" dirty="0" smtClean="0">
                <a:solidFill>
                  <a:srgbClr val="80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SAF. Manifestaciones no </a:t>
            </a:r>
            <a:r>
              <a:rPr lang="es-ES" altLang="es-ES" sz="2800" dirty="0" err="1" smtClean="0">
                <a:solidFill>
                  <a:srgbClr val="80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trombóticas</a:t>
            </a:r>
            <a:r>
              <a:rPr lang="es-ES" altLang="es-ES" sz="2800" dirty="0" smtClean="0">
                <a:solidFill>
                  <a:srgbClr val="80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s-ES" altLang="es-ES" sz="2800" dirty="0" smtClean="0">
                <a:solidFill>
                  <a:srgbClr val="80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Verdana" panose="020B0604030504040204" pitchFamily="34" charset="0"/>
              </a:rPr>
              <a:t>o mixtas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1056926" y="3873549"/>
            <a:ext cx="7036788" cy="2363739"/>
            <a:chOff x="1460502" y="3551958"/>
            <a:chExt cx="7036788" cy="236373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460502" y="3551958"/>
              <a:ext cx="7036788" cy="158662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460503" y="5412703"/>
              <a:ext cx="7036787" cy="502994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4470400" y="5138584"/>
              <a:ext cx="1016000" cy="274119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1056926" y="5734294"/>
            <a:ext cx="5280374" cy="502994"/>
          </a:xfrm>
          <a:prstGeom prst="rect">
            <a:avLst/>
          </a:prstGeom>
          <a:noFill/>
          <a:ln w="25400">
            <a:solidFill>
              <a:srgbClr val="20A5B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5093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01446" y="152400"/>
            <a:ext cx="516210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94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339850" y="514350"/>
            <a:ext cx="6648450" cy="808896"/>
            <a:chOff x="2279650" y="514350"/>
            <a:chExt cx="6648450" cy="80889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9650" y="514350"/>
              <a:ext cx="3765550" cy="808896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1950" y="514350"/>
              <a:ext cx="1276350" cy="45792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6045200" y="1025015"/>
              <a:ext cx="2882900" cy="298231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email">
              <a:alphaModFix amt="72000"/>
            </a:blip>
            <a:stretch>
              <a:fillRect/>
            </a:stretch>
          </p:blipFill>
          <p:spPr>
            <a:xfrm>
              <a:off x="3282950" y="1088296"/>
              <a:ext cx="1500065" cy="234950"/>
            </a:xfrm>
            <a:prstGeom prst="rect">
              <a:avLst/>
            </a:prstGeom>
          </p:spPr>
        </p:pic>
      </p:grpSp>
      <p:cxnSp>
        <p:nvCxnSpPr>
          <p:cNvPr id="9" name="Conector recto 8"/>
          <p:cNvCxnSpPr/>
          <p:nvPr/>
        </p:nvCxnSpPr>
        <p:spPr>
          <a:xfrm>
            <a:off x="1339200" y="1414800"/>
            <a:ext cx="6648450" cy="158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Captura de pantalla 2019-10-03 a la(s) 09.16.1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172200" y="2387600"/>
            <a:ext cx="2371885" cy="2711450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696700" y="2387600"/>
            <a:ext cx="5475500" cy="2984500"/>
            <a:chOff x="696700" y="2387600"/>
            <a:chExt cx="5475500" cy="298450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696700" y="2387600"/>
              <a:ext cx="5475500" cy="2984500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5556250" y="4826000"/>
              <a:ext cx="431800" cy="546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6172200" y="5230455"/>
            <a:ext cx="2371885" cy="954107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marL="180000"/>
            <a:r>
              <a:rPr lang="es-ES_tradnl" sz="1400" b="1" dirty="0" smtClean="0">
                <a:solidFill>
                  <a:schemeClr val="tx2">
                    <a:lumMod val="75000"/>
                  </a:schemeClr>
                </a:solidFill>
              </a:rPr>
              <a:t>Ictus:</a:t>
            </a:r>
          </a:p>
          <a:p>
            <a:pPr lvl="1"/>
            <a:r>
              <a:rPr lang="es-ES_tradnl" sz="1400" dirty="0" smtClean="0">
                <a:solidFill>
                  <a:schemeClr val="tx2">
                    <a:lumMod val="75000"/>
                  </a:schemeClr>
                </a:solidFill>
              </a:rPr>
              <a:t>AAS, anticoagulación</a:t>
            </a:r>
          </a:p>
          <a:p>
            <a:pPr lvl="1"/>
            <a:r>
              <a:rPr lang="es-ES_tradnl" sz="1400" dirty="0" err="1" smtClean="0">
                <a:solidFill>
                  <a:schemeClr val="tx2">
                    <a:lumMod val="75000"/>
                  </a:schemeClr>
                </a:solidFill>
              </a:rPr>
              <a:t>Trombolisis</a:t>
            </a:r>
            <a:endParaRPr lang="es-ES_tradnl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s-ES_tradnl" sz="1400" dirty="0" err="1" smtClean="0">
                <a:solidFill>
                  <a:schemeClr val="tx2">
                    <a:lumMod val="75000"/>
                  </a:schemeClr>
                </a:solidFill>
              </a:rPr>
              <a:t>Trombectomía</a:t>
            </a:r>
            <a:endParaRPr lang="es-ES_tradnl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7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48" y="721152"/>
            <a:ext cx="7164551" cy="6364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31648" y="1340971"/>
            <a:ext cx="1123950" cy="2233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998802"/>
            <a:ext cx="3930650" cy="4538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48600" y="721152"/>
            <a:ext cx="919969" cy="11620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258883" y="2413000"/>
            <a:ext cx="6272216" cy="36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1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889" y="124702"/>
            <a:ext cx="5902182" cy="66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8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816100" y="794712"/>
            <a:ext cx="5779666" cy="630989"/>
            <a:chOff x="365135" y="534312"/>
            <a:chExt cx="7356465" cy="79437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365135" y="534312"/>
              <a:ext cx="7356465" cy="355331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135" y="889643"/>
              <a:ext cx="7356465" cy="43904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6724650" y="957600"/>
              <a:ext cx="996950" cy="268145"/>
            </a:xfrm>
            <a:prstGeom prst="rect">
              <a:avLst/>
            </a:prstGeom>
          </p:spPr>
        </p:pic>
      </p:grpSp>
      <p:grpSp>
        <p:nvGrpSpPr>
          <p:cNvPr id="20" name="Agrupar 19"/>
          <p:cNvGrpSpPr/>
          <p:nvPr/>
        </p:nvGrpSpPr>
        <p:grpSpPr>
          <a:xfrm>
            <a:off x="723068" y="2116342"/>
            <a:ext cx="7723082" cy="3975887"/>
            <a:chOff x="913568" y="2319542"/>
            <a:chExt cx="7723082" cy="3975887"/>
          </a:xfrm>
        </p:grpSpPr>
        <p:pic>
          <p:nvPicPr>
            <p:cNvPr id="5" name="Imagen 4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07" t="2469" r="3407" b="14815"/>
            <a:stretch>
              <a:fillRect/>
            </a:stretch>
          </p:blipFill>
          <p:spPr bwMode="auto">
            <a:xfrm>
              <a:off x="3525437" y="2319542"/>
              <a:ext cx="2177423" cy="246688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</p:pic>
        <p:pic>
          <p:nvPicPr>
            <p:cNvPr id="4" name="0 Imagen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10" t="4093" r="4610" b="4093"/>
            <a:stretch>
              <a:fillRect/>
            </a:stretch>
          </p:blipFill>
          <p:spPr>
            <a:xfrm>
              <a:off x="913568" y="2319542"/>
              <a:ext cx="2177423" cy="2466885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306891" y="5064323"/>
              <a:ext cx="2611870" cy="1231106"/>
            </a:xfrm>
            <a:prstGeom prst="rect">
              <a:avLst/>
            </a:prstGeom>
            <a:solidFill>
              <a:srgbClr val="E9F3FF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ES_tradnl" b="1" dirty="0" smtClean="0">
                  <a:solidFill>
                    <a:schemeClr val="tx2">
                      <a:lumMod val="75000"/>
                    </a:schemeClr>
                  </a:solidFill>
                </a:rPr>
                <a:t>EM </a:t>
              </a:r>
              <a:r>
                <a:rPr lang="es-ES_tradnl" b="1" i="1" dirty="0" err="1" smtClean="0">
                  <a:solidFill>
                    <a:schemeClr val="tx2">
                      <a:lumMod val="75000"/>
                    </a:schemeClr>
                  </a:solidFill>
                </a:rPr>
                <a:t>like</a:t>
              </a:r>
              <a:r>
                <a:rPr lang="es-ES_tradnl" b="1" dirty="0" smtClean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</a:pPr>
              <a:r>
                <a:rPr lang="es-ES_tradnl" dirty="0" smtClean="0">
                  <a:solidFill>
                    <a:schemeClr val="tx2">
                      <a:lumMod val="75000"/>
                    </a:schemeClr>
                  </a:solidFill>
                </a:rPr>
                <a:t>AAS, anticoagulación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</a:pPr>
              <a:r>
                <a:rPr lang="es-ES_tradnl" dirty="0" smtClean="0">
                  <a:solidFill>
                    <a:schemeClr val="tx2">
                      <a:lumMod val="75000"/>
                    </a:schemeClr>
                  </a:solidFill>
                </a:rPr>
                <a:t>GC, IS</a:t>
              </a: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7307" y="2319543"/>
              <a:ext cx="2499343" cy="2466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849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90950" y="2240440"/>
            <a:ext cx="2117749" cy="248587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490951" y="4987924"/>
            <a:ext cx="2085625" cy="923330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Lesiones </a:t>
            </a:r>
            <a:r>
              <a:rPr lang="es-ES_tradnl" dirty="0" err="1" smtClean="0">
                <a:solidFill>
                  <a:schemeClr val="tx2">
                    <a:lumMod val="75000"/>
                  </a:schemeClr>
                </a:solidFill>
              </a:rPr>
              <a:t>hiperintensas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sustancia blanca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Imagen 12" descr="Captura de pantalla 2019-10-03 a la(s) 08.49.0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49550" y="2240439"/>
            <a:ext cx="2294349" cy="256669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892394" y="4987924"/>
            <a:ext cx="2224072" cy="1077218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marL="180000">
              <a:spcBef>
                <a:spcPts val="300"/>
              </a:spcBef>
              <a:spcAft>
                <a:spcPts val="300"/>
              </a:spcAft>
            </a:pPr>
            <a:r>
              <a:rPr lang="es-ES_tradnl" b="1" dirty="0" smtClean="0">
                <a:solidFill>
                  <a:schemeClr val="tx2">
                    <a:lumMod val="75000"/>
                  </a:schemeClr>
                </a:solidFill>
              </a:rPr>
              <a:t>Corea: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GC, IGIV,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neurolépticos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email">
            <a:lum bright="15000"/>
          </a:blip>
          <a:stretch>
            <a:fillRect/>
          </a:stretch>
        </p:blipFill>
        <p:spPr>
          <a:xfrm>
            <a:off x="938674" y="2240439"/>
            <a:ext cx="2084208" cy="248587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141451" y="4987924"/>
            <a:ext cx="2085625" cy="723275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_tradnl" b="1" dirty="0" smtClean="0">
                <a:solidFill>
                  <a:schemeClr val="tx2">
                    <a:lumMod val="75000"/>
                  </a:schemeClr>
                </a:solidFill>
              </a:rPr>
              <a:t>Deterioro cognitivo:</a:t>
            </a:r>
          </a:p>
          <a:p>
            <a:pPr marL="288000">
              <a:spcBef>
                <a:spcPts val="300"/>
              </a:spcBef>
              <a:spcAft>
                <a:spcPts val="300"/>
              </a:spcAft>
            </a:pP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RTX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141451" y="5726588"/>
            <a:ext cx="2224072" cy="723275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marL="180000">
              <a:spcBef>
                <a:spcPts val="300"/>
              </a:spcBef>
              <a:spcAft>
                <a:spcPts val="300"/>
              </a:spcAft>
            </a:pPr>
            <a:r>
              <a:rPr lang="es-ES_tradnl" b="1" dirty="0" smtClean="0">
                <a:solidFill>
                  <a:schemeClr val="tx2">
                    <a:lumMod val="75000"/>
                  </a:schemeClr>
                </a:solidFill>
              </a:rPr>
              <a:t>Migraña: </a:t>
            </a:r>
          </a:p>
          <a:p>
            <a:pPr marL="180000">
              <a:spcBef>
                <a:spcPts val="300"/>
              </a:spcBef>
              <a:spcAft>
                <a:spcPts val="300"/>
              </a:spcAft>
            </a:pP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AAS, HCQ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1816100" y="794712"/>
            <a:ext cx="5779666" cy="630989"/>
            <a:chOff x="365135" y="534312"/>
            <a:chExt cx="7356465" cy="794377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365135" y="534312"/>
              <a:ext cx="7356465" cy="355331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135" y="889643"/>
              <a:ext cx="7356465" cy="439046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6724650" y="957600"/>
              <a:ext cx="996950" cy="268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209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5301" y="736600"/>
            <a:ext cx="8357803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1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93699"/>
            <a:ext cx="9144000" cy="60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13507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1003058" y="1561010"/>
            <a:ext cx="7010400" cy="2400736"/>
            <a:chOff x="1228271" y="1783696"/>
            <a:chExt cx="7010400" cy="2400736"/>
          </a:xfrm>
        </p:grpSpPr>
        <p:pic>
          <p:nvPicPr>
            <p:cNvPr id="3" name="Imagen 2" descr="Captura de pantalla 2019-10-02 a la(s) 21.41.32.pn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228271" y="1783696"/>
              <a:ext cx="3279987" cy="2393950"/>
            </a:xfrm>
            <a:prstGeom prst="rect">
              <a:avLst/>
            </a:prstGeom>
          </p:spPr>
        </p:pic>
        <p:pic>
          <p:nvPicPr>
            <p:cNvPr id="4" name="Imagen 3" descr="Captura de pantalla 2019-10-02 a la(s) 21.42.33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904922" y="1783696"/>
              <a:ext cx="3333749" cy="2400736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72958" y="4527113"/>
            <a:ext cx="6070600" cy="808377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457083" y="5335490"/>
            <a:ext cx="6102350" cy="854515"/>
            <a:chOff x="1428751" y="5816599"/>
            <a:chExt cx="6102350" cy="85451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8751" y="5816599"/>
              <a:ext cx="6102350" cy="85451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6410780" y="5907600"/>
              <a:ext cx="1088571" cy="254000"/>
            </a:xfrm>
            <a:prstGeom prst="rect">
              <a:avLst/>
            </a:prstGeom>
          </p:spPr>
        </p:pic>
      </p:grpSp>
      <p:sp>
        <p:nvSpPr>
          <p:cNvPr id="11" name="CuadroTexto 10"/>
          <p:cNvSpPr txBox="1"/>
          <p:nvPr/>
        </p:nvSpPr>
        <p:spPr>
          <a:xfrm>
            <a:off x="1917458" y="545347"/>
            <a:ext cx="5181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Se ha descrito resolución de vegetaciones con anticoagulación oral y con HBPM asociada a GC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4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379" y="2037590"/>
            <a:ext cx="3079821" cy="3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886200" y="2295366"/>
            <a:ext cx="4965700" cy="27084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</a:rPr>
              <a:t>Cirugía de sustitución valvular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</a:rPr>
              <a:t> Complicaciones </a:t>
            </a:r>
            <a:r>
              <a:rPr lang="es-ES_tradnl" sz="2000" dirty="0" err="1" smtClean="0">
                <a:solidFill>
                  <a:schemeClr val="tx2">
                    <a:lumMod val="75000"/>
                  </a:schemeClr>
                </a:solidFill>
              </a:rPr>
              <a:t>trombóticas</a:t>
            </a: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</a:rPr>
              <a:t> y hemorrágicas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</a:rPr>
              <a:t> AAF acortan la vida media de las prótesis biológicas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</a:rPr>
              <a:t> TAVI se ha asociado a complicaciones </a:t>
            </a:r>
            <a:r>
              <a:rPr lang="es-ES_tradnl" sz="2000" dirty="0" err="1" smtClean="0">
                <a:solidFill>
                  <a:schemeClr val="tx2">
                    <a:lumMod val="75000"/>
                  </a:schemeClr>
                </a:solidFill>
              </a:rPr>
              <a:t>trombóticas</a:t>
            </a:r>
            <a:endParaRPr lang="es-ES_tradnl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22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90216" y="540000"/>
            <a:ext cx="3316884" cy="7919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alphaModFix amt="40000"/>
          </a:blip>
          <a:stretch>
            <a:fillRect/>
          </a:stretch>
        </p:blipFill>
        <p:spPr>
          <a:xfrm>
            <a:off x="1196975" y="1057389"/>
            <a:ext cx="1050925" cy="2101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52500" y="792000"/>
            <a:ext cx="1546252" cy="488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00" y="868749"/>
            <a:ext cx="2432050" cy="398825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196975" y="1536700"/>
            <a:ext cx="7242175" cy="5080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Agrupar 11"/>
          <p:cNvGrpSpPr/>
          <p:nvPr/>
        </p:nvGrpSpPr>
        <p:grpSpPr>
          <a:xfrm>
            <a:off x="1406367" y="1689100"/>
            <a:ext cx="6391433" cy="5128886"/>
            <a:chOff x="1406367" y="1689100"/>
            <a:chExt cx="6391433" cy="5128886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1406367" y="1689100"/>
              <a:ext cx="2567697" cy="49149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3974064" y="1689100"/>
              <a:ext cx="3823736" cy="512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67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56570" y="559104"/>
            <a:ext cx="5742722" cy="5169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35523" y="1059021"/>
            <a:ext cx="2663769" cy="367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15242" y="1155245"/>
            <a:ext cx="721809" cy="1754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230368" y="559104"/>
            <a:ext cx="598485" cy="8678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01022" y="2051002"/>
            <a:ext cx="3200297" cy="324835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415242" y="1652924"/>
            <a:ext cx="6413611" cy="37354"/>
          </a:xfrm>
          <a:prstGeom prst="line">
            <a:avLst/>
          </a:prstGeom>
          <a:ln w="9525">
            <a:solidFill>
              <a:srgbClr val="8E2C0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Agrupar 11"/>
          <p:cNvGrpSpPr/>
          <p:nvPr/>
        </p:nvGrpSpPr>
        <p:grpSpPr>
          <a:xfrm>
            <a:off x="2266404" y="5595454"/>
            <a:ext cx="5093317" cy="830997"/>
            <a:chOff x="1469197" y="2843505"/>
            <a:chExt cx="4880644" cy="1244985"/>
          </a:xfrm>
        </p:grpSpPr>
        <p:sp>
          <p:nvSpPr>
            <p:cNvPr id="10" name="Rectángulo 9"/>
            <p:cNvSpPr/>
            <p:nvPr/>
          </p:nvSpPr>
          <p:spPr>
            <a:xfrm>
              <a:off x="1531421" y="2843505"/>
              <a:ext cx="4818420" cy="1244985"/>
            </a:xfrm>
            <a:prstGeom prst="rect">
              <a:avLst/>
            </a:prstGeom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s-ES_tradnl" sz="1200" dirty="0" err="1" smtClean="0">
                  <a:solidFill>
                    <a:srgbClr val="244489"/>
                  </a:solidFill>
                </a:rPr>
                <a:t>Rapamune</a:t>
              </a:r>
              <a:r>
                <a:rPr lang="es-ES_tradnl" sz="1200" dirty="0" smtClean="0">
                  <a:solidFill>
                    <a:srgbClr val="244489"/>
                  </a:solidFill>
                </a:rPr>
                <a:t> 1 </a:t>
              </a:r>
              <a:r>
                <a:rPr lang="es-ES_tradnl" sz="1200" dirty="0" err="1" smtClean="0">
                  <a:solidFill>
                    <a:srgbClr val="244489"/>
                  </a:solidFill>
                </a:rPr>
                <a:t>mg</a:t>
              </a:r>
              <a:r>
                <a:rPr lang="es-ES_tradnl" sz="1200" dirty="0" smtClean="0">
                  <a:solidFill>
                    <a:srgbClr val="244489"/>
                  </a:solidFill>
                </a:rPr>
                <a:t>/ml solución oral (60 ml) = 1 </a:t>
              </a:r>
              <a:r>
                <a:rPr lang="es-ES_tradnl" sz="1200" dirty="0" err="1" smtClean="0">
                  <a:solidFill>
                    <a:srgbClr val="244489"/>
                  </a:solidFill>
                </a:rPr>
                <a:t>mg</a:t>
              </a:r>
              <a:r>
                <a:rPr lang="es-ES_tradnl" sz="1200" dirty="0" smtClean="0">
                  <a:solidFill>
                    <a:srgbClr val="244489"/>
                  </a:solidFill>
                </a:rPr>
                <a:t> de </a:t>
              </a:r>
              <a:r>
                <a:rPr lang="es-ES_tradnl" sz="1200" dirty="0" err="1" smtClean="0">
                  <a:solidFill>
                    <a:srgbClr val="244489"/>
                  </a:solidFill>
                </a:rPr>
                <a:t>sirolimus</a:t>
              </a:r>
              <a:endParaRPr lang="es-ES_tradnl" sz="1200" dirty="0" smtClean="0">
                <a:solidFill>
                  <a:srgbClr val="244489"/>
                </a:solidFill>
              </a:endParaRPr>
            </a:p>
            <a:p>
              <a:r>
                <a:rPr lang="es-ES_tradnl" sz="1200" dirty="0" smtClean="0">
                  <a:solidFill>
                    <a:srgbClr val="244489"/>
                  </a:solidFill>
                </a:rPr>
                <a:t>Indicaciones terapéuticas</a:t>
              </a:r>
            </a:p>
            <a:p>
              <a:pPr marL="270000"/>
              <a:r>
                <a:rPr lang="es-ES_tradnl" sz="1200" dirty="0" smtClean="0">
                  <a:solidFill>
                    <a:srgbClr val="244489"/>
                  </a:solidFill>
                </a:rPr>
                <a:t>Profilaxis del rechazo de trasplante renal. </a:t>
              </a:r>
            </a:p>
            <a:p>
              <a:pPr marL="270000"/>
              <a:r>
                <a:rPr lang="es-ES_tradnl" sz="1200" dirty="0" err="1" smtClean="0">
                  <a:solidFill>
                    <a:srgbClr val="244489"/>
                  </a:solidFill>
                </a:rPr>
                <a:t>Linfangioleiomiomatosis</a:t>
              </a:r>
              <a:r>
                <a:rPr lang="es-ES_tradnl" sz="1200" dirty="0" smtClean="0">
                  <a:solidFill>
                    <a:srgbClr val="244489"/>
                  </a:solidFill>
                </a:rPr>
                <a:t> 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469197" y="2843505"/>
              <a:ext cx="4248030" cy="1244984"/>
            </a:xfrm>
            <a:prstGeom prst="rect">
              <a:avLst/>
            </a:prstGeom>
            <a:noFill/>
            <a:ln>
              <a:solidFill>
                <a:srgbClr val="244489"/>
              </a:solidFill>
            </a:ln>
            <a:effectLst>
              <a:outerShdw blurRad="40000" dist="23000" dir="5400000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200" dirty="0">
                <a:solidFill>
                  <a:srgbClr val="1F497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694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7 Grupo"/>
          <p:cNvGrpSpPr/>
          <p:nvPr/>
        </p:nvGrpSpPr>
        <p:grpSpPr>
          <a:xfrm>
            <a:off x="738075" y="267990"/>
            <a:ext cx="7575115" cy="5763480"/>
            <a:chOff x="683568" y="0"/>
            <a:chExt cx="7575115" cy="576348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920750" y="0"/>
              <a:ext cx="7302500" cy="574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4211960" y="2492896"/>
              <a:ext cx="1296144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6228184" y="2467014"/>
              <a:ext cx="1296144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2 Rectángulo"/>
            <p:cNvSpPr/>
            <p:nvPr/>
          </p:nvSpPr>
          <p:spPr>
            <a:xfrm>
              <a:off x="2627784" y="116632"/>
              <a:ext cx="309634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2604823" y="260648"/>
              <a:ext cx="2952328" cy="504056"/>
            </a:xfrm>
            <a:prstGeom prst="roundRect">
              <a:avLst/>
            </a:prstGeom>
            <a:solidFill>
              <a:srgbClr val="E3EBF5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s-ES" sz="16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Anticuerpos </a:t>
              </a:r>
              <a:r>
                <a:rPr lang="es-ES" sz="1600" dirty="0" err="1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antifosfolípidos</a:t>
              </a:r>
              <a:endParaRPr lang="es-ES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1043608" y="5432562"/>
              <a:ext cx="1440160" cy="33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7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Trombosis</a:t>
              </a:r>
              <a:endParaRPr lang="es-ES" sz="17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3088443" y="5432562"/>
              <a:ext cx="1627573" cy="33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700" b="1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Vasculopatía</a:t>
              </a:r>
              <a:endParaRPr lang="es-ES" sz="17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988480" y="5432562"/>
              <a:ext cx="3270203" cy="33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700" dirty="0" err="1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Microangiopatía</a:t>
              </a:r>
              <a:r>
                <a:rPr lang="es-ES" sz="17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700" dirty="0" err="1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trombótica</a:t>
              </a:r>
              <a:endParaRPr lang="es-ES" sz="17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683568" y="3013455"/>
              <a:ext cx="2520280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sz="17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Coagulación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sz="17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Plaquetas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sz="17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Células endoteliales</a:t>
              </a:r>
              <a:endParaRPr lang="es-ES" sz="17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275856" y="4437112"/>
              <a:ext cx="1440160" cy="33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7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AKT/</a:t>
              </a:r>
              <a:r>
                <a:rPr lang="es-ES" sz="1700" dirty="0" err="1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mTORC</a:t>
              </a:r>
              <a:endParaRPr lang="es-ES" sz="17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5327437" y="4365104"/>
              <a:ext cx="2592288" cy="33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700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Activación Complemento</a:t>
              </a:r>
              <a:endParaRPr lang="es-ES" sz="17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659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97587" y="722105"/>
            <a:ext cx="4603545" cy="7495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01132" y="722105"/>
            <a:ext cx="3813541" cy="8552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97587" y="1454205"/>
            <a:ext cx="1567474" cy="246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84" y="2390670"/>
            <a:ext cx="6735552" cy="37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93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0517" y="2677700"/>
            <a:ext cx="4904018" cy="1143000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Estudios sobre </a:t>
            </a:r>
            <a:r>
              <a:rPr lang="es-ES_tradnl" sz="2800" dirty="0" err="1" smtClean="0">
                <a:solidFill>
                  <a:srgbClr val="0B8387"/>
                </a:solidFill>
                <a:latin typeface="Baskerville"/>
                <a:cs typeface="Baskerville"/>
              </a:rPr>
              <a:t>tromboprofilaxis</a:t>
            </a:r>
            <a:r>
              <a:rPr lang="es-ES_tradnl" sz="2800" dirty="0" smtClean="0">
                <a:solidFill>
                  <a:srgbClr val="0B8387"/>
                </a:solidFill>
                <a:latin typeface="Baskerville"/>
                <a:cs typeface="Baskerville"/>
              </a:rPr>
              <a:t> secundaria en SAF</a:t>
            </a: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050796" y="4028912"/>
            <a:ext cx="4486767" cy="10411"/>
          </a:xfrm>
          <a:prstGeom prst="line">
            <a:avLst/>
          </a:prstGeom>
          <a:ln w="127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3887" y="308002"/>
            <a:ext cx="3359560" cy="5469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52236" y="618877"/>
            <a:ext cx="2105786" cy="4722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93887" y="854997"/>
            <a:ext cx="1567474" cy="2462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93887" y="1234694"/>
            <a:ext cx="6764135" cy="23400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240528" y="3760946"/>
            <a:ext cx="4225837" cy="2858838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993887" y="1233106"/>
            <a:ext cx="6764135" cy="15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589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1" y="1097513"/>
            <a:ext cx="8699500" cy="44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8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/>
          <p:nvPr/>
        </p:nvGrpSpPr>
        <p:grpSpPr>
          <a:xfrm>
            <a:off x="937610" y="156404"/>
            <a:ext cx="7309576" cy="6546724"/>
            <a:chOff x="658361" y="156404"/>
            <a:chExt cx="7309576" cy="6546724"/>
          </a:xfrm>
        </p:grpSpPr>
        <p:sp>
          <p:nvSpPr>
            <p:cNvPr id="2" name="2 CuadroTexto"/>
            <p:cNvSpPr txBox="1">
              <a:spLocks noChangeArrowheads="1"/>
            </p:cNvSpPr>
            <p:nvPr/>
          </p:nvSpPr>
          <p:spPr bwMode="auto">
            <a:xfrm>
              <a:off x="947704" y="987401"/>
              <a:ext cx="1808507" cy="48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s-ES" altLang="es-ES" sz="1200" b="1" dirty="0">
                  <a:latin typeface="Century Gothic" pitchFamily="34" charset="0"/>
                </a:rPr>
                <a:t>Cardiopatía izquierda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s-ES" altLang="es-ES" sz="1100" dirty="0">
                  <a:latin typeface="Century Gothic" pitchFamily="34" charset="0"/>
                </a:rPr>
                <a:t>(PCP &gt; 15 mm Hg)</a:t>
              </a:r>
            </a:p>
          </p:txBody>
        </p:sp>
        <p:grpSp>
          <p:nvGrpSpPr>
            <p:cNvPr id="16" name="17 Grupo"/>
            <p:cNvGrpSpPr/>
            <p:nvPr/>
          </p:nvGrpSpPr>
          <p:grpSpPr>
            <a:xfrm>
              <a:off x="2123728" y="156404"/>
              <a:ext cx="4096760" cy="615553"/>
              <a:chOff x="1128228" y="113061"/>
              <a:chExt cx="4096760" cy="615553"/>
            </a:xfrm>
          </p:grpSpPr>
          <p:sp>
            <p:nvSpPr>
              <p:cNvPr id="3" name="4 CuadroTexto"/>
              <p:cNvSpPr txBox="1">
                <a:spLocks noChangeArrowheads="1"/>
              </p:cNvSpPr>
              <p:nvPr/>
            </p:nvSpPr>
            <p:spPr bwMode="auto">
              <a:xfrm>
                <a:off x="1128228" y="420837"/>
                <a:ext cx="409676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4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itchFamily="34" charset="0"/>
                  </a:rPr>
                  <a:t>PAPm</a:t>
                </a:r>
                <a:r>
                  <a:rPr lang="es-ES" altLang="es-E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itchFamily="34" charset="0"/>
                  </a:rPr>
                  <a:t> ≥ 25 mm </a:t>
                </a:r>
                <a:r>
                  <a:rPr lang="es-ES" altLang="es-ES" sz="14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itchFamily="34" charset="0"/>
                  </a:rPr>
                  <a:t>Hg (cateterismo </a:t>
                </a:r>
                <a:r>
                  <a:rPr lang="es-ES" altLang="es-E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itchFamily="34" charset="0"/>
                  </a:rPr>
                  <a:t>derecho)</a:t>
                </a:r>
              </a:p>
            </p:txBody>
          </p:sp>
          <p:sp>
            <p:nvSpPr>
              <p:cNvPr id="4" name="6 CuadroTexto"/>
              <p:cNvSpPr txBox="1">
                <a:spLocks noChangeArrowheads="1"/>
              </p:cNvSpPr>
              <p:nvPr/>
            </p:nvSpPr>
            <p:spPr bwMode="auto">
              <a:xfrm>
                <a:off x="2016598" y="113061"/>
                <a:ext cx="2433680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 dirty="0">
                    <a:solidFill>
                      <a:srgbClr val="800000"/>
                    </a:solidFill>
                    <a:latin typeface="Century Gothic" pitchFamily="34" charset="0"/>
                  </a:rPr>
                  <a:t>Hipertensión pulmonar</a:t>
                </a:r>
              </a:p>
            </p:txBody>
          </p:sp>
        </p:grpSp>
        <p:sp>
          <p:nvSpPr>
            <p:cNvPr id="5" name="7 CuadroTexto"/>
            <p:cNvSpPr txBox="1">
              <a:spLocks noChangeArrowheads="1"/>
            </p:cNvSpPr>
            <p:nvPr/>
          </p:nvSpPr>
          <p:spPr bwMode="auto">
            <a:xfrm>
              <a:off x="6030387" y="992188"/>
              <a:ext cx="1407758" cy="615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latin typeface="Century Gothic" pitchFamily="34" charset="0"/>
                </a:rPr>
                <a:t>HAP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100" dirty="0">
                  <a:latin typeface="Century Gothic" pitchFamily="34" charset="0"/>
                </a:rPr>
                <a:t>(RVP &gt; 3 UW)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100" dirty="0">
                  <a:latin typeface="Century Gothic" pitchFamily="34" charset="0"/>
                </a:rPr>
                <a:t>(PCP ≤ 15 mm Hg)</a:t>
              </a:r>
            </a:p>
          </p:txBody>
        </p:sp>
        <p:sp>
          <p:nvSpPr>
            <p:cNvPr id="6" name="8 CuadroTexto"/>
            <p:cNvSpPr txBox="1">
              <a:spLocks noChangeArrowheads="1"/>
            </p:cNvSpPr>
            <p:nvPr/>
          </p:nvSpPr>
          <p:spPr bwMode="auto">
            <a:xfrm>
              <a:off x="925262" y="2455003"/>
              <a:ext cx="1853391" cy="500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s-ES"/>
              </a:defPPr>
              <a:lvl1pPr algn="ctr">
                <a:spcBef>
                  <a:spcPct val="0"/>
                </a:spcBef>
                <a:spcAft>
                  <a:spcPts val="300"/>
                </a:spcAft>
                <a:buFontTx/>
                <a:buNone/>
                <a:defRPr sz="1200" b="1">
                  <a:latin typeface="Century Gothic" pitchFamily="34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r>
                <a:rPr lang="es-ES" altLang="es-ES" dirty="0"/>
                <a:t>Enfermedad pulmonar</a:t>
              </a:r>
            </a:p>
            <a:p>
              <a:r>
                <a:rPr lang="es-ES" altLang="es-ES" b="0" dirty="0"/>
                <a:t>(PCP &lt; 15 mm Hg)</a:t>
              </a:r>
            </a:p>
          </p:txBody>
        </p:sp>
        <p:sp>
          <p:nvSpPr>
            <p:cNvPr id="7" name="10 CuadroTexto"/>
            <p:cNvSpPr txBox="1">
              <a:spLocks noChangeArrowheads="1"/>
            </p:cNvSpPr>
            <p:nvPr/>
          </p:nvSpPr>
          <p:spPr bwMode="auto">
            <a:xfrm>
              <a:off x="658361" y="3842830"/>
              <a:ext cx="2387192" cy="500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s-ES"/>
              </a:defPPr>
              <a:lvl1pPr algn="ctr">
                <a:spcBef>
                  <a:spcPct val="0"/>
                </a:spcBef>
                <a:spcAft>
                  <a:spcPts val="300"/>
                </a:spcAft>
                <a:buFontTx/>
                <a:buNone/>
                <a:defRPr sz="1200" b="1">
                  <a:latin typeface="Century Gothic" pitchFamily="34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r>
                <a:rPr lang="es-ES" altLang="es-ES" dirty="0"/>
                <a:t>Enfermedad </a:t>
              </a:r>
              <a:r>
                <a:rPr lang="es-ES" altLang="es-ES" dirty="0" err="1"/>
                <a:t>tromboembólica</a:t>
              </a:r>
              <a:endParaRPr lang="es-ES" altLang="es-ES" dirty="0"/>
            </a:p>
            <a:p>
              <a:r>
                <a:rPr lang="es-ES" altLang="es-ES" b="0" dirty="0"/>
                <a:t>(PCP &lt; 15 mm Hg)</a:t>
              </a:r>
            </a:p>
          </p:txBody>
        </p:sp>
        <p:sp>
          <p:nvSpPr>
            <p:cNvPr id="8" name="11 CuadroTexto"/>
            <p:cNvSpPr txBox="1">
              <a:spLocks noChangeArrowheads="1"/>
            </p:cNvSpPr>
            <p:nvPr/>
          </p:nvSpPr>
          <p:spPr bwMode="auto">
            <a:xfrm>
              <a:off x="1228229" y="5235334"/>
              <a:ext cx="1247457" cy="500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s-ES"/>
              </a:defPPr>
              <a:lvl1pPr algn="ctr">
                <a:spcBef>
                  <a:spcPct val="0"/>
                </a:spcBef>
                <a:spcAft>
                  <a:spcPts val="300"/>
                </a:spcAft>
                <a:buFontTx/>
                <a:buNone/>
                <a:defRPr sz="1200" b="1">
                  <a:latin typeface="Century Gothic" pitchFamily="34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r>
                <a:rPr lang="es-ES" altLang="es-ES" dirty="0"/>
                <a:t>Multifactorial</a:t>
              </a:r>
            </a:p>
            <a:p>
              <a:r>
                <a:rPr lang="es-ES" altLang="es-ES" b="0" dirty="0"/>
                <a:t>(PCP variable)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>
              <a:off x="2934010" y="1673167"/>
              <a:ext cx="2148345" cy="723275"/>
            </a:xfrm>
            <a:prstGeom prst="rect">
              <a:avLst/>
            </a:prstGeom>
            <a:solidFill>
              <a:srgbClr val="ECF1F8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  <a:defRPr/>
              </a:pPr>
              <a:r>
                <a:rPr lang="es-ES" sz="1200" dirty="0">
                  <a:latin typeface="Century Gothic" panose="020B0502020202020204" pitchFamily="34" charset="0"/>
                </a:rPr>
                <a:t>Disfunción sistólica VI</a:t>
              </a:r>
            </a:p>
            <a:p>
              <a:pPr>
                <a:spcBef>
                  <a:spcPts val="300"/>
                </a:spcBef>
                <a:defRPr/>
              </a:pPr>
              <a:r>
                <a:rPr lang="es-ES" sz="1200" dirty="0">
                  <a:latin typeface="Century Gothic" panose="020B0502020202020204" pitchFamily="34" charset="0"/>
                </a:rPr>
                <a:t>Disfunción diastólica de VI</a:t>
              </a:r>
            </a:p>
            <a:p>
              <a:pPr>
                <a:spcBef>
                  <a:spcPts val="300"/>
                </a:spcBef>
                <a:defRPr/>
              </a:pPr>
              <a:r>
                <a:rPr lang="es-ES" sz="1200" dirty="0">
                  <a:latin typeface="Century Gothic" panose="020B0502020202020204" pitchFamily="34" charset="0"/>
                </a:rPr>
                <a:t>Enfermedad valvular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>
              <a:off x="2934010" y="2837856"/>
              <a:ext cx="1367682" cy="946413"/>
            </a:xfrm>
            <a:prstGeom prst="rect">
              <a:avLst/>
            </a:prstGeom>
            <a:solidFill>
              <a:srgbClr val="ECF1F8"/>
            </a:solidFill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ES"/>
              </a:defPPr>
              <a:lvl1pPr>
                <a:spcBef>
                  <a:spcPts val="300"/>
                </a:spcBef>
                <a:defRPr sz="1200">
                  <a:latin typeface="Century Gothic" panose="020B0502020202020204" pitchFamily="34" charset="0"/>
                </a:defRPr>
              </a:lvl1pPr>
            </a:lstStyle>
            <a:p>
              <a:r>
                <a:rPr lang="es-ES" dirty="0"/>
                <a:t>EPOC</a:t>
              </a:r>
            </a:p>
            <a:p>
              <a:r>
                <a:rPr lang="es-ES" dirty="0"/>
                <a:t>EPID</a:t>
              </a:r>
            </a:p>
            <a:p>
              <a:r>
                <a:rPr lang="es-ES" dirty="0"/>
                <a:t>SAHS</a:t>
              </a:r>
            </a:p>
            <a:p>
              <a:r>
                <a:rPr lang="es-ES" dirty="0"/>
                <a:t>Grandes alturas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>
              <a:off x="2934010" y="4899774"/>
              <a:ext cx="1039067" cy="276999"/>
            </a:xfrm>
            <a:prstGeom prst="rect">
              <a:avLst/>
            </a:prstGeom>
            <a:solidFill>
              <a:srgbClr val="ECF1F8"/>
            </a:solidFill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ES"/>
              </a:defPPr>
              <a:lvl1pPr>
                <a:spcBef>
                  <a:spcPts val="300"/>
                </a:spcBef>
                <a:defRPr sz="1200">
                  <a:latin typeface="Century Gothic" panose="020B0502020202020204" pitchFamily="34" charset="0"/>
                </a:defRPr>
              </a:lvl1pPr>
            </a:lstStyle>
            <a:p>
              <a:r>
                <a:rPr lang="es-ES" dirty="0"/>
                <a:t>TEP crónico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>
              <a:off x="2934010" y="5533577"/>
              <a:ext cx="1635384" cy="1169551"/>
            </a:xfrm>
            <a:prstGeom prst="rect">
              <a:avLst/>
            </a:prstGeom>
            <a:solidFill>
              <a:srgbClr val="ECF1F8"/>
            </a:solidFill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ES"/>
              </a:defPPr>
              <a:lvl1pPr>
                <a:spcBef>
                  <a:spcPts val="300"/>
                </a:spcBef>
                <a:defRPr sz="1200">
                  <a:latin typeface="Century Gothic" panose="020B0502020202020204" pitchFamily="34" charset="0"/>
                </a:defRPr>
              </a:lvl1pPr>
            </a:lstStyle>
            <a:p>
              <a:r>
                <a:rPr lang="es-ES" dirty="0"/>
                <a:t>S. </a:t>
              </a:r>
              <a:r>
                <a:rPr lang="es-ES" dirty="0" err="1"/>
                <a:t>mieloproliferativo</a:t>
              </a:r>
              <a:endParaRPr lang="es-ES" dirty="0"/>
            </a:p>
            <a:p>
              <a:r>
                <a:rPr lang="es-ES" dirty="0"/>
                <a:t>Esplenectomía</a:t>
              </a:r>
            </a:p>
            <a:p>
              <a:r>
                <a:rPr lang="es-ES" dirty="0"/>
                <a:t>Vasculitis</a:t>
              </a:r>
            </a:p>
            <a:p>
              <a:r>
                <a:rPr lang="es-ES" dirty="0"/>
                <a:t>Sarcoidosis</a:t>
              </a:r>
            </a:p>
            <a:p>
              <a:r>
                <a:rPr lang="es-ES" dirty="0"/>
                <a:t>ERC (diálisis)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>
              <a:off x="5500595" y="3089141"/>
              <a:ext cx="2467342" cy="2731517"/>
            </a:xfrm>
            <a:prstGeom prst="rect">
              <a:avLst/>
            </a:prstGeom>
            <a:solidFill>
              <a:srgbClr val="ECF1F8"/>
            </a:solidFill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ES"/>
              </a:defPPr>
              <a:lvl1pPr>
                <a:spcBef>
                  <a:spcPts val="300"/>
                </a:spcBef>
                <a:defRPr sz="1200">
                  <a:latin typeface="Century Gothic" panose="020B0502020202020204" pitchFamily="34" charset="0"/>
                </a:defRPr>
              </a:lvl1pPr>
            </a:lstStyle>
            <a:p>
              <a:r>
                <a:rPr lang="es-ES" dirty="0"/>
                <a:t>HAP idiopática</a:t>
              </a:r>
            </a:p>
            <a:p>
              <a:r>
                <a:rPr lang="es-ES" dirty="0"/>
                <a:t>HAP heredable (BMPR2)</a:t>
              </a:r>
            </a:p>
            <a:p>
              <a:r>
                <a:rPr lang="es-ES" dirty="0"/>
                <a:t>HAP por fármacos y tóxicos</a:t>
              </a:r>
            </a:p>
            <a:p>
              <a:r>
                <a:rPr lang="es-ES" dirty="0"/>
                <a:t>HAP asociada a:</a:t>
              </a:r>
            </a:p>
            <a:p>
              <a:r>
                <a:rPr lang="es-ES" dirty="0"/>
                <a:t>E. tejido conectivo</a:t>
              </a:r>
            </a:p>
            <a:p>
              <a:r>
                <a:rPr lang="es-ES" dirty="0"/>
                <a:t>Infección VIH</a:t>
              </a:r>
            </a:p>
            <a:p>
              <a:r>
                <a:rPr lang="es-ES" dirty="0"/>
                <a:t>HT </a:t>
              </a:r>
              <a:r>
                <a:rPr lang="es-ES" dirty="0" err="1"/>
                <a:t>portopulmonar</a:t>
              </a:r>
              <a:endParaRPr lang="es-ES" dirty="0"/>
            </a:p>
            <a:p>
              <a:r>
                <a:rPr lang="es-ES" dirty="0"/>
                <a:t>Cardiopatía congénita</a:t>
              </a:r>
            </a:p>
            <a:p>
              <a:r>
                <a:rPr lang="es-ES" dirty="0" err="1"/>
                <a:t>Esquistosomiasis</a:t>
              </a:r>
              <a:endParaRPr lang="es-ES" dirty="0"/>
            </a:p>
            <a:p>
              <a:r>
                <a:rPr lang="es-ES" dirty="0"/>
                <a:t>Anemia hemolítica crónica</a:t>
              </a:r>
            </a:p>
            <a:p>
              <a:r>
                <a:rPr lang="es-ES" dirty="0"/>
                <a:t>E. </a:t>
              </a:r>
              <a:r>
                <a:rPr lang="es-ES" dirty="0" err="1"/>
                <a:t>venooclusiva</a:t>
              </a:r>
              <a:r>
                <a:rPr lang="es-ES" dirty="0"/>
                <a:t> pulmonar</a:t>
              </a:r>
            </a:p>
            <a:p>
              <a:r>
                <a:rPr lang="es-ES" dirty="0"/>
                <a:t>H. pulmonar persistente del RN</a:t>
              </a:r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902" y="4401528"/>
              <a:ext cx="1026111" cy="775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6058681" y="1692468"/>
              <a:ext cx="1351171" cy="131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79673" y="1530710"/>
              <a:ext cx="944568" cy="865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An external file that holds a picture, illustration, etc.&#10;Object name is rcr20003-0085-f2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53182" y="3013701"/>
              <a:ext cx="997550" cy="77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38902" y="5794035"/>
              <a:ext cx="1026111" cy="909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2367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508000" y="390216"/>
            <a:ext cx="4724400" cy="1026608"/>
            <a:chOff x="1117600" y="390215"/>
            <a:chExt cx="7004050" cy="152121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117600" y="390215"/>
              <a:ext cx="6965949" cy="1026608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117600" y="1416823"/>
              <a:ext cx="7004050" cy="494611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260000" y="1476000"/>
              <a:ext cx="533977" cy="31750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65100" y="2425700"/>
            <a:ext cx="8978900" cy="41988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89651" y="384738"/>
            <a:ext cx="2444749" cy="204096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8000" y="1779369"/>
            <a:ext cx="4724400" cy="338554"/>
          </a:xfrm>
          <a:prstGeom prst="rect">
            <a:avLst/>
          </a:prstGeom>
          <a:solidFill>
            <a:srgbClr val="FFF0F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20% - 40% de pacientes no operables: </a:t>
            </a:r>
            <a:r>
              <a:rPr lang="es-ES_tradn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Riociguat</a:t>
            </a:r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9988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13416" y="1676400"/>
            <a:ext cx="4324664" cy="3454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14350" y="288940"/>
            <a:ext cx="5581650" cy="8985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alphaModFix amt="60000"/>
          </a:blip>
          <a:stretch>
            <a:fillRect/>
          </a:stretch>
        </p:blipFill>
        <p:spPr>
          <a:xfrm>
            <a:off x="4813300" y="872952"/>
            <a:ext cx="3956050" cy="2096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96000" y="499925"/>
            <a:ext cx="2673350" cy="4017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55800" y="4369187"/>
            <a:ext cx="5257800" cy="2139047"/>
          </a:xfrm>
          <a:prstGeom prst="rect">
            <a:avLst/>
          </a:prstGeom>
          <a:solidFill>
            <a:srgbClr val="FFF0F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Pulsos de 6-MP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Reintroducción precoz de anticoagulación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(MMF 3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/día)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RTX y/o CYC. IGIV / RP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HCQ 200-400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mg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/día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Atorvastatina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10-20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mg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/día</a:t>
            </a: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514350" y="1485900"/>
            <a:ext cx="8255000" cy="38100"/>
          </a:xfrm>
          <a:prstGeom prst="line">
            <a:avLst/>
          </a:prstGeom>
          <a:ln w="127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02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8000" y="2451100"/>
            <a:ext cx="4614955" cy="33337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8000" y="512646"/>
            <a:ext cx="4940300" cy="5307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alphaModFix amt="63000"/>
          </a:blip>
          <a:stretch>
            <a:fillRect/>
          </a:stretch>
        </p:blipFill>
        <p:spPr>
          <a:xfrm>
            <a:off x="508000" y="300252"/>
            <a:ext cx="1466850" cy="2123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00" y="1062000"/>
            <a:ext cx="4152900" cy="3085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50" y="1370549"/>
            <a:ext cx="8394700" cy="1524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413050" y="3307427"/>
            <a:ext cx="4419600" cy="1277273"/>
          </a:xfrm>
          <a:prstGeom prst="rect">
            <a:avLst/>
          </a:prstGeom>
          <a:solidFill>
            <a:srgbClr val="FFF0F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Neumonía intersticial usual (NIU). Neumonía intersticial no especifica (NINE)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GC. IS (AZA, MMF)</a:t>
            </a:r>
          </a:p>
        </p:txBody>
      </p:sp>
    </p:spTree>
    <p:extLst>
      <p:ext uri="{BB962C8B-B14F-4D97-AF65-F5344CB8AC3E}">
        <p14:creationId xmlns:p14="http://schemas.microsoft.com/office/powerpoint/2010/main" xmlns="" val="1518525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1300" y="850900"/>
            <a:ext cx="8625016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54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9-10-03 a la(s) 09.59.44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68300" y="1651000"/>
            <a:ext cx="4849446" cy="3886200"/>
          </a:xfrm>
          <a:prstGeom prst="rect">
            <a:avLst/>
          </a:prstGeom>
        </p:spPr>
      </p:pic>
      <p:pic>
        <p:nvPicPr>
          <p:cNvPr id="3" name="Imagen 2" descr="Captura de pantalla 2019-10-03 a la(s) 10.0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5613332"/>
            <a:ext cx="8394700" cy="8529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alphaModFix amt="72000"/>
          </a:blip>
          <a:stretch>
            <a:fillRect/>
          </a:stretch>
        </p:blipFill>
        <p:spPr>
          <a:xfrm>
            <a:off x="368300" y="463550"/>
            <a:ext cx="3852333" cy="8445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90373" y="463550"/>
            <a:ext cx="1521883" cy="5107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alphaModFix amt="71000"/>
          </a:blip>
          <a:stretch>
            <a:fillRect/>
          </a:stretch>
        </p:blipFill>
        <p:spPr>
          <a:xfrm>
            <a:off x="1944000" y="1044000"/>
            <a:ext cx="1485900" cy="1951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531056" y="1079500"/>
            <a:ext cx="1981200" cy="22860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V="1">
            <a:off x="368300" y="1460500"/>
            <a:ext cx="8143956" cy="381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4860000" y="2953484"/>
            <a:ext cx="4158273" cy="1631216"/>
          </a:xfrm>
          <a:prstGeom prst="rect">
            <a:avLst/>
          </a:prstGeom>
          <a:solidFill>
            <a:srgbClr val="FFF0F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Nefropatía asociada a SAF: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Anticoagulación, HCQ, IECA, </a:t>
            </a:r>
            <a:r>
              <a:rPr lang="es-ES_tradn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estatinas</a:t>
            </a:r>
            <a:endParaRPr lang="es-ES_tradn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Nefropatía SAF / LES: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Más GC, IS, RTX, </a:t>
            </a:r>
            <a:r>
              <a:rPr lang="es-ES_tradn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eculizumab</a:t>
            </a:r>
            <a:endParaRPr lang="es-ES_tradn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Sirólimus</a:t>
            </a:r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ES_tradn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belimumab</a:t>
            </a:r>
            <a:endParaRPr lang="es-ES_tradn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2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/>
          <p:cNvGrpSpPr/>
          <p:nvPr/>
        </p:nvGrpSpPr>
        <p:grpSpPr>
          <a:xfrm>
            <a:off x="4933807" y="1552675"/>
            <a:ext cx="3400285" cy="3805094"/>
            <a:chOff x="3105052" y="1314357"/>
            <a:chExt cx="3400285" cy="3805094"/>
          </a:xfrm>
        </p:grpSpPr>
        <p:grpSp>
          <p:nvGrpSpPr>
            <p:cNvPr id="16" name="Agrupar 15"/>
            <p:cNvGrpSpPr/>
            <p:nvPr/>
          </p:nvGrpSpPr>
          <p:grpSpPr>
            <a:xfrm>
              <a:off x="3105052" y="1314357"/>
              <a:ext cx="3400285" cy="3805094"/>
              <a:chOff x="3105052" y="1314357"/>
              <a:chExt cx="3400285" cy="3805094"/>
            </a:xfrm>
          </p:grpSpPr>
          <p:grpSp>
            <p:nvGrpSpPr>
              <p:cNvPr id="13" name="Agrupar 12"/>
              <p:cNvGrpSpPr/>
              <p:nvPr/>
            </p:nvGrpSpPr>
            <p:grpSpPr>
              <a:xfrm>
                <a:off x="3105052" y="3224066"/>
                <a:ext cx="3400285" cy="1895385"/>
                <a:chOff x="5268360" y="3417910"/>
                <a:chExt cx="3400285" cy="1895385"/>
              </a:xfrm>
            </p:grpSpPr>
            <p:sp>
              <p:nvSpPr>
                <p:cNvPr id="6" name="Rectángulo 5"/>
                <p:cNvSpPr/>
                <p:nvPr/>
              </p:nvSpPr>
              <p:spPr>
                <a:xfrm>
                  <a:off x="5576575" y="3417910"/>
                  <a:ext cx="2783854" cy="461665"/>
                </a:xfrm>
                <a:prstGeom prst="rect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_tradnl" sz="12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Complejo de ataque de membrana (C5b </a:t>
                  </a:r>
                  <a:r>
                    <a:rPr lang="es-ES_tradnl" sz="1200" dirty="0" err="1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–</a:t>
                  </a:r>
                  <a:r>
                    <a:rPr lang="es-ES_tradnl" sz="12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 9)</a:t>
                  </a:r>
                  <a:endParaRPr lang="es-ES_tradnl" sz="12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" name="Flecha abajo 8"/>
                <p:cNvSpPr/>
                <p:nvPr/>
              </p:nvSpPr>
              <p:spPr>
                <a:xfrm>
                  <a:off x="6783442" y="4052415"/>
                  <a:ext cx="257228" cy="441709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11" name="Rectángulo 10"/>
                <p:cNvSpPr/>
                <p:nvPr/>
              </p:nvSpPr>
              <p:spPr>
                <a:xfrm>
                  <a:off x="5268360" y="4666964"/>
                  <a:ext cx="3400285" cy="646331"/>
                </a:xfrm>
                <a:prstGeom prst="rect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s-ES_tradnl" sz="12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Adhesión de leucocitos circulantes al endotelio vascular (moléculas de adhesión </a:t>
                  </a:r>
                  <a:r>
                    <a:rPr lang="es-ES_tradnl" sz="1200" dirty="0" err="1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endoteliales</a:t>
                  </a:r>
                  <a:r>
                    <a:rPr lang="es-ES_tradnl" sz="12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 ICAM-1, VCAM-1 y E-</a:t>
                  </a:r>
                  <a:r>
                    <a:rPr lang="es-ES_tradnl" sz="1200" dirty="0" err="1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selectina</a:t>
                  </a:r>
                  <a:r>
                    <a:rPr lang="es-ES_tradnl" sz="12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)</a:t>
                  </a:r>
                  <a:endParaRPr lang="es-ES_tradnl" sz="12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pic>
            <p:nvPicPr>
              <p:cNvPr id="12" name="Imagen 11" descr="Captura de pantalla 2019-10-03 a la(s) 21.36.12.png"/>
              <p:cNvPicPr>
                <a:picLocks noChangeAspect="1"/>
              </p:cNvPicPr>
              <p:nvPr/>
            </p:nvPicPr>
            <p:blipFill>
              <a:blip r:embed="rId2" cstate="email">
                <a:alphaModFix amt="67000"/>
              </a:blip>
              <a:stretch>
                <a:fillRect/>
              </a:stretch>
            </p:blipFill>
            <p:spPr>
              <a:xfrm>
                <a:off x="3527017" y="1314357"/>
                <a:ext cx="2563962" cy="1122320"/>
              </a:xfrm>
              <a:prstGeom prst="rect">
                <a:avLst/>
              </a:prstGeom>
            </p:spPr>
          </p:pic>
        </p:grpSp>
        <p:sp>
          <p:nvSpPr>
            <p:cNvPr id="14" name="Flecha abajo 13"/>
            <p:cNvSpPr/>
            <p:nvPr/>
          </p:nvSpPr>
          <p:spPr>
            <a:xfrm>
              <a:off x="4676580" y="2609859"/>
              <a:ext cx="257228" cy="44170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477887" y="1328680"/>
            <a:ext cx="4022217" cy="32162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Eculizumab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Soliris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300 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mg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(10 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mg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dl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).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Anticuerpo 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IgG2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/4κ monoclonal humanizado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Indicaciones terapéuticas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Hemoglobinuria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paroxística nocturna (HPN).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Síndrome hemolítico urémico atípico (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SHUa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Miastenia 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gravis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generalizada (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MGg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) refractaria con anticuerpos frente a receptores de la acetilcolina (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AchR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Neuromielitis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óptica recidivante con anticuerpos positivos frente a </a:t>
            </a:r>
            <a:r>
              <a:rPr lang="es-ES_tradnl" sz="1400" dirty="0" err="1" smtClean="0">
                <a:solidFill>
                  <a:schemeClr val="accent1">
                    <a:lumMod val="75000"/>
                  </a:schemeClr>
                </a:solidFill>
              </a:rPr>
              <a:t>acuaporina</a:t>
            </a: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-4 (AQP4)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ES_tradnl" sz="1400" dirty="0" smtClean="0">
                <a:solidFill>
                  <a:schemeClr val="accent1">
                    <a:lumMod val="75000"/>
                  </a:schemeClr>
                </a:solidFill>
              </a:rPr>
              <a:t> Recomendado vacunación </a:t>
            </a:r>
            <a:r>
              <a:rPr lang="es-ES_tradnl" sz="1400" i="1" dirty="0" err="1" smtClean="0">
                <a:solidFill>
                  <a:schemeClr val="accent1">
                    <a:lumMod val="75000"/>
                  </a:schemeClr>
                </a:solidFill>
              </a:rPr>
              <a:t>Neisseria</a:t>
            </a:r>
            <a:r>
              <a:rPr lang="es-ES_tradnl" sz="1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1400" i="1" dirty="0" err="1" smtClean="0">
                <a:solidFill>
                  <a:schemeClr val="accent1">
                    <a:lumMod val="75000"/>
                  </a:schemeClr>
                </a:solidFill>
              </a:rPr>
              <a:t>meningitidis</a:t>
            </a:r>
            <a:endParaRPr lang="es-ES_tradnl" sz="1400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5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0"/>
          <p:cNvGrpSpPr/>
          <p:nvPr/>
        </p:nvGrpSpPr>
        <p:grpSpPr>
          <a:xfrm>
            <a:off x="1831085" y="441151"/>
            <a:ext cx="5066365" cy="980248"/>
            <a:chOff x="933774" y="225251"/>
            <a:chExt cx="7524635" cy="150997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933774" y="1041995"/>
              <a:ext cx="7524635" cy="69164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tretch>
              <a:fillRect/>
            </a:stretch>
          </p:blipFill>
          <p:spPr>
            <a:xfrm>
              <a:off x="3162435" y="862477"/>
              <a:ext cx="1071317" cy="179518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933774" y="225251"/>
              <a:ext cx="2143460" cy="834884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34371" y="456557"/>
              <a:ext cx="624038" cy="585438"/>
            </a:xfrm>
            <a:prstGeom prst="rect">
              <a:avLst/>
            </a:prstGeom>
          </p:spPr>
        </p:pic>
        <p:cxnSp>
          <p:nvCxnSpPr>
            <p:cNvPr id="9" name="Conector recto 8"/>
            <p:cNvCxnSpPr/>
            <p:nvPr/>
          </p:nvCxnSpPr>
          <p:spPr>
            <a:xfrm>
              <a:off x="933774" y="1733641"/>
              <a:ext cx="7524635" cy="1588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 descr="Captura de pantalla 2019-09-30 a la(s) 20.09.38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680037" y="1709735"/>
            <a:ext cx="5368463" cy="48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6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3782782" y="4563108"/>
            <a:ext cx="4904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Antivitamina</a:t>
            </a:r>
            <a:r>
              <a:rPr kumimoji="0" lang="es-ES_tradnl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94494" y="634999"/>
            <a:ext cx="8620906" cy="55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4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7199" y="348968"/>
            <a:ext cx="8429989" cy="61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9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19150" y="367658"/>
            <a:ext cx="7232650" cy="3562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19150" y="723900"/>
            <a:ext cx="3213100" cy="2317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19800" y="723900"/>
            <a:ext cx="2489200" cy="5657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82000" y="1008000"/>
            <a:ext cx="1310640" cy="203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940" y="2749550"/>
            <a:ext cx="4060332" cy="27432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878070" y="2749550"/>
            <a:ext cx="4011930" cy="274320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882000" y="1765300"/>
            <a:ext cx="76270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4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9-10-02 a la(s) 20.29.26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42056" y="450010"/>
            <a:ext cx="3692428" cy="2313197"/>
          </a:xfrm>
          <a:prstGeom prst="rect">
            <a:avLst/>
          </a:prstGeom>
        </p:spPr>
      </p:pic>
      <p:pic>
        <p:nvPicPr>
          <p:cNvPr id="6" name="Imagen 5" descr="Captura de pantalla 2019-10-02 a la(s) 20.30.1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76210" y="450010"/>
            <a:ext cx="3484839" cy="2305050"/>
          </a:xfrm>
          <a:prstGeom prst="rect">
            <a:avLst/>
          </a:prstGeom>
        </p:spPr>
      </p:pic>
      <p:pic>
        <p:nvPicPr>
          <p:cNvPr id="8" name="Imagen 7" descr="Captura de pantalla 2019-10-02 a la(s) 20.31.0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42056" y="3025213"/>
            <a:ext cx="3587898" cy="33401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56" y="6198010"/>
            <a:ext cx="3636056" cy="3346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alphaModFix amt="52000"/>
            <a:grayscl/>
          </a:blip>
          <a:stretch>
            <a:fillRect/>
          </a:stretch>
        </p:blipFill>
        <p:spPr>
          <a:xfrm>
            <a:off x="842056" y="6526800"/>
            <a:ext cx="1393144" cy="26727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65100" y="3025213"/>
            <a:ext cx="30586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AAS, </a:t>
            </a:r>
            <a:r>
              <a:rPr lang="es-ES_tradnl" dirty="0" err="1" smtClean="0">
                <a:solidFill>
                  <a:schemeClr val="tx2">
                    <a:lumMod val="75000"/>
                  </a:schemeClr>
                </a:solidFill>
              </a:rPr>
              <a:t>dipiridamol</a:t>
            </a: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_tradnl" dirty="0" err="1" smtClean="0">
                <a:solidFill>
                  <a:schemeClr val="tx2">
                    <a:lumMod val="75000"/>
                  </a:schemeClr>
                </a:solidFill>
              </a:rPr>
              <a:t>sildenafilo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905500" y="450010"/>
            <a:ext cx="308019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Anticoagulación, PG, IS, RP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Imagen 14" descr="Captura de pantalla 2019-10-02 a la(s) 20.58.4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142153" y="3025213"/>
            <a:ext cx="2863285" cy="347160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915029" y="3025213"/>
            <a:ext cx="20706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GC </a:t>
            </a:r>
            <a:r>
              <a:rPr lang="es-ES_tradnl" dirty="0" err="1" smtClean="0">
                <a:solidFill>
                  <a:schemeClr val="tx2">
                    <a:lumMod val="75000"/>
                  </a:schemeClr>
                </a:solidFill>
              </a:rPr>
              <a:t>intralesionales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799289" y="6198010"/>
            <a:ext cx="3561760" cy="34020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email">
            <a:alphaModFix amt="42000"/>
          </a:blip>
          <a:stretch>
            <a:fillRect/>
          </a:stretch>
        </p:blipFill>
        <p:spPr>
          <a:xfrm>
            <a:off x="4799289" y="6600418"/>
            <a:ext cx="1092200" cy="193652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65100" y="450010"/>
            <a:ext cx="332826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Anticoagulación, IS, IGIV, RTX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8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53138" y="383605"/>
            <a:ext cx="4501836" cy="5229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53138" y="906561"/>
            <a:ext cx="1969994" cy="4524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49484" y="906561"/>
            <a:ext cx="905490" cy="1687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154974" y="252072"/>
            <a:ext cx="5107223" cy="6544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18232" y="1821019"/>
            <a:ext cx="8241498" cy="39316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85896" y="1854138"/>
            <a:ext cx="6835239" cy="3529171"/>
          </a:xfrm>
          <a:prstGeom prst="rect">
            <a:avLst/>
          </a:prstGeom>
          <a:solidFill>
            <a:srgbClr val="7F98B9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80000">
              <a:lnSpc>
                <a:spcPct val="150000"/>
              </a:lnSpc>
              <a:spcBef>
                <a:spcPts val="600"/>
              </a:spcBef>
            </a:pPr>
            <a:r>
              <a:rPr lang="es-ES_tradnl" sz="2000" b="1" dirty="0" smtClean="0">
                <a:solidFill>
                  <a:schemeClr val="bg1"/>
                </a:solidFill>
              </a:rPr>
              <a:t>Respuesta parcial o completa a 24 semanas:</a:t>
            </a:r>
          </a:p>
          <a:p>
            <a:pPr marL="637200" lvl="2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Trombopenia</a:t>
            </a:r>
            <a:r>
              <a:rPr lang="es-ES_tradnl" dirty="0" smtClean="0">
                <a:solidFill>
                  <a:schemeClr val="bg1"/>
                </a:solidFill>
              </a:rPr>
              <a:t>: 2/4</a:t>
            </a:r>
          </a:p>
          <a:p>
            <a:pPr marL="637200" lvl="2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Valvulopatía</a:t>
            </a:r>
            <a:r>
              <a:rPr lang="es-ES_tradnl" dirty="0" smtClean="0">
                <a:solidFill>
                  <a:schemeClr val="bg1"/>
                </a:solidFill>
              </a:rPr>
              <a:t>: 0/3. Mejoría en 2 a medio plazo (5 y 7 mes)</a:t>
            </a:r>
          </a:p>
          <a:p>
            <a:pPr marL="637200" lvl="2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rgbClr val="C00000"/>
                </a:solidFill>
              </a:rPr>
              <a:t>Úlceras cutáneas: 4/4</a:t>
            </a:r>
          </a:p>
          <a:p>
            <a:pPr marL="637200" lvl="2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bg1"/>
                </a:solidFill>
              </a:rPr>
              <a:t> Nefropatía: 1/1</a:t>
            </a:r>
          </a:p>
          <a:p>
            <a:pPr marL="637200" lvl="2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dirty="0" smtClean="0">
                <a:solidFill>
                  <a:schemeClr val="bg1"/>
                </a:solidFill>
              </a:rPr>
              <a:t> Disfunción cognitiva: 4/5 </a:t>
            </a:r>
          </a:p>
          <a:p>
            <a:pPr marL="180000">
              <a:lnSpc>
                <a:spcPct val="150000"/>
              </a:lnSpc>
              <a:spcBef>
                <a:spcPts val="600"/>
              </a:spcBef>
            </a:pPr>
            <a:r>
              <a:rPr lang="es-ES_tradnl" sz="2000" b="1" dirty="0" smtClean="0">
                <a:solidFill>
                  <a:schemeClr val="bg1"/>
                </a:solidFill>
              </a:rPr>
              <a:t>No respuesta serológica</a:t>
            </a:r>
            <a:endParaRPr lang="es-ES_tradnl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20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82600" y="906298"/>
            <a:ext cx="8159750" cy="54691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63911"/>
            <a:ext cx="8166100" cy="5016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85822" y="2891716"/>
            <a:ext cx="36343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AAS / </a:t>
            </a:r>
            <a:r>
              <a:rPr lang="es-ES_tradnl" dirty="0" err="1" smtClean="0">
                <a:solidFill>
                  <a:schemeClr val="tx2">
                    <a:lumMod val="75000"/>
                  </a:schemeClr>
                </a:solidFill>
              </a:rPr>
              <a:t>clopidogrel</a:t>
            </a:r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, control de FRV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638110" y="6375400"/>
            <a:ext cx="178775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tx2">
                    <a:lumMod val="75000"/>
                  </a:schemeClr>
                </a:solidFill>
              </a:rPr>
              <a:t>S. de </a:t>
            </a:r>
            <a:r>
              <a:rPr lang="es-ES_tradnl" b="1" dirty="0" err="1" smtClean="0">
                <a:solidFill>
                  <a:schemeClr val="tx2">
                    <a:lumMod val="75000"/>
                  </a:schemeClr>
                </a:solidFill>
              </a:rPr>
              <a:t>Sneddon</a:t>
            </a:r>
            <a:endParaRPr lang="es-ES_tradn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8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2900" y="1366982"/>
            <a:ext cx="8382000" cy="42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3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14259" y="2108324"/>
            <a:ext cx="5455848" cy="41687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78413" y="412280"/>
            <a:ext cx="4319234" cy="6688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146" y="1205225"/>
            <a:ext cx="5818724" cy="4594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681200" y="1664718"/>
            <a:ext cx="1001217" cy="18332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460871" y="3750616"/>
            <a:ext cx="931962" cy="464029"/>
          </a:xfrm>
          <a:prstGeom prst="rect">
            <a:avLst/>
          </a:prstGeom>
          <a:solidFill>
            <a:srgbClr val="8B375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 smtClean="0">
                <a:solidFill>
                  <a:srgbClr val="FFFFFF"/>
                </a:solidFill>
                <a:latin typeface="Baskerville"/>
                <a:cs typeface="Baskerville"/>
              </a:rPr>
              <a:t>5/6 </a:t>
            </a:r>
          </a:p>
          <a:p>
            <a:pPr algn="ctr"/>
            <a:r>
              <a:rPr lang="es-ES_tradnl" sz="1400" b="1" dirty="0" smtClean="0">
                <a:solidFill>
                  <a:srgbClr val="FFFFFF"/>
                </a:solidFill>
                <a:latin typeface="Baskerville"/>
                <a:cs typeface="Baskerville"/>
              </a:rPr>
              <a:t>83%</a:t>
            </a:r>
            <a:endParaRPr lang="es-ES_tradnl" sz="1400" b="1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710518"/>
            <a:ext cx="6438900" cy="7245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59000"/>
          </a:blip>
          <a:stretch>
            <a:fillRect/>
          </a:stretch>
        </p:blipFill>
        <p:spPr>
          <a:xfrm>
            <a:off x="622300" y="1435100"/>
            <a:ext cx="1530350" cy="2381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353059" y="762000"/>
            <a:ext cx="830483" cy="1066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052174" y="2667000"/>
            <a:ext cx="5009026" cy="3505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612026" y="1435100"/>
            <a:ext cx="3549650" cy="299443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622300" y="1800000"/>
            <a:ext cx="6730759" cy="158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622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80367" y="470428"/>
            <a:ext cx="3930650" cy="501457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5499894" y="467013"/>
            <a:ext cx="2533650" cy="508287"/>
            <a:chOff x="5499894" y="467013"/>
            <a:chExt cx="2533650" cy="50828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email">
              <a:alphaModFix amt="73000"/>
            </a:blip>
            <a:stretch>
              <a:fillRect/>
            </a:stretch>
          </p:blipFill>
          <p:spPr>
            <a:xfrm>
              <a:off x="5590800" y="784800"/>
              <a:ext cx="996156" cy="1905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5499894" y="467013"/>
              <a:ext cx="2533650" cy="36291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392" y="1879600"/>
            <a:ext cx="4421368" cy="420370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1080367" y="1485900"/>
            <a:ext cx="6953177" cy="1588"/>
          </a:xfrm>
          <a:prstGeom prst="line">
            <a:avLst/>
          </a:prstGeom>
          <a:ln w="127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009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2715</Words>
  <Application>Microsoft Macintosh PowerPoint</Application>
  <PresentationFormat>Presentación en pantalla (4:3)</PresentationFormat>
  <Paragraphs>344</Paragraphs>
  <Slides>125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125</vt:i4>
      </vt:variant>
    </vt:vector>
  </HeadingPairs>
  <TitlesOfParts>
    <vt:vector size="126" baseType="lpstr">
      <vt:lpstr>Tema de Office</vt:lpstr>
      <vt:lpstr>PAPEL DE LOS ANTICOAGULANTES ORALES DE ACCIÓN DIRECTA, INMUNOMODULADORES, INMUNOSUPRESORES Y OTROS FÁRMACOS EN EL SÍNDROME ANTIFOSFOLÍPIDO  IX SEMINARIO DE AUTOINMUNIDAD  Asociación Andaluza de Enfermedades Autoinmunes</vt:lpstr>
      <vt:lpstr>Diapositiva 2</vt:lpstr>
      <vt:lpstr>Diapositiva 3</vt:lpstr>
      <vt:lpstr>Diapositiva 4</vt:lpstr>
      <vt:lpstr>Diapositiva 5</vt:lpstr>
      <vt:lpstr>Diapositiva 6</vt:lpstr>
      <vt:lpstr>Diapositiva 7</vt:lpstr>
      <vt:lpstr>Estudios sobre tromboprofilaxis secundaria en SAF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Tromboprofilaxis secundaria en SAF. Comentarios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Tromboprofilaxis secundaria en SAF. Otros fármacos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Recomendaciones de tromboprofilaxis secundaria en SAF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Recomendaciones en SAF obstétrico refractario</vt:lpstr>
      <vt:lpstr>Diapositiva 121</vt:lpstr>
      <vt:lpstr>Diapositiva 122</vt:lpstr>
      <vt:lpstr>Diapositiva 123</vt:lpstr>
      <vt:lpstr>Diapositiva 124</vt:lpstr>
      <vt:lpstr>Diapositiva 125</vt:lpstr>
    </vt:vector>
  </TitlesOfParts>
  <Company>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</dc:creator>
  <cp:lastModifiedBy>Julio</cp:lastModifiedBy>
  <cp:revision>178</cp:revision>
  <dcterms:created xsi:type="dcterms:W3CDTF">2019-10-03T20:31:46Z</dcterms:created>
  <dcterms:modified xsi:type="dcterms:W3CDTF">2019-10-21T17:29:48Z</dcterms:modified>
</cp:coreProperties>
</file>