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75" r:id="rId2"/>
    <p:sldId id="257" r:id="rId3"/>
    <p:sldId id="311" r:id="rId4"/>
    <p:sldId id="314" r:id="rId5"/>
    <p:sldId id="287" r:id="rId6"/>
    <p:sldId id="337" r:id="rId7"/>
    <p:sldId id="342" r:id="rId8"/>
    <p:sldId id="359" r:id="rId9"/>
    <p:sldId id="335" r:id="rId10"/>
    <p:sldId id="312" r:id="rId11"/>
    <p:sldId id="374" r:id="rId12"/>
    <p:sldId id="294" r:id="rId13"/>
    <p:sldId id="363" r:id="rId14"/>
    <p:sldId id="334" r:id="rId15"/>
    <p:sldId id="365" r:id="rId16"/>
    <p:sldId id="293" r:id="rId17"/>
    <p:sldId id="362" r:id="rId18"/>
    <p:sldId id="308" r:id="rId19"/>
    <p:sldId id="327" r:id="rId20"/>
    <p:sldId id="299" r:id="rId21"/>
    <p:sldId id="350" r:id="rId22"/>
    <p:sldId id="351" r:id="rId23"/>
    <p:sldId id="352" r:id="rId24"/>
    <p:sldId id="326" r:id="rId25"/>
    <p:sldId id="292" r:id="rId26"/>
    <p:sldId id="360" r:id="rId27"/>
    <p:sldId id="366"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075" autoAdjust="0"/>
  </p:normalViewPr>
  <p:slideViewPr>
    <p:cSldViewPr>
      <p:cViewPr varScale="1">
        <p:scale>
          <a:sx n="48" d="100"/>
          <a:sy n="48" d="100"/>
        </p:scale>
        <p:origin x="-11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604B6-CB2F-494A-8CDD-E61DD2110C58}" type="datetimeFigureOut">
              <a:rPr lang="es-ES" smtClean="0"/>
              <a:pPr/>
              <a:t>21/10/2019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C8053-D150-4714-85EA-C59AFF7D8A61}" type="slidenum">
              <a:rPr lang="es-ES" smtClean="0"/>
              <a:pPr/>
              <a:t>‹Nº›</a:t>
            </a:fld>
            <a:endParaRPr lang="es-ES"/>
          </a:p>
        </p:txBody>
      </p:sp>
    </p:spTree>
    <p:extLst>
      <p:ext uri="{BB962C8B-B14F-4D97-AF65-F5344CB8AC3E}">
        <p14:creationId xmlns:p14="http://schemas.microsoft.com/office/powerpoint/2010/main" xmlns="" val="268387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cbi.nlm.nih.gov/pubmed/?term=Zhou%20YP%5bAuthor%5d&amp;cauthor=true&amp;cauthor_uid=31226720" TargetMode="External"/><Relationship Id="rId13" Type="http://schemas.openxmlformats.org/officeDocument/2006/relationships/hyperlink" Target="https://www.ncbi.nlm.nih.gov/pubmed/?term=Jing%20ZC%5bAuthor%5d&amp;cauthor=true&amp;cauthor_uid=31226720" TargetMode="External"/><Relationship Id="rId3" Type="http://schemas.openxmlformats.org/officeDocument/2006/relationships/hyperlink" Target="https://www.ncbi.nlm.nih.gov/pubmed/31226720" TargetMode="External"/><Relationship Id="rId7" Type="http://schemas.openxmlformats.org/officeDocument/2006/relationships/hyperlink" Target="https://www.ncbi.nlm.nih.gov/pubmed/?term=Denas%20G%5bAuthor%5d&amp;cauthor=true&amp;cauthor_uid=31226720" TargetMode="External"/><Relationship Id="rId12" Type="http://schemas.openxmlformats.org/officeDocument/2006/relationships/hyperlink" Target="https://www.ncbi.nlm.nih.gov/pubmed/?term=Pengo%20V%5bAuthor%5d&amp;cauthor=true&amp;cauthor_uid=31226720"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cbi.nlm.nih.gov/pubmed/?term=Cheng%20CY%5bAuthor%5d&amp;cauthor=true&amp;cauthor_uid=31226720" TargetMode="External"/><Relationship Id="rId11" Type="http://schemas.openxmlformats.org/officeDocument/2006/relationships/hyperlink" Target="https://www.ncbi.nlm.nih.gov/pubmed/?term=Han%20ZY%5bAuthor%5d&amp;cauthor=true&amp;cauthor_uid=31226720" TargetMode="External"/><Relationship Id="rId5" Type="http://schemas.openxmlformats.org/officeDocument/2006/relationships/hyperlink" Target="https://www.ncbi.nlm.nih.gov/pubmed/?term=Du%20Y%5bAuthor%5d&amp;cauthor=true&amp;cauthor_uid=31226720" TargetMode="External"/><Relationship Id="rId10" Type="http://schemas.openxmlformats.org/officeDocument/2006/relationships/hyperlink" Target="https://www.ncbi.nlm.nih.gov/pubmed/?term=Zhang%20YX%5bAuthor%5d&amp;cauthor=true&amp;cauthor_uid=31226720" TargetMode="External"/><Relationship Id="rId4" Type="http://schemas.openxmlformats.org/officeDocument/2006/relationships/hyperlink" Target="https://www.ncbi.nlm.nih.gov/pubmed/?term=Jiang%20X%5bAuthor%5d&amp;cauthor=true&amp;cauthor_uid=31226720" TargetMode="External"/><Relationship Id="rId9" Type="http://schemas.openxmlformats.org/officeDocument/2006/relationships/hyperlink" Target="https://www.ncbi.nlm.nih.gov/pubmed/?term=Wu%20T%5bAuthor%5d&amp;cauthor=true&amp;cauthor_uid=3122672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tsjournals.org/doi/full/10.1513/AnnalsATS.201509-620AS?url_ver=Z39.88-2003&amp;rfr_id=ori:rid:crossref.org&amp;rfr_dat=cr_pub=pubm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contents/clinical-manifestations-and-diagnosis-of-chronic-thromboembolic-pulmonary-hypertension/abstract/14" TargetMode="External"/><Relationship Id="rId7" Type="http://schemas.openxmlformats.org/officeDocument/2006/relationships/hyperlink" Target="https://www.uptodate.com/contents/clinical-manifestations-and-diagnosis-of-chronic-thromboembolic-pulmonary-hypertension/abstract/1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uptodate.com/contents/clinical-manifestations-of-antiphospholipid-syndrome?search=hypertension+pulmonary&amp;topicRef=8254&amp;source=see_link" TargetMode="External"/><Relationship Id="rId5" Type="http://schemas.openxmlformats.org/officeDocument/2006/relationships/hyperlink" Target="https://www.uptodate.com/contents/clinical-manifestations-and-diagnosis-of-chronic-thromboembolic-pulmonary-hypertension/abstract/14,16,17" TargetMode="External"/><Relationship Id="rId4" Type="http://schemas.openxmlformats.org/officeDocument/2006/relationships/hyperlink" Target="https://www.uptodate.com/contents/clinical-manifestations-and-diagnosis-of-chronic-thromboembolic-pulmonary-hypertension/abstract/15"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cbi.nlm.nih.gov/pubmed/?term=Colorio%20CC%5bAuthor%5d&amp;cauthor=true&amp;cauthor_uid=9676762" TargetMode="External"/><Relationship Id="rId3" Type="http://schemas.openxmlformats.org/officeDocument/2006/relationships/hyperlink" Target="https://www.ncbi.nlm.nih.gov/pubmed/9676762" TargetMode="External"/><Relationship Id="rId7" Type="http://schemas.openxmlformats.org/officeDocument/2006/relationships/hyperlink" Target="https://www.ncbi.nlm.nih.gov/pubmed/?term=Cerrato%20GS%5bAuthor%5d&amp;cauthor=true&amp;cauthor_uid=967676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cbi.nlm.nih.gov/pubmed/?term=Forastiero%20RR%5bAuthor%5d&amp;cauthor=true&amp;cauthor_uid=9676762" TargetMode="External"/><Relationship Id="rId5" Type="http://schemas.openxmlformats.org/officeDocument/2006/relationships/hyperlink" Target="https://www.ncbi.nlm.nih.gov/pubmed/?term=Pombo%20G%5bAuthor%5d&amp;cauthor=true&amp;cauthor_uid=9676762" TargetMode="External"/><Relationship Id="rId4" Type="http://schemas.openxmlformats.org/officeDocument/2006/relationships/hyperlink" Target="https://www.ncbi.nlm.nih.gov/pubmed/?term=Martinuzzo%20ME%5bAuthor%5d&amp;cauthor=true&amp;cauthor_uid=9676762" TargetMode="External"/><Relationship Id="rId9" Type="http://schemas.openxmlformats.org/officeDocument/2006/relationships/hyperlink" Target="https://www.ncbi.nlm.nih.gov/pubmed/?term=Carreras%20LO%5bAuthor%5d&amp;cauthor=true&amp;cauthor_uid=967676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ncbi.nlm.nih.gov/pubmed/?term=Satybaldyeva%20MA%5bAuthor%5d&amp;cauthor=true&amp;cauthor_uid=29039836" TargetMode="External"/><Relationship Id="rId13" Type="http://schemas.openxmlformats.org/officeDocument/2006/relationships/hyperlink" Target="https://doi.org/10.17116/terarkh201789993-99" TargetMode="External"/><Relationship Id="rId3" Type="http://schemas.openxmlformats.org/officeDocument/2006/relationships/hyperlink" Target="https://www.ncbi.nlm.nih.gov/pubmed/29039836" TargetMode="External"/><Relationship Id="rId7" Type="http://schemas.openxmlformats.org/officeDocument/2006/relationships/hyperlink" Target="https://www.ncbi.nlm.nih.gov/pubmed/?term=Danilov%20NM%5bAuthor%5d&amp;cauthor=true&amp;cauthor_uid=29039836" TargetMode="External"/><Relationship Id="rId12" Type="http://schemas.openxmlformats.org/officeDocument/2006/relationships/hyperlink" Target="https://www.ncbi.nlm.nih.gov/pubmed/?term=Chazova%20IY%5bAuthor%5d&amp;cauthor=true&amp;cauthor_uid=2903983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cbi.nlm.nih.gov/pubmed/?term=Mershin%20KV%5bAuthor%5d&amp;cauthor=true&amp;cauthor_uid=29039836" TargetMode="External"/><Relationship Id="rId11" Type="http://schemas.openxmlformats.org/officeDocument/2006/relationships/hyperlink" Target="https://www.ncbi.nlm.nih.gov/pubmed/?term=Nasonov%20EL%5bAuthor%5d&amp;cauthor=true&amp;cauthor_uid=29039836" TargetMode="External"/><Relationship Id="rId5" Type="http://schemas.openxmlformats.org/officeDocument/2006/relationships/hyperlink" Target="https://www.ncbi.nlm.nih.gov/pubmed/?term=Martynyuk%20TV%5bAuthor%5d&amp;cauthor=true&amp;cauthor_uid=29039836" TargetMode="External"/><Relationship Id="rId10" Type="http://schemas.openxmlformats.org/officeDocument/2006/relationships/hyperlink" Target="https://www.ncbi.nlm.nih.gov/pubmed/?term=Akchurin%20RS%5bAuthor%5d&amp;cauthor=true&amp;cauthor_uid=29039836" TargetMode="External"/><Relationship Id="rId4" Type="http://schemas.openxmlformats.org/officeDocument/2006/relationships/hyperlink" Target="https://www.ncbi.nlm.nih.gov/pubmed/?term=Movsisyan%20GA%5bAuthor%5d&amp;cauthor=true&amp;cauthor_uid=29039836" TargetMode="External"/><Relationship Id="rId9" Type="http://schemas.openxmlformats.org/officeDocument/2006/relationships/hyperlink" Target="https://www.ncbi.nlm.nih.gov/pubmed/?term=Reshetnyak%20TM%5bAuthor%5d&amp;cauthor=true&amp;cauthor_uid=2903983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1</a:t>
            </a:fld>
            <a:endParaRPr lang="es-ES"/>
          </a:p>
        </p:txBody>
      </p:sp>
    </p:spTree>
    <p:extLst>
      <p:ext uri="{BB962C8B-B14F-4D97-AF65-F5344CB8AC3E}">
        <p14:creationId xmlns:p14="http://schemas.microsoft.com/office/powerpoint/2010/main" xmlns="" val="379930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solidFill>
                  <a:srgbClr val="FF0000"/>
                </a:solidFill>
              </a:rPr>
              <a:t>una revisión de la literatura que incluyó todos los artículos en </a:t>
            </a:r>
            <a:r>
              <a:rPr lang="es-ES" sz="1200" dirty="0" err="1" smtClean="0">
                <a:solidFill>
                  <a:srgbClr val="FF0000"/>
                </a:solidFill>
              </a:rPr>
              <a:t>PubMed</a:t>
            </a:r>
            <a:r>
              <a:rPr lang="es-ES" sz="1200" dirty="0" smtClean="0">
                <a:solidFill>
                  <a:srgbClr val="FF0000"/>
                </a:solidFill>
              </a:rPr>
              <a:t> con las palabras clave 'anticuerpo </a:t>
            </a:r>
            <a:r>
              <a:rPr lang="es-ES" sz="1200" dirty="0" err="1" smtClean="0">
                <a:solidFill>
                  <a:srgbClr val="FF0000"/>
                </a:solidFill>
              </a:rPr>
              <a:t>antifosfolípido</a:t>
            </a:r>
            <a:r>
              <a:rPr lang="es-ES" sz="1200" dirty="0" smtClean="0">
                <a:solidFill>
                  <a:srgbClr val="FF0000"/>
                </a:solidFill>
              </a:rPr>
              <a:t>' e 'hipertensión pulmonar' entre enero de 1980 y julio de 2017 e identificamos 217 artículos.</a:t>
            </a:r>
            <a:r>
              <a:rPr lang="es-ES" sz="1200" dirty="0" smtClean="0"/>
              <a:t> Se encontró que un total de </a:t>
            </a:r>
            <a:r>
              <a:rPr lang="es-ES" sz="1200" dirty="0" smtClean="0">
                <a:solidFill>
                  <a:srgbClr val="FF0000"/>
                </a:solidFill>
              </a:rPr>
              <a:t>47 artículos </a:t>
            </a:r>
            <a:r>
              <a:rPr lang="es-ES" sz="1200" dirty="0" smtClean="0"/>
              <a:t>eran relevantes para el tema y se incluyeron como referencias.</a:t>
            </a:r>
            <a:r>
              <a:rPr lang="es-ES" sz="1200" dirty="0" smtClean="0">
                <a:solidFill>
                  <a:srgbClr val="FF0000"/>
                </a:solidFill>
              </a:rPr>
              <a:t> Se determinó que los anticuerpos </a:t>
            </a:r>
            <a:r>
              <a:rPr lang="es-ES" sz="1200" dirty="0" err="1" smtClean="0">
                <a:solidFill>
                  <a:srgbClr val="FF0000"/>
                </a:solidFill>
              </a:rPr>
              <a:t>aPL</a:t>
            </a:r>
            <a:r>
              <a:rPr lang="es-ES" sz="1200" dirty="0" smtClean="0">
                <a:solidFill>
                  <a:srgbClr val="FF0000"/>
                </a:solidFill>
              </a:rPr>
              <a:t> se han implicado en el desarrollo de la hipertensión arterial pulmonar idiopática (HAP) y la HAP asociada con la enfermedad del tejido conectivo (CTD). También se observó que los anticuerpos </a:t>
            </a:r>
            <a:r>
              <a:rPr lang="es-ES" sz="1200" dirty="0" err="1" smtClean="0">
                <a:solidFill>
                  <a:srgbClr val="FF0000"/>
                </a:solidFill>
              </a:rPr>
              <a:t>aPL</a:t>
            </a:r>
            <a:r>
              <a:rPr lang="es-ES" sz="1200" dirty="0" smtClean="0">
                <a:solidFill>
                  <a:srgbClr val="FF0000"/>
                </a:solidFill>
              </a:rPr>
              <a:t> están asociados con la cardiopatía valvular izquierda que puede conducir a hipertensión venosa pulmonar (HPV). Se observó que los pacientes con síndrome de anticuerpos </a:t>
            </a:r>
            <a:r>
              <a:rPr lang="es-ES" sz="1200" dirty="0" err="1" smtClean="0">
                <a:solidFill>
                  <a:srgbClr val="FF0000"/>
                </a:solidFill>
              </a:rPr>
              <a:t>anitifosfolípidos</a:t>
            </a:r>
            <a:r>
              <a:rPr lang="es-ES" sz="1200" dirty="0" smtClean="0">
                <a:solidFill>
                  <a:srgbClr val="FF0000"/>
                </a:solidFill>
              </a:rPr>
              <a:t> (los criterios diagnósticos incluyen + anticuerpos </a:t>
            </a:r>
            <a:r>
              <a:rPr lang="es-ES" sz="1200" dirty="0" err="1" smtClean="0">
                <a:solidFill>
                  <a:srgbClr val="FF0000"/>
                </a:solidFill>
              </a:rPr>
              <a:t>aPL</a:t>
            </a:r>
            <a:r>
              <a:rPr lang="es-ES" sz="1200" dirty="0" smtClean="0">
                <a:solidFill>
                  <a:srgbClr val="FF0000"/>
                </a:solidFill>
              </a:rPr>
              <a:t>) tenían un alto riesgo de desarrollar hipertensión pulmonar tromboembólica crónica (HPTEC). Un estudio reciente también encontró una asociación positiva de anticuerpos </a:t>
            </a:r>
            <a:r>
              <a:rPr lang="es-ES" sz="1200" dirty="0" err="1" smtClean="0">
                <a:solidFill>
                  <a:srgbClr val="FF0000"/>
                </a:solidFill>
              </a:rPr>
              <a:t>aPL</a:t>
            </a:r>
            <a:r>
              <a:rPr lang="es-ES" sz="1200" dirty="0" smtClean="0">
                <a:solidFill>
                  <a:srgbClr val="FF0000"/>
                </a:solidFill>
              </a:rPr>
              <a:t> con ILD y PH en pacientes con esclerosis sistémica. Si bien se establece la asociación entre la enfermedad tiroidea autoinmune y la HP (PH del Grupo V) y la enfermedad tiroidea autoinmune y los anticuerpos </a:t>
            </a:r>
            <a:r>
              <a:rPr lang="es-ES" sz="1200" dirty="0" err="1" smtClean="0">
                <a:solidFill>
                  <a:srgbClr val="FF0000"/>
                </a:solidFill>
              </a:rPr>
              <a:t>aPL</a:t>
            </a:r>
            <a:r>
              <a:rPr lang="es-ES" sz="1200" dirty="0" smtClean="0">
                <a:solidFill>
                  <a:srgbClr val="FF0000"/>
                </a:solidFill>
              </a:rPr>
              <a:t>, no hay estudios que vinculen estos tres fenómenos. Así, Los anticuerpos </a:t>
            </a:r>
            <a:r>
              <a:rPr lang="es-ES" sz="1200" dirty="0" err="1" smtClean="0">
                <a:solidFill>
                  <a:srgbClr val="FF0000"/>
                </a:solidFill>
              </a:rPr>
              <a:t>aPL</a:t>
            </a:r>
            <a:r>
              <a:rPr lang="es-ES" sz="1200" dirty="0" smtClean="0">
                <a:solidFill>
                  <a:srgbClr val="FF0000"/>
                </a:solidFill>
              </a:rPr>
              <a:t> tenían una asociación con todos los grupos de hipertensión pulmonar (HP) de la OMS. En este artículo de revisión, estudiamos la asociación y discutimos la necesidad de la detección de HP en pacientes con anticuerpos </a:t>
            </a:r>
            <a:r>
              <a:rPr lang="es-ES" sz="1200" dirty="0" err="1" smtClean="0">
                <a:solidFill>
                  <a:srgbClr val="FF0000"/>
                </a:solidFill>
              </a:rPr>
              <a:t>aPL</a:t>
            </a:r>
            <a:r>
              <a:rPr lang="es-ES" sz="1200" dirty="0" smtClean="0">
                <a:solidFill>
                  <a:srgbClr val="FF0000"/>
                </a:solidFill>
              </a:rPr>
              <a:t> positivos.</a:t>
            </a:r>
            <a:br>
              <a:rPr lang="es-ES" sz="1200" dirty="0" smtClean="0">
                <a:solidFill>
                  <a:srgbClr val="FF0000"/>
                </a:solidFill>
              </a:rPr>
            </a:br>
            <a:endParaRPr lang="es-ES" sz="1200" dirty="0" smtClean="0">
              <a:solidFill>
                <a:srgbClr val="FF0000"/>
              </a:solidFill>
            </a:endParaRPr>
          </a:p>
          <a:p>
            <a:endParaRPr lang="es-ES" sz="1200" dirty="0" smtClean="0">
              <a:solidFill>
                <a:srgbClr val="FF0000"/>
              </a:solidFill>
            </a:endParaRPr>
          </a:p>
          <a:p>
            <a:endParaRPr lang="es-E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FF0000"/>
                </a:solidFill>
              </a:rPr>
              <a:t>Julio </a:t>
            </a:r>
            <a:r>
              <a:rPr lang="es-ES" sz="1200" dirty="0" err="1" smtClean="0">
                <a:solidFill>
                  <a:srgbClr val="FF0000"/>
                </a:solidFill>
              </a:rPr>
              <a:t>Sanchez</a:t>
            </a:r>
            <a:r>
              <a:rPr lang="es-ES" sz="1200" dirty="0" smtClean="0">
                <a:solidFill>
                  <a:srgbClr val="FF0000"/>
                </a:solidFill>
              </a:rPr>
              <a:t> </a:t>
            </a:r>
            <a:r>
              <a:rPr lang="es-ES" sz="1200" dirty="0" err="1" smtClean="0">
                <a:solidFill>
                  <a:srgbClr val="FF0000"/>
                </a:solidFill>
              </a:rPr>
              <a:t>Roman</a:t>
            </a:r>
            <a:r>
              <a:rPr lang="es-ES" sz="1200" dirty="0" smtClean="0">
                <a:solidFill>
                  <a:srgbClr val="FF0000"/>
                </a:solidFill>
              </a:rPr>
              <a:t>:</a:t>
            </a:r>
            <a:r>
              <a:rPr lang="es-ES" sz="1200" baseline="0" dirty="0" smtClean="0">
                <a:solidFill>
                  <a:srgbClr val="FF0000"/>
                </a:solidFill>
              </a:rPr>
              <a:t> </a:t>
            </a:r>
            <a:r>
              <a:rPr lang="es-ES" dirty="0" smtClean="0"/>
              <a:t>MÁS ACERCA DE ASOCIACIÓN DE ANTICUERPOS ANTIFOSFOLÍPIDO E HIPERTENSIÓN PULMONAR </a:t>
            </a:r>
            <a:r>
              <a:rPr lang="es-ES" dirty="0" err="1" smtClean="0"/>
              <a:t>Parthvi</a:t>
            </a:r>
            <a:r>
              <a:rPr lang="es-ES" dirty="0" smtClean="0"/>
              <a:t> R, </a:t>
            </a:r>
            <a:r>
              <a:rPr lang="es-ES" dirty="0" err="1" smtClean="0"/>
              <a:t>Sikachi</a:t>
            </a:r>
            <a:r>
              <a:rPr lang="es-ES" dirty="0" smtClean="0"/>
              <a:t> RR, </a:t>
            </a:r>
            <a:r>
              <a:rPr lang="es-ES" dirty="0" err="1" smtClean="0"/>
              <a:t>Agrawal</a:t>
            </a:r>
            <a:r>
              <a:rPr lang="es-ES" dirty="0" smtClean="0"/>
              <a:t> A et al. </a:t>
            </a:r>
            <a:r>
              <a:rPr lang="es-ES" dirty="0" err="1" smtClean="0"/>
              <a:t>Intractable</a:t>
            </a:r>
            <a:r>
              <a:rPr lang="es-ES" dirty="0" smtClean="0"/>
              <a:t> </a:t>
            </a:r>
            <a:r>
              <a:rPr lang="es-ES" dirty="0" err="1" smtClean="0"/>
              <a:t>Rare</a:t>
            </a:r>
            <a:r>
              <a:rPr lang="es-ES" dirty="0" smtClean="0"/>
              <a:t> </a:t>
            </a:r>
            <a:r>
              <a:rPr lang="es-ES" dirty="0" err="1" smtClean="0"/>
              <a:t>Dis</a:t>
            </a:r>
            <a:r>
              <a:rPr lang="es-ES" dirty="0" smtClean="0"/>
              <a:t> Res 2017 Aug;6(3):163- 171. </a:t>
            </a:r>
            <a:r>
              <a:rPr lang="es-ES" dirty="0" err="1" smtClean="0"/>
              <a:t>doi</a:t>
            </a:r>
            <a:r>
              <a:rPr lang="es-ES" dirty="0" smtClean="0"/>
              <a:t>: 10.5582/irdr.2017.01044). Los apellidos de los autores tienen reminiscencias hindúes (curiosamente, uno se apellida </a:t>
            </a:r>
            <a:r>
              <a:rPr lang="es-ES" dirty="0" err="1" smtClean="0"/>
              <a:t>Khanijo</a:t>
            </a:r>
            <a:r>
              <a:rPr lang="es-ES" dirty="0" smtClean="0"/>
              <a:t>), pero lo cierto es que el estudio procede de instituciones neoyorkinas. Como en el trabajo citado con anterioridad, de </a:t>
            </a:r>
            <a:r>
              <a:rPr lang="es-ES" dirty="0" err="1" smtClean="0"/>
              <a:t>Cheng</a:t>
            </a:r>
            <a:r>
              <a:rPr lang="es-ES" dirty="0" smtClean="0"/>
              <a:t> et al, se proponen investigar la asociación de anticuerpos </a:t>
            </a:r>
            <a:r>
              <a:rPr lang="es-ES" dirty="0" err="1" smtClean="0"/>
              <a:t>antifosfolípidos</a:t>
            </a:r>
            <a:r>
              <a:rPr lang="es-ES" dirty="0" smtClean="0"/>
              <a:t> (AAF) en hipertensión pulmonar (HP); pero sin limitarse, como ellos, a la hipertensión pulmonar tromboembólica (HPTEC). Realizaron una revisión de la literatura que incluía todos los artículos en </a:t>
            </a:r>
            <a:r>
              <a:rPr lang="es-ES" dirty="0" err="1" smtClean="0"/>
              <a:t>PubMed</a:t>
            </a:r>
            <a:r>
              <a:rPr lang="es-ES" dirty="0" smtClean="0"/>
              <a:t>, con palabras clave 'anticuerpo </a:t>
            </a:r>
            <a:r>
              <a:rPr lang="es-ES" dirty="0" err="1" smtClean="0"/>
              <a:t>antifosfolípido</a:t>
            </a:r>
            <a:r>
              <a:rPr lang="es-ES" dirty="0" smtClean="0"/>
              <a:t>' e 'hipertensión pulmonar' , entre enero de 1980 y julio de 2017 e identificaron 217 artículos, 47 de los cuales se consideraron relevantes. Observaron, en el análisis de estos trabajos, frecuentes referencias acerca de asociación entre la positividad de AAF tanto con HAP idiopática (HAPI) como asociada con enfermedad autoinmune sistémica (EAS), con enfermedad valvular izquierda e hipertensión venosa pulmonar (HVP). Así mismo, en los pacientes con síndrome </a:t>
            </a:r>
            <a:r>
              <a:rPr lang="es-ES" dirty="0" err="1" smtClean="0"/>
              <a:t>anitifosfolípido</a:t>
            </a:r>
            <a:r>
              <a:rPr lang="es-ES" dirty="0" smtClean="0"/>
              <a:t> (SAF) detectaron un alto riesgo de desarrollar HPTEC. Mencionan otros trabajos en los que se encuentra asociación de los AAF con HP asociada a enfermedad pulmonar intersticial (EPI). Concluyen que los AAF se asocian con todos los grupos definidos de HP (Niza 2018) por lo que propugnan la necesidad de evaluar una posible HP en pacientes con AAF positivos. Comentarios La metodología del análisis de estos autores es diferente de la que desarrollaron </a:t>
            </a:r>
            <a:r>
              <a:rPr lang="es-ES" dirty="0" err="1" smtClean="0"/>
              <a:t>Cheng</a:t>
            </a:r>
            <a:r>
              <a:rPr lang="es-ES" dirty="0" smtClean="0"/>
              <a:t> et al (comentario anterior), ya que no se trata de un </a:t>
            </a:r>
            <a:r>
              <a:rPr lang="es-ES" dirty="0" err="1" smtClean="0"/>
              <a:t>metaanálisis</a:t>
            </a:r>
            <a:r>
              <a:rPr lang="es-ES" dirty="0" smtClean="0"/>
              <a:t> sino una recopilación de resultados obtenidos a partir de los estudios mencionados pero sin relacionarlos entre ellos. La recomendación de realizar un rastreo de HP en todo paciente con AAF positivos (afectos o no de SAF) nos parece excesiva. Absolutamente recomendable en pacientes, especialmente jóvenes y sin claros factores de riesgo, con enfermedad tromboembólica (ETE) y, desde luego, en pacientes con lupus eritematoso (LES), sobre todo cuando se trata de embarazadas. La frecuencia de AAF en esclerosis sistémica (ES: 6.4% en el reciente </a:t>
            </a:r>
            <a:r>
              <a:rPr lang="es-ES" dirty="0" err="1" smtClean="0"/>
              <a:t>metaanáliis</a:t>
            </a:r>
            <a:r>
              <a:rPr lang="es-ES" dirty="0" smtClean="0"/>
              <a:t> de </a:t>
            </a:r>
            <a:r>
              <a:rPr lang="es-ES" dirty="0" err="1" smtClean="0"/>
              <a:t>Sobanski</a:t>
            </a:r>
            <a:r>
              <a:rPr lang="es-ES" dirty="0" smtClean="0"/>
              <a:t> et al: </a:t>
            </a:r>
            <a:r>
              <a:rPr lang="es-ES" dirty="0" err="1" smtClean="0"/>
              <a:t>Immunol</a:t>
            </a:r>
            <a:r>
              <a:rPr lang="es-ES" dirty="0" smtClean="0"/>
              <a:t>, 02 </a:t>
            </a:r>
            <a:r>
              <a:rPr lang="es-ES" dirty="0" err="1" smtClean="0"/>
              <a:t>November</a:t>
            </a:r>
            <a:r>
              <a:rPr lang="es-ES" dirty="0" smtClean="0"/>
              <a:t> 2018. https://doi. </a:t>
            </a:r>
            <a:r>
              <a:rPr lang="es-ES" dirty="0" err="1" smtClean="0"/>
              <a:t>org</a:t>
            </a:r>
            <a:r>
              <a:rPr lang="es-ES" dirty="0" smtClean="0"/>
              <a:t>/10.3389/fimmu.2018.02457) es bastante más baja que en el LES. Pero en estos pacientes, la necesidad de realizar estudios de rastreo de HP, de forma al menos anual en asintomáticos, está perfectamente establecida, independientemente de la positividad o no de AAF. En todas las demás circunstancias no está clara la indicación de dicho rastreo. En resumen, recomendamos la lectura atenta de este artículo (de libre acceso en la red) por la interesante revisión y recopilación de resultados parciales que aporta, aunque su recomendación final es, en sentido global, bastante discutible</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10</a:t>
            </a:fld>
            <a:endParaRPr lang="es-ES"/>
          </a:p>
        </p:txBody>
      </p:sp>
    </p:spTree>
    <p:extLst>
      <p:ext uri="{BB962C8B-B14F-4D97-AF65-F5344CB8AC3E}">
        <p14:creationId xmlns:p14="http://schemas.microsoft.com/office/powerpoint/2010/main" xmlns="" val="394991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r>
              <a:rPr lang="es-ES" sz="1200" b="1" kern="1200" dirty="0" err="1" smtClean="0">
                <a:solidFill>
                  <a:schemeClr val="tx1"/>
                </a:solidFill>
                <a:effectLst/>
                <a:latin typeface="+mn-lt"/>
                <a:ea typeface="+mn-ea"/>
                <a:cs typeface="+mn-cs"/>
              </a:rPr>
              <a:t>Pulmonary</a:t>
            </a:r>
            <a:r>
              <a:rPr lang="es-ES" sz="1200" b="1" kern="1200" dirty="0" smtClean="0">
                <a:solidFill>
                  <a:schemeClr val="tx1"/>
                </a:solidFill>
                <a:effectLst/>
                <a:latin typeface="+mn-lt"/>
                <a:ea typeface="+mn-ea"/>
                <a:cs typeface="+mn-cs"/>
              </a:rPr>
              <a:t> Arterial </a:t>
            </a:r>
            <a:r>
              <a:rPr lang="es-ES" sz="1200" b="1" kern="1200" dirty="0" err="1" smtClean="0">
                <a:solidFill>
                  <a:schemeClr val="tx1"/>
                </a:solidFill>
                <a:effectLst/>
                <a:latin typeface="+mn-lt"/>
                <a:ea typeface="+mn-ea"/>
                <a:cs typeface="+mn-cs"/>
              </a:rPr>
              <a:t>Hypertension</a:t>
            </a:r>
            <a:r>
              <a:rPr lang="es-ES" sz="1200" b="1" kern="1200" dirty="0" smtClean="0">
                <a:solidFill>
                  <a:schemeClr val="tx1"/>
                </a:solidFill>
                <a:effectLst/>
                <a:latin typeface="+mn-lt"/>
                <a:ea typeface="+mn-ea"/>
                <a:cs typeface="+mn-cs"/>
              </a:rPr>
              <a:t> in </a:t>
            </a:r>
            <a:r>
              <a:rPr lang="es-ES" sz="1200" b="1" kern="1200" dirty="0" err="1" smtClean="0">
                <a:solidFill>
                  <a:schemeClr val="tx1"/>
                </a:solidFill>
                <a:effectLst/>
                <a:latin typeface="+mn-lt"/>
                <a:ea typeface="+mn-ea"/>
                <a:cs typeface="+mn-cs"/>
              </a:rPr>
              <a:t>Systemic</a:t>
            </a:r>
            <a:r>
              <a:rPr lang="es-ES" sz="1200" b="1" kern="1200" dirty="0" smtClean="0">
                <a:solidFill>
                  <a:schemeClr val="tx1"/>
                </a:solidFill>
                <a:effectLst/>
                <a:latin typeface="+mn-lt"/>
                <a:ea typeface="+mn-ea"/>
                <a:cs typeface="+mn-cs"/>
              </a:rPr>
              <a:t> Lupus </a:t>
            </a:r>
            <a:r>
              <a:rPr lang="es-ES" sz="1200" b="1" kern="1200" dirty="0" err="1" smtClean="0">
                <a:solidFill>
                  <a:schemeClr val="tx1"/>
                </a:solidFill>
                <a:effectLst/>
                <a:latin typeface="+mn-lt"/>
                <a:ea typeface="+mn-ea"/>
                <a:cs typeface="+mn-cs"/>
              </a:rPr>
              <a:t>Erythematosus</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Prevalence</a:t>
            </a:r>
            <a:r>
              <a:rPr lang="es-ES" sz="1200" b="1" kern="1200" dirty="0" smtClean="0">
                <a:solidFill>
                  <a:schemeClr val="tx1"/>
                </a:solidFill>
                <a:effectLst/>
                <a:latin typeface="+mn-lt"/>
                <a:ea typeface="+mn-ea"/>
                <a:cs typeface="+mn-cs"/>
              </a:rPr>
              <a:t> and </a:t>
            </a:r>
            <a:r>
              <a:rPr lang="es-ES" sz="1200" b="1" kern="1200" dirty="0" err="1" smtClean="0">
                <a:solidFill>
                  <a:schemeClr val="tx1"/>
                </a:solidFill>
                <a:effectLst/>
                <a:latin typeface="+mn-lt"/>
                <a:ea typeface="+mn-ea"/>
                <a:cs typeface="+mn-cs"/>
              </a:rPr>
              <a:t>Predictors</a:t>
            </a:r>
            <a:endParaRPr lang="es-ES" sz="1200" b="1" kern="1200" dirty="0" smtClean="0">
              <a:solidFill>
                <a:schemeClr val="tx1"/>
              </a:solidFill>
              <a:effectLst/>
              <a:latin typeface="+mn-lt"/>
              <a:ea typeface="+mn-ea"/>
              <a:cs typeface="+mn-cs"/>
            </a:endParaRPr>
          </a:p>
          <a:p>
            <a:pPr fontAlgn="base"/>
            <a:r>
              <a:rPr lang="es-ES" sz="1200" b="0" i="0" kern="1200" dirty="0" smtClean="0">
                <a:solidFill>
                  <a:schemeClr val="tx1"/>
                </a:solidFill>
                <a:effectLst/>
                <a:latin typeface="+mn-lt"/>
                <a:ea typeface="+mn-ea"/>
                <a:cs typeface="+mn-cs"/>
              </a:rPr>
              <a:t>Gregorio Miguel Pérez-</a:t>
            </a:r>
            <a:r>
              <a:rPr lang="es-ES" sz="1200" b="0" i="0" kern="1200" dirty="0" err="1" smtClean="0">
                <a:solidFill>
                  <a:schemeClr val="tx1"/>
                </a:solidFill>
                <a:effectLst/>
                <a:latin typeface="+mn-lt"/>
                <a:ea typeface="+mn-ea"/>
                <a:cs typeface="+mn-cs"/>
              </a:rPr>
              <a:t>Peñate</a:t>
            </a:r>
            <a:r>
              <a:rPr lang="es-ES" sz="1200" b="0" i="0" kern="1200" dirty="0" smtClean="0">
                <a:solidFill>
                  <a:schemeClr val="tx1"/>
                </a:solidFill>
                <a:effectLst/>
                <a:latin typeface="+mn-lt"/>
                <a:ea typeface="+mn-ea"/>
                <a:cs typeface="+mn-cs"/>
              </a:rPr>
              <a:t>, Iñigo Rúa-Figueroa, Gabriel Juliá-</a:t>
            </a:r>
            <a:r>
              <a:rPr lang="es-ES" sz="1200" b="0" i="0" kern="1200" dirty="0" err="1" smtClean="0">
                <a:solidFill>
                  <a:schemeClr val="tx1"/>
                </a:solidFill>
                <a:effectLst/>
                <a:latin typeface="+mn-lt"/>
                <a:ea typeface="+mn-ea"/>
                <a:cs typeface="+mn-cs"/>
              </a:rPr>
              <a:t>Serdá</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Fernándo</a:t>
            </a:r>
            <a:r>
              <a:rPr lang="es-ES" sz="1200" b="0" i="0" kern="1200" dirty="0" smtClean="0">
                <a:solidFill>
                  <a:schemeClr val="tx1"/>
                </a:solidFill>
                <a:effectLst/>
                <a:latin typeface="+mn-lt"/>
                <a:ea typeface="+mn-ea"/>
                <a:cs typeface="+mn-cs"/>
              </a:rPr>
              <a:t> León-Marrero, Antonio García-Quintana, José Ramón Ortega-Trujillo, Celia </a:t>
            </a:r>
            <a:r>
              <a:rPr lang="es-ES" sz="1200" b="0" i="0" kern="1200" dirty="0" err="1" smtClean="0">
                <a:solidFill>
                  <a:schemeClr val="tx1"/>
                </a:solidFill>
                <a:effectLst/>
                <a:latin typeface="+mn-lt"/>
                <a:ea typeface="+mn-ea"/>
                <a:cs typeface="+mn-cs"/>
              </a:rPr>
              <a:t>Erausquin-Arruabarrena</a:t>
            </a:r>
            <a:r>
              <a:rPr lang="es-ES" sz="1200" b="0" i="0" kern="1200" dirty="0" smtClean="0">
                <a:solidFill>
                  <a:schemeClr val="tx1"/>
                </a:solidFill>
                <a:effectLst/>
                <a:latin typeface="+mn-lt"/>
                <a:ea typeface="+mn-ea"/>
                <a:cs typeface="+mn-cs"/>
              </a:rPr>
              <a:t>, Carlos Rodríguez-Lozano, Pedro Cabrera-Navarro, Nazario Ojeda-</a:t>
            </a:r>
            <a:r>
              <a:rPr lang="es-ES" sz="1200" b="0" i="0" kern="1200" dirty="0" err="1" smtClean="0">
                <a:solidFill>
                  <a:schemeClr val="tx1"/>
                </a:solidFill>
                <a:effectLst/>
                <a:latin typeface="+mn-lt"/>
                <a:ea typeface="+mn-ea"/>
                <a:cs typeface="+mn-cs"/>
              </a:rPr>
              <a:t>Betancor</a:t>
            </a:r>
            <a:r>
              <a:rPr lang="es-ES" sz="1200" b="0" i="0" kern="1200" dirty="0" smtClean="0">
                <a:solidFill>
                  <a:schemeClr val="tx1"/>
                </a:solidFill>
                <a:effectLst/>
                <a:latin typeface="+mn-lt"/>
                <a:ea typeface="+mn-ea"/>
                <a:cs typeface="+mn-cs"/>
              </a:rPr>
              <a:t> and Miguel Ángel Gómez-Sánchez</a:t>
            </a:r>
          </a:p>
          <a:p>
            <a:pPr fontAlgn="base"/>
            <a:r>
              <a:rPr lang="es-ES" sz="1200" b="0" i="0" kern="1200" dirty="0" err="1" smtClean="0">
                <a:solidFill>
                  <a:schemeClr val="tx1"/>
                </a:solidFill>
                <a:effectLst/>
                <a:latin typeface="+mn-lt"/>
                <a:ea typeface="+mn-ea"/>
                <a:cs typeface="+mn-cs"/>
              </a:rPr>
              <a:t>The</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Journal</a:t>
            </a:r>
            <a:r>
              <a:rPr lang="es-ES" sz="1200" b="0" i="0" kern="1200" dirty="0" smtClean="0">
                <a:solidFill>
                  <a:schemeClr val="tx1"/>
                </a:solidFill>
                <a:effectLst/>
                <a:latin typeface="+mn-lt"/>
                <a:ea typeface="+mn-ea"/>
                <a:cs typeface="+mn-cs"/>
              </a:rPr>
              <a:t> of </a:t>
            </a:r>
            <a:r>
              <a:rPr lang="es-ES" sz="1200" b="0" i="0" kern="1200" dirty="0" err="1" smtClean="0">
                <a:solidFill>
                  <a:schemeClr val="tx1"/>
                </a:solidFill>
                <a:effectLst/>
                <a:latin typeface="+mn-lt"/>
                <a:ea typeface="+mn-ea"/>
                <a:cs typeface="+mn-cs"/>
              </a:rPr>
              <a:t>Rheumatology</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February</a:t>
            </a:r>
            <a:r>
              <a:rPr lang="es-ES" sz="1200" b="0" i="0" kern="1200" dirty="0" smtClean="0">
                <a:solidFill>
                  <a:schemeClr val="tx1"/>
                </a:solidFill>
                <a:effectLst/>
                <a:latin typeface="+mn-lt"/>
                <a:ea typeface="+mn-ea"/>
                <a:cs typeface="+mn-cs"/>
              </a:rPr>
              <a:t> 2016, 43 (2) 323-329; DOI: https://doi.org/10.3899/jrheum.150451</a:t>
            </a:r>
          </a:p>
          <a:p>
            <a:endParaRPr lang="es-ES" dirty="0" smtClean="0"/>
          </a:p>
          <a:p>
            <a:endParaRPr lang="es-ES" dirty="0" smtClean="0"/>
          </a:p>
          <a:p>
            <a:r>
              <a:rPr lang="es-ES" dirty="0" smtClean="0"/>
              <a:t>De los 203 pacientes con LES, se incluyeron 152. La edad media fue de 44,9 ± 12,3 años, y</a:t>
            </a:r>
          </a:p>
          <a:p>
            <a:r>
              <a:rPr lang="es-ES" dirty="0" smtClean="0"/>
              <a:t>El 94% eran mujeres. Tres pacientes habían conocido HAP. El algoritmo diagnosticó 1 paciente con crónica</a:t>
            </a:r>
          </a:p>
          <a:p>
            <a:r>
              <a:rPr lang="es-ES" dirty="0" smtClean="0"/>
              <a:t>hipertensión pulmonar tromboembólica y 5 con presión arterial pulmonar inducida por el ejercicio</a:t>
            </a:r>
          </a:p>
          <a:p>
            <a:r>
              <a:rPr lang="es-ES" dirty="0" smtClean="0"/>
              <a:t>aumento (4 con disfunción diastólica izquierda oculta). Estos pacientes tenían significativamente más disnea,</a:t>
            </a:r>
          </a:p>
          <a:p>
            <a:r>
              <a:rPr lang="es-ES" dirty="0" smtClean="0"/>
              <a:t>mayor NT-</a:t>
            </a:r>
            <a:r>
              <a:rPr lang="es-ES" dirty="0" err="1" smtClean="0"/>
              <a:t>proBNP</a:t>
            </a:r>
            <a:r>
              <a:rPr lang="es-ES" dirty="0" smtClean="0"/>
              <a:t> y menor DLCO.</a:t>
            </a:r>
          </a:p>
          <a:p>
            <a:r>
              <a:rPr lang="es-ES" dirty="0" smtClean="0"/>
              <a:t>Conclusión. Estos datos confirman la baja prevalencia de HAP en el LES. En nuestra cohorte, izquierda oculta</a:t>
            </a:r>
          </a:p>
          <a:p>
            <a:r>
              <a:rPr lang="es-ES" dirty="0" smtClean="0"/>
              <a:t>La disfunción diastólica ventricular fue un diagnóstico frecuente de disnea inexplicada. Disnea, DLCO,</a:t>
            </a:r>
          </a:p>
          <a:p>
            <a:r>
              <a:rPr lang="es-ES" dirty="0" smtClean="0"/>
              <a:t>y NT-</a:t>
            </a:r>
            <a:r>
              <a:rPr lang="es-ES" dirty="0" err="1" smtClean="0"/>
              <a:t>proBNP</a:t>
            </a:r>
            <a:r>
              <a:rPr lang="es-ES" dirty="0" smtClean="0"/>
              <a:t> podrían ser predictores de hipertensión pulmonar en pacientes con LES. (Primer lanzamiento</a:t>
            </a:r>
          </a:p>
          <a:p>
            <a:r>
              <a:rPr lang="es-ES" dirty="0" smtClean="0"/>
              <a:t>15 de diciembre de 2015; J </a:t>
            </a:r>
            <a:r>
              <a:rPr lang="es-ES" dirty="0" err="1" smtClean="0"/>
              <a:t>Rheumatol</a:t>
            </a:r>
            <a:r>
              <a:rPr lang="es-ES" dirty="0" smtClean="0"/>
              <a:t> 2016; 43: 323–9; </a:t>
            </a:r>
            <a:r>
              <a:rPr lang="es-ES" dirty="0" err="1" smtClean="0"/>
              <a:t>doi</a:t>
            </a:r>
            <a:r>
              <a:rPr lang="es-ES" dirty="0" smtClean="0"/>
              <a:t>: 10.3899 / jrheum.150451)</a:t>
            </a:r>
          </a:p>
          <a:p>
            <a:endParaRPr lang="es-ES" dirty="0" smtClean="0"/>
          </a:p>
          <a:p>
            <a:pPr algn="just"/>
            <a:r>
              <a:rPr lang="en-US" sz="1200" i="1" dirty="0" smtClean="0"/>
              <a:t>Figure 1. </a:t>
            </a:r>
            <a:r>
              <a:rPr lang="en-US" sz="1200" dirty="0" smtClean="0"/>
              <a:t>Screening algorithm for diagnosis of PAH</a:t>
            </a:r>
          </a:p>
          <a:p>
            <a:pPr algn="just"/>
            <a:r>
              <a:rPr lang="en-US" sz="1200" dirty="0" smtClean="0"/>
              <a:t>in patients with SLE. 3*: Three patients with</a:t>
            </a:r>
          </a:p>
          <a:p>
            <a:pPr algn="just"/>
            <a:r>
              <a:rPr lang="en-US" sz="1200" dirty="0" smtClean="0"/>
              <a:t>unknown left heart diseases were excluded. PAH:</a:t>
            </a:r>
          </a:p>
          <a:p>
            <a:pPr algn="just"/>
            <a:r>
              <a:rPr lang="es-ES" sz="1200" dirty="0" err="1" smtClean="0"/>
              <a:t>pulmonary</a:t>
            </a:r>
            <a:r>
              <a:rPr lang="es-ES" sz="1200" dirty="0" smtClean="0"/>
              <a:t> arterial </a:t>
            </a:r>
            <a:r>
              <a:rPr lang="es-ES" sz="1200" dirty="0" err="1" smtClean="0"/>
              <a:t>hypertension</a:t>
            </a:r>
            <a:r>
              <a:rPr lang="es-ES" sz="1200" dirty="0" smtClean="0"/>
              <a:t>; SLE: </a:t>
            </a:r>
            <a:r>
              <a:rPr lang="es-ES" sz="1200" dirty="0" err="1" smtClean="0"/>
              <a:t>systemic</a:t>
            </a:r>
            <a:endParaRPr lang="es-ES" sz="1200" dirty="0" smtClean="0"/>
          </a:p>
          <a:p>
            <a:pPr algn="just"/>
            <a:r>
              <a:rPr lang="es-ES" sz="1200" dirty="0" smtClean="0"/>
              <a:t>lupus </a:t>
            </a:r>
            <a:r>
              <a:rPr lang="es-ES" sz="1200" dirty="0" err="1" smtClean="0"/>
              <a:t>erythematosus</a:t>
            </a:r>
            <a:r>
              <a:rPr lang="es-ES" sz="1200" dirty="0" smtClean="0"/>
              <a:t>; </a:t>
            </a:r>
            <a:r>
              <a:rPr lang="es-ES" sz="1200" dirty="0" err="1" smtClean="0"/>
              <a:t>sPAP</a:t>
            </a:r>
            <a:r>
              <a:rPr lang="es-ES" sz="1200" dirty="0" smtClean="0"/>
              <a:t>: </a:t>
            </a:r>
            <a:r>
              <a:rPr lang="es-ES" sz="1200" dirty="0" err="1" smtClean="0"/>
              <a:t>systolic</a:t>
            </a:r>
            <a:r>
              <a:rPr lang="es-ES" sz="1200" dirty="0" smtClean="0"/>
              <a:t> </a:t>
            </a:r>
            <a:r>
              <a:rPr lang="es-ES" sz="1200" dirty="0" err="1" smtClean="0"/>
              <a:t>pulmonary</a:t>
            </a:r>
            <a:endParaRPr lang="es-ES" sz="1200" dirty="0" smtClean="0"/>
          </a:p>
          <a:p>
            <a:pPr algn="just"/>
            <a:r>
              <a:rPr lang="en-US" sz="1200" dirty="0" smtClean="0"/>
              <a:t>artery pressure; G: group; RA: right atrial; RV: right</a:t>
            </a:r>
          </a:p>
          <a:p>
            <a:pPr algn="just"/>
            <a:r>
              <a:rPr lang="es-ES" sz="1200" dirty="0" err="1" smtClean="0"/>
              <a:t>ventricle</a:t>
            </a:r>
            <a:r>
              <a:rPr lang="es-ES" sz="1200" dirty="0" smtClean="0"/>
              <a:t>; NT-</a:t>
            </a:r>
            <a:r>
              <a:rPr lang="es-ES" sz="1200" dirty="0" err="1" smtClean="0"/>
              <a:t>proBNP</a:t>
            </a:r>
            <a:r>
              <a:rPr lang="es-ES" sz="1200" dirty="0" smtClean="0"/>
              <a:t>: N-terminal pro–</a:t>
            </a:r>
            <a:r>
              <a:rPr lang="es-ES" sz="1200" dirty="0" err="1" smtClean="0"/>
              <a:t>brain</a:t>
            </a:r>
            <a:r>
              <a:rPr lang="es-ES" sz="1200" dirty="0" smtClean="0"/>
              <a:t> </a:t>
            </a:r>
            <a:r>
              <a:rPr lang="es-ES" sz="1200" dirty="0" err="1" smtClean="0"/>
              <a:t>natriuretic</a:t>
            </a:r>
            <a:r>
              <a:rPr lang="es-ES" sz="1200" dirty="0" smtClean="0"/>
              <a:t> </a:t>
            </a:r>
            <a:r>
              <a:rPr lang="en-US" sz="1200" dirty="0" smtClean="0"/>
              <a:t>peptide; PH: pulmonary hypertension; RH: right heart; </a:t>
            </a:r>
            <a:r>
              <a:rPr lang="en-US" sz="1200" dirty="0" err="1" smtClean="0"/>
              <a:t>mPAP</a:t>
            </a:r>
            <a:r>
              <a:rPr lang="en-US" sz="1200" dirty="0" smtClean="0"/>
              <a:t>: mean pulmonary arterial pressure; RHC: RH catheterization; CTEPH: chronic thromboembolic </a:t>
            </a:r>
            <a:r>
              <a:rPr lang="es-ES" sz="1200" dirty="0" err="1" smtClean="0"/>
              <a:t>pulmonary</a:t>
            </a:r>
            <a:r>
              <a:rPr lang="es-ES" sz="1200" dirty="0" smtClean="0"/>
              <a:t> </a:t>
            </a:r>
            <a:r>
              <a:rPr lang="es-ES" sz="1200" dirty="0" err="1" smtClean="0"/>
              <a:t>hypertension</a:t>
            </a:r>
            <a:r>
              <a:rPr lang="es-ES" sz="1200" dirty="0" smtClean="0"/>
              <a:t>; EPAPI*:</a:t>
            </a:r>
          </a:p>
          <a:p>
            <a:pPr algn="just"/>
            <a:r>
              <a:rPr lang="en-US" sz="1200" dirty="0" smtClean="0"/>
              <a:t>exercise-induced pulmonary artery pressure increase with pulmonary artery wedge pressure &lt; 20 mmHg</a:t>
            </a:r>
            <a:r>
              <a:rPr lang="en-US" sz="2800" dirty="0" smtClean="0"/>
              <a:t>.</a:t>
            </a:r>
            <a:endParaRPr lang="es-ES" sz="2800" dirty="0" smtClean="0"/>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13</a:t>
            </a:fld>
            <a:endParaRPr lang="es-ES"/>
          </a:p>
        </p:txBody>
      </p:sp>
    </p:spTree>
    <p:extLst>
      <p:ext uri="{BB962C8B-B14F-4D97-AF65-F5344CB8AC3E}">
        <p14:creationId xmlns:p14="http://schemas.microsoft.com/office/powerpoint/2010/main" xmlns="" val="250384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 la hipertensión pulmonar (HP) es una afección potencialmente mortal que puede afectar los resultados en pacientes</a:t>
            </a:r>
          </a:p>
          <a:p>
            <a:r>
              <a:rPr lang="es-ES" dirty="0" smtClean="0"/>
              <a:t>con lupus eritematoso sistémico (LES). El papel de los anticuerpos </a:t>
            </a:r>
            <a:r>
              <a:rPr lang="es-ES" dirty="0" err="1" smtClean="0"/>
              <a:t>antifosfolípidos</a:t>
            </a:r>
            <a:r>
              <a:rPr lang="es-ES" dirty="0" smtClean="0"/>
              <a:t> (</a:t>
            </a:r>
            <a:r>
              <a:rPr lang="es-ES" dirty="0" err="1" smtClean="0"/>
              <a:t>aPL</a:t>
            </a:r>
            <a:r>
              <a:rPr lang="es-ES" dirty="0" smtClean="0"/>
              <a:t>) en el riesgo de HP es controvertido.</a:t>
            </a:r>
          </a:p>
          <a:p>
            <a:r>
              <a:rPr lang="es-ES" dirty="0" smtClean="0"/>
              <a:t>Por lo tanto, nuestro objetivo fue estimar el riesgo de HP (grupos 1 a 5 de la OMS), incluidos los pulmonares asociados</a:t>
            </a:r>
          </a:p>
          <a:p>
            <a:r>
              <a:rPr lang="es-ES" dirty="0" smtClean="0"/>
              <a:t>hipertensión arterial (APAH, solo grupo 1 de la OMS) relacionada con </a:t>
            </a:r>
            <a:r>
              <a:rPr lang="es-ES" dirty="0" err="1" smtClean="0"/>
              <a:t>aPL</a:t>
            </a:r>
            <a:r>
              <a:rPr lang="es-ES" dirty="0" smtClean="0"/>
              <a:t> en pacientes con LES.</a:t>
            </a:r>
          </a:p>
          <a:p>
            <a:r>
              <a:rPr lang="es-ES" dirty="0" smtClean="0"/>
              <a:t>Métodos: se realizó una revisión sistemática y un </a:t>
            </a:r>
            <a:r>
              <a:rPr lang="es-ES" dirty="0" err="1" smtClean="0"/>
              <a:t>metanálisis</a:t>
            </a:r>
            <a:r>
              <a:rPr lang="es-ES" dirty="0" smtClean="0"/>
              <a:t>: MEDLINE, EMBASE, Biblioteca Cochrane, congreso</a:t>
            </a:r>
          </a:p>
          <a:p>
            <a:r>
              <a:rPr lang="es-ES" dirty="0" smtClean="0"/>
              <a:t>se realizaron búsquedas en los resúmenes y las listas de referencias de los estudios elegibles hasta 2015. Los estudios se seleccionaron si incluían</a:t>
            </a:r>
          </a:p>
          <a:p>
            <a:r>
              <a:rPr lang="es-ES" dirty="0" smtClean="0"/>
              <a:t>Pacientes con LES con descripciones de la exposición a </a:t>
            </a:r>
            <a:r>
              <a:rPr lang="es-ES" dirty="0" err="1" smtClean="0"/>
              <a:t>aPL</a:t>
            </a:r>
            <a:r>
              <a:rPr lang="es-ES" dirty="0" smtClean="0"/>
              <a:t> y los resultados (HP incluyendo APAH). Dos revisores</a:t>
            </a:r>
          </a:p>
          <a:p>
            <a:r>
              <a:rPr lang="es-ES" dirty="0" smtClean="0"/>
              <a:t>extrajo las características del estudio y los datos de resultados de los informes publicados. Las estimaciones se agruparon usando al azar</a:t>
            </a:r>
          </a:p>
          <a:p>
            <a:r>
              <a:rPr lang="es-ES" dirty="0" smtClean="0"/>
              <a:t>modelos de efectos y análisis de sensibilidad. Número de registro de PROSPERO: CRD42015016872.</a:t>
            </a:r>
          </a:p>
          <a:p>
            <a:r>
              <a:rPr lang="es-ES" dirty="0" smtClean="0"/>
              <a:t>Resultados: De 984 resúmenes identificados, 31 estudios primarios (cinco cohortes, 13 de casos y controles, 13 de corte transversal) cumplieron con la inclusión</a:t>
            </a:r>
          </a:p>
          <a:p>
            <a:r>
              <a:rPr lang="es-ES" dirty="0" smtClean="0"/>
              <a:t>criterios, incluidos 4480 pacientes con LES. La prevalencia de HP en pacientes con LES </a:t>
            </a:r>
            <a:r>
              <a:rPr lang="es-ES" dirty="0" err="1" smtClean="0"/>
              <a:t>aPL</a:t>
            </a:r>
            <a:r>
              <a:rPr lang="es-ES" dirty="0" smtClean="0"/>
              <a:t> positivo frente a </a:t>
            </a:r>
            <a:r>
              <a:rPr lang="es-ES" dirty="0" err="1" smtClean="0"/>
              <a:t>aPL</a:t>
            </a:r>
            <a:r>
              <a:rPr lang="es-ES" dirty="0" smtClean="0"/>
              <a:t> negativo fue</a:t>
            </a:r>
          </a:p>
          <a:p>
            <a:r>
              <a:rPr lang="es-ES" dirty="0" smtClean="0"/>
              <a:t>12.3% vs. 7.3%, respectivamente. El </a:t>
            </a:r>
            <a:r>
              <a:rPr lang="es-ES" dirty="0" err="1" smtClean="0"/>
              <a:t>odds</a:t>
            </a:r>
            <a:r>
              <a:rPr lang="es-ES" dirty="0" smtClean="0"/>
              <a:t> ratio (OR) global agrupado para PH fue 2,28 (IC del 95%, 1,65 a 3,15) (I2 =</a:t>
            </a:r>
          </a:p>
          <a:p>
            <a:r>
              <a:rPr lang="es-ES" dirty="0" smtClean="0"/>
              <a:t>39%). El riesgo de APAH también aumentó significativamente (OR = 2.62 [IC 95%, 1.11–6.15]). El riesgo de HP era el</a:t>
            </a:r>
          </a:p>
          <a:p>
            <a:r>
              <a:rPr lang="es-ES" dirty="0" smtClean="0"/>
              <a:t>mayor para el anticoagulante </a:t>
            </a:r>
            <a:r>
              <a:rPr lang="es-ES" dirty="0" err="1" smtClean="0"/>
              <a:t>lúpico</a:t>
            </a:r>
            <a:r>
              <a:rPr lang="es-ES" dirty="0" smtClean="0"/>
              <a:t> (OR = 1.96 [IC 95%, 1.31–2.92]) y anticuerpos </a:t>
            </a:r>
            <a:r>
              <a:rPr lang="es-ES" dirty="0" err="1" smtClean="0"/>
              <a:t>anticardiolipina</a:t>
            </a:r>
            <a:r>
              <a:rPr lang="es-ES" dirty="0" smtClean="0"/>
              <a:t> </a:t>
            </a:r>
            <a:r>
              <a:rPr lang="es-ES" dirty="0" err="1" smtClean="0"/>
              <a:t>IgG</a:t>
            </a:r>
            <a:r>
              <a:rPr lang="es-ES" dirty="0" smtClean="0"/>
              <a:t> (OR = 2.64</a:t>
            </a:r>
          </a:p>
          <a:p>
            <a:r>
              <a:rPr lang="es-ES" dirty="0" smtClean="0"/>
              <a:t>[IC 95%, 1.30–5.36]) mientras que otros anticuerpos no se asociaron significativamente con la HP.</a:t>
            </a:r>
          </a:p>
          <a:p>
            <a:r>
              <a:rPr lang="es-ES" dirty="0" smtClean="0"/>
              <a:t>Conclusiones: entre los pacientes con LES, </a:t>
            </a:r>
            <a:r>
              <a:rPr lang="es-ES" dirty="0" err="1" smtClean="0"/>
              <a:t>aPL</a:t>
            </a:r>
            <a:r>
              <a:rPr lang="es-ES" dirty="0" smtClean="0"/>
              <a:t> puede identificar a los pacientes con riesgo de HP y APAH. Estos hallazgos garantizan la implementación</a:t>
            </a:r>
          </a:p>
          <a:p>
            <a:r>
              <a:rPr lang="es-ES" dirty="0" smtClean="0"/>
              <a:t>de detección efectiva y estrategias de tratamiento temprano.</a:t>
            </a:r>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14</a:t>
            </a:fld>
            <a:endParaRPr lang="es-ES"/>
          </a:p>
        </p:txBody>
      </p:sp>
    </p:spTree>
    <p:extLst>
      <p:ext uri="{BB962C8B-B14F-4D97-AF65-F5344CB8AC3E}">
        <p14:creationId xmlns:p14="http://schemas.microsoft.com/office/powerpoint/2010/main" xmlns="" val="375695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t>REHAP 2015: </a:t>
            </a:r>
          </a:p>
          <a:p>
            <a:r>
              <a:rPr lang="es-ES" sz="1200" dirty="0" smtClean="0"/>
              <a:t>En un 47% de la población quirúrgica se encontró algún estado de</a:t>
            </a:r>
          </a:p>
          <a:p>
            <a:r>
              <a:rPr lang="es-ES" sz="1200" dirty="0" err="1" smtClean="0"/>
              <a:t>hipercoagulabilidad</a:t>
            </a:r>
            <a:r>
              <a:rPr lang="es-ES" sz="1200" dirty="0" smtClean="0"/>
              <a:t>, el más frecuente fue el síndrome </a:t>
            </a:r>
            <a:r>
              <a:rPr lang="es-ES" sz="1200" dirty="0" err="1" smtClean="0"/>
              <a:t>antifosfolípido</a:t>
            </a:r>
            <a:r>
              <a:rPr lang="es-ES" sz="1200" dirty="0" smtClean="0"/>
              <a:t> (SAF).</a:t>
            </a:r>
          </a:p>
          <a:p>
            <a:r>
              <a:rPr lang="es-ES" sz="1200" dirty="0" smtClean="0"/>
              <a:t>Además, este porcentaje fue significativamente mayor que en la población no intervenida. La presencia de alguna de las alteraciones de la coagulación analizadas puede tener que ver con la peor resolución del TEP agudo y, en nuestra serie, refuerza el papel del TEP en el origen de la enfermedad. Este porcentaje es uno de</a:t>
            </a:r>
          </a:p>
          <a:p>
            <a:r>
              <a:rPr lang="es-ES" sz="1200" dirty="0" smtClean="0"/>
              <a:t>los más elevados de la literatura (5,22,26,190,191). La presencia de SAF, en concreto, incrementa el riesgo de complicaciones postoperatorias después de procedimientos vasculares (192). Estas complicaciones incluyen la trombocitopenia, necesidades específicas de anticoagulación y alto riesgo de trombosis y sangrado.</a:t>
            </a:r>
          </a:p>
          <a:p>
            <a:r>
              <a:rPr lang="es-ES" sz="1200" dirty="0" smtClean="0"/>
              <a:t>Desconocemos por qué el SAF es más frecuente en nuestra población, pero su presencia no condiciona mayor morbimortalidad hospitalaria ni a largo plazo. Solo un par de estudios han analizado el impacto del SAF en el postoperatorio de la TEA (25,193), y en ninguno de ellos ha supuesto un incremento significativo en la mortalidad hospitalaria o la supervivencia. Sin embargo, en el trabajo de la unidad de</a:t>
            </a:r>
          </a:p>
          <a:p>
            <a:r>
              <a:rPr lang="es-ES" sz="1200" dirty="0" smtClean="0"/>
              <a:t>Marie </a:t>
            </a:r>
            <a:r>
              <a:rPr lang="es-ES" sz="1200" dirty="0" err="1" smtClean="0"/>
              <a:t>Lannelongue</a:t>
            </a:r>
            <a:r>
              <a:rPr lang="es-ES" sz="1200" dirty="0" smtClean="0"/>
              <a:t>, París, sí que condicionó un mayor número de complicaciones postoperatorias, neurológicas y hematológicas (193).</a:t>
            </a:r>
          </a:p>
          <a:p>
            <a:endParaRPr lang="es-ES" sz="1200" dirty="0" smtClean="0"/>
          </a:p>
          <a:p>
            <a:r>
              <a:rPr lang="es-ES" sz="1200" dirty="0" smtClean="0"/>
              <a:t>… </a:t>
            </a:r>
            <a:r>
              <a:rPr lang="es-ES" dirty="0" smtClean="0"/>
              <a:t>a fecha 12 de septiembre de 2019, el Registro REHAP cuenta con </a:t>
            </a:r>
            <a:r>
              <a:rPr lang="es-ES" b="1" dirty="0" smtClean="0"/>
              <a:t>18 pacientes válidos con HPTEC y HAP asociada a </a:t>
            </a:r>
            <a:r>
              <a:rPr lang="es-ES" b="1" dirty="0" err="1" smtClean="0"/>
              <a:t>conectivopatía</a:t>
            </a:r>
            <a:r>
              <a:rPr lang="es-ES" dirty="0" smtClean="0"/>
              <a:t>, de los cuales a 7 se les ha realizado una </a:t>
            </a:r>
            <a:r>
              <a:rPr lang="es-ES" dirty="0" err="1" smtClean="0"/>
              <a:t>tromboendarterectomía</a:t>
            </a:r>
            <a:r>
              <a:rPr lang="es-ES" dirty="0" smtClean="0"/>
              <a:t> y a 1 un trasplante pulmonar (los otros 10 restantes no han sido intervenidos).</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18</a:t>
            </a:fld>
            <a:endParaRPr lang="es-ES"/>
          </a:p>
        </p:txBody>
      </p:sp>
    </p:spTree>
    <p:extLst>
      <p:ext uri="{BB962C8B-B14F-4D97-AF65-F5344CB8AC3E}">
        <p14:creationId xmlns:p14="http://schemas.microsoft.com/office/powerpoint/2010/main" xmlns="" val="230192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800" b="1" dirty="0" smtClean="0"/>
              <a:t>Objetivo:</a:t>
            </a:r>
            <a:r>
              <a:rPr lang="es-ES" sz="800" dirty="0" smtClean="0"/>
              <a:t> Analizar las características clínicas del síndrome </a:t>
            </a:r>
            <a:r>
              <a:rPr lang="es-ES" sz="800" dirty="0" err="1" smtClean="0"/>
              <a:t>antifosfolípido</a:t>
            </a:r>
            <a:r>
              <a:rPr lang="es-ES" sz="800" dirty="0" smtClean="0"/>
              <a:t> (APS) pacientes con crónica tromboembólica hipertensión pulmonar (HPTC). </a:t>
            </a:r>
            <a:r>
              <a:rPr lang="es-ES" sz="800" b="1" dirty="0" smtClean="0"/>
              <a:t>Métodos:</a:t>
            </a:r>
            <a:r>
              <a:rPr lang="es-ES" sz="800" dirty="0" smtClean="0"/>
              <a:t> un total de 22 pacientes con APS con HPTEC se inscribieron en nuestro estudio, ingresados ​​en el Hospital de la Universidad Médica de </a:t>
            </a:r>
            <a:r>
              <a:rPr lang="es-ES" sz="800" dirty="0" err="1" smtClean="0"/>
              <a:t>Peking</a:t>
            </a:r>
            <a:r>
              <a:rPr lang="es-ES" sz="800" dirty="0" smtClean="0"/>
              <a:t> </a:t>
            </a:r>
            <a:r>
              <a:rPr lang="es-ES" sz="800" dirty="0" err="1" smtClean="0"/>
              <a:t>Union</a:t>
            </a:r>
            <a:r>
              <a:rPr lang="es-ES" sz="800" dirty="0" smtClean="0"/>
              <a:t> desde enero de 2012 hasta agosto de 2018. Los diagnósticos se confirmaron mediante angiografía pulmonar </a:t>
            </a:r>
            <a:r>
              <a:rPr lang="es-ES" sz="800" dirty="0" err="1" smtClean="0"/>
              <a:t>tomográfica</a:t>
            </a:r>
            <a:r>
              <a:rPr lang="es-ES" sz="800" dirty="0" smtClean="0"/>
              <a:t> computarizada (CTPA) o angiografía pulmonar. Las características demográficas, las manifestaciones clínicas, las pruebas de laboratorio, la terapia, la clase funcional de la Organización Mundial de la Salud (OMS) se recopilaron retrospectivamente. </a:t>
            </a:r>
            <a:r>
              <a:rPr lang="es-ES" sz="800" b="1" dirty="0" err="1" smtClean="0"/>
              <a:t>Resultados:</a:t>
            </a:r>
            <a:r>
              <a:rPr lang="es-ES" sz="800" dirty="0" err="1" smtClean="0"/>
              <a:t>Hubo</a:t>
            </a:r>
            <a:r>
              <a:rPr lang="es-ES" sz="800" dirty="0" smtClean="0"/>
              <a:t> 15 mujeres y 7 hombres con una edad promedio de 29 años. El dolor torácico (6 casos), la disnea al esfuerzo (22 casos), la tos (6 casos) y la hemoptisis (9 casos) fueron las manifestaciones clínicas más comunes. </a:t>
            </a:r>
            <a:r>
              <a:rPr lang="es-ES" sz="800" dirty="0" err="1" smtClean="0"/>
              <a:t>Lupuslos</a:t>
            </a:r>
            <a:r>
              <a:rPr lang="es-ES" sz="800" dirty="0" smtClean="0"/>
              <a:t> anticuerpos anticoagulantes (LA), </a:t>
            </a:r>
            <a:r>
              <a:rPr lang="es-ES" sz="800" dirty="0" err="1" smtClean="0"/>
              <a:t>anticardiolipina</a:t>
            </a:r>
            <a:r>
              <a:rPr lang="es-ES" sz="800" dirty="0" smtClean="0"/>
              <a:t> (ACL) y los anticuerpos anti-beta 2 glucoproteína Ⅰ (anti-β (2) </a:t>
            </a:r>
            <a:r>
              <a:rPr lang="es-ES" sz="800" dirty="0" err="1" smtClean="0"/>
              <a:t>GPⅠ</a:t>
            </a:r>
            <a:r>
              <a:rPr lang="es-ES" sz="800" dirty="0" smtClean="0"/>
              <a:t>) fueron positivos en 12 pacientes, dos de tres anticuerpos positivos en 5 pacientes, solo uno positivo en 5 pacientes. Las clases funcionales de la OMS fueron Ⅱ-Ⅳ antes del tratamiento. Se administraron anticoagulantes en todos los pacientes. Después de la evaluación multidisciplinaria, 9 pacientes se sometieron a </a:t>
            </a:r>
            <a:r>
              <a:rPr lang="es-ES" sz="800" dirty="0" err="1" smtClean="0"/>
              <a:t>tromboendarterectomía</a:t>
            </a:r>
            <a:r>
              <a:rPr lang="es-ES" sz="800" dirty="0" smtClean="0"/>
              <a:t> pulmonar (TEP), todos con un buen resultado. Los síntomas en once sobre trece pacientes con solo anticoagulantes mejoraron. Tres pacientes desarrollaron deterioro cardíaco, mientras que otros 3 pacientes murieron de insuficiencia cardíaca derecha durante el seguimiento. </a:t>
            </a:r>
            <a:r>
              <a:rPr lang="es-ES" sz="800" b="1" dirty="0" err="1" smtClean="0">
                <a:solidFill>
                  <a:srgbClr val="FF0000"/>
                </a:solidFill>
              </a:rPr>
              <a:t>Conclusión:</a:t>
            </a:r>
            <a:r>
              <a:rPr lang="es-ES" sz="800" dirty="0" err="1" smtClean="0">
                <a:solidFill>
                  <a:srgbClr val="FF0000"/>
                </a:solidFill>
              </a:rPr>
              <a:t>La</a:t>
            </a:r>
            <a:r>
              <a:rPr lang="es-ES" sz="800" dirty="0" smtClean="0">
                <a:solidFill>
                  <a:srgbClr val="FF0000"/>
                </a:solidFill>
              </a:rPr>
              <a:t> embolia pulmonar es uno de los eventos </a:t>
            </a:r>
            <a:r>
              <a:rPr lang="es-ES" sz="800" dirty="0" err="1" smtClean="0">
                <a:solidFill>
                  <a:srgbClr val="FF0000"/>
                </a:solidFill>
              </a:rPr>
              <a:t>trombóticos</a:t>
            </a:r>
            <a:r>
              <a:rPr lang="es-ES" sz="800" dirty="0" smtClean="0">
                <a:solidFill>
                  <a:srgbClr val="FF0000"/>
                </a:solidFill>
              </a:rPr>
              <a:t> más comunes en pacientes con SAF. Es importante reconocer los síntomas y signos relacionados con la embolia pulmonar y comenzar la anticoagulación lo antes posible. La anticoagulación estándar mejora los síntomas pero no puede revertir el proceso de hipertensión pulmonar. Algunos pacientes pueden beneficiarse de TEP después de la anticoagulación y la evaluación multidisciplinaria.</a:t>
            </a:r>
            <a:endParaRPr lang="es-E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t/>
            </a:r>
            <a:br>
              <a:rPr lang="es-ES" sz="800" dirty="0" smtClean="0"/>
            </a:br>
            <a:r>
              <a:rPr lang="es-ES" sz="800" dirty="0" smtClean="0"/>
              <a:t>La información de la cama está diseñada para mejorar la comprensión y la comprensión de los médicos para lograr una identificación temprana y mejorar el pronóstico. Método de análisis retrospectivo</a:t>
            </a:r>
            <a:br>
              <a:rPr lang="es-ES" sz="800" dirty="0" smtClean="0"/>
            </a:br>
            <a:r>
              <a:rPr lang="es-ES" sz="800" dirty="0" smtClean="0"/>
              <a:t>Datos demográficos de 22 pacientes con APS complicado con HPTEC ingresados ​​en el Departamento de Reumatología e Inmunología del Hospital de la Universidad Médica de Pekín </a:t>
            </a:r>
            <a:r>
              <a:rPr lang="es-ES" sz="800" dirty="0" err="1" smtClean="0"/>
              <a:t>Union</a:t>
            </a:r>
            <a:r>
              <a:rPr lang="es-ES" sz="800" dirty="0" smtClean="0"/>
              <a:t> desde enero de 2012 hasta agosto de 2018</a:t>
            </a:r>
            <a:br>
              <a:rPr lang="es-ES" sz="800" dirty="0" smtClean="0"/>
            </a:br>
            <a:r>
              <a:rPr lang="es-ES" sz="800" dirty="0" smtClean="0"/>
              <a:t>Datos, presentaciones clínicas, pruebas de laboratorio y datos de imágenes, tratamiento y pronóstico. Resultados 22 pacientes con APS combinados con HPTEC, hombres</a:t>
            </a:r>
            <a:br>
              <a:rPr lang="es-ES" sz="800" dirty="0" smtClean="0"/>
            </a:br>
            <a:r>
              <a:rPr lang="es-ES" sz="800" dirty="0" smtClean="0"/>
              <a:t>Hubo 7 casos y 15 mujeres, de 19 a 51 años. Los principales síntomas clínicos, dolor torácico en 6 casos, disnea laboral en 22 casos, tos en 6 casos, hemoptisis en 9 casos.</a:t>
            </a:r>
            <a:br>
              <a:rPr lang="es-ES" sz="800" dirty="0" smtClean="0"/>
            </a:br>
            <a:r>
              <a:rPr lang="es-ES" sz="800" dirty="0" smtClean="0"/>
              <a:t>12 pacientes con anticoagulante lupus ([A), anticuerpo </a:t>
            </a:r>
            <a:r>
              <a:rPr lang="es-ES" sz="800" dirty="0" err="1" smtClean="0"/>
              <a:t>anticardiolipina</a:t>
            </a:r>
            <a:r>
              <a:rPr lang="es-ES" sz="800" dirty="0" smtClean="0"/>
              <a:t> (LCA), anticuerpo anti-glicoproteína I 2 (anti-I32GP I) fueron positivos, 2 anticuerpos positivos</a:t>
            </a:r>
            <a:br>
              <a:rPr lang="es-ES" sz="800" dirty="0" smtClean="0"/>
            </a:br>
            <a:r>
              <a:rPr lang="es-ES" sz="800" dirty="0" smtClean="0"/>
              <a:t>5 casos fueron sexualmente activos y 5 casos fueron positivos para un anticuerpo. La ecocardiografía en 22 pacientes mostró diferentes grados de hipertensión pulmonar. 9 pacientes con pulmón</a:t>
            </a:r>
            <a:br>
              <a:rPr lang="es-ES" sz="800" dirty="0" smtClean="0"/>
            </a:br>
            <a:r>
              <a:rPr lang="es-ES" sz="800" dirty="0" smtClean="0"/>
              <a:t>Detección de imágenes de ventilación / perfusión sanguínea, ver defectos de perfusión múltiple; 20 pacientes se sometieron a angiografía pulmonar por tomografía computarizada (CTPA)</a:t>
            </a:r>
            <a:br>
              <a:rPr lang="es-ES" sz="800" dirty="0" smtClean="0"/>
            </a:br>
            <a:r>
              <a:rPr lang="es-ES" sz="800" dirty="0" smtClean="0"/>
              <a:t>Verifique, vea embolia pulmonar múltiple, ensanchamiento del tronco pulmonar; 9 pacientes con HPTEC confirmados por cateterismo cardíaco derecho. Todos los pacientes reciben anticoagulación a largo plazo.</a:t>
            </a:r>
            <a:br>
              <a:rPr lang="es-ES" sz="800" dirty="0" smtClean="0"/>
            </a:br>
            <a:r>
              <a:rPr lang="es-ES" sz="800" dirty="0" smtClean="0"/>
              <a:t>Tratamiento. 9 pacientes se sometieron a </a:t>
            </a:r>
            <a:r>
              <a:rPr lang="es-ES" sz="800" dirty="0" err="1" smtClean="0"/>
              <a:t>tromboendotelioma</a:t>
            </a:r>
            <a:r>
              <a:rPr lang="es-ES" sz="800" dirty="0" smtClean="0"/>
              <a:t> pulmonar (TEP) .0 13 pacientes no tenían TEP, solo tratamiento conservador con medicación oral, 11 de los cuales</a:t>
            </a:r>
            <a:br>
              <a:rPr lang="es-ES" sz="800" dirty="0" smtClean="0"/>
            </a:br>
            <a:r>
              <a:rPr lang="es-ES" sz="800" dirty="0" smtClean="0"/>
              <a:t>Los síntomas del paciente mejoraron, 3 pacientes tuvieron síntomas repetidos durante el seguimiento y 3 pacientes murieron de insuficiencia cardíaca derecha. Conclusión La embolia pulmonar es un paciente con SAF</a:t>
            </a:r>
            <a:br>
              <a:rPr lang="es-ES" sz="800" dirty="0" smtClean="0"/>
            </a:br>
            <a:r>
              <a:rPr lang="es-ES" sz="800" dirty="0" smtClean="0"/>
              <a:t>Uno de los eventos </a:t>
            </a:r>
            <a:r>
              <a:rPr lang="es-ES" sz="800" dirty="0" err="1" smtClean="0"/>
              <a:t>trombóticos</a:t>
            </a:r>
            <a:r>
              <a:rPr lang="es-ES" sz="800" dirty="0" smtClean="0"/>
              <a:t> comunes, si no se detecta a tiempo, es fácil de progresar a HPTEC. La terapia anticoagulante regular temprana puede mejorar efectivamente la HPTEC</a:t>
            </a:r>
            <a:br>
              <a:rPr lang="es-ES" sz="800" dirty="0" smtClean="0"/>
            </a:br>
            <a:r>
              <a:rPr lang="es-ES" sz="800" dirty="0" smtClean="0"/>
              <a:t>Sin embargo, es imposible revertir la progresión de la hipertensión pulmonar; algunos pacientes pueden mejorar el pronóstico a través de la TEP durante mucho tiempo después del tratamiento anticoagulante y la evaluación de la cirugía cardíaca.</a:t>
            </a:r>
            <a:br>
              <a:rPr lang="es-ES" sz="800" dirty="0" smtClean="0"/>
            </a:br>
            <a:r>
              <a:rPr lang="es-ES" sz="800" dirty="0" smtClean="0"/>
              <a:t>【Palabras clave】 Síndrome </a:t>
            </a:r>
            <a:r>
              <a:rPr lang="es-ES" sz="800" dirty="0" err="1" smtClean="0"/>
              <a:t>antifosfolípido</a:t>
            </a:r>
            <a:r>
              <a:rPr lang="es-ES" sz="800" dirty="0" smtClean="0"/>
              <a:t>; Hipertensión pulmonar tromboembólica crónica; Decapado </a:t>
            </a:r>
            <a:r>
              <a:rPr lang="es-ES" sz="800" dirty="0" err="1" smtClean="0"/>
              <a:t>tromboendotelial</a:t>
            </a:r>
            <a:r>
              <a:rPr lang="es-ES" sz="800" dirty="0" smtClean="0"/>
              <a:t> pulmonar</a:t>
            </a:r>
            <a:br>
              <a:rPr lang="es-ES" sz="800" dirty="0" smtClean="0"/>
            </a:br>
            <a:r>
              <a:rPr lang="es-ES" sz="800" dirty="0" smtClean="0"/>
              <a:t>Proyecto del Fondo: Proyecto de innovación en ciencia y tecnología médica y de la salud de la Academia China de Ciencias Médicas (2017-12M-3-003); Aplicación clínica del capital</a:t>
            </a:r>
            <a:br>
              <a:rPr lang="es-ES" sz="800" dirty="0" smtClean="0"/>
            </a:br>
            <a:r>
              <a:rPr lang="es-ES" sz="800" dirty="0" smtClean="0"/>
              <a:t>Proyecto de Investigación (Z-17 1100001017215); Fondo Juvenil Sobresaliente del Hospital del Colegio Médico de la Unión de Pekín (JQ20 1707)</a:t>
            </a:r>
            <a:br>
              <a:rPr lang="es-ES" sz="800" dirty="0" smtClean="0"/>
            </a:br>
            <a:r>
              <a:rPr lang="es-ES" sz="800" dirty="0" smtClean="0"/>
              <a:t>DO !: 10.3760 / cma.j.issn.0578-1426.2019.03.009</a:t>
            </a:r>
          </a:p>
          <a:p>
            <a:endParaRPr lang="es-ES" dirty="0" smtClean="0"/>
          </a:p>
          <a:p>
            <a:r>
              <a:rPr lang="es-ES" dirty="0" smtClean="0"/>
              <a:t>El anticuerpo anti-I32GP I fue positivo, 2 casos fueron positivos para LA y el anticuerpo anti-I32GP I, 3 casos fueron positivos para ACL y el anticuerpo anti-f32GP I, 4 casos fueron positivos solo para LA y 1 caso fue positivo para anticuerpo anti-GPI humano. Rendimiento de 3.C TEPH: 6 casos de dolor en el pecho, 22 casos de disnea de parto, 6 casos de tos, 9 casos de hemoptisis. Seis pacientes tenían antecedentes de embolia pulmonar aguda antes de HPTEC, y 13 pacientes tenían imágenes pulmonares iniciales para confirmar la hipertensión pulmonar. 4. Clasificación de la función cardíaca de la OMS: la función cardíaca WH0 en el momento de la visita del paciente era de 7 en grado II, 12 en grado 1 y 3 en grado IV.</a:t>
            </a:r>
          </a:p>
          <a:p>
            <a:r>
              <a:rPr lang="es-ES" dirty="0" smtClean="0"/>
              <a:t>5. Examen BNP o NT-</a:t>
            </a:r>
            <a:r>
              <a:rPr lang="es-ES" dirty="0" err="1" smtClean="0"/>
              <a:t>proBNP</a:t>
            </a:r>
            <a:r>
              <a:rPr lang="es-ES" dirty="0" smtClean="0"/>
              <a:t>: 22 pacientes se sometieron a un examen BNP o NT-</a:t>
            </a:r>
            <a:r>
              <a:rPr lang="es-ES" dirty="0" err="1" smtClean="0"/>
              <a:t>proBNP</a:t>
            </a:r>
            <a:r>
              <a:rPr lang="es-ES" dirty="0" smtClean="0"/>
              <a:t>, 16 pacientes con BNP&gt; 100 </a:t>
            </a:r>
            <a:r>
              <a:rPr lang="es-ES" dirty="0" err="1" smtClean="0"/>
              <a:t>ng</a:t>
            </a:r>
            <a:r>
              <a:rPr lang="es-ES" dirty="0" smtClean="0"/>
              <a:t> / L o NT-</a:t>
            </a:r>
            <a:r>
              <a:rPr lang="es-ES" dirty="0" err="1" smtClean="0"/>
              <a:t>proBNP</a:t>
            </a:r>
            <a:r>
              <a:rPr lang="es-ES" dirty="0" smtClean="0"/>
              <a:t>&gt; 125 </a:t>
            </a:r>
            <a:r>
              <a:rPr lang="es-ES" dirty="0" err="1" smtClean="0"/>
              <a:t>ng</a:t>
            </a:r>
            <a:r>
              <a:rPr lang="es-ES" dirty="0" smtClean="0"/>
              <a:t> / L, lo que sugiere que los pacientes con insuficiencia cardíaca. Los 6 pacientes restantes tenían síntomas de disnea de esfuerzo, pero BNP o NT-</a:t>
            </a:r>
            <a:r>
              <a:rPr lang="es-ES" dirty="0" err="1" smtClean="0"/>
              <a:t>proBNP</a:t>
            </a:r>
            <a:r>
              <a:rPr lang="es-ES" dirty="0" smtClean="0"/>
              <a:t> estaban en el rango normal con un valor medio de 85 </a:t>
            </a:r>
            <a:r>
              <a:rPr lang="es-ES" dirty="0" err="1" smtClean="0"/>
              <a:t>pg</a:t>
            </a:r>
            <a:r>
              <a:rPr lang="es-ES" dirty="0" smtClean="0"/>
              <a:t> / mi. 6, examen de imagen: todos los pacientes se sometieron a ecocardiografía, lo que sugiere hipertensión pulmonar, presión sistólica pulmonar 45-95 </a:t>
            </a:r>
            <a:r>
              <a:rPr lang="es-ES" dirty="0" err="1" smtClean="0"/>
              <a:t>mmHg</a:t>
            </a:r>
            <a:r>
              <a:rPr lang="es-ES" dirty="0" smtClean="0"/>
              <a:t>. Nueve pacientes fueron sometidos a más imágenes de ventilación pulmonar / perfusión, y se observaron múltiples defectos de perfusión, lo que sugiere que la HPTEC puede ser. Veinte pacientes fueron sometidos a examen CTPA, ver embolia pulmonar múltiple, arteria pulmonar ensanchada altura pulmonar</a:t>
            </a:r>
          </a:p>
          <a:p>
            <a:r>
              <a:rPr lang="es-ES" dirty="0" smtClean="0"/>
              <a:t>rendimiento de la presión arterial. Cinco pacientes con angiografía pulmonar adyuvante confirmaron el diagnóstico de HPTEC. Nueve pacientes se sometieron a un examen con catéter flotante del corazón derecho con una presión media de la arteria pulmonar de 25 a 85 </a:t>
            </a:r>
            <a:r>
              <a:rPr lang="es-ES" dirty="0" err="1" smtClean="0"/>
              <a:t>mmHg</a:t>
            </a:r>
            <a:r>
              <a:rPr lang="es-ES" dirty="0" smtClean="0"/>
              <a:t>, lo que confirma aún más la CTEPH0 7. Otro rendimiento del sistema: 13 pacientes tuvieron reducción de plaquetas con un valor medio de 83x109 / L. Noventa y nueve pacientes con otros eventos </a:t>
            </a:r>
            <a:r>
              <a:rPr lang="es-ES" dirty="0" err="1" smtClean="0"/>
              <a:t>trombóticos</a:t>
            </a:r>
            <a:r>
              <a:rPr lang="es-ES" dirty="0" smtClean="0"/>
              <a:t>, 18 pacientes con trombosis venosa profunda de la extremidad inferior, 1 paciente con trombosis venosa superficial de la extremidad inferior, 1 paciente con infarto cerebral y 1 paciente con sospecha de trombosis coronaria. De las 15 pacientes, 5 tenían antecedentes de embarazo patológico. 13 casos de lupus eritematoso sistémico Pacientes con APS secundario, 6 casos de síntomas relacionados con la enfermedad del tejido conectivo, 3 casos de pérdida de cabello, 2 casos de boca seca, 1 caso de ojos secos, 2 casos de úlceras orales, 4 casos de erupción cutánea, 3 casos de artritis. 8) Tratamiento: 22 pacientes fueron sometidos a terapia anticoagulante con </a:t>
            </a:r>
            <a:r>
              <a:rPr lang="es-ES" dirty="0" err="1" smtClean="0"/>
              <a:t>warfarina</a:t>
            </a:r>
            <a:r>
              <a:rPr lang="es-ES" dirty="0" smtClean="0"/>
              <a:t> a largo plazo con un índice estandarizado internacional (INR) de 2.0 - 3.0.9 pacientes</a:t>
            </a:r>
          </a:p>
          <a:p>
            <a:r>
              <a:rPr lang="es-ES" dirty="0" smtClean="0"/>
              <a:t>El PTE se realizó después de la evaluación de la cirugía cardíaca. </a:t>
            </a:r>
            <a:r>
              <a:rPr lang="es-ES" dirty="0" err="1" smtClean="0"/>
              <a:t>Warfarina</a:t>
            </a:r>
            <a:r>
              <a:rPr lang="es-ES" dirty="0" smtClean="0"/>
              <a:t> se cambió a inyección subcutánea de heparina de bajo peso molecular (100 UI / kg, 2 veces / día) 3 días antes de la cirugía para reducir el riesgo de hemorragia </a:t>
            </a:r>
            <a:r>
              <a:rPr lang="es-ES" dirty="0" err="1" smtClean="0"/>
              <a:t>intraoperatoria</a:t>
            </a:r>
            <a:r>
              <a:rPr lang="es-ES" dirty="0" smtClean="0"/>
              <a:t>. Recuperación posoperatoria de la terapia anticoagulante con </a:t>
            </a:r>
            <a:r>
              <a:rPr lang="es-ES" dirty="0" err="1" smtClean="0"/>
              <a:t>warfarina</a:t>
            </a:r>
            <a:r>
              <a:rPr lang="es-ES" dirty="0" smtClean="0"/>
              <a:t>, monitoreo El INR fue de 2,0 -3,0. 9 pacientes se recuperaron bien después de la cirugía, y 4 pacientes fueron tratados inmediatamente después de la cirugía.</a:t>
            </a:r>
          </a:p>
          <a:p>
            <a:r>
              <a:rPr lang="es-ES" dirty="0" smtClean="0"/>
              <a:t>Flotante cateterismo cardíaco mostró que la presión arterial pulmonar media volvió a la normalidad. Un paciente desarrolló hemorragia alveolar después de la cirugía y mejoró la infusión de soporte sintomático en plasma, combinado con </a:t>
            </a:r>
            <a:r>
              <a:rPr lang="es-ES" dirty="0" err="1" smtClean="0"/>
              <a:t>metilprednisolona</a:t>
            </a:r>
            <a:r>
              <a:rPr lang="es-ES" dirty="0" smtClean="0"/>
              <a:t> 40 mg..1 veces / día después de la infusión intravenosa. Trece pacientes no fueron tratados con intervención quirúrgica debido a enfermedad y otras afecciones, y 8 pacientes recibieron terapia farmacológica dirigida para la hipertensión pulmonar, incluido </a:t>
            </a:r>
            <a:r>
              <a:rPr lang="es-ES" dirty="0" err="1" smtClean="0"/>
              <a:t>sildenafil</a:t>
            </a:r>
            <a:r>
              <a:rPr lang="es-ES" dirty="0" smtClean="0"/>
              <a:t> 25 mg, 3 veces / día, </a:t>
            </a:r>
            <a:r>
              <a:rPr lang="es-ES" dirty="0" err="1" smtClean="0"/>
              <a:t>bosentan</a:t>
            </a:r>
            <a:r>
              <a:rPr lang="es-ES" dirty="0" smtClean="0"/>
              <a:t> 125 mg, 2 veces / día O anfetamina 5 -10mg,! / Dy otros medicamentos orales, 11 pacientes con síntomas mejorados, 7 pacientes con función cardíaca regresaron a WH0 II, 4 pacientes con función cardíaca regresaron a WH01. 9) Resultado: FTE 9 pacientes fueron seguidos durante 6-24 meses, no se</a:t>
            </a:r>
          </a:p>
          <a:p>
            <a:r>
              <a:rPr lang="es-ES" dirty="0" smtClean="0"/>
              <a:t>Disnea recurrente, dolor torácico, hemoptisis y otros síntomas relacionados con la hipertensión pulmonar, la clasificación de la función cardíaca de la OMS fue estable en los grados I a II, la evaluación </a:t>
            </a:r>
            <a:r>
              <a:rPr lang="es-ES" dirty="0" err="1" smtClean="0"/>
              <a:t>ecocardiográfica</a:t>
            </a:r>
            <a:r>
              <a:rPr lang="es-ES" dirty="0" smtClean="0"/>
              <a:t> de la función cardíaca derecha fue normal, 6 pacientes con presión arterial pulmonar disminuyó a la normalidad, 3 arteria pulmonar La presión se reduce a 45 </a:t>
            </a:r>
            <a:r>
              <a:rPr lang="es-ES" dirty="0" err="1" smtClean="0"/>
              <a:t>mmHg</a:t>
            </a:r>
            <a:r>
              <a:rPr lang="es-ES" dirty="0" smtClean="0"/>
              <a:t>. Nueve pacientes se mantuvieron estables durante el seguimiento, sin eventos </a:t>
            </a:r>
            <a:r>
              <a:rPr lang="es-ES" dirty="0" err="1" smtClean="0"/>
              <a:t>trombóticos</a:t>
            </a:r>
            <a:r>
              <a:rPr lang="es-ES" dirty="0" smtClean="0"/>
              <a:t> recurrentes e hipertensión pulmonar alta. De los 13 pacientes que no se sometieron a cirugía, durante el período de seguimiento, 3 pacientes habían agravado los síntomas de HPTEC dentro de 1 año, y 3 pacientes tenían corazón derecho.</a:t>
            </a:r>
          </a:p>
          <a:p>
            <a:r>
              <a:rPr lang="es-ES" dirty="0" smtClean="0"/>
              <a:t>El fracaso y la muerte.</a:t>
            </a:r>
          </a:p>
          <a:p>
            <a:endParaRPr lang="es-ES" dirty="0" smtClean="0"/>
          </a:p>
          <a:p>
            <a:endParaRPr lang="es-ES" dirty="0" smtClean="0"/>
          </a:p>
          <a:p>
            <a:r>
              <a:rPr lang="es-ES" dirty="0" smtClean="0"/>
              <a:t>Discutir</a:t>
            </a:r>
          </a:p>
          <a:p>
            <a:r>
              <a:rPr lang="es-ES" dirty="0" smtClean="0"/>
              <a:t>La embolia pulmonar es uno de los eventos de trombosis venosa más comunes en APS. La tasa de incidencia es de 4.1% ~ 29.9% en la literatura. Si no se trata de la detección temprana y la estandarización de la anticoagulación, los pacientes pueden progresar fácilmente a TEPH [9], que afecta gravemente a los pacientes con APS. Calidad de vida y pronóstico. PTE es la guía actual</a:t>
            </a:r>
          </a:p>
          <a:p>
            <a:r>
              <a:rPr lang="es-ES" dirty="0" smtClean="0"/>
              <a:t>Se recomienda el mejor plan de tratamiento para pacientes con HPTEC, pero debido al alto riesgo de hemorragia </a:t>
            </a:r>
            <a:r>
              <a:rPr lang="es-ES" dirty="0" err="1" smtClean="0"/>
              <a:t>perioperatoria</a:t>
            </a:r>
            <a:r>
              <a:rPr lang="es-ES" dirty="0" smtClean="0"/>
              <a:t> y eventos </a:t>
            </a:r>
            <a:r>
              <a:rPr lang="es-ES" dirty="0" err="1" smtClean="0"/>
              <a:t>trombóticos</a:t>
            </a:r>
            <a:r>
              <a:rPr lang="es-ES" dirty="0" smtClean="0"/>
              <a:t> en pacientes con SAF, no existe una regulación clara sobre el tratamiento de SAPS con HPTEC por parte de académicos nacionales y extranjeros. Los resultados de este estudio resumen las características clínicas de 22 pacientes con APS combinado con HPTEC. Nueve pacientes completaron con éxito PTE y obtuvieron un buen resultado, lo que proporcionó una nueva base para el diagnóstico y la estrategia de tratamiento de APS combinado con CTEPH. El principal mecanismo fisiopatológico de la HPTEC se debe al </a:t>
            </a:r>
            <a:r>
              <a:rPr lang="es-ES" dirty="0" err="1" smtClean="0"/>
              <a:t>tromboembolismo</a:t>
            </a:r>
            <a:r>
              <a:rPr lang="es-ES" dirty="0" smtClean="0"/>
              <a:t> vascular pulmonar proximal y al remodelado vascular pulmonar pequeño terminal, lo que resulta en una elevación progresiva de la presión vascular pulmonar y un aumento de la carga cardíaca derecha [10-li]. La embolia pulmonar es uno de los factores predisponentes comunes para la HPTEC. Los principales factores de riesgo para la conversión de la embolia pulmonar a HPTEC incluyen la embolia pulmonar repetida, la embolia pulmonar, la edad avanzada y los tumores malignos [12]. Además, las personas con APLS positivo también tienen un alto riesgo de HPTEC. Los estudios han demostrado que [13], 15% a 50% de los pacientes con HPTEC con APL positivo, APL con pacientes con alto título positivo, el riesgo de eventos de coagulación es mayor, el pronóstico es peor. En este estudio, 12 pacientes con LA.ACL y anticuerpos anti-t32GP I fueron positivos, lo que sugiere una correlación entre APL y HPTEC.</a:t>
            </a:r>
          </a:p>
          <a:p>
            <a:r>
              <a:rPr lang="es-ES" dirty="0" smtClean="0"/>
              <a:t>Basado en investigaciones médicas previas basadas en evidencia, se recomienda a los pacientes con APS </a:t>
            </a:r>
            <a:r>
              <a:rPr lang="es-ES" dirty="0" err="1" smtClean="0"/>
              <a:t>trombótico</a:t>
            </a:r>
            <a:r>
              <a:rPr lang="es-ES" dirty="0" smtClean="0"/>
              <a:t> que estandaricen la terapia anticoagulante con </a:t>
            </a:r>
            <a:r>
              <a:rPr lang="es-ES" dirty="0" err="1" smtClean="0"/>
              <a:t>warfarina</a:t>
            </a:r>
            <a:r>
              <a:rPr lang="es-ES" dirty="0" smtClean="0"/>
              <a:t> durante un largo período de tiempo, manteniendo un INR entre 2.0 y 3.0. 22 pacientes en este estudio recibieron </a:t>
            </a:r>
            <a:r>
              <a:rPr lang="es-ES" dirty="0" err="1" smtClean="0"/>
              <a:t>warfarina</a:t>
            </a:r>
            <a:r>
              <a:rPr lang="es-ES" dirty="0" smtClean="0"/>
              <a:t> a largo plazo</a:t>
            </a:r>
          </a:p>
          <a:p>
            <a:r>
              <a:rPr lang="es-ES" dirty="0" smtClean="0"/>
              <a:t>En la terapia anticoagulante regular, los síntomas de HPTEC mejoraron en 19 pacientes; 3 pacientes estaban gravemente enfermos en el momento de la presentación y murieron de insuficiencia cardíaca derecha. Por lo tanto, la terapia anticoagulante regular temprana puede mejorar los síntomas de HPTEC en cierta medida, pero no puede revertir la progresión de la hipertensión pulmonar. VFE es la mejor opción de tratamiento para pacientes con HPTEC recomendado en las guías actuales. Estudios previos han demostrado que para los pacientes con HPTEC con TEP viable, las tasas de mortalidad a corto y largo plazo de FTE son significativamente más bajas que las de los pacientes conservadores </a:t>
            </a:r>
            <a:r>
              <a:rPr lang="es-ES" dirty="0" err="1" smtClean="0"/>
              <a:t>conservadores</a:t>
            </a:r>
            <a:r>
              <a:rPr lang="es-ES" dirty="0" smtClean="0"/>
              <a:t> ['4'</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19</a:t>
            </a:fld>
            <a:endParaRPr lang="es-ES"/>
          </a:p>
        </p:txBody>
      </p:sp>
    </p:spTree>
    <p:extLst>
      <p:ext uri="{BB962C8B-B14F-4D97-AF65-F5344CB8AC3E}">
        <p14:creationId xmlns:p14="http://schemas.microsoft.com/office/powerpoint/2010/main" xmlns="" val="232386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u="sng" dirty="0" err="1" smtClean="0">
                <a:hlinkClick r:id="rId3" tooltip="Trombosis y hemostasia."/>
              </a:rPr>
              <a:t>Thromb</a:t>
            </a:r>
            <a:r>
              <a:rPr lang="es-ES" sz="1200" u="sng" dirty="0" smtClean="0">
                <a:hlinkClick r:id="rId3" tooltip="Trombosis y hemostasia."/>
              </a:rPr>
              <a:t> </a:t>
            </a:r>
            <a:r>
              <a:rPr lang="es-ES" sz="1200" u="sng" dirty="0" err="1" smtClean="0">
                <a:hlinkClick r:id="rId3" tooltip="Trombosis y hemostasia."/>
              </a:rPr>
              <a:t>Haemost</a:t>
            </a:r>
            <a:r>
              <a:rPr lang="es-ES" sz="1200" u="sng" dirty="0" smtClean="0">
                <a:hlinkClick r:id="rId3" tooltip="Trombosis y hemostasia."/>
              </a:rPr>
              <a:t>. </a:t>
            </a:r>
            <a:r>
              <a:rPr lang="es-ES" sz="1200" dirty="0" smtClean="0"/>
              <a:t>2019 </a:t>
            </a:r>
            <a:r>
              <a:rPr lang="es-ES" sz="1200" dirty="0" err="1" smtClean="0"/>
              <a:t>Sep</a:t>
            </a:r>
            <a:r>
              <a:rPr lang="es-ES" sz="1200" dirty="0" smtClean="0"/>
              <a:t>; 119 (9): 1403-1408. </a:t>
            </a:r>
            <a:r>
              <a:rPr lang="es-ES" sz="1200" dirty="0" err="1" smtClean="0"/>
              <a:t>doi</a:t>
            </a:r>
            <a:r>
              <a:rPr lang="es-ES" sz="1200" dirty="0" smtClean="0"/>
              <a:t>: 10.1055 / s-0039-1692428. </a:t>
            </a:r>
            <a:r>
              <a:rPr lang="es-ES" sz="1200" dirty="0" err="1" smtClean="0"/>
              <a:t>Epub</a:t>
            </a:r>
            <a:r>
              <a:rPr lang="es-ES" sz="1200" dirty="0" smtClean="0"/>
              <a:t> 2019 21 de junio.</a:t>
            </a:r>
          </a:p>
          <a:p>
            <a:r>
              <a:rPr lang="es-ES" sz="1200" b="1" dirty="0" smtClean="0"/>
              <a:t>Síndrome </a:t>
            </a:r>
            <a:r>
              <a:rPr lang="es-ES" sz="1200" b="1" dirty="0" err="1" smtClean="0"/>
              <a:t>antifosfolípido</a:t>
            </a:r>
            <a:r>
              <a:rPr lang="es-ES" sz="1200" b="1" dirty="0" smtClean="0"/>
              <a:t> en la hipertensión pulmonar tromboembólica crónica: un subgrupo bien definido de pacientes.</a:t>
            </a:r>
            <a:endParaRPr lang="es-ES" sz="1200" dirty="0" smtClean="0"/>
          </a:p>
          <a:p>
            <a:r>
              <a:rPr lang="es-ES" sz="1200" u="sng" dirty="0" err="1" smtClean="0">
                <a:hlinkClick r:id="rId4"/>
              </a:rPr>
              <a:t>Jiang</a:t>
            </a:r>
            <a:r>
              <a:rPr lang="es-ES" sz="1200" u="sng" dirty="0" smtClean="0">
                <a:hlinkClick r:id="rId4"/>
              </a:rPr>
              <a:t> X </a:t>
            </a:r>
            <a:r>
              <a:rPr lang="es-ES" sz="1200" baseline="30000" dirty="0" smtClean="0"/>
              <a:t>1</a:t>
            </a:r>
            <a:r>
              <a:rPr lang="es-ES" sz="1200" dirty="0" smtClean="0"/>
              <a:t> , </a:t>
            </a:r>
            <a:r>
              <a:rPr lang="es-ES" sz="1200" u="sng" dirty="0" smtClean="0">
                <a:hlinkClick r:id="rId5"/>
              </a:rPr>
              <a:t>Du Y </a:t>
            </a:r>
            <a:r>
              <a:rPr lang="es-ES" sz="1200" baseline="30000" dirty="0" smtClean="0"/>
              <a:t>1</a:t>
            </a:r>
            <a:r>
              <a:rPr lang="es-ES" sz="1200" dirty="0" smtClean="0"/>
              <a:t> , </a:t>
            </a:r>
            <a:r>
              <a:rPr lang="es-ES" sz="1200" u="sng" dirty="0" err="1" smtClean="0">
                <a:hlinkClick r:id="rId6"/>
              </a:rPr>
              <a:t>Cheng</a:t>
            </a:r>
            <a:r>
              <a:rPr lang="es-ES" sz="1200" u="sng" dirty="0" smtClean="0">
                <a:hlinkClick r:id="rId6"/>
              </a:rPr>
              <a:t> CY </a:t>
            </a:r>
            <a:r>
              <a:rPr lang="es-ES" sz="1200" baseline="30000" dirty="0" smtClean="0"/>
              <a:t>2</a:t>
            </a:r>
            <a:r>
              <a:rPr lang="es-ES" sz="1200" dirty="0" smtClean="0"/>
              <a:t> , </a:t>
            </a:r>
            <a:r>
              <a:rPr lang="es-ES" sz="1200" u="sng" dirty="0" err="1" smtClean="0">
                <a:hlinkClick r:id="rId7"/>
              </a:rPr>
              <a:t>Denas</a:t>
            </a:r>
            <a:r>
              <a:rPr lang="es-ES" sz="1200" u="sng" dirty="0" smtClean="0">
                <a:hlinkClick r:id="rId7"/>
              </a:rPr>
              <a:t> G </a:t>
            </a:r>
            <a:r>
              <a:rPr lang="es-ES" sz="1200" baseline="30000" dirty="0" smtClean="0"/>
              <a:t>2</a:t>
            </a:r>
            <a:r>
              <a:rPr lang="es-ES" sz="1200" dirty="0" smtClean="0"/>
              <a:t> , </a:t>
            </a:r>
            <a:r>
              <a:rPr lang="es-ES" sz="1200" u="sng" dirty="0" err="1" smtClean="0">
                <a:hlinkClick r:id="rId8"/>
              </a:rPr>
              <a:t>Zhou</a:t>
            </a:r>
            <a:r>
              <a:rPr lang="es-ES" sz="1200" u="sng" dirty="0" smtClean="0">
                <a:hlinkClick r:id="rId8"/>
              </a:rPr>
              <a:t> YP </a:t>
            </a:r>
            <a:r>
              <a:rPr lang="es-ES" sz="1200" baseline="30000" dirty="0" smtClean="0"/>
              <a:t>1</a:t>
            </a:r>
            <a:r>
              <a:rPr lang="es-ES" sz="1200" dirty="0" smtClean="0"/>
              <a:t> , </a:t>
            </a:r>
            <a:r>
              <a:rPr lang="es-ES" sz="1200" u="sng" dirty="0" err="1" smtClean="0">
                <a:hlinkClick r:id="rId9"/>
              </a:rPr>
              <a:t>Wu</a:t>
            </a:r>
            <a:r>
              <a:rPr lang="es-ES" sz="1200" u="sng" dirty="0" smtClean="0">
                <a:hlinkClick r:id="rId9"/>
              </a:rPr>
              <a:t> T </a:t>
            </a:r>
            <a:r>
              <a:rPr lang="es-ES" sz="1200" baseline="30000" dirty="0" smtClean="0"/>
              <a:t>1</a:t>
            </a:r>
            <a:r>
              <a:rPr lang="es-ES" sz="1200" dirty="0" smtClean="0"/>
              <a:t> , </a:t>
            </a:r>
            <a:r>
              <a:rPr lang="es-ES" sz="1200" u="sng" dirty="0" smtClean="0">
                <a:hlinkClick r:id="rId10"/>
              </a:rPr>
              <a:t>Zhang YX </a:t>
            </a:r>
            <a:r>
              <a:rPr lang="es-ES" sz="1200" baseline="30000" dirty="0" smtClean="0"/>
              <a:t>1</a:t>
            </a:r>
            <a:r>
              <a:rPr lang="es-ES" sz="1200" dirty="0" smtClean="0"/>
              <a:t> , </a:t>
            </a:r>
            <a:r>
              <a:rPr lang="es-ES" sz="1200" u="sng" dirty="0" smtClean="0">
                <a:hlinkClick r:id="rId11"/>
              </a:rPr>
              <a:t>Han ZY </a:t>
            </a:r>
            <a:r>
              <a:rPr lang="es-ES" sz="1200" baseline="30000" dirty="0" smtClean="0"/>
              <a:t>3</a:t>
            </a:r>
            <a:r>
              <a:rPr lang="es-ES" sz="1200" dirty="0" smtClean="0"/>
              <a:t> , </a:t>
            </a:r>
            <a:r>
              <a:rPr lang="es-ES" sz="1200" u="sng" dirty="0" err="1" smtClean="0">
                <a:hlinkClick r:id="rId12"/>
              </a:rPr>
              <a:t>Pengo</a:t>
            </a:r>
            <a:r>
              <a:rPr lang="es-ES" sz="1200" u="sng" dirty="0" smtClean="0">
                <a:hlinkClick r:id="rId12"/>
              </a:rPr>
              <a:t> V </a:t>
            </a:r>
            <a:r>
              <a:rPr lang="es-ES" sz="1200" baseline="30000" dirty="0" smtClean="0"/>
              <a:t>2</a:t>
            </a:r>
            <a:r>
              <a:rPr lang="es-ES" sz="1200" dirty="0" smtClean="0"/>
              <a:t> , </a:t>
            </a:r>
            <a:r>
              <a:rPr lang="es-ES" sz="1200" u="sng" dirty="0" err="1" smtClean="0">
                <a:hlinkClick r:id="rId13"/>
              </a:rPr>
              <a:t>Jing</a:t>
            </a:r>
            <a:r>
              <a:rPr lang="es-ES" sz="1200" u="sng" dirty="0" smtClean="0">
                <a:hlinkClick r:id="rId13"/>
              </a:rPr>
              <a:t> ZC </a:t>
            </a:r>
            <a:r>
              <a:rPr lang="es-ES" sz="1200" baseline="30000" dirty="0" smtClean="0"/>
              <a:t>1</a:t>
            </a:r>
            <a:r>
              <a:rPr lang="es-ES" sz="1200" dirty="0" smtClean="0"/>
              <a:t> .</a:t>
            </a:r>
          </a:p>
          <a:p>
            <a:r>
              <a:rPr lang="es-ES" sz="1200" b="1" u="sng" dirty="0" smtClean="0">
                <a:hlinkClick r:id="rId3" tooltip="Abrir / cerrar lista de información del autor"/>
              </a:rPr>
              <a:t>Información del autor</a:t>
            </a:r>
            <a:endParaRPr lang="es-ES" sz="1200" dirty="0" smtClean="0"/>
          </a:p>
          <a:p>
            <a:r>
              <a:rPr lang="es-ES" sz="1200" dirty="0" smtClean="0"/>
              <a:t>1</a:t>
            </a:r>
          </a:p>
          <a:p>
            <a:r>
              <a:rPr lang="es-ES" sz="1200" dirty="0" err="1" smtClean="0"/>
              <a:t>FuWai</a:t>
            </a:r>
            <a:r>
              <a:rPr lang="es-ES" sz="1200" dirty="0" smtClean="0"/>
              <a:t> Hospital &amp; Key </a:t>
            </a:r>
            <a:r>
              <a:rPr lang="es-ES" sz="1200" dirty="0" err="1" smtClean="0"/>
              <a:t>Laboratory</a:t>
            </a:r>
            <a:r>
              <a:rPr lang="es-ES" sz="1200" dirty="0" smtClean="0"/>
              <a:t> of </a:t>
            </a:r>
            <a:r>
              <a:rPr lang="es-ES" sz="1200" dirty="0" err="1" smtClean="0"/>
              <a:t>Pulmonary</a:t>
            </a:r>
            <a:r>
              <a:rPr lang="es-ES" sz="1200" dirty="0" smtClean="0"/>
              <a:t> Vascular Medicine, </a:t>
            </a:r>
            <a:r>
              <a:rPr lang="es-ES" sz="1200" dirty="0" err="1" smtClean="0"/>
              <a:t>State</a:t>
            </a:r>
            <a:r>
              <a:rPr lang="es-ES" sz="1200" dirty="0" smtClean="0"/>
              <a:t> Key </a:t>
            </a:r>
            <a:r>
              <a:rPr lang="es-ES" sz="1200" dirty="0" err="1" smtClean="0"/>
              <a:t>Laboratory</a:t>
            </a:r>
            <a:r>
              <a:rPr lang="es-ES" sz="1200" dirty="0" smtClean="0"/>
              <a:t> of Cardiovascular </a:t>
            </a:r>
            <a:r>
              <a:rPr lang="es-ES" sz="1200" dirty="0" err="1" smtClean="0"/>
              <a:t>Disease</a:t>
            </a:r>
            <a:r>
              <a:rPr lang="es-ES" sz="1200" dirty="0" smtClean="0"/>
              <a:t>, </a:t>
            </a:r>
            <a:r>
              <a:rPr lang="es-ES" sz="1200" dirty="0" err="1" smtClean="0"/>
              <a:t>National</a:t>
            </a:r>
            <a:r>
              <a:rPr lang="es-ES" sz="1200" dirty="0" smtClean="0"/>
              <a:t> Center </a:t>
            </a:r>
            <a:r>
              <a:rPr lang="es-ES" sz="1200" dirty="0" err="1" smtClean="0"/>
              <a:t>for</a:t>
            </a:r>
            <a:r>
              <a:rPr lang="es-ES" sz="1200" dirty="0" smtClean="0"/>
              <a:t> Cardiovascular </a:t>
            </a:r>
            <a:r>
              <a:rPr lang="es-ES" sz="1200" dirty="0" err="1" smtClean="0"/>
              <a:t>Diseases</a:t>
            </a:r>
            <a:r>
              <a:rPr lang="es-ES" sz="1200" dirty="0" smtClean="0"/>
              <a:t>, </a:t>
            </a:r>
            <a:r>
              <a:rPr lang="es-ES" sz="1200" dirty="0" err="1" smtClean="0"/>
              <a:t>Peking</a:t>
            </a:r>
            <a:r>
              <a:rPr lang="es-ES" sz="1200" dirty="0" smtClean="0"/>
              <a:t> </a:t>
            </a:r>
            <a:r>
              <a:rPr lang="es-ES" sz="1200" dirty="0" err="1" smtClean="0"/>
              <a:t>Union</a:t>
            </a:r>
            <a:r>
              <a:rPr lang="es-ES" sz="1200" dirty="0" smtClean="0"/>
              <a:t> Medical </a:t>
            </a:r>
            <a:r>
              <a:rPr lang="es-ES" sz="1200" dirty="0" err="1" smtClean="0"/>
              <a:t>College</a:t>
            </a:r>
            <a:r>
              <a:rPr lang="es-ES" sz="1200" dirty="0" smtClean="0"/>
              <a:t>, </a:t>
            </a:r>
            <a:r>
              <a:rPr lang="es-ES" sz="1200" dirty="0" err="1" smtClean="0"/>
              <a:t>Chinese</a:t>
            </a:r>
            <a:r>
              <a:rPr lang="es-ES" sz="1200" dirty="0" smtClean="0"/>
              <a:t> </a:t>
            </a:r>
            <a:r>
              <a:rPr lang="es-ES" sz="1200" dirty="0" err="1" smtClean="0"/>
              <a:t>Academy</a:t>
            </a:r>
            <a:r>
              <a:rPr lang="es-ES" sz="1200" dirty="0" smtClean="0"/>
              <a:t> Medical </a:t>
            </a:r>
            <a:r>
              <a:rPr lang="es-ES" sz="1200" dirty="0" err="1" smtClean="0"/>
              <a:t>Sciences</a:t>
            </a:r>
            <a:r>
              <a:rPr lang="es-ES" sz="1200" dirty="0" smtClean="0"/>
              <a:t>, Beijing, China.</a:t>
            </a:r>
          </a:p>
          <a:p>
            <a:r>
              <a:rPr lang="es-ES" sz="1200" dirty="0" smtClean="0"/>
              <a:t>2</a:t>
            </a:r>
          </a:p>
          <a:p>
            <a:r>
              <a:rPr lang="es-ES" sz="1200" dirty="0" smtClean="0"/>
              <a:t>Clínica de Cardiología, Centro de Trombosis, Departamento de Ciencias Cardíacas, Torácicas, Vasculares y Salud Pública, Universidad de Padua, Padua, Italia.</a:t>
            </a:r>
          </a:p>
          <a:p>
            <a:r>
              <a:rPr lang="es-ES" sz="1200" dirty="0" smtClean="0"/>
              <a:t>3</a:t>
            </a:r>
          </a:p>
          <a:p>
            <a:r>
              <a:rPr lang="es-ES" sz="1200" dirty="0" smtClean="0"/>
              <a:t>Departamento de Anestesiología, Hospital </a:t>
            </a:r>
            <a:r>
              <a:rPr lang="es-ES" sz="1200" dirty="0" err="1" smtClean="0"/>
              <a:t>FuWai</a:t>
            </a:r>
            <a:r>
              <a:rPr lang="es-ES" sz="1200" dirty="0" smtClean="0"/>
              <a:t>, Centro Nacional de Enfermedades Cardiovasculares, Colegio Médico de la Unión de Pekín, Academia China de Ciencias Médicas, Beijing, China.</a:t>
            </a:r>
          </a:p>
          <a:p>
            <a:r>
              <a:rPr lang="es-ES" sz="1200" b="1" dirty="0" smtClean="0"/>
              <a:t>Resumen</a:t>
            </a:r>
            <a:endParaRPr lang="es-ES" sz="1200" dirty="0" smtClean="0"/>
          </a:p>
          <a:p>
            <a:r>
              <a:rPr lang="es-ES" sz="1200" dirty="0" smtClean="0"/>
              <a:t>El síndrome </a:t>
            </a:r>
            <a:r>
              <a:rPr lang="es-ES" sz="1200" dirty="0" err="1" smtClean="0"/>
              <a:t>antifosfolípido</a:t>
            </a:r>
            <a:r>
              <a:rPr lang="es-ES" sz="1200" dirty="0" smtClean="0"/>
              <a:t> (APS) es una trombofilia adquirida con un papel incierto en el desarrollo de la hipertensión pulmonar tromboembólica crónica (HPTEC). El objetivo fue evaluar la asociación de APS con el fenotipo clínico de HPTEC. Revisamos retrospectivamente los datos de pacientes con HPTEC remitidos a nuestro centro. Los datos clínicos, </a:t>
            </a:r>
            <a:r>
              <a:rPr lang="es-ES" sz="1200" dirty="0" err="1" smtClean="0"/>
              <a:t>angiográficos</a:t>
            </a:r>
            <a:r>
              <a:rPr lang="es-ES" sz="1200" dirty="0" smtClean="0"/>
              <a:t> y hemodinámicos estaban disponibles para todos los pacientes. El APS se diagnosticó en presencia de una o más pruebas positivas de </a:t>
            </a:r>
            <a:r>
              <a:rPr lang="es-ES" sz="1200" dirty="0" err="1" smtClean="0"/>
              <a:t>antifosfolípidos</a:t>
            </a:r>
            <a:r>
              <a:rPr lang="es-ES" sz="1200" dirty="0" smtClean="0"/>
              <a:t> (</a:t>
            </a:r>
            <a:r>
              <a:rPr lang="es-ES" sz="1200" dirty="0" err="1" smtClean="0"/>
              <a:t>aPL</a:t>
            </a:r>
            <a:r>
              <a:rPr lang="es-ES" sz="1200" dirty="0" smtClean="0"/>
              <a:t>) confirmadas con más de 12 semanas de diferencia. Los datos se compararon entre pacientes con APS positivo y negativo con APS. Desde mayo de 2013 hasta diciembre de 2018, se inscribieron 297 pacientes con HPTEC. Veintitrés (7.7%) fueron positivos para las pruebas de laboratorio que exploraron los anticuerpos </a:t>
            </a:r>
            <a:r>
              <a:rPr lang="es-ES" sz="1200" dirty="0" err="1" smtClean="0"/>
              <a:t>aPL</a:t>
            </a:r>
            <a:r>
              <a:rPr lang="es-ES" sz="1200" dirty="0" smtClean="0"/>
              <a:t>. Entre ellos, 17 pacientes (74%) tenían un perfil </a:t>
            </a:r>
            <a:r>
              <a:rPr lang="es-ES" sz="1200" dirty="0" err="1" smtClean="0"/>
              <a:t>aPL</a:t>
            </a:r>
            <a:r>
              <a:rPr lang="es-ES" sz="1200" dirty="0" smtClean="0"/>
              <a:t> triple positivo. Cuando se compara con el grupo negativo </a:t>
            </a:r>
            <a:r>
              <a:rPr lang="es-ES" sz="1200" dirty="0" err="1" smtClean="0"/>
              <a:t>APS,</a:t>
            </a:r>
            <a:r>
              <a:rPr lang="es-ES" sz="1200" i="1" dirty="0" err="1" smtClean="0"/>
              <a:t>p</a:t>
            </a:r>
            <a:r>
              <a:rPr lang="es-ES" sz="1200" dirty="0" smtClean="0"/>
              <a:t>  &lt;0,0001), tenía con mayor frecuencia antecedentes de embolia pulmonar (95,6% frente a 65,7%, </a:t>
            </a:r>
            <a:r>
              <a:rPr lang="es-ES" sz="1200" i="1" dirty="0" smtClean="0"/>
              <a:t>p</a:t>
            </a:r>
            <a:r>
              <a:rPr lang="es-ES" sz="1200" dirty="0" smtClean="0"/>
              <a:t>  = 0,003) y tenía una enfermedad autoinmune asociada con mayor frecuencia (43,5% frente a 2,9%, </a:t>
            </a:r>
            <a:r>
              <a:rPr lang="es-ES" sz="1200" i="1" dirty="0" smtClean="0"/>
              <a:t>p</a:t>
            </a:r>
            <a:r>
              <a:rPr lang="es-ES" sz="1200" dirty="0" smtClean="0"/>
              <a:t>  &lt;0,0001). En pacientes con APS positivo, las lesiones de la arteria pulmonar eran más proximales y los perfiles hemodinámicos estaban menos comprometidos. Nuestros resultados muestran que los pacientes con APS son un grupo único de pacientes con HPTEC con características clínicas y hemodinámicas bien definidas.</a:t>
            </a:r>
          </a:p>
          <a:p>
            <a:r>
              <a:rPr lang="es-ES" sz="1200" dirty="0" smtClean="0"/>
              <a:t>Georg </a:t>
            </a:r>
            <a:r>
              <a:rPr lang="es-ES" sz="1200" dirty="0" err="1" smtClean="0"/>
              <a:t>Thieme</a:t>
            </a:r>
            <a:r>
              <a:rPr lang="es-ES" sz="1200" dirty="0" smtClean="0"/>
              <a:t> </a:t>
            </a:r>
            <a:r>
              <a:rPr lang="es-ES" sz="1200" dirty="0" err="1" smtClean="0"/>
              <a:t>Verlag</a:t>
            </a:r>
            <a:r>
              <a:rPr lang="es-ES" sz="1200" dirty="0" smtClean="0"/>
              <a:t> KG Stuttgart · Nueva York.</a:t>
            </a:r>
          </a:p>
          <a:p>
            <a:r>
              <a:rPr lang="es-ES" sz="1200" dirty="0" smtClean="0"/>
              <a:t> </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20</a:t>
            </a:fld>
            <a:endParaRPr lang="es-ES"/>
          </a:p>
        </p:txBody>
      </p:sp>
    </p:spTree>
    <p:extLst>
      <p:ext uri="{BB962C8B-B14F-4D97-AF65-F5344CB8AC3E}">
        <p14:creationId xmlns:p14="http://schemas.microsoft.com/office/powerpoint/2010/main" xmlns="" val="104486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fortaleza de nuestro estudio es que el perfil APL obtenido inicialmente</a:t>
            </a:r>
          </a:p>
          <a:p>
            <a:r>
              <a:rPr lang="es-ES" dirty="0" smtClean="0"/>
              <a:t>utilizando las tres pruebas de </a:t>
            </a:r>
            <a:r>
              <a:rPr lang="es-ES" dirty="0" err="1" smtClean="0"/>
              <a:t>aPL</a:t>
            </a:r>
            <a:r>
              <a:rPr lang="es-ES" dirty="0" smtClean="0"/>
              <a:t> se confirmó después de al menos 12 semanas</a:t>
            </a:r>
          </a:p>
          <a:p>
            <a:r>
              <a:rPr lang="es-ES" dirty="0" smtClean="0"/>
              <a:t>en todos los pacientes La mayoría de nuestros pacientes tenían un triple</a:t>
            </a:r>
          </a:p>
          <a:p>
            <a:r>
              <a:rPr lang="es-ES" dirty="0" smtClean="0"/>
              <a:t>Perfil positivo de </a:t>
            </a:r>
            <a:r>
              <a:rPr lang="es-ES" dirty="0" err="1" smtClean="0"/>
              <a:t>aPL</a:t>
            </a:r>
            <a:r>
              <a:rPr lang="es-ES" dirty="0" smtClean="0"/>
              <a:t>, una característica fuertemente asociada con</a:t>
            </a:r>
          </a:p>
          <a:p>
            <a:r>
              <a:rPr lang="es-ES" dirty="0" smtClean="0"/>
              <a:t>eventos </a:t>
            </a:r>
            <a:r>
              <a:rPr lang="es-ES" dirty="0" err="1" smtClean="0"/>
              <a:t>tromboembólicos</a:t>
            </a:r>
            <a:r>
              <a:rPr lang="es-ES" dirty="0" smtClean="0"/>
              <a:t> recurrentes11 y APS catastrófico.</a:t>
            </a:r>
          </a:p>
          <a:p>
            <a:r>
              <a:rPr lang="es-ES" sz="1200" dirty="0" smtClean="0"/>
              <a:t>Nuestros datos confirman que la HPTEC es una enfermedad de </a:t>
            </a:r>
            <a:r>
              <a:rPr lang="es-ES" sz="1200" dirty="0" smtClean="0">
                <a:solidFill>
                  <a:srgbClr val="FF0000"/>
                </a:solidFill>
              </a:rPr>
              <a:t>relativamente individuos jóvenes</a:t>
            </a:r>
            <a:r>
              <a:rPr lang="es-ES" sz="1200" dirty="0" smtClean="0"/>
              <a:t> (edad media: 53,6 años) y esto es comparable al reportado en los países occidentales (50.1</a:t>
            </a:r>
          </a:p>
          <a:p>
            <a:r>
              <a:rPr lang="es-ES" sz="1200" dirty="0" smtClean="0"/>
              <a:t>años) y el de pacientes japoneses (61,5 años) .18 </a:t>
            </a:r>
          </a:p>
          <a:p>
            <a:endParaRPr lang="es-ES" sz="1200" dirty="0" smtClean="0"/>
          </a:p>
          <a:p>
            <a:r>
              <a:rPr lang="es-ES" sz="1200" dirty="0" smtClean="0"/>
              <a:t>Sin embargo, </a:t>
            </a:r>
            <a:r>
              <a:rPr lang="es-ES" sz="1200" dirty="0" smtClean="0">
                <a:solidFill>
                  <a:srgbClr val="FF0000"/>
                </a:solidFill>
              </a:rPr>
              <a:t>Los pacientes con APS positivo con HPTEC son considerablemente más joven </a:t>
            </a:r>
            <a:r>
              <a:rPr lang="es-ES" sz="1200" dirty="0" smtClean="0"/>
              <a:t>(30 años) que los pacientes con APS negativo. Esta la diferencia de edad podría explicarse por un papel patogénico de APS (especialmente </a:t>
            </a:r>
            <a:r>
              <a:rPr lang="es-ES" sz="1200" dirty="0" err="1" smtClean="0"/>
              <a:t>aPL</a:t>
            </a:r>
            <a:r>
              <a:rPr lang="es-ES" sz="1200" dirty="0" smtClean="0"/>
              <a:t> triple positivo) en la incidencia de TEV y sus recurrencias.11 Este último es uno de los factores de riesgo para el desarrollo de CTEPH.4 La </a:t>
            </a:r>
            <a:r>
              <a:rPr lang="es-ES" sz="1200" dirty="0" smtClean="0">
                <a:solidFill>
                  <a:srgbClr val="FF0000"/>
                </a:solidFill>
              </a:rPr>
              <a:t>historia previa de PE </a:t>
            </a:r>
            <a:r>
              <a:rPr lang="es-ES" sz="1200" dirty="0" smtClean="0"/>
              <a:t>fue más frecuente en los pacientes con APS positivo (96%), mientras que entre los pacientes con APS negativo, la tasa (66%) fue similar al reportado en un registro internacional de HPTEC (74,8%) 18.</a:t>
            </a:r>
          </a:p>
          <a:p>
            <a:r>
              <a:rPr lang="es-ES" sz="1200" dirty="0" smtClean="0"/>
              <a:t>Sorprendentemente, los resultados de los parámetros hemodinámicos son un hallazgo inesperado y original que distingue entre</a:t>
            </a:r>
          </a:p>
          <a:p>
            <a:r>
              <a:rPr lang="es-ES" sz="1200" dirty="0" smtClean="0"/>
              <a:t>Pacientes con APS positivo y APS negativo. </a:t>
            </a:r>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21</a:t>
            </a:fld>
            <a:endParaRPr lang="es-ES"/>
          </a:p>
        </p:txBody>
      </p:sp>
    </p:spTree>
    <p:extLst>
      <p:ext uri="{BB962C8B-B14F-4D97-AF65-F5344CB8AC3E}">
        <p14:creationId xmlns:p14="http://schemas.microsoft.com/office/powerpoint/2010/main" xmlns="" val="379095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solidFill>
                  <a:srgbClr val="FF0000"/>
                </a:solidFill>
              </a:rPr>
              <a:t>APS positivo</a:t>
            </a:r>
          </a:p>
          <a:p>
            <a:r>
              <a:rPr lang="es-ES" sz="1200" dirty="0" smtClean="0">
                <a:solidFill>
                  <a:srgbClr val="FF0000"/>
                </a:solidFill>
              </a:rPr>
              <a:t>los pacientes tenían significativamente menor </a:t>
            </a:r>
            <a:r>
              <a:rPr lang="es-ES" sz="1200" dirty="0" err="1" smtClean="0">
                <a:solidFill>
                  <a:srgbClr val="FF0000"/>
                </a:solidFill>
              </a:rPr>
              <a:t>mPAP</a:t>
            </a:r>
            <a:r>
              <a:rPr lang="es-ES" sz="1200" dirty="0" smtClean="0">
                <a:solidFill>
                  <a:srgbClr val="FF0000"/>
                </a:solidFill>
              </a:rPr>
              <a:t> y PVR, mayor IC y SvO2</a:t>
            </a:r>
            <a:r>
              <a:rPr lang="es-ES" sz="1200" dirty="0" smtClean="0"/>
              <a:t>. La explicación de una mejor hemodinámica en</a:t>
            </a:r>
          </a:p>
          <a:p>
            <a:r>
              <a:rPr lang="es-ES" sz="1200" dirty="0" smtClean="0"/>
              <a:t>Los pacientes con HPTEC positivo para APS aún no se han dilucidado. los</a:t>
            </a:r>
          </a:p>
          <a:p>
            <a:r>
              <a:rPr lang="es-ES" sz="1200" dirty="0" smtClean="0"/>
              <a:t>expresión clínica más leve de la enfermedad en pacientes con APS</a:t>
            </a:r>
          </a:p>
          <a:p>
            <a:r>
              <a:rPr lang="es-ES" sz="1200" dirty="0" smtClean="0"/>
              <a:t>podría explicarse al menos en parte por algunos aspectos. Primero,</a:t>
            </a:r>
          </a:p>
          <a:p>
            <a:r>
              <a:rPr lang="es-ES" sz="1200" dirty="0" smtClean="0"/>
              <a:t>Los pacientes con APS eran más jóvenes y, por lo tanto, podrían tener un mejor</a:t>
            </a:r>
          </a:p>
          <a:p>
            <a:r>
              <a:rPr lang="es-ES" sz="1200" dirty="0" smtClean="0"/>
              <a:t>capacidad funcional. En segundo lugar, identificamos significativamente</a:t>
            </a:r>
          </a:p>
          <a:p>
            <a:r>
              <a:rPr lang="es-ES" sz="1200" dirty="0" err="1" smtClean="0"/>
              <a:t>mPAP</a:t>
            </a:r>
            <a:r>
              <a:rPr lang="es-ES" sz="1200" dirty="0" smtClean="0"/>
              <a:t> más bajo (40 11 vs. 50 12 mm Hg, p = 0.02) y</a:t>
            </a:r>
          </a:p>
          <a:p>
            <a:r>
              <a:rPr lang="es-ES" sz="1200" dirty="0" smtClean="0"/>
              <a:t>PVR (6.0 2.7 vs. 9.6 4.4 Madera U, p = 0.011) en pacientes</a:t>
            </a:r>
          </a:p>
          <a:p>
            <a:r>
              <a:rPr lang="es-ES" sz="1200" dirty="0" smtClean="0"/>
              <a:t>con oclusión unilateral de la arteria pulmonar (n = 7) en comparación</a:t>
            </a:r>
          </a:p>
          <a:p>
            <a:r>
              <a:rPr lang="es-ES" sz="1200" dirty="0" smtClean="0"/>
              <a:t>con aquellos pacientes sin pulmonar unilateral</a:t>
            </a:r>
          </a:p>
          <a:p>
            <a:r>
              <a:rPr lang="es-ES" sz="1200" dirty="0" smtClean="0"/>
              <a:t>oclusión arterial (n = 290) en toda nuestra población de estudio</a:t>
            </a:r>
          </a:p>
          <a:p>
            <a:endParaRPr lang="es-ES" dirty="0" smtClean="0"/>
          </a:p>
          <a:p>
            <a:r>
              <a:rPr lang="es-ES" sz="1200" dirty="0" smtClean="0"/>
              <a:t>Por lo tanto, la mayor incidencia de arteria pulmonar unilateral</a:t>
            </a:r>
          </a:p>
          <a:p>
            <a:r>
              <a:rPr lang="es-ES" sz="1200" dirty="0" smtClean="0"/>
              <a:t>oclusión en el grupo con APS positivo en comparación con el APS negativo grupo (13% vs. 1.5%, p = 0.0004) podría contribuir a</a:t>
            </a:r>
          </a:p>
          <a:p>
            <a:r>
              <a:rPr lang="es-ES" sz="1200" dirty="0" smtClean="0"/>
              <a:t>la mejor hemodinámica hasta cierto punto. </a:t>
            </a:r>
          </a:p>
          <a:p>
            <a:endParaRPr lang="es-ES" sz="1200" dirty="0" smtClean="0"/>
          </a:p>
          <a:p>
            <a:r>
              <a:rPr lang="es-ES" sz="1200" dirty="0" smtClean="0"/>
              <a:t>Tercero, APS positivo</a:t>
            </a:r>
          </a:p>
          <a:p>
            <a:r>
              <a:rPr lang="es-ES" sz="1200" dirty="0" smtClean="0"/>
              <a:t>los pacientes tenían hemodinámica pulmonar significativamente menos grave</a:t>
            </a:r>
          </a:p>
          <a:p>
            <a:r>
              <a:rPr lang="es-ES" sz="1200" dirty="0" smtClean="0"/>
              <a:t>conduciendo a menos daño a la pequeña abierta</a:t>
            </a:r>
          </a:p>
          <a:p>
            <a:r>
              <a:rPr lang="es-ES" sz="1200" dirty="0" smtClean="0"/>
              <a:t>vasos pulmonares, esto también podría contribuir a mejorar</a:t>
            </a:r>
          </a:p>
          <a:p>
            <a:r>
              <a:rPr lang="es-ES" sz="1200" dirty="0" smtClean="0"/>
              <a:t>Capacidad de ejercicio. Por fin, la duración de la hipertensión pulmonar</a:t>
            </a:r>
          </a:p>
          <a:p>
            <a:r>
              <a:rPr lang="es-ES" sz="1200" dirty="0" smtClean="0"/>
              <a:t>así como la colocación de filtros de vena cava inferior</a:t>
            </a:r>
          </a:p>
          <a:p>
            <a:r>
              <a:rPr lang="es-ES" sz="1200" dirty="0" smtClean="0"/>
              <a:t>podría haber sido relevante en términos de diferencias en funcional</a:t>
            </a:r>
          </a:p>
          <a:p>
            <a:r>
              <a:rPr lang="es-ES" sz="1200" dirty="0" smtClean="0"/>
              <a:t>capacidad entre grupos; sin embargo, esto no puede ser completamente</a:t>
            </a:r>
          </a:p>
          <a:p>
            <a:r>
              <a:rPr lang="es-ES" sz="1200" dirty="0" smtClean="0"/>
              <a:t>explicado por nuestros datos.</a:t>
            </a:r>
          </a:p>
          <a:p>
            <a:endParaRPr lang="es-ES" dirty="0" smtClean="0"/>
          </a:p>
          <a:p>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22</a:t>
            </a:fld>
            <a:endParaRPr lang="es-ES"/>
          </a:p>
        </p:txBody>
      </p:sp>
    </p:spTree>
    <p:extLst>
      <p:ext uri="{BB962C8B-B14F-4D97-AF65-F5344CB8AC3E}">
        <p14:creationId xmlns:p14="http://schemas.microsoft.com/office/powerpoint/2010/main" xmlns="" val="57765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err="1" smtClean="0"/>
              <a:t>mPAP</a:t>
            </a:r>
            <a:r>
              <a:rPr lang="es-ES" sz="1200" dirty="0" smtClean="0"/>
              <a:t> más bajo (40 11 vs. 50 12 mm Hg, p = 0.02) y</a:t>
            </a:r>
          </a:p>
          <a:p>
            <a:r>
              <a:rPr lang="es-ES" sz="1200" dirty="0" smtClean="0"/>
              <a:t>PVR (6.0 2.7 vs. 9.6 4.4 Madera U, p = 0.011) en pacientes</a:t>
            </a:r>
          </a:p>
          <a:p>
            <a:r>
              <a:rPr lang="es-ES" sz="1200" dirty="0" smtClean="0"/>
              <a:t>con oclusión unilateral de la arteria pulmonar (n = 7) en comparación</a:t>
            </a:r>
          </a:p>
          <a:p>
            <a:r>
              <a:rPr lang="es-ES" sz="1200" dirty="0" smtClean="0"/>
              <a:t>con aquellos pacientes sin pulmonar unilateral</a:t>
            </a:r>
          </a:p>
          <a:p>
            <a:r>
              <a:rPr lang="es-ES" sz="1200" dirty="0" smtClean="0"/>
              <a:t>oclusión arterial (n = 290) en toda nuestra población de estudio</a:t>
            </a:r>
          </a:p>
          <a:p>
            <a:endParaRPr lang="es-ES" dirty="0" smtClean="0"/>
          </a:p>
          <a:p>
            <a:r>
              <a:rPr lang="es-ES" sz="1200" dirty="0" smtClean="0"/>
              <a:t>Por lo tanto, la mayor incidencia de arteria pulmonar unilateral</a:t>
            </a:r>
          </a:p>
          <a:p>
            <a:r>
              <a:rPr lang="es-ES" sz="1200" dirty="0" smtClean="0"/>
              <a:t>oclusión en el grupo con APS positivo en comparación con el APS negativo grupo (13% vs. 1.5%, p = 0.0004) podría contribuir a</a:t>
            </a:r>
          </a:p>
          <a:p>
            <a:r>
              <a:rPr lang="es-ES" sz="1200" dirty="0" smtClean="0"/>
              <a:t>la mejor hemodinámica hasta cierto punto. </a:t>
            </a:r>
          </a:p>
          <a:p>
            <a:endParaRPr lang="es-ES" sz="1200" dirty="0" smtClean="0"/>
          </a:p>
          <a:p>
            <a:r>
              <a:rPr lang="es-ES" sz="1200" dirty="0" smtClean="0"/>
              <a:t>Tercero, APS positivo</a:t>
            </a:r>
          </a:p>
          <a:p>
            <a:r>
              <a:rPr lang="es-ES" sz="1200" dirty="0" smtClean="0"/>
              <a:t>los pacientes tenían hemodinámica pulmonar significativamente menos grave</a:t>
            </a:r>
          </a:p>
          <a:p>
            <a:r>
              <a:rPr lang="es-ES" sz="1200" dirty="0" smtClean="0"/>
              <a:t>conduciendo a menos daño a la pequeña abierta</a:t>
            </a:r>
          </a:p>
          <a:p>
            <a:r>
              <a:rPr lang="es-ES" sz="1200" dirty="0" smtClean="0"/>
              <a:t>vasos pulmonares, esto también podría contribuir a mejorar</a:t>
            </a:r>
          </a:p>
          <a:p>
            <a:r>
              <a:rPr lang="es-ES" sz="1200" dirty="0" smtClean="0"/>
              <a:t>Capacidad de ejercicio. Por fin, la duración de la hipertensión pulmonar</a:t>
            </a:r>
          </a:p>
          <a:p>
            <a:r>
              <a:rPr lang="es-ES" sz="1200" dirty="0" smtClean="0"/>
              <a:t>así como la colocación de filtros de vena cava inferior</a:t>
            </a:r>
          </a:p>
          <a:p>
            <a:r>
              <a:rPr lang="es-ES" sz="1200" dirty="0" smtClean="0"/>
              <a:t>podría haber sido relevante en términos de diferencias en funcional</a:t>
            </a:r>
          </a:p>
          <a:p>
            <a:r>
              <a:rPr lang="es-ES" sz="1200" dirty="0" smtClean="0"/>
              <a:t>capacidad entre grupos; sin embargo, esto no puede ser completamente</a:t>
            </a:r>
          </a:p>
          <a:p>
            <a:r>
              <a:rPr lang="es-ES" sz="1200" dirty="0" smtClean="0"/>
              <a:t>explicado por nuestros datos.</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23</a:t>
            </a:fld>
            <a:endParaRPr lang="es-ES"/>
          </a:p>
        </p:txBody>
      </p:sp>
    </p:spTree>
    <p:extLst>
      <p:ext uri="{BB962C8B-B14F-4D97-AF65-F5344CB8AC3E}">
        <p14:creationId xmlns:p14="http://schemas.microsoft.com/office/powerpoint/2010/main" xmlns="" val="969925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ym typeface="Wingdings" panose="05000000000000000000" pitchFamily="2" charset="2"/>
              </a:rPr>
              <a:t> </a:t>
            </a:r>
            <a:r>
              <a:rPr lang="es-ES" sz="1200" dirty="0" smtClean="0"/>
              <a:t>También es sorprendente que los pacientes con APS positivo tengan más trombos proximales-</a:t>
            </a:r>
            <a:r>
              <a:rPr lang="es-ES" sz="1200" dirty="0" smtClean="0">
                <a:sym typeface="Wingdings" panose="05000000000000000000" pitchFamily="2" charset="2"/>
              </a:rPr>
              <a:t></a:t>
            </a:r>
            <a:r>
              <a:rPr lang="es-ES" sz="1200" dirty="0" smtClean="0"/>
              <a:t> Este interesante hallazgo podría deberse a el desarrollo de más trombos "grandes" en las venas profundas que terminar su tránsito en las ramas proximales de la arterias pulmonares. Se ha informado que hay una marcada preferencia de PE por el pulmón derecho.19 Por qué esta tendencia está invertido en pacientes con APS positivo sigue sin estar claro.</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24</a:t>
            </a:fld>
            <a:endParaRPr lang="es-ES"/>
          </a:p>
        </p:txBody>
      </p:sp>
    </p:spTree>
    <p:extLst>
      <p:ext uri="{BB962C8B-B14F-4D97-AF65-F5344CB8AC3E}">
        <p14:creationId xmlns:p14="http://schemas.microsoft.com/office/powerpoint/2010/main" xmlns="" val="70966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Debido a la </a:t>
            </a:r>
            <a:r>
              <a:rPr lang="es-ES" dirty="0" err="1" smtClean="0"/>
              <a:t>afeccion</a:t>
            </a:r>
            <a:r>
              <a:rPr lang="es-ES" dirty="0" smtClean="0"/>
              <a:t> </a:t>
            </a:r>
            <a:r>
              <a:rPr lang="es-ES" dirty="0" err="1" smtClean="0"/>
              <a:t>multisistemica</a:t>
            </a:r>
            <a:r>
              <a:rPr lang="es-ES" dirty="0" smtClean="0"/>
              <a:t> de la ES, estos enfermos pueden</a:t>
            </a:r>
          </a:p>
          <a:p>
            <a:r>
              <a:rPr lang="es-ES" dirty="0" smtClean="0"/>
              <a:t>presentar diferentes tipos de </a:t>
            </a:r>
            <a:r>
              <a:rPr lang="es-ES" dirty="0" err="1" smtClean="0"/>
              <a:t>hipertension</a:t>
            </a:r>
            <a:r>
              <a:rPr lang="es-ES" dirty="0" smtClean="0"/>
              <a:t> pulmonar, </a:t>
            </a:r>
            <a:r>
              <a:rPr lang="es-ES" dirty="0" err="1" smtClean="0"/>
              <a:t>segun</a:t>
            </a:r>
            <a:r>
              <a:rPr lang="es-ES" dirty="0" smtClean="0"/>
              <a:t> los</a:t>
            </a:r>
          </a:p>
          <a:p>
            <a:r>
              <a:rPr lang="es-ES" dirty="0" smtClean="0"/>
              <a:t>mecanismos </a:t>
            </a:r>
            <a:r>
              <a:rPr lang="es-ES" dirty="0" err="1" smtClean="0"/>
              <a:t>patogenicos</a:t>
            </a:r>
            <a:r>
              <a:rPr lang="es-ES" dirty="0" smtClean="0"/>
              <a:t> subyacentes:</a:t>
            </a:r>
          </a:p>
          <a:p>
            <a:endParaRPr lang="es-ES" dirty="0" smtClean="0"/>
          </a:p>
          <a:p>
            <a:r>
              <a:rPr lang="es-ES" dirty="0" smtClean="0"/>
              <a:t>•• HP del grupo 1 o HAP: por </a:t>
            </a:r>
            <a:r>
              <a:rPr lang="es-ES" dirty="0" err="1" smtClean="0"/>
              <a:t>vasculopatia</a:t>
            </a:r>
            <a:r>
              <a:rPr lang="es-ES" dirty="0" smtClean="0"/>
              <a:t> pulmonar similar a la HAP</a:t>
            </a:r>
          </a:p>
          <a:p>
            <a:r>
              <a:rPr lang="es-ES" dirty="0" err="1" smtClean="0"/>
              <a:t>idiopatica</a:t>
            </a:r>
            <a:r>
              <a:rPr lang="es-ES" dirty="0" smtClean="0"/>
              <a:t>.</a:t>
            </a:r>
          </a:p>
          <a:p>
            <a:r>
              <a:rPr lang="es-ES" dirty="0" smtClean="0"/>
              <a:t>•• HP del grupo 2 o </a:t>
            </a:r>
            <a:r>
              <a:rPr lang="es-ES" dirty="0" err="1" smtClean="0"/>
              <a:t>poscapilar</a:t>
            </a:r>
            <a:r>
              <a:rPr lang="es-ES" dirty="0" smtClean="0"/>
              <a:t>: asociada a </a:t>
            </a:r>
            <a:r>
              <a:rPr lang="es-ES" dirty="0" err="1" smtClean="0"/>
              <a:t>cardiopatias</a:t>
            </a:r>
            <a:r>
              <a:rPr lang="es-ES" dirty="0" smtClean="0"/>
              <a:t> izquierdas.</a:t>
            </a:r>
          </a:p>
          <a:p>
            <a:r>
              <a:rPr lang="es-ES" dirty="0" smtClean="0"/>
              <a:t>•• HP del grupo 3: asociada a hipoxia secundaria a enfermedad pulmonar</a:t>
            </a:r>
          </a:p>
          <a:p>
            <a:r>
              <a:rPr lang="es-ES" dirty="0" smtClean="0"/>
              <a:t>intersticial significativa, considerando un </a:t>
            </a:r>
            <a:r>
              <a:rPr lang="es-ES" dirty="0" err="1" smtClean="0"/>
              <a:t>patron</a:t>
            </a:r>
            <a:r>
              <a:rPr lang="es-ES" dirty="0" smtClean="0"/>
              <a:t> extenso</a:t>
            </a:r>
          </a:p>
          <a:p>
            <a:r>
              <a:rPr lang="es-ES" dirty="0" smtClean="0"/>
              <a:t>de fibrosis en el TC </a:t>
            </a:r>
            <a:r>
              <a:rPr lang="es-ES" dirty="0" err="1" smtClean="0"/>
              <a:t>toracico</a:t>
            </a:r>
            <a:r>
              <a:rPr lang="es-ES" dirty="0" smtClean="0"/>
              <a:t> de alta </a:t>
            </a:r>
            <a:r>
              <a:rPr lang="es-ES" dirty="0" err="1" smtClean="0"/>
              <a:t>resolucion</a:t>
            </a:r>
            <a:r>
              <a:rPr lang="es-ES" dirty="0" smtClean="0"/>
              <a:t>, o bien </a:t>
            </a:r>
            <a:r>
              <a:rPr lang="es-ES" dirty="0" err="1" smtClean="0"/>
              <a:t>acompanado</a:t>
            </a:r>
            <a:endParaRPr lang="es-ES" dirty="0" smtClean="0"/>
          </a:p>
          <a:p>
            <a:r>
              <a:rPr lang="es-ES" dirty="0" smtClean="0"/>
              <a:t>de una capacidad vital forzada inferior al 60% del valor esperado.</a:t>
            </a:r>
          </a:p>
          <a:p>
            <a:r>
              <a:rPr lang="es-ES" dirty="0" smtClean="0"/>
              <a:t>•• HP del grupo 4 o </a:t>
            </a:r>
            <a:r>
              <a:rPr lang="es-ES" dirty="0" err="1" smtClean="0"/>
              <a:t>tromboembolica</a:t>
            </a:r>
            <a:r>
              <a:rPr lang="es-ES" dirty="0" smtClean="0"/>
              <a:t> </a:t>
            </a:r>
            <a:r>
              <a:rPr lang="es-ES" dirty="0" err="1" smtClean="0"/>
              <a:t>cronica</a:t>
            </a:r>
            <a:r>
              <a:rPr lang="es-ES" dirty="0" smtClean="0"/>
              <a:t>.</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2</a:t>
            </a:fld>
            <a:endParaRPr lang="es-ES"/>
          </a:p>
        </p:txBody>
      </p:sp>
    </p:spTree>
    <p:extLst>
      <p:ext uri="{BB962C8B-B14F-4D97-AF65-F5344CB8AC3E}">
        <p14:creationId xmlns:p14="http://schemas.microsoft.com/office/powerpoint/2010/main" xmlns="" val="233707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Concepto fisiopatológico actual. El curso temporal de la patogenia de la hipertensión pulmonar tromboembólica crónica (HPTEC) se ilustra con</a:t>
            </a:r>
            <a:r>
              <a:rPr lang="es-ES" sz="1200" b="0" i="1" kern="1200" dirty="0" smtClean="0">
                <a:solidFill>
                  <a:schemeClr val="tx1"/>
                </a:solidFill>
                <a:effectLst/>
                <a:latin typeface="+mn-lt"/>
                <a:ea typeface="+mn-ea"/>
                <a:cs typeface="+mn-cs"/>
              </a:rPr>
              <a:t> flechas rojas</a:t>
            </a:r>
            <a:r>
              <a:rPr lang="es-ES" sz="1200" b="0" i="0" kern="1200" dirty="0" smtClean="0">
                <a:solidFill>
                  <a:schemeClr val="tx1"/>
                </a:solidFill>
                <a:effectLst/>
                <a:latin typeface="+mn-lt"/>
                <a:ea typeface="+mn-ea"/>
                <a:cs typeface="+mn-cs"/>
              </a:rPr>
              <a:t> de</a:t>
            </a:r>
            <a:r>
              <a:rPr lang="es-ES" sz="1200" b="0" i="1" kern="1200" dirty="0" smtClean="0">
                <a:solidFill>
                  <a:schemeClr val="tx1"/>
                </a:solidFill>
                <a:effectLst/>
                <a:latin typeface="+mn-lt"/>
                <a:ea typeface="+mn-ea"/>
                <a:cs typeface="+mn-cs"/>
              </a:rPr>
              <a:t> arriba a abajo</a:t>
            </a:r>
            <a:r>
              <a:rPr lang="es-ES" sz="1200" b="0" i="0" kern="1200" dirty="0" smtClean="0">
                <a:solidFill>
                  <a:schemeClr val="tx1"/>
                </a:solidFill>
                <a:effectLst/>
                <a:latin typeface="+mn-lt"/>
                <a:ea typeface="+mn-ea"/>
                <a:cs typeface="+mn-cs"/>
              </a:rPr>
              <a:t> . El intervalo de tiempo entre el evento de </a:t>
            </a:r>
            <a:r>
              <a:rPr lang="es-ES" sz="1200" b="0" i="0" kern="1200" dirty="0" err="1" smtClean="0">
                <a:solidFill>
                  <a:schemeClr val="tx1"/>
                </a:solidFill>
                <a:effectLst/>
                <a:latin typeface="+mn-lt"/>
                <a:ea typeface="+mn-ea"/>
                <a:cs typeface="+mn-cs"/>
              </a:rPr>
              <a:t>tromboembolismo</a:t>
            </a:r>
            <a:r>
              <a:rPr lang="es-ES" sz="1200" b="0" i="0" kern="1200" dirty="0" smtClean="0">
                <a:solidFill>
                  <a:schemeClr val="tx1"/>
                </a:solidFill>
                <a:effectLst/>
                <a:latin typeface="+mn-lt"/>
                <a:ea typeface="+mn-ea"/>
                <a:cs typeface="+mn-cs"/>
              </a:rPr>
              <a:t> venoso (</a:t>
            </a:r>
            <a:r>
              <a:rPr lang="es-ES" sz="1200" b="0" i="1" kern="1200" dirty="0" smtClean="0">
                <a:solidFill>
                  <a:schemeClr val="tx1"/>
                </a:solidFill>
                <a:effectLst/>
                <a:latin typeface="+mn-lt"/>
                <a:ea typeface="+mn-ea"/>
                <a:cs typeface="+mn-cs"/>
              </a:rPr>
              <a:t> arriba</a:t>
            </a:r>
            <a:r>
              <a:rPr lang="es-ES" sz="1200" b="0" i="0" kern="1200" dirty="0" smtClean="0">
                <a:solidFill>
                  <a:schemeClr val="tx1"/>
                </a:solidFill>
                <a:effectLst/>
                <a:latin typeface="+mn-lt"/>
                <a:ea typeface="+mn-ea"/>
                <a:cs typeface="+mn-cs"/>
              </a:rPr>
              <a:t> ) y HPTEC (</a:t>
            </a:r>
            <a:r>
              <a:rPr lang="es-ES" sz="1200" b="0" i="1" kern="1200" dirty="0" smtClean="0">
                <a:solidFill>
                  <a:schemeClr val="tx1"/>
                </a:solidFill>
                <a:effectLst/>
                <a:latin typeface="+mn-lt"/>
                <a:ea typeface="+mn-ea"/>
                <a:cs typeface="+mn-cs"/>
              </a:rPr>
              <a:t> abajo</a:t>
            </a:r>
            <a:r>
              <a:rPr lang="es-ES" sz="1200" b="0" i="0" kern="1200" dirty="0" smtClean="0">
                <a:solidFill>
                  <a:schemeClr val="tx1"/>
                </a:solidFill>
                <a:effectLst/>
                <a:latin typeface="+mn-lt"/>
                <a:ea typeface="+mn-ea"/>
                <a:cs typeface="+mn-cs"/>
              </a:rPr>
              <a:t> ) puede ser más de cuatro décadas (</a:t>
            </a:r>
            <a:r>
              <a:rPr lang="es-ES" sz="1200" b="0" i="0" kern="1200" dirty="0" smtClean="0">
                <a:solidFill>
                  <a:schemeClr val="tx1"/>
                </a:solidFill>
                <a:effectLst/>
                <a:latin typeface="+mn-lt"/>
                <a:ea typeface="+mn-ea"/>
                <a:cs typeface="+mn-cs"/>
                <a:hlinkClick r:id="rId3"/>
              </a:rPr>
              <a:t> 52</a:t>
            </a:r>
            <a:r>
              <a:rPr lang="es-ES" sz="1200" b="0" i="0" kern="1200" dirty="0" smtClean="0">
                <a:solidFill>
                  <a:schemeClr val="tx1"/>
                </a:solidFill>
                <a:effectLst/>
                <a:latin typeface="+mn-lt"/>
                <a:ea typeface="+mn-ea"/>
                <a:cs typeface="+mn-cs"/>
              </a:rPr>
              <a:t> ). Varios períodos de luna de miel pueden retrasar el diagnóstico. Algunos pacientes pueden tener un coágulo grande, pero aún tienen hemodinámica normal en reposo y califican como CTEPVD (enfermedad vascular pulmonar tromboembólica crónica) (</a:t>
            </a:r>
            <a:r>
              <a:rPr lang="es-ES" sz="1200" b="0" i="0" kern="1200" dirty="0" smtClean="0">
                <a:solidFill>
                  <a:schemeClr val="tx1"/>
                </a:solidFill>
                <a:effectLst/>
                <a:latin typeface="+mn-lt"/>
                <a:ea typeface="+mn-ea"/>
                <a:cs typeface="+mn-cs"/>
                <a:hlinkClick r:id="rId3"/>
              </a:rPr>
              <a:t> 39).</a:t>
            </a:r>
            <a:r>
              <a:rPr lang="es-ES" sz="1200" b="0" i="0" kern="1200" dirty="0" smtClean="0">
                <a:solidFill>
                  <a:schemeClr val="tx1"/>
                </a:solidFill>
                <a:effectLst/>
                <a:latin typeface="+mn-lt"/>
                <a:ea typeface="+mn-ea"/>
                <a:cs typeface="+mn-cs"/>
              </a:rPr>
              <a:t>) La “</a:t>
            </a:r>
            <a:r>
              <a:rPr lang="es-ES" sz="1200" b="0" i="0" kern="1200" dirty="0" err="1" smtClean="0">
                <a:solidFill>
                  <a:schemeClr val="tx1"/>
                </a:solidFill>
                <a:effectLst/>
                <a:latin typeface="+mn-lt"/>
                <a:ea typeface="+mn-ea"/>
                <a:cs typeface="+mn-cs"/>
              </a:rPr>
              <a:t>arteriopatía</a:t>
            </a:r>
            <a:r>
              <a:rPr lang="es-ES" sz="1200" b="0" i="0" kern="1200" dirty="0" smtClean="0">
                <a:solidFill>
                  <a:schemeClr val="tx1"/>
                </a:solidFill>
                <a:effectLst/>
                <a:latin typeface="+mn-lt"/>
                <a:ea typeface="+mn-ea"/>
                <a:cs typeface="+mn-cs"/>
              </a:rPr>
              <a:t> pulmonar secundaria” etiqueta los cambios vasculares pulmonares típicos de las arterias pulmonares pequeñas (&lt;500 </a:t>
            </a:r>
            <a:r>
              <a:rPr lang="es-ES" sz="1200" b="0" i="0" kern="1200" dirty="0" err="1" smtClean="0">
                <a:solidFill>
                  <a:schemeClr val="tx1"/>
                </a:solidFill>
                <a:effectLst/>
                <a:latin typeface="+mn-lt"/>
                <a:ea typeface="+mn-ea"/>
                <a:cs typeface="+mn-cs"/>
              </a:rPr>
              <a:t>μm</a:t>
            </a:r>
            <a:r>
              <a:rPr lang="es-ES" sz="1200" b="0" i="0" kern="1200" dirty="0" smtClean="0">
                <a:solidFill>
                  <a:schemeClr val="tx1"/>
                </a:solidFill>
                <a:effectLst/>
                <a:latin typeface="+mn-lt"/>
                <a:ea typeface="+mn-ea"/>
                <a:cs typeface="+mn-cs"/>
              </a:rPr>
              <a:t> de diámetro) que son el sello distintivo de la hipertensión arterial pulmonar. APL = anticuerpos anti-fosfolípidos; FVIII = factor VIII; PAI-1 = inhibidor del activador del </a:t>
            </a:r>
            <a:r>
              <a:rPr lang="es-ES" sz="1200" b="0" i="0" kern="1200" dirty="0" err="1" smtClean="0">
                <a:solidFill>
                  <a:schemeClr val="tx1"/>
                </a:solidFill>
                <a:effectLst/>
                <a:latin typeface="+mn-lt"/>
                <a:ea typeface="+mn-ea"/>
                <a:cs typeface="+mn-cs"/>
              </a:rPr>
              <a:t>plasminógeno</a:t>
            </a:r>
            <a:r>
              <a:rPr lang="es-ES" sz="1200" b="0" i="0" kern="1200" dirty="0" smtClean="0">
                <a:solidFill>
                  <a:schemeClr val="tx1"/>
                </a:solidFill>
                <a:effectLst/>
                <a:latin typeface="+mn-lt"/>
                <a:ea typeface="+mn-ea"/>
                <a:cs typeface="+mn-cs"/>
              </a:rPr>
              <a:t> tipo 1.</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Aunque en algunos casos los factores genéticos pueden desempeñar un papel (grupos sanguíneos no O, trombofilias raras, </a:t>
            </a:r>
            <a:r>
              <a:rPr lang="es-ES" sz="1200" b="0" i="0" kern="1200" dirty="0" err="1" smtClean="0">
                <a:solidFill>
                  <a:schemeClr val="tx1"/>
                </a:solidFill>
                <a:effectLst/>
                <a:latin typeface="+mn-lt"/>
                <a:ea typeface="+mn-ea"/>
                <a:cs typeface="+mn-cs"/>
              </a:rPr>
              <a:t>disfibrinogenemias</a:t>
            </a:r>
            <a:r>
              <a:rPr lang="es-ES" sz="1200" b="0" i="0" kern="1200" dirty="0" smtClean="0">
                <a:solidFill>
                  <a:schemeClr val="tx1"/>
                </a:solidFill>
                <a:effectLst/>
                <a:latin typeface="+mn-lt"/>
                <a:ea typeface="+mn-ea"/>
                <a:cs typeface="+mn-cs"/>
              </a:rPr>
              <a:t>), que conducen a un trombo más grande, junto con un factor VIII elevado y activación plaquetaria ( </a:t>
            </a:r>
            <a:r>
              <a:rPr lang="es-ES" sz="1200" b="0" i="0" kern="1200" dirty="0" smtClean="0">
                <a:solidFill>
                  <a:schemeClr val="tx1"/>
                </a:solidFill>
                <a:effectLst/>
                <a:latin typeface="+mn-lt"/>
                <a:ea typeface="+mn-ea"/>
                <a:cs typeface="+mn-cs"/>
                <a:hlinkClick r:id="rId3"/>
              </a:rPr>
              <a:t>51</a:t>
            </a:r>
            <a:r>
              <a:rPr lang="es-ES" sz="1200" b="0" i="0" kern="1200" dirty="0" smtClean="0">
                <a:solidFill>
                  <a:schemeClr val="tx1"/>
                </a:solidFill>
                <a:effectLst/>
                <a:latin typeface="+mn-lt"/>
                <a:ea typeface="+mn-ea"/>
                <a:cs typeface="+mn-cs"/>
              </a:rPr>
              <a:t> ), un concepto actual de enfermedad es que los factores auxiliares adquiridos son Desorientar la remodelación vascular de la resolución del trombo de varias maneras. Lo que todos tienen en común es que se suprimen dos vías clave: la angiogénesis del trombo y la función inmune de las células inmunes. No está claro si mecanismos similares están contribuyendo a la "</a:t>
            </a:r>
            <a:r>
              <a:rPr lang="es-ES" sz="1200" b="0" i="0" kern="1200" dirty="0" err="1" smtClean="0">
                <a:solidFill>
                  <a:schemeClr val="tx1"/>
                </a:solidFill>
                <a:effectLst/>
                <a:latin typeface="+mn-lt"/>
                <a:ea typeface="+mn-ea"/>
                <a:cs typeface="+mn-cs"/>
              </a:rPr>
              <a:t>arteriopatía</a:t>
            </a:r>
            <a:r>
              <a:rPr lang="es-ES" sz="1200" b="0" i="0" kern="1200" dirty="0" smtClean="0">
                <a:solidFill>
                  <a:schemeClr val="tx1"/>
                </a:solidFill>
                <a:effectLst/>
                <a:latin typeface="+mn-lt"/>
                <a:ea typeface="+mn-ea"/>
                <a:cs typeface="+mn-cs"/>
              </a:rPr>
              <a:t> pulmonar secundaria".</a:t>
            </a:r>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3</a:t>
            </a:fld>
            <a:endParaRPr lang="es-ES"/>
          </a:p>
        </p:txBody>
      </p:sp>
    </p:spTree>
    <p:extLst>
      <p:ext uri="{BB962C8B-B14F-4D97-AF65-F5344CB8AC3E}">
        <p14:creationId xmlns:p14="http://schemas.microsoft.com/office/powerpoint/2010/main" xmlns="" val="417400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hipertensión pulmonar tromboembólica crónica (HPTEC) es una complicación rara de la embolia pulmonar. En cuanto a la mayoría de las enfermedades raras, los datos epidemiológicos son escasos, pero los registros recientes sugieren una incidencia de al menos 5 por millón de habitantes por año. Una historia de embolia pulmonar aguda masiva o recurrente observada en la mayoría de los pacientes con HPTEC, pero la proporción de pacientes que desarrollan HPTEC después de una embolia pulmonar aguda es un tema de debate, que se complica aún más por el posible diagnóstico de enfermedad pulmonar aguda por HPTEC. Por lo general, no se logra una resolución completa de los trombos después de una embolia pulmonar aguda, y se discute la relevancia clínica de un "síndrome de embolia </a:t>
            </a:r>
            <a:r>
              <a:rPr lang="es-ES" dirty="0" err="1" smtClean="0"/>
              <a:t>pospulmonar</a:t>
            </a:r>
            <a:r>
              <a:rPr lang="es-ES" dirty="0" smtClean="0"/>
              <a:t>" con defectos de perfusión persistentes e intolerancia al ejercicio. Los factores de riesgo más consistentemente asociados con la HPTEC son los anticuerpos </a:t>
            </a:r>
            <a:r>
              <a:rPr lang="es-ES" dirty="0" err="1" smtClean="0"/>
              <a:t>antifosfolípidos</a:t>
            </a:r>
            <a:r>
              <a:rPr lang="es-ES" dirty="0" smtClean="0"/>
              <a:t> circulantes o el anticoagulante </a:t>
            </a:r>
            <a:r>
              <a:rPr lang="es-ES" dirty="0" err="1" smtClean="0"/>
              <a:t>lúpico</a:t>
            </a:r>
            <a:r>
              <a:rPr lang="es-ES" dirty="0" smtClean="0"/>
              <a:t>, el aumento del factor VIII, los grupos no sanguíneos y las enfermedades inflamatorias crónicas. No hay predominio femenino, y es una enfermedad de mayor edad. La supervivencia en ausencia de tratamiento quirúrgico o médico específico es pobre y depende de la gravedad hemodinámica.</a:t>
            </a:r>
          </a:p>
          <a:p>
            <a:endParaRPr lang="es-ES" dirty="0" smtClean="0"/>
          </a:p>
          <a:p>
            <a:pPr lvl="1"/>
            <a:r>
              <a:rPr lang="es-ES" dirty="0" smtClean="0"/>
              <a:t>●Factor VIII: un estudio observacional que incluyó a 122 pacientes con HPTEC y 82 controles sanos descubrió que los niveles elevados de factor VIII (definidos como&gt; 230 UI / </a:t>
            </a:r>
            <a:r>
              <a:rPr lang="es-ES" dirty="0" err="1" smtClean="0"/>
              <a:t>dL</a:t>
            </a:r>
            <a:r>
              <a:rPr lang="es-ES" dirty="0" smtClean="0"/>
              <a:t>) eran más comunes entre los pacientes con HPTEC que los controles (41 versus 5 por ciento) [ </a:t>
            </a:r>
            <a:r>
              <a:rPr lang="es-ES" u="sng" dirty="0" smtClean="0">
                <a:hlinkClick r:id="rId3"/>
              </a:rPr>
              <a:t>14</a:t>
            </a:r>
            <a:r>
              <a:rPr lang="es-ES" dirty="0" smtClean="0"/>
              <a:t> ] Los niveles permanecieron elevados después de la </a:t>
            </a:r>
            <a:r>
              <a:rPr lang="es-ES" dirty="0" err="1" smtClean="0"/>
              <a:t>tromboendarterectomía</a:t>
            </a:r>
            <a:r>
              <a:rPr lang="es-ES" dirty="0" smtClean="0"/>
              <a:t>. Estos hallazgos fueron respaldados por un estudio observacional más amplio que siguió a 360 pacientes con </a:t>
            </a:r>
            <a:r>
              <a:rPr lang="es-ES" dirty="0" err="1" smtClean="0"/>
              <a:t>tromboembolismo</a:t>
            </a:r>
            <a:r>
              <a:rPr lang="es-ES" dirty="0" smtClean="0"/>
              <a:t> venoso durante una media de 30 meses [ </a:t>
            </a:r>
            <a:r>
              <a:rPr lang="es-ES" u="sng" dirty="0" smtClean="0">
                <a:hlinkClick r:id="rId4"/>
              </a:rPr>
              <a:t>15</a:t>
            </a:r>
            <a:r>
              <a:rPr lang="es-ES" dirty="0" smtClean="0"/>
              <a:t> ]. Los pacientes cuyos niveles de factor VIII estaban por encima del percentil 90 (&gt; 234 UI / </a:t>
            </a:r>
            <a:r>
              <a:rPr lang="es-ES" dirty="0" err="1" smtClean="0"/>
              <a:t>dL</a:t>
            </a:r>
            <a:r>
              <a:rPr lang="es-ES" dirty="0" smtClean="0"/>
              <a:t>) tenían un mayor riesgo de </a:t>
            </a:r>
            <a:r>
              <a:rPr lang="es-ES" dirty="0" err="1" smtClean="0"/>
              <a:t>tromboembolismo</a:t>
            </a:r>
            <a:r>
              <a:rPr lang="es-ES" dirty="0" smtClean="0"/>
              <a:t> venoso recurrente en comparación con pacientes con niveles más bajos (37 frente a 5 por ciento).</a:t>
            </a:r>
          </a:p>
          <a:p>
            <a:pPr lvl="1"/>
            <a:r>
              <a:rPr lang="es-ES" dirty="0" smtClean="0"/>
              <a:t>●Anticuerpos </a:t>
            </a:r>
            <a:r>
              <a:rPr lang="es-ES" dirty="0" err="1" smtClean="0"/>
              <a:t>antifosfolípidos</a:t>
            </a:r>
            <a:r>
              <a:rPr lang="es-ES" dirty="0" smtClean="0"/>
              <a:t>: se ha identificado otro marcador </a:t>
            </a:r>
            <a:r>
              <a:rPr lang="es-ES" dirty="0" err="1" smtClean="0"/>
              <a:t>protrombótico</a:t>
            </a:r>
            <a:r>
              <a:rPr lang="es-ES" dirty="0" smtClean="0"/>
              <a:t>, los anticuerpos </a:t>
            </a:r>
            <a:r>
              <a:rPr lang="es-ES" dirty="0" err="1" smtClean="0"/>
              <a:t>antifosfolípidos</a:t>
            </a:r>
            <a:r>
              <a:rPr lang="es-ES" dirty="0" smtClean="0"/>
              <a:t>, en 10 a 20 por ciento de los pacientes con HPTEC [ </a:t>
            </a:r>
            <a:r>
              <a:rPr lang="es-ES" u="sng" dirty="0" smtClean="0">
                <a:hlinkClick r:id="rId5"/>
              </a:rPr>
              <a:t>14,16,17</a:t>
            </a:r>
            <a:r>
              <a:rPr lang="es-ES" dirty="0" smtClean="0"/>
              <a:t> ]. (Ver </a:t>
            </a:r>
            <a:r>
              <a:rPr lang="es-ES" u="sng" dirty="0" smtClean="0">
                <a:hlinkClick r:id="rId6"/>
              </a:rPr>
              <a:t>"Manifestaciones clínicas del síndrome </a:t>
            </a:r>
            <a:r>
              <a:rPr lang="es-ES" u="sng" dirty="0" err="1" smtClean="0">
                <a:hlinkClick r:id="rId6"/>
              </a:rPr>
              <a:t>antifosfolípido</a:t>
            </a:r>
            <a:r>
              <a:rPr lang="es-ES" u="sng" dirty="0" smtClean="0">
                <a:hlinkClick r:id="rId6"/>
              </a:rPr>
              <a:t>"</a:t>
            </a:r>
            <a:r>
              <a:rPr lang="es-ES" dirty="0" smtClean="0"/>
              <a:t> .)</a:t>
            </a:r>
          </a:p>
          <a:p>
            <a:r>
              <a:rPr lang="es-ES" dirty="0" smtClean="0"/>
              <a:t>Sin embargo, no todas las anormalidades asociadas con un estado </a:t>
            </a:r>
            <a:r>
              <a:rPr lang="es-ES" dirty="0" err="1" smtClean="0"/>
              <a:t>hipercoagulable</a:t>
            </a:r>
            <a:r>
              <a:rPr lang="es-ES" dirty="0" smtClean="0"/>
              <a:t> se han asociado con HPTEC [ </a:t>
            </a:r>
            <a:r>
              <a:rPr lang="es-ES" u="sng" dirty="0" smtClean="0">
                <a:hlinkClick r:id="rId7"/>
              </a:rPr>
              <a:t>18</a:t>
            </a:r>
            <a:r>
              <a:rPr lang="es-ES" dirty="0" smtClean="0"/>
              <a:t> ]:</a:t>
            </a:r>
          </a:p>
          <a:p>
            <a:r>
              <a:rPr lang="es-ES" dirty="0" smtClean="0"/>
              <a:t>●La resistencia a la proteína C activada parece ocurrir con una frecuencia similar entre los pacientes con HPTEC y la población general.</a:t>
            </a:r>
          </a:p>
          <a:p>
            <a:r>
              <a:rPr lang="es-ES" dirty="0" smtClean="0"/>
              <a:t>●Menos del 1 por ciento de los pacientes con HPTEC tienen deficiencias de antitrombina, proteína C o proteína S</a:t>
            </a:r>
          </a:p>
          <a:p>
            <a:r>
              <a:rPr lang="es-ES" dirty="0" smtClean="0"/>
              <a:t>●No se ha identificado sistemáticamente ningún defecto en la actividad </a:t>
            </a:r>
            <a:r>
              <a:rPr lang="es-ES" dirty="0" err="1" smtClean="0"/>
              <a:t>fibrinolítica</a:t>
            </a:r>
            <a:r>
              <a:rPr lang="es-ES" dirty="0" smtClean="0"/>
              <a:t>.</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4</a:t>
            </a:fld>
            <a:endParaRPr lang="es-ES"/>
          </a:p>
        </p:txBody>
      </p:sp>
    </p:spTree>
    <p:extLst>
      <p:ext uri="{BB962C8B-B14F-4D97-AF65-F5344CB8AC3E}">
        <p14:creationId xmlns:p14="http://schemas.microsoft.com/office/powerpoint/2010/main" xmlns="" val="164572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sng" dirty="0" smtClean="0">
                <a:hlinkClick r:id="rId3" tooltip="La revista de reumatología."/>
              </a:rPr>
              <a:t>J </a:t>
            </a:r>
            <a:r>
              <a:rPr lang="es-ES" sz="1200" u="sng" dirty="0" err="1" smtClean="0">
                <a:hlinkClick r:id="rId3" tooltip="La revista de reumatología."/>
              </a:rPr>
              <a:t>Rheumatol</a:t>
            </a:r>
            <a:r>
              <a:rPr lang="es-ES" sz="1200" u="sng" dirty="0" smtClean="0">
                <a:hlinkClick r:id="rId3" tooltip="La revista de reumatología."/>
              </a:rPr>
              <a:t>. </a:t>
            </a:r>
            <a:r>
              <a:rPr lang="es-ES" sz="1200" dirty="0" smtClean="0"/>
              <a:t>Julio de 1998; 25 (7): 1313-9.</a:t>
            </a:r>
            <a:br>
              <a:rPr lang="es-ES" sz="1200" dirty="0" smtClean="0"/>
            </a:br>
            <a:r>
              <a:rPr lang="es-ES" sz="1200" b="1" dirty="0" smtClean="0"/>
              <a:t>Lupus anticoagulante, altos niveles de </a:t>
            </a:r>
            <a:r>
              <a:rPr lang="es-ES" sz="1200" b="1" dirty="0" err="1" smtClean="0"/>
              <a:t>anticardiolipina</a:t>
            </a:r>
            <a:r>
              <a:rPr lang="es-ES" sz="1200" b="1" dirty="0" smtClean="0"/>
              <a:t> y anti-beta2-glicoproteína anticuerpos I se asocian con crónica tromboembólica hipertensión pulmonar.</a:t>
            </a:r>
            <a:br>
              <a:rPr lang="es-ES" sz="1200" b="1" dirty="0" smtClean="0"/>
            </a:br>
            <a:r>
              <a:rPr lang="es-ES" sz="1200" u="sng" dirty="0" err="1" smtClean="0">
                <a:hlinkClick r:id="rId4"/>
              </a:rPr>
              <a:t>Martinuzzo</a:t>
            </a:r>
            <a:r>
              <a:rPr lang="es-ES" sz="1200" u="sng" dirty="0" smtClean="0">
                <a:hlinkClick r:id="rId4"/>
              </a:rPr>
              <a:t> ME </a:t>
            </a:r>
            <a:r>
              <a:rPr lang="es-ES" sz="1200" baseline="30000" dirty="0" smtClean="0"/>
              <a:t>1</a:t>
            </a:r>
            <a:r>
              <a:rPr lang="es-ES" sz="1200" dirty="0" smtClean="0"/>
              <a:t> , </a:t>
            </a:r>
            <a:r>
              <a:rPr lang="es-ES" sz="1200" u="sng" dirty="0" smtClean="0">
                <a:hlinkClick r:id="rId5"/>
              </a:rPr>
              <a:t>Pombo G</a:t>
            </a:r>
            <a:r>
              <a:rPr lang="es-ES" sz="1200" dirty="0" smtClean="0"/>
              <a:t> , </a:t>
            </a:r>
            <a:r>
              <a:rPr lang="es-ES" sz="1200" u="sng" dirty="0" err="1" smtClean="0">
                <a:hlinkClick r:id="rId6"/>
              </a:rPr>
              <a:t>Forastiero</a:t>
            </a:r>
            <a:r>
              <a:rPr lang="es-ES" sz="1200" u="sng" dirty="0" smtClean="0">
                <a:hlinkClick r:id="rId6"/>
              </a:rPr>
              <a:t> RR</a:t>
            </a:r>
            <a:r>
              <a:rPr lang="es-ES" sz="1200" dirty="0" smtClean="0"/>
              <a:t> , </a:t>
            </a:r>
            <a:r>
              <a:rPr lang="es-ES" sz="1200" u="sng" dirty="0" smtClean="0">
                <a:hlinkClick r:id="rId7"/>
              </a:rPr>
              <a:t>Cerrato GS</a:t>
            </a:r>
            <a:r>
              <a:rPr lang="es-ES" sz="1200" dirty="0" smtClean="0"/>
              <a:t> , </a:t>
            </a:r>
            <a:r>
              <a:rPr lang="es-ES" sz="1200" u="sng" dirty="0" err="1" smtClean="0">
                <a:hlinkClick r:id="rId8"/>
              </a:rPr>
              <a:t>Colorio</a:t>
            </a:r>
            <a:r>
              <a:rPr lang="es-ES" sz="1200" u="sng" dirty="0" smtClean="0">
                <a:hlinkClick r:id="rId8"/>
              </a:rPr>
              <a:t> CC</a:t>
            </a:r>
            <a:r>
              <a:rPr lang="es-ES" sz="1200" dirty="0" smtClean="0"/>
              <a:t> , </a:t>
            </a:r>
            <a:r>
              <a:rPr lang="es-ES" sz="1200" u="sng" dirty="0" smtClean="0">
                <a:hlinkClick r:id="rId9"/>
              </a:rPr>
              <a:t>Carreras LO</a:t>
            </a:r>
            <a:r>
              <a:rPr lang="es-ES" sz="1200" dirty="0" smtClean="0"/>
              <a:t> .</a:t>
            </a:r>
            <a:br>
              <a:rPr lang="es-ES" sz="1200" dirty="0" smtClean="0"/>
            </a:br>
            <a:r>
              <a:rPr lang="es-ES" sz="1200" b="1" u="sng" dirty="0" smtClean="0">
                <a:hlinkClick r:id="rId3" tooltip="Abrir / cerrar lista de información del autor"/>
              </a:rPr>
              <a:t>Información del autor</a:t>
            </a:r>
            <a:r>
              <a:rPr lang="es-ES" sz="1200" b="1" dirty="0" smtClean="0"/>
              <a:t/>
            </a:r>
            <a:br>
              <a:rPr lang="es-ES" sz="1200" b="1" dirty="0" smtClean="0"/>
            </a:br>
            <a:r>
              <a:rPr lang="es-ES" sz="1200" dirty="0" smtClean="0"/>
              <a:t>1Instituto de Cardiología y Cirugía Cardiovascular, División de Hematología, Fundación </a:t>
            </a:r>
            <a:r>
              <a:rPr lang="es-ES" sz="1200" dirty="0" err="1" smtClean="0"/>
              <a:t>Favaloro</a:t>
            </a:r>
            <a:r>
              <a:rPr lang="es-ES" sz="1200" dirty="0" smtClean="0"/>
              <a:t>, Buenos Aires, Argentina.</a:t>
            </a:r>
            <a:br>
              <a:rPr lang="es-ES" sz="1200" dirty="0" smtClean="0"/>
            </a:br>
            <a:r>
              <a:rPr lang="es-ES" sz="1200" b="1" dirty="0" smtClean="0"/>
              <a:t>Resumen</a:t>
            </a:r>
            <a:br>
              <a:rPr lang="es-ES" sz="1200" b="1" dirty="0" smtClean="0"/>
            </a:br>
            <a:r>
              <a:rPr lang="es-ES" sz="1200" b="1" cap="all" dirty="0" smtClean="0"/>
              <a:t>OBJETIVO:</a:t>
            </a:r>
            <a:br>
              <a:rPr lang="es-ES" sz="1200" b="1" cap="all" dirty="0" smtClean="0"/>
            </a:br>
            <a:r>
              <a:rPr lang="es-ES" sz="1200" dirty="0" smtClean="0"/>
              <a:t>Para evaluar la prevalencia de lupus anticoagulante (LAC) y anticuerpos </a:t>
            </a:r>
            <a:r>
              <a:rPr lang="es-ES" sz="1200" dirty="0" err="1" smtClean="0"/>
              <a:t>anticardiolipina</a:t>
            </a:r>
            <a:r>
              <a:rPr lang="es-ES" sz="1200" dirty="0" smtClean="0"/>
              <a:t> (</a:t>
            </a:r>
            <a:r>
              <a:rPr lang="es-ES" sz="1200" dirty="0" err="1" smtClean="0"/>
              <a:t>aCL</a:t>
            </a:r>
            <a:r>
              <a:rPr lang="es-ES" sz="1200" dirty="0" smtClean="0"/>
              <a:t>), y la de la glicoproteína anti-beta2 I (anti-beta2-GPI) y anticuerpos de protrombina en pacientes con hipertensión pulmonar (PH).</a:t>
            </a:r>
            <a:br>
              <a:rPr lang="es-ES" sz="1200" dirty="0" smtClean="0"/>
            </a:br>
            <a:r>
              <a:rPr lang="es-ES" sz="1200" b="1" cap="all" dirty="0" smtClean="0"/>
              <a:t>MÉTODOS</a:t>
            </a:r>
            <a:br>
              <a:rPr lang="es-ES" sz="1200" b="1" cap="all" dirty="0" smtClean="0"/>
            </a:br>
            <a:r>
              <a:rPr lang="es-ES" sz="1200" dirty="0" smtClean="0"/>
              <a:t>Se estudiaron 54 pacientes consecutivos con HP: 23 con HP tromboembólica primaria, 20 secundaria y 11 crónica . El LAC se diagnosticó mediante pruebas de detección y pruebas de coagulación confirmatorias, mientras que el ELC midió los anticuerpos </a:t>
            </a:r>
            <a:r>
              <a:rPr lang="es-ES" sz="1200" dirty="0" err="1" smtClean="0"/>
              <a:t>aCL</a:t>
            </a:r>
            <a:r>
              <a:rPr lang="es-ES" sz="1200" dirty="0" smtClean="0"/>
              <a:t>, anti-beta2-GPI y protrombina.</a:t>
            </a:r>
            <a:br>
              <a:rPr lang="es-ES" sz="1200" dirty="0" smtClean="0"/>
            </a:br>
            <a:r>
              <a:rPr lang="es-ES" sz="1200" b="1" cap="all" dirty="0" smtClean="0"/>
              <a:t>RESULTADOS</a:t>
            </a:r>
            <a:br>
              <a:rPr lang="es-ES" sz="1200" b="1" cap="all" dirty="0" smtClean="0"/>
            </a:br>
            <a:r>
              <a:rPr lang="es-ES" sz="1200" dirty="0" smtClean="0"/>
              <a:t>La prevalencia de </a:t>
            </a:r>
            <a:r>
              <a:rPr lang="es-ES" sz="1200" dirty="0" err="1" smtClean="0"/>
              <a:t>aPL</a:t>
            </a:r>
            <a:r>
              <a:rPr lang="es-ES" sz="1200" dirty="0" smtClean="0"/>
              <a:t> fue mayor en pacientes con HP tromboembólica crónica en comparación con los otros 2 grupos. La prevalencia en tromboembólica crónica PH versus primaria y secundaria fue: LAC 63.6 vs 13.0 y 10.0%, p &lt;0.001; </a:t>
            </a:r>
            <a:r>
              <a:rPr lang="es-ES" sz="1200" dirty="0" err="1" smtClean="0"/>
              <a:t>aCL-IgG</a:t>
            </a:r>
            <a:r>
              <a:rPr lang="es-ES" sz="1200" dirty="0" smtClean="0"/>
              <a:t> 54.5 vs 17.4 y 15.0%, p &lt;0.02; anti-beta2-GPI-IgG 36.4 frente a 0 y 0%, p &lt;0.001; y anticuerpos de protrombina-</a:t>
            </a:r>
            <a:r>
              <a:rPr lang="es-ES" sz="1200" dirty="0" err="1" smtClean="0"/>
              <a:t>IgG</a:t>
            </a:r>
            <a:r>
              <a:rPr lang="es-ES" sz="1200" dirty="0" smtClean="0"/>
              <a:t> 36.4 vs 8.7 y 5.0%, p &lt;0.05. No se encontraron diferencias entre los grupos para ningún anticuerpo del </a:t>
            </a:r>
            <a:r>
              <a:rPr lang="es-ES" sz="1200" dirty="0" err="1" smtClean="0"/>
              <a:t>isotipo</a:t>
            </a:r>
            <a:r>
              <a:rPr lang="es-ES" sz="1200" dirty="0" smtClean="0"/>
              <a:t> </a:t>
            </a:r>
            <a:r>
              <a:rPr lang="es-ES" sz="1200" dirty="0" err="1" smtClean="0"/>
              <a:t>IgM</a:t>
            </a:r>
            <a:r>
              <a:rPr lang="es-ES" sz="1200" dirty="0" smtClean="0"/>
              <a:t>. Los anticuerpos detectados en pacientes con HP primaria y secundaria fueron de título bajo, por lo que considerando solo títulos moderados o altos, estas diferencias fueron mayores para </a:t>
            </a:r>
            <a:r>
              <a:rPr lang="es-ES" sz="1200" dirty="0" err="1" smtClean="0"/>
              <a:t>aCL-IgG</a:t>
            </a:r>
            <a:r>
              <a:rPr lang="es-ES" sz="1200" dirty="0" smtClean="0"/>
              <a:t> (</a:t>
            </a:r>
            <a:r>
              <a:rPr lang="es-ES" sz="1200" dirty="0" err="1" smtClean="0"/>
              <a:t>odds</a:t>
            </a:r>
            <a:r>
              <a:rPr lang="es-ES" sz="1200" dirty="0" smtClean="0"/>
              <a:t> ratio, OR 24.6, intervalo de confianza, IC 3.0-282, p = 0.0004) e </a:t>
            </a:r>
            <a:r>
              <a:rPr lang="es-ES" sz="1200" dirty="0" err="1" smtClean="0"/>
              <a:t>IgM</a:t>
            </a:r>
            <a:r>
              <a:rPr lang="es-ES" sz="1200" dirty="0" smtClean="0"/>
              <a:t> (OR 35.0, CI 2.9-1692, p = 0.0007) y se mantuvo significativo para anti-beta2-GPI-IgG (OR = indefinido, p = 0.006). El análisis multivariado mostró que solo LAC y </a:t>
            </a:r>
            <a:r>
              <a:rPr lang="es-ES" sz="1200" dirty="0" err="1" smtClean="0"/>
              <a:t>aCL-IgG</a:t>
            </a:r>
            <a:r>
              <a:rPr lang="es-ES" sz="1200" dirty="0" smtClean="0"/>
              <a:t> a niveles moderados o altos eran variables independientes asociadas con la HP tromboembólica crónica .</a:t>
            </a:r>
            <a:br>
              <a:rPr lang="es-ES" sz="1200" dirty="0" smtClean="0"/>
            </a:br>
            <a:r>
              <a:rPr lang="es-ES" sz="1200" b="1" cap="all" dirty="0" smtClean="0">
                <a:solidFill>
                  <a:srgbClr val="FF0000"/>
                </a:solidFill>
                <a:effectLst/>
              </a:rPr>
              <a:t>CONCLUSIÓN:</a:t>
            </a:r>
            <a:br>
              <a:rPr lang="es-ES" sz="1200" b="1" cap="all" dirty="0" smtClean="0">
                <a:solidFill>
                  <a:srgbClr val="FF0000"/>
                </a:solidFill>
                <a:effectLst/>
              </a:rPr>
            </a:br>
            <a:r>
              <a:rPr lang="es-ES" sz="1200" dirty="0" smtClean="0">
                <a:solidFill>
                  <a:srgbClr val="FF0000"/>
                </a:solidFill>
                <a:effectLst/>
              </a:rPr>
              <a:t>La presencia de LAC, niveles moderados o altos de </a:t>
            </a:r>
            <a:r>
              <a:rPr lang="es-ES" sz="1200" dirty="0" err="1" smtClean="0">
                <a:solidFill>
                  <a:srgbClr val="FF0000"/>
                </a:solidFill>
                <a:effectLst/>
              </a:rPr>
              <a:t>aCL-IgG</a:t>
            </a:r>
            <a:r>
              <a:rPr lang="es-ES" sz="1200" dirty="0" smtClean="0">
                <a:solidFill>
                  <a:srgbClr val="FF0000"/>
                </a:solidFill>
                <a:effectLst/>
              </a:rPr>
              <a:t> o anti-beta2-GPI-IgG se asoció fuertemente con la de la HP tromboembólica crónica . Estos datos están de acuerdo con la estrecha relación observada entre estas 3 variables y la tromboembolia en pacientes con </a:t>
            </a:r>
            <a:r>
              <a:rPr lang="es-ES" sz="1200" dirty="0" err="1" smtClean="0">
                <a:solidFill>
                  <a:srgbClr val="FF0000"/>
                </a:solidFill>
                <a:effectLst/>
              </a:rPr>
              <a:t>aPL</a:t>
            </a:r>
            <a:r>
              <a:rPr lang="es-ES" sz="1200" dirty="0" smtClean="0">
                <a:solidFill>
                  <a:srgbClr val="FF0000"/>
                </a:solidFill>
                <a:effectLst/>
              </a:rPr>
              <a:t>.</a:t>
            </a:r>
            <a:r>
              <a:rPr lang="es-ES" dirty="0" smtClean="0"/>
              <a:t/>
            </a:r>
            <a:br>
              <a:rPr lang="es-ES" dirty="0" smtClean="0"/>
            </a:b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5</a:t>
            </a:fld>
            <a:endParaRPr lang="es-ES"/>
          </a:p>
        </p:txBody>
      </p:sp>
    </p:spTree>
    <p:extLst>
      <p:ext uri="{BB962C8B-B14F-4D97-AF65-F5344CB8AC3E}">
        <p14:creationId xmlns:p14="http://schemas.microsoft.com/office/powerpoint/2010/main" xmlns="" val="142242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Las lesiones </a:t>
            </a:r>
            <a:r>
              <a:rPr lang="es-ES" sz="1200" dirty="0" err="1" smtClean="0"/>
              <a:t>trombóticas</a:t>
            </a:r>
            <a:r>
              <a:rPr lang="es-ES" sz="1200" dirty="0" smtClean="0"/>
              <a:t> se observan constantemente en la hipertensión pulmonar tromboembólica crónica (HPTEC) y se encuentran con frecuencia en la hipertensión pulmonar primaria (HPP). Sin embargo, aún se desconoce si la trombosis está relacionada con defectos de la vía </a:t>
            </a:r>
            <a:r>
              <a:rPr lang="es-ES" sz="1200" dirty="0" err="1" smtClean="0"/>
              <a:t>antitrombótica</a:t>
            </a:r>
            <a:r>
              <a:rPr lang="es-ES" sz="1200" dirty="0" smtClean="0"/>
              <a:t> o con una lesión vascular previa. Por lo tanto, este estudio analizó la frecuencia de factores de riesgo </a:t>
            </a:r>
            <a:r>
              <a:rPr lang="es-ES" sz="1200" dirty="0" err="1" smtClean="0"/>
              <a:t>trombóticos</a:t>
            </a:r>
            <a:r>
              <a:rPr lang="es-ES" sz="1200" dirty="0" smtClean="0"/>
              <a:t> hereditarios y adquiridos en HPTEC y HPP. Ciento cuarenta y siete pacientes consecutivos con HPTEC investigados en la institución del autor se compararon con 99 pacientes consecutivos con HPP. En 116 pacientes con HPTEC y 83 pacientes con HPP, los anticuerpos dependientes de fosfolípidos (anticuerpos </a:t>
            </a:r>
            <a:r>
              <a:rPr lang="es-ES" sz="1200" dirty="0" err="1" smtClean="0"/>
              <a:t>antifosfolípidos</a:t>
            </a:r>
            <a:r>
              <a:rPr lang="es-ES" sz="1200" dirty="0" smtClean="0"/>
              <a:t> y anticoagulante </a:t>
            </a:r>
            <a:r>
              <a:rPr lang="es-ES" sz="1200" dirty="0" err="1" smtClean="0"/>
              <a:t>lúpico</a:t>
            </a:r>
            <a:r>
              <a:rPr lang="es-ES" sz="1200" dirty="0" smtClean="0"/>
              <a:t>) se analizaron mediante ensayos inmunológicos y de coagulación. En pacientes reclutados desde 1994 (46 HPTEC y 64 PPH), También se determinaron factores de riesgo </a:t>
            </a:r>
            <a:r>
              <a:rPr lang="es-ES" sz="1200" dirty="0" err="1" smtClean="0"/>
              <a:t>trombóticos</a:t>
            </a:r>
            <a:r>
              <a:rPr lang="es-ES" sz="1200" dirty="0" smtClean="0"/>
              <a:t> hereditarios. Las actividades de antitrombina, proteína C y proteína S se midieron mediante ensayos funcionales. Las mutaciones del factor V y el factor II se identificaron por reacción en cadena de la polimerasa. La prevalencia de factores de riesgo </a:t>
            </a:r>
            <a:r>
              <a:rPr lang="es-ES" sz="1200" dirty="0" err="1" smtClean="0"/>
              <a:t>trombóticos</a:t>
            </a:r>
            <a:r>
              <a:rPr lang="es-ES" sz="1200" dirty="0" smtClean="0"/>
              <a:t> hereditarios no aumentó en pacientes con HPP o HPTEC. Por el contrario, se observó una alta frecuencia de anticuerpos dependientes de fosfolípidos en PPH (10%) y más notablemente en HPTEC (20%). Además, en PPH, los anticuerpos estaban presentes solo en títulos bajos, mientras que en CTEPH, la mitad de los pacientes con anticuerpos </a:t>
            </a:r>
            <a:r>
              <a:rPr lang="es-ES" sz="1200" dirty="0" err="1" smtClean="0"/>
              <a:t>antifosfolípidos</a:t>
            </a:r>
            <a:r>
              <a:rPr lang="es-ES" sz="1200" dirty="0" smtClean="0"/>
              <a:t> tenían títulos altos. Además, en la HPTEC todos menos uno de los pacientes con anticoagulante </a:t>
            </a:r>
            <a:r>
              <a:rPr lang="es-ES" sz="1200" dirty="0" err="1" smtClean="0"/>
              <a:t>lúpico</a:t>
            </a:r>
            <a:r>
              <a:rPr lang="es-ES" sz="1200" dirty="0" smtClean="0"/>
              <a:t> también tenían anticuerpos </a:t>
            </a:r>
            <a:r>
              <a:rPr lang="es-ES" sz="1200" dirty="0" err="1" smtClean="0"/>
              <a:t>antifosfolípidos</a:t>
            </a:r>
            <a:r>
              <a:rPr lang="es-ES" sz="1200" dirty="0" smtClean="0"/>
              <a:t>. El hallazgo más sorprendente de este estudio fue la alta prevalencia de anticuerpos dependientes de fosfolípidos, pero su relevancia clínica parece ser diferente en la hipertensión pulmonar primaria y la hipertensión pulmonar tromboembólica crónica. En la hipertensión pulmonar primaria, estos anticuerpos en títulos bajos probablemente reflejan disfunción endotelial. Por el contrario, en la hipertensión pulmonar tromboembólica crónica, la presencia de anticuerpos en títulos altos asociados con el anticoagulante </a:t>
            </a:r>
            <a:r>
              <a:rPr lang="es-ES" sz="1200" dirty="0" err="1" smtClean="0"/>
              <a:t>lúpico</a:t>
            </a:r>
            <a:r>
              <a:rPr lang="es-ES" sz="1200" dirty="0" smtClean="0"/>
              <a:t>, subraya el papel de la trombosis en la patogénesis de esta afección.</a:t>
            </a:r>
          </a:p>
          <a:p>
            <a:endParaRPr lang="es-ES" dirty="0" smtClean="0"/>
          </a:p>
          <a:p>
            <a:endParaRPr lang="es-ES" dirty="0" smtClean="0"/>
          </a:p>
          <a:p>
            <a:endParaRPr lang="es-ES" dirty="0" smtClean="0"/>
          </a:p>
          <a:p>
            <a:r>
              <a:rPr lang="es-ES" dirty="0" smtClean="0"/>
              <a:t>Las lesiones </a:t>
            </a:r>
            <a:r>
              <a:rPr lang="es-ES" dirty="0" err="1" smtClean="0"/>
              <a:t>trombóticas</a:t>
            </a:r>
            <a:r>
              <a:rPr lang="es-ES" dirty="0" smtClean="0"/>
              <a:t> se observan consistentemente en pacientes con tromboembolia crónica.</a:t>
            </a:r>
          </a:p>
          <a:p>
            <a:r>
              <a:rPr lang="es-ES" dirty="0" smtClean="0"/>
              <a:t>hipertensión pulmonar (HPTEC) y frecuente en pulmonar primario</a:t>
            </a:r>
          </a:p>
          <a:p>
            <a:r>
              <a:rPr lang="es-ES" dirty="0" smtClean="0"/>
              <a:t>hipertensión (PPH). Sin embargo, aún se desconoce si la trombosis está relacionada con</a:t>
            </a:r>
          </a:p>
          <a:p>
            <a:r>
              <a:rPr lang="es-ES" dirty="0" smtClean="0"/>
              <a:t>defectos de la vía </a:t>
            </a:r>
            <a:r>
              <a:rPr lang="es-ES" dirty="0" err="1" smtClean="0"/>
              <a:t>antitrombótica</a:t>
            </a:r>
            <a:r>
              <a:rPr lang="es-ES" dirty="0" smtClean="0"/>
              <a:t> o lesión vascular previa. Este estudio</a:t>
            </a:r>
          </a:p>
          <a:p>
            <a:r>
              <a:rPr lang="es-ES" dirty="0" smtClean="0"/>
              <a:t>por lo tanto, analizó la frecuencia de riesgo </a:t>
            </a:r>
            <a:r>
              <a:rPr lang="es-ES" dirty="0" err="1" smtClean="0"/>
              <a:t>trombótico</a:t>
            </a:r>
            <a:r>
              <a:rPr lang="es-ES" dirty="0" smtClean="0"/>
              <a:t> hereditario y adquirido</a:t>
            </a:r>
          </a:p>
          <a:p>
            <a:r>
              <a:rPr lang="es-ES" dirty="0" smtClean="0"/>
              <a:t>factores en HPTEC y HPP.</a:t>
            </a:r>
          </a:p>
          <a:p>
            <a:r>
              <a:rPr lang="es-ES" dirty="0" smtClean="0"/>
              <a:t>Ciento cuarenta y siete pacientes consecutivos con HPTEC investigados en el</a:t>
            </a:r>
          </a:p>
          <a:p>
            <a:r>
              <a:rPr lang="es-ES" dirty="0" smtClean="0"/>
              <a:t>La institución del autor se comparó con 99 pacientes consecutivos con HPP. En 116</a:t>
            </a:r>
          </a:p>
          <a:p>
            <a:r>
              <a:rPr lang="es-ES" dirty="0" smtClean="0"/>
              <a:t>Los pacientes con HPTEC y 83 pacientes con HPP, los anticuerpos dependientes de fosfolípidos (anticuerpos </a:t>
            </a:r>
            <a:r>
              <a:rPr lang="es-ES" dirty="0" err="1" smtClean="0"/>
              <a:t>antifosfolípidos</a:t>
            </a:r>
            <a:r>
              <a:rPr lang="es-ES" dirty="0" smtClean="0"/>
              <a:t> y anticoagulante </a:t>
            </a:r>
            <a:r>
              <a:rPr lang="es-ES" dirty="0" err="1" smtClean="0"/>
              <a:t>lúpico</a:t>
            </a:r>
            <a:r>
              <a:rPr lang="es-ES" dirty="0" smtClean="0"/>
              <a:t>) se analizaron mediante ensayos inmunológicos y de coagulación. En pacientes reclutados desde 1994 (46 HPTEC y 64 PPH),</a:t>
            </a:r>
          </a:p>
          <a:p>
            <a:r>
              <a:rPr lang="es-ES" dirty="0" smtClean="0"/>
              <a:t>También se determinaron factores de riesgo </a:t>
            </a:r>
            <a:r>
              <a:rPr lang="es-ES" dirty="0" err="1" smtClean="0"/>
              <a:t>trombóticos</a:t>
            </a:r>
            <a:r>
              <a:rPr lang="es-ES" dirty="0" smtClean="0"/>
              <a:t> hereditarios. Las actividades de antitrombina, proteína C y proteína S se midieron mediante ensayos funcionales. Las mutaciones del factor </a:t>
            </a:r>
            <a:r>
              <a:rPr lang="es-ES" dirty="0" err="1" smtClean="0"/>
              <a:t>Vand</a:t>
            </a:r>
            <a:r>
              <a:rPr lang="es-ES" dirty="0" smtClean="0"/>
              <a:t> factor II se identificaron por reacción en cadena de la polimerasa.</a:t>
            </a:r>
          </a:p>
          <a:p>
            <a:r>
              <a:rPr lang="es-ES" dirty="0" smtClean="0"/>
              <a:t>La prevalencia de factores de riesgo </a:t>
            </a:r>
            <a:r>
              <a:rPr lang="es-ES" dirty="0" err="1" smtClean="0"/>
              <a:t>trombóticos</a:t>
            </a:r>
            <a:r>
              <a:rPr lang="es-ES" dirty="0" smtClean="0"/>
              <a:t> hereditarios no aumentó en pacientes con HPP o HPTEC. Por el contrario, se observó una alta frecuencia de anticuerpos dependientes de fosfolípidos en PPH (10%) y más notablemente en HPTEC (20%). Además, en PPH, los anticuerpos estaban presentes solo en títulos bajos, mientras que en CTEPH, la mitad de los pacientes con anticuerpos </a:t>
            </a:r>
            <a:r>
              <a:rPr lang="es-ES" dirty="0" err="1" smtClean="0"/>
              <a:t>antifosfolípidos</a:t>
            </a:r>
            <a:r>
              <a:rPr lang="es-ES" dirty="0" smtClean="0"/>
              <a:t> tenían títulos altos. Además, en la HPTEC todos menos uno de los pacientes con anticoagulante </a:t>
            </a:r>
            <a:r>
              <a:rPr lang="es-ES" dirty="0" err="1" smtClean="0"/>
              <a:t>lúpico</a:t>
            </a:r>
            <a:r>
              <a:rPr lang="es-ES" dirty="0" smtClean="0"/>
              <a:t> también tenían anticuerpos </a:t>
            </a:r>
            <a:r>
              <a:rPr lang="es-ES" dirty="0" err="1" smtClean="0"/>
              <a:t>antifosfolípidos</a:t>
            </a:r>
            <a:r>
              <a:rPr lang="es-ES" dirty="0" smtClean="0"/>
              <a:t>.</a:t>
            </a:r>
          </a:p>
          <a:p>
            <a:endParaRPr lang="es-ES" dirty="0" smtClean="0"/>
          </a:p>
          <a:p>
            <a:r>
              <a:rPr lang="es-ES" dirty="0" smtClean="0"/>
              <a:t>El hallazgo más sorprendente de este estudio fue la alta prevalencia de anticuerpos dependientes de fosfolípidos, pero su relevancia clínica parece ser diferente en la hipertensión pulmonar primaria y la hipertensión pulmonar tromboembólica crónica. En la hipertensión pulmonar primaria, estos anticuerpos en títulos bajos probablemente reflejan disfunción endotelial. Por el contrario, en la hipertensión pulmonar tromboembólica crónica, la presencia de anticuerpos en títulos altos asociados con el anticoagulante </a:t>
            </a:r>
            <a:r>
              <a:rPr lang="es-ES" dirty="0" err="1" smtClean="0"/>
              <a:t>lúpico</a:t>
            </a:r>
            <a:r>
              <a:rPr lang="es-ES" dirty="0" smtClean="0"/>
              <a:t>, subraya el papel de la trombosis en la patogénesis de esta afección.</a:t>
            </a:r>
          </a:p>
          <a:p>
            <a:r>
              <a:rPr lang="es-ES" dirty="0" err="1" smtClean="0"/>
              <a:t>Eur</a:t>
            </a:r>
            <a:r>
              <a:rPr lang="es-ES" dirty="0" smtClean="0"/>
              <a:t> </a:t>
            </a:r>
            <a:r>
              <a:rPr lang="es-ES" dirty="0" err="1" smtClean="0"/>
              <a:t>Respir</a:t>
            </a:r>
            <a:r>
              <a:rPr lang="es-ES" dirty="0" smtClean="0"/>
              <a:t> J 2000; 15: 395 ± 399.</a:t>
            </a:r>
          </a:p>
          <a:p>
            <a:endParaRPr lang="es-ES" dirty="0" smtClean="0"/>
          </a:p>
          <a:p>
            <a:r>
              <a:rPr lang="es-ES" dirty="0" smtClean="0"/>
              <a:t>La hipertensión pulmonar (HP) es una afección grave.</a:t>
            </a:r>
          </a:p>
          <a:p>
            <a:r>
              <a:rPr lang="es-ES" dirty="0" smtClean="0"/>
              <a:t>con morbilidad y mortalidad significativas. Un amplio espectro</a:t>
            </a:r>
          </a:p>
          <a:p>
            <a:r>
              <a:rPr lang="es-ES" dirty="0" smtClean="0"/>
              <a:t>de las enfermedades se incluyen bajo esta rúbrica, divididas aproximadamente en hipertensión pulmonar primaria (HPP) e hipertensión pulmonar secundaria. La definición de PPH está basada</a:t>
            </a:r>
          </a:p>
          <a:p>
            <a:r>
              <a:rPr lang="es-ES" dirty="0" smtClean="0"/>
              <a:t>sobre la exclusión de causas secundarias de PH a saber </a:t>
            </a:r>
            <a:r>
              <a:rPr lang="es-ES" dirty="0" err="1" smtClean="0"/>
              <a:t>hipóxico</a:t>
            </a:r>
            <a:endParaRPr lang="es-ES" dirty="0" smtClean="0"/>
          </a:p>
          <a:p>
            <a:r>
              <a:rPr lang="es-ES" dirty="0" smtClean="0"/>
              <a:t>enfermedad pulmonar, cardiopatía congénita, tromboembólica crónica</a:t>
            </a:r>
          </a:p>
          <a:p>
            <a:r>
              <a:rPr lang="es-ES" dirty="0" smtClean="0"/>
              <a:t>enfermedad y afecciones asociadas como el colágeno</a:t>
            </a:r>
          </a:p>
          <a:p>
            <a:r>
              <a:rPr lang="es-ES" dirty="0" smtClean="0"/>
              <a:t>enfermedades vasculares, virus de inmunodeficiencia humana (VIH)</a:t>
            </a:r>
          </a:p>
          <a:p>
            <a:r>
              <a:rPr lang="es-ES" dirty="0" smtClean="0"/>
              <a:t>infección, hipertensión portal y sustancias exógenas</a:t>
            </a:r>
          </a:p>
          <a:p>
            <a:r>
              <a:rPr lang="es-ES" dirty="0" smtClean="0"/>
              <a:t>[1] Aunque la patogenia del aumento vascular</a:t>
            </a:r>
          </a:p>
          <a:p>
            <a:r>
              <a:rPr lang="es-ES" dirty="0" smtClean="0"/>
              <a:t>resistencia en HPP: permanece desconocida, vasoconstricción vascular</a:t>
            </a:r>
          </a:p>
          <a:p>
            <a:r>
              <a:rPr lang="es-ES" dirty="0" smtClean="0"/>
              <a:t>La remodelación y la trombosis pueden contribuir. En</a:t>
            </a:r>
          </a:p>
          <a:p>
            <a:r>
              <a:rPr lang="es-ES" dirty="0" smtClean="0"/>
              <a:t>los datos clínicos y las características histológicas de la HP sugieren</a:t>
            </a:r>
          </a:p>
          <a:p>
            <a:r>
              <a:rPr lang="es-ES" dirty="0" smtClean="0"/>
              <a:t>que la trombosis puede ser importante en la fisiopatología</a:t>
            </a:r>
          </a:p>
          <a:p>
            <a:r>
              <a:rPr lang="es-ES" dirty="0" smtClean="0"/>
              <a:t>estado de HP, especialmente en HPP y tromboembólica crónica</a:t>
            </a:r>
          </a:p>
          <a:p>
            <a:r>
              <a:rPr lang="es-ES" dirty="0" smtClean="0"/>
              <a:t>hipertensión pulmonar (HPTEC). Varios</a:t>
            </a:r>
          </a:p>
          <a:p>
            <a:r>
              <a:rPr lang="es-ES" dirty="0" smtClean="0"/>
              <a:t>estudios recientes de grandes series de pacientes con HPP tienen</a:t>
            </a:r>
          </a:p>
          <a:p>
            <a:r>
              <a:rPr lang="es-ES" dirty="0" smtClean="0"/>
              <a:t>demostrado que la </a:t>
            </a:r>
            <a:r>
              <a:rPr lang="es-ES" dirty="0" err="1" smtClean="0"/>
              <a:t>arteriopatía</a:t>
            </a:r>
            <a:r>
              <a:rPr lang="es-ES" dirty="0" smtClean="0"/>
              <a:t> pulmonar primaria incluye un</a:t>
            </a:r>
          </a:p>
          <a:p>
            <a:r>
              <a:rPr lang="es-ES" dirty="0" smtClean="0"/>
              <a:t>espectro de lesiones histopatológicas que van desde el clásico</a:t>
            </a:r>
          </a:p>
          <a:p>
            <a:r>
              <a:rPr lang="es-ES" dirty="0" err="1" smtClean="0"/>
              <a:t>arteriopatía</a:t>
            </a:r>
            <a:r>
              <a:rPr lang="es-ES" dirty="0" smtClean="0"/>
              <a:t> </a:t>
            </a:r>
            <a:r>
              <a:rPr lang="es-ES" dirty="0" err="1" smtClean="0"/>
              <a:t>plexogénica</a:t>
            </a:r>
            <a:r>
              <a:rPr lang="es-ES" dirty="0" smtClean="0"/>
              <a:t> a </a:t>
            </a:r>
            <a:r>
              <a:rPr lang="es-ES" dirty="0" err="1" smtClean="0"/>
              <a:t>microtrombótica</a:t>
            </a:r>
            <a:r>
              <a:rPr lang="es-ES" dirty="0" smtClean="0"/>
              <a:t>, </a:t>
            </a:r>
            <a:r>
              <a:rPr lang="es-ES" dirty="0" err="1" smtClean="0"/>
              <a:t>noplexogénica</a:t>
            </a:r>
            <a:endParaRPr lang="es-ES" dirty="0" smtClean="0"/>
          </a:p>
          <a:p>
            <a:r>
              <a:rPr lang="es-ES" dirty="0" smtClean="0"/>
              <a:t>formas [1]. Por otro lado, CTEPH es un aberrante</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6</a:t>
            </a:fld>
            <a:endParaRPr lang="es-ES"/>
          </a:p>
        </p:txBody>
      </p:sp>
    </p:spTree>
    <p:extLst>
      <p:ext uri="{BB962C8B-B14F-4D97-AF65-F5344CB8AC3E}">
        <p14:creationId xmlns:p14="http://schemas.microsoft.com/office/powerpoint/2010/main" xmlns="" val="401672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Julio </a:t>
            </a:r>
            <a:r>
              <a:rPr lang="es-ES" dirty="0" err="1" smtClean="0"/>
              <a:t>Sanchez</a:t>
            </a:r>
            <a:r>
              <a:rPr lang="es-ES" baseline="0" dirty="0" smtClean="0"/>
              <a:t> </a:t>
            </a:r>
            <a:r>
              <a:rPr lang="es-ES" baseline="0" dirty="0" err="1" smtClean="0"/>
              <a:t>Roman</a:t>
            </a:r>
            <a:r>
              <a:rPr lang="es-E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PREVALENCIA DE ANTICUERPOS ANTIFOSFOLÍPIDO EN HIPERTENSIÓN PULMONAR TROMBOEMBÓLICA CRÓNICA </a:t>
            </a:r>
            <a:r>
              <a:rPr lang="es-ES" dirty="0" err="1" smtClean="0"/>
              <a:t>Cheng</a:t>
            </a:r>
            <a:r>
              <a:rPr lang="es-ES" dirty="0" smtClean="0"/>
              <a:t> CY, Zhang YX, </a:t>
            </a:r>
            <a:r>
              <a:rPr lang="es-ES" dirty="0" err="1" smtClean="0"/>
              <a:t>Denas</a:t>
            </a:r>
            <a:r>
              <a:rPr lang="es-ES" dirty="0" smtClean="0"/>
              <a:t> G et al. </a:t>
            </a:r>
            <a:r>
              <a:rPr lang="es-ES" dirty="0" err="1" smtClean="0"/>
              <a:t>Intern</a:t>
            </a:r>
            <a:r>
              <a:rPr lang="es-ES" dirty="0" smtClean="0"/>
              <a:t> </a:t>
            </a:r>
            <a:r>
              <a:rPr lang="es-ES" dirty="0" err="1" smtClean="0"/>
              <a:t>Emerg</a:t>
            </a:r>
            <a:r>
              <a:rPr lang="es-ES" dirty="0" smtClean="0"/>
              <a:t> </a:t>
            </a:r>
            <a:r>
              <a:rPr lang="es-ES" dirty="0" err="1" smtClean="0"/>
              <a:t>Med</a:t>
            </a:r>
            <a:r>
              <a:rPr lang="es-ES" dirty="0" smtClean="0"/>
              <a:t> 2019 </a:t>
            </a:r>
            <a:r>
              <a:rPr lang="es-ES" dirty="0" err="1" smtClean="0"/>
              <a:t>Jan</a:t>
            </a:r>
            <a:r>
              <a:rPr lang="es-ES" dirty="0" smtClean="0"/>
              <a:t> 2. </a:t>
            </a:r>
            <a:r>
              <a:rPr lang="es-ES" dirty="0" err="1" smtClean="0"/>
              <a:t>doi</a:t>
            </a:r>
            <a:r>
              <a:rPr lang="es-ES" dirty="0" smtClean="0"/>
              <a:t>: 10.1007/s11739- 018-02021-z.). Revisión sistemática y </a:t>
            </a:r>
            <a:r>
              <a:rPr lang="es-ES" dirty="0" err="1" smtClean="0"/>
              <a:t>metanálisis</a:t>
            </a:r>
            <a:r>
              <a:rPr lang="es-ES" dirty="0" smtClean="0"/>
              <a:t> llevados a cabo por investigadores italianos y chinos encaminada a analizar cómo puede contribuir la trombofilia al desarrollo de la hipertensión pulmonar tromboembólica crónica (HPTEC). Realizaron búsquedas en </a:t>
            </a:r>
            <a:r>
              <a:rPr lang="es-ES" dirty="0" err="1" smtClean="0"/>
              <a:t>PubMed</a:t>
            </a:r>
            <a:r>
              <a:rPr lang="es-ES" dirty="0" smtClean="0"/>
              <a:t> y EMBASE (hasta el 15 de abril de 2018) de estudios acerca de HPTEC que aportaran datos sobre trombofilia, heredada o adquirida. A partir de 367 artículos que mencionan los términos de búsqueda, se excluyeron 347, inicialmente por tratarse de artículos duplicados o que no estaban en inglés. Posteriormente, diez de los restantes se excluyeron por ser revisiones, editoriales, cartas o informes de casos y, otros dos, fueron eliminados debido a posible sesgo de selección. Los ocho estudios que se consideraron aptos ofrecían la proporción de pacientes positivos para anticuerpos </a:t>
            </a:r>
            <a:r>
              <a:rPr lang="es-ES" dirty="0" err="1" smtClean="0"/>
              <a:t>antifosfolípidos</a:t>
            </a:r>
            <a:r>
              <a:rPr lang="es-ES" dirty="0" smtClean="0"/>
              <a:t> (AAFL). La tasa bruta de AAF en pacientes con HPTEC fue del 11.8% (IC del 95%: 10,09-13,8%). El </a:t>
            </a:r>
            <a:r>
              <a:rPr lang="es-ES" dirty="0" err="1" smtClean="0"/>
              <a:t>metaanálisis</a:t>
            </a:r>
            <a:r>
              <a:rPr lang="es-ES" dirty="0" smtClean="0"/>
              <a:t> que consideró la proporción media ponderada y los intervalos de confianza (IC) del 95%, produjo una tasa de perfil positivo de AAFL de 12,06 % (IC 95%: 8,12 a 65,65%) entre los pacientes con HPTEC en el modelo de efectos aleatorios (I2 76,33%; IC del 95%: 52,75- 88,14%, p = 0,0001). El análisis de sensibilidad confirmó el resultado. No se encontraron predictores de heterogeneidad en un análisis de </a:t>
            </a:r>
            <a:r>
              <a:rPr lang="es-ES" dirty="0" err="1" smtClean="0"/>
              <a:t>metarregresión</a:t>
            </a:r>
            <a:r>
              <a:rPr lang="es-ES" dirty="0" smtClean="0"/>
              <a:t>. Esto resultados, según los autores del trabajo, sugieren que los AAFL se asocian frecuentemente con HPTEC, lo que subraya la necesidad de testar dichos anticuerpos, en pacientes con </a:t>
            </a:r>
            <a:r>
              <a:rPr lang="es-ES" dirty="0" err="1" smtClean="0"/>
              <a:t>tromboembolismo</a:t>
            </a:r>
            <a:r>
              <a:rPr lang="es-ES" dirty="0" smtClean="0"/>
              <a:t> pulmonar (TEP), especialmente si son jóvenes, bien "idiopático" o "provocado" pero con factores de riesgo leves. Comentarios El trabajo, y sobre todo el análisis estadístico, están bien diseñados. La asociación entre AAF y TEP ya estaba bien establecida previamente. Los autores encuentran una evidente asociación entre HPTC y AAF. Claro que hubiera sido una sorpresa que los resultados hallados fueran inversos. Es de agradecer su análisis pero, sin necesidad de él, ya estaba diáfanamente establecida la necesidad de realizar un estudio de trombofilia (incluyendo detección de AAF) en todo paciente con enfermedad tromboembólica venosa con o sin HPTEC.</a:t>
            </a:r>
          </a:p>
          <a:p>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7</a:t>
            </a:fld>
            <a:endParaRPr lang="es-ES"/>
          </a:p>
        </p:txBody>
      </p:sp>
    </p:spTree>
    <p:extLst>
      <p:ext uri="{BB962C8B-B14F-4D97-AF65-F5344CB8AC3E}">
        <p14:creationId xmlns:p14="http://schemas.microsoft.com/office/powerpoint/2010/main" xmlns="" val="367272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u="sng" dirty="0" err="1" smtClean="0">
                <a:hlinkClick r:id="rId3" tooltip="Terapevticheskii arkhiv."/>
              </a:rPr>
              <a:t>er</a:t>
            </a:r>
            <a:r>
              <a:rPr lang="es-ES" sz="1200" u="sng" dirty="0" smtClean="0">
                <a:hlinkClick r:id="rId3" tooltip="Terapevticheskii arkhiv."/>
              </a:rPr>
              <a:t> </a:t>
            </a:r>
            <a:r>
              <a:rPr lang="es-ES" sz="1200" u="sng" dirty="0" err="1" smtClean="0">
                <a:hlinkClick r:id="rId3" tooltip="Terapevticheskii arkhiv."/>
              </a:rPr>
              <a:t>Arkh</a:t>
            </a:r>
            <a:r>
              <a:rPr lang="es-ES" sz="1200" u="sng" dirty="0" smtClean="0">
                <a:hlinkClick r:id="rId3" tooltip="Terapevticheskii arkhiv."/>
              </a:rPr>
              <a:t>. </a:t>
            </a:r>
            <a:r>
              <a:rPr lang="es-ES" sz="1200" dirty="0" smtClean="0"/>
              <a:t>2017; 89 (9): 93-99. </a:t>
            </a:r>
            <a:r>
              <a:rPr lang="es-ES" sz="1200" dirty="0" err="1" smtClean="0"/>
              <a:t>doi</a:t>
            </a:r>
            <a:r>
              <a:rPr lang="es-ES" sz="1200" dirty="0" smtClean="0"/>
              <a:t>: 10.17116 / terarkh201789993-99.</a:t>
            </a:r>
            <a:br>
              <a:rPr lang="es-ES" sz="1200" dirty="0" smtClean="0"/>
            </a:br>
            <a:r>
              <a:rPr lang="es-ES" sz="1200" b="1" dirty="0" smtClean="0"/>
              <a:t>La hipertensión pulmonar tromboembólica crónica se desarrolló en una paciente con lupus eritematoso y síndrome </a:t>
            </a:r>
            <a:r>
              <a:rPr lang="es-ES" sz="1200" b="1" dirty="0" err="1" smtClean="0"/>
              <a:t>antifosfolípido</a:t>
            </a:r>
            <a:r>
              <a:rPr lang="es-ES" sz="1200" b="1" dirty="0" smtClean="0"/>
              <a:t> secundario.</a:t>
            </a:r>
            <a:br>
              <a:rPr lang="es-ES" sz="1200" b="1" dirty="0" smtClean="0"/>
            </a:br>
            <a:r>
              <a:rPr lang="es-ES" sz="1200" dirty="0" smtClean="0"/>
              <a:t>[Artículo en ruso; Resumen disponible en ruso del editor]</a:t>
            </a:r>
            <a:br>
              <a:rPr lang="es-ES" sz="1200" dirty="0" smtClean="0"/>
            </a:br>
            <a:r>
              <a:rPr lang="es-ES" sz="1200" u="sng" dirty="0" err="1" smtClean="0">
                <a:hlinkClick r:id="rId4"/>
              </a:rPr>
              <a:t>Movsisyan</a:t>
            </a:r>
            <a:r>
              <a:rPr lang="es-ES" sz="1200" u="sng" dirty="0" smtClean="0">
                <a:hlinkClick r:id="rId4"/>
              </a:rPr>
              <a:t> GA </a:t>
            </a:r>
            <a:r>
              <a:rPr lang="es-ES" sz="1200" baseline="30000" dirty="0" smtClean="0"/>
              <a:t>1</a:t>
            </a:r>
            <a:r>
              <a:rPr lang="es-ES" sz="1200" dirty="0" smtClean="0"/>
              <a:t> , </a:t>
            </a:r>
            <a:r>
              <a:rPr lang="es-ES" sz="1200" u="sng" dirty="0" err="1" smtClean="0">
                <a:hlinkClick r:id="rId5"/>
              </a:rPr>
              <a:t>Martynyuk</a:t>
            </a:r>
            <a:r>
              <a:rPr lang="es-ES" sz="1200" u="sng" dirty="0" smtClean="0">
                <a:hlinkClick r:id="rId5"/>
              </a:rPr>
              <a:t> TV </a:t>
            </a:r>
            <a:r>
              <a:rPr lang="es-ES" sz="1200" baseline="30000" dirty="0" smtClean="0"/>
              <a:t>1</a:t>
            </a:r>
            <a:r>
              <a:rPr lang="es-ES" sz="1200" dirty="0" smtClean="0"/>
              <a:t> , </a:t>
            </a:r>
            <a:r>
              <a:rPr lang="es-ES" sz="1200" u="sng" dirty="0" err="1" smtClean="0">
                <a:hlinkClick r:id="rId6"/>
              </a:rPr>
              <a:t>Mershin</a:t>
            </a:r>
            <a:r>
              <a:rPr lang="es-ES" sz="1200" u="sng" dirty="0" smtClean="0">
                <a:hlinkClick r:id="rId6"/>
              </a:rPr>
              <a:t> KV </a:t>
            </a:r>
            <a:r>
              <a:rPr lang="es-ES" sz="1200" baseline="30000" dirty="0" smtClean="0"/>
              <a:t>1</a:t>
            </a:r>
            <a:r>
              <a:rPr lang="es-ES" sz="1200" dirty="0" smtClean="0"/>
              <a:t> , </a:t>
            </a:r>
            <a:r>
              <a:rPr lang="es-ES" sz="1200" u="sng" dirty="0" err="1" smtClean="0">
                <a:hlinkClick r:id="rId7"/>
              </a:rPr>
              <a:t>Danilov</a:t>
            </a:r>
            <a:r>
              <a:rPr lang="es-ES" sz="1200" u="sng" dirty="0" smtClean="0">
                <a:hlinkClick r:id="rId7"/>
              </a:rPr>
              <a:t> NM </a:t>
            </a:r>
            <a:r>
              <a:rPr lang="es-ES" sz="1200" baseline="30000" dirty="0" smtClean="0"/>
              <a:t>1</a:t>
            </a:r>
            <a:r>
              <a:rPr lang="es-ES" sz="1200" dirty="0" smtClean="0"/>
              <a:t> , </a:t>
            </a:r>
            <a:r>
              <a:rPr lang="es-ES" sz="1200" u="sng" dirty="0" err="1" smtClean="0">
                <a:hlinkClick r:id="rId8"/>
              </a:rPr>
              <a:t>Satybaldyeva</a:t>
            </a:r>
            <a:r>
              <a:rPr lang="es-ES" sz="1200" u="sng" dirty="0" smtClean="0">
                <a:hlinkClick r:id="rId8"/>
              </a:rPr>
              <a:t> MA </a:t>
            </a:r>
            <a:r>
              <a:rPr lang="es-ES" sz="1200" baseline="30000" dirty="0" smtClean="0"/>
              <a:t>2</a:t>
            </a:r>
            <a:r>
              <a:rPr lang="es-ES" sz="1200" dirty="0" smtClean="0"/>
              <a:t> , </a:t>
            </a:r>
            <a:r>
              <a:rPr lang="es-ES" sz="1200" u="sng" dirty="0" err="1" smtClean="0">
                <a:hlinkClick r:id="rId9"/>
              </a:rPr>
              <a:t>Reshetnyak</a:t>
            </a:r>
            <a:r>
              <a:rPr lang="es-ES" sz="1200" u="sng" dirty="0" smtClean="0">
                <a:hlinkClick r:id="rId9"/>
              </a:rPr>
              <a:t> TM </a:t>
            </a:r>
            <a:r>
              <a:rPr lang="es-ES" sz="1200" baseline="30000" dirty="0" smtClean="0"/>
              <a:t>2</a:t>
            </a:r>
            <a:r>
              <a:rPr lang="es-ES" sz="1200" dirty="0" smtClean="0"/>
              <a:t> , </a:t>
            </a:r>
            <a:r>
              <a:rPr lang="es-ES" sz="1200" u="sng" dirty="0" err="1" smtClean="0">
                <a:hlinkClick r:id="rId10"/>
              </a:rPr>
              <a:t>Akchurin</a:t>
            </a:r>
            <a:r>
              <a:rPr lang="es-ES" sz="1200" u="sng" dirty="0" smtClean="0">
                <a:hlinkClick r:id="rId10"/>
              </a:rPr>
              <a:t> RS </a:t>
            </a:r>
            <a:r>
              <a:rPr lang="es-ES" sz="1200" baseline="30000" dirty="0" smtClean="0"/>
              <a:t>1</a:t>
            </a:r>
            <a:r>
              <a:rPr lang="es-ES" sz="1200" dirty="0" smtClean="0"/>
              <a:t> , </a:t>
            </a:r>
            <a:r>
              <a:rPr lang="es-ES" sz="1200" u="sng" dirty="0" err="1" smtClean="0">
                <a:hlinkClick r:id="rId11"/>
              </a:rPr>
              <a:t>Nasonov</a:t>
            </a:r>
            <a:r>
              <a:rPr lang="es-ES" sz="1200" u="sng" dirty="0" smtClean="0">
                <a:hlinkClick r:id="rId11"/>
              </a:rPr>
              <a:t> EL </a:t>
            </a:r>
            <a:r>
              <a:rPr lang="es-ES" sz="1200" baseline="30000" dirty="0" smtClean="0"/>
              <a:t>2</a:t>
            </a:r>
            <a:r>
              <a:rPr lang="es-ES" sz="1200" dirty="0" smtClean="0"/>
              <a:t> , </a:t>
            </a:r>
            <a:r>
              <a:rPr lang="es-ES" sz="1200" u="sng" dirty="0" err="1" smtClean="0">
                <a:hlinkClick r:id="rId12"/>
              </a:rPr>
              <a:t>Chazova</a:t>
            </a:r>
            <a:r>
              <a:rPr lang="es-ES" sz="1200" u="sng" dirty="0" smtClean="0">
                <a:hlinkClick r:id="rId12"/>
              </a:rPr>
              <a:t> IY </a:t>
            </a:r>
            <a:r>
              <a:rPr lang="es-ES" sz="1200" baseline="30000" dirty="0" smtClean="0"/>
              <a:t>1</a:t>
            </a:r>
            <a:r>
              <a:rPr lang="es-ES" sz="1200" dirty="0" smtClean="0"/>
              <a:t> .</a:t>
            </a:r>
            <a:br>
              <a:rPr lang="es-ES" sz="1200" dirty="0" smtClean="0"/>
            </a:br>
            <a:r>
              <a:rPr lang="es-ES" sz="1200" b="1" u="sng" dirty="0" smtClean="0">
                <a:hlinkClick r:id="rId3" tooltip="Abrir / cerrar lista de información del autor"/>
              </a:rPr>
              <a:t>Información del autor</a:t>
            </a:r>
            <a:r>
              <a:rPr lang="es-ES" sz="1200" b="1" dirty="0" smtClean="0"/>
              <a:t/>
            </a:r>
            <a:br>
              <a:rPr lang="es-ES" sz="1200" b="1" dirty="0" smtClean="0"/>
            </a:br>
            <a:r>
              <a:rPr lang="es-ES" sz="1200" dirty="0" smtClean="0"/>
              <a:t>1Complejo de Investigación y Producción de Cardiología de Rusia, Ministerio de Salud de Rusia, Moscú, Rusia.2VA </a:t>
            </a:r>
            <a:r>
              <a:rPr lang="es-ES" sz="1200" dirty="0" err="1" smtClean="0"/>
              <a:t>Nasonova</a:t>
            </a:r>
            <a:r>
              <a:rPr lang="es-ES" sz="1200" dirty="0" smtClean="0"/>
              <a:t> </a:t>
            </a:r>
            <a:r>
              <a:rPr lang="es-ES" sz="1200" dirty="0" err="1" smtClean="0"/>
              <a:t>Research</a:t>
            </a:r>
            <a:r>
              <a:rPr lang="es-ES" sz="1200" dirty="0" smtClean="0"/>
              <a:t> </a:t>
            </a:r>
            <a:r>
              <a:rPr lang="es-ES" sz="1200" dirty="0" err="1" smtClean="0"/>
              <a:t>Institute</a:t>
            </a:r>
            <a:r>
              <a:rPr lang="es-ES" sz="1200" dirty="0" smtClean="0"/>
              <a:t> of </a:t>
            </a:r>
            <a:r>
              <a:rPr lang="es-ES" sz="1200" dirty="0" err="1" smtClean="0"/>
              <a:t>Rheumatology</a:t>
            </a:r>
            <a:r>
              <a:rPr lang="es-ES" sz="1200" dirty="0" smtClean="0"/>
              <a:t>, Moscú, Rusia.</a:t>
            </a:r>
            <a:br>
              <a:rPr lang="es-ES" sz="1200" dirty="0" smtClean="0"/>
            </a:br>
            <a:r>
              <a:rPr lang="es-ES" sz="1200" b="1" dirty="0" smtClean="0"/>
              <a:t>Resumen</a:t>
            </a:r>
            <a:br>
              <a:rPr lang="es-ES" sz="1200" b="1" dirty="0" smtClean="0"/>
            </a:br>
            <a:r>
              <a:rPr lang="es-ES" sz="1200" dirty="0" smtClean="0"/>
              <a:t>en </a:t>
            </a:r>
            <a:r>
              <a:rPr lang="es-ES" sz="1200" b="1" dirty="0" smtClean="0">
                <a:hlinkClick r:id="rId3"/>
              </a:rPr>
              <a:t>inglés</a:t>
            </a:r>
            <a:r>
              <a:rPr lang="es-ES" sz="1200" dirty="0" smtClean="0"/>
              <a:t> , </a:t>
            </a:r>
            <a:r>
              <a:rPr lang="es-ES" sz="1200" u="sng" dirty="0" smtClean="0">
                <a:hlinkClick r:id="rId3"/>
              </a:rPr>
              <a:t>ruso</a:t>
            </a:r>
            <a:r>
              <a:rPr lang="es-ES" sz="1200" dirty="0" smtClean="0"/>
              <a:t/>
            </a:r>
            <a:br>
              <a:rPr lang="es-ES" sz="1200" dirty="0" smtClean="0"/>
            </a:br>
            <a:r>
              <a:rPr lang="es-ES" sz="1200" dirty="0" smtClean="0"/>
              <a:t>La hipertensión pulmonar tromboembólica crónica (HPTEC) es una de las formas potencialmente curables de hipertensión pulmonar, en la cual la </a:t>
            </a:r>
            <a:r>
              <a:rPr lang="es-ES" sz="1200" dirty="0" err="1" smtClean="0"/>
              <a:t>tromboendarterectomía</a:t>
            </a:r>
            <a:r>
              <a:rPr lang="es-ES" sz="1200" dirty="0" smtClean="0"/>
              <a:t> pulmonar es el tratamiento estándar de oro. Sin embargo, durante la última década, se ha prestado gran atención a un enfoque terapéutico combinado que incluye tanto la terapia farmacológica como el tratamiento quirúrgico y la aplicación de tecnologías </a:t>
            </a:r>
            <a:r>
              <a:rPr lang="es-ES" sz="1200" dirty="0" err="1" smtClean="0"/>
              <a:t>endovasculares</a:t>
            </a:r>
            <a:r>
              <a:rPr lang="es-ES" sz="1200" dirty="0" smtClean="0"/>
              <a:t>. Este caso clínico demuestra las dificultades diagnósticas de la HPTEC y las oportunidades de un enfoque integral de la terapia para la enfermedad con una evaluación obligatoria del tratamiento quirúrgico y médico preoperatorio para mejorar el estado del paciente y prepararse para la cirugía.</a:t>
            </a:r>
            <a:br>
              <a:rPr lang="es-ES" sz="1200" dirty="0" smtClean="0"/>
            </a:br>
            <a:r>
              <a:rPr lang="es-ES" sz="1200" b="1" cap="all" dirty="0" smtClean="0"/>
              <a:t>PALABRAS CLAVE</a:t>
            </a:r>
            <a:br>
              <a:rPr lang="es-ES" sz="1200" b="1" cap="all" dirty="0" smtClean="0"/>
            </a:br>
            <a:r>
              <a:rPr lang="es-ES" sz="1200" dirty="0" smtClean="0"/>
              <a:t>hipertensión pulmonar tromboembólica crónica; terapia específica; lupus eritematoso sistémico</a:t>
            </a:r>
            <a:br>
              <a:rPr lang="es-ES" sz="1200" dirty="0" smtClean="0"/>
            </a:br>
            <a:r>
              <a:rPr lang="es-ES" sz="1200" dirty="0" smtClean="0"/>
              <a:t>PMID: 29039836 DOI: </a:t>
            </a:r>
            <a:r>
              <a:rPr lang="es-ES" sz="1200" u="sng" dirty="0" smtClean="0">
                <a:hlinkClick r:id="rId13"/>
              </a:rPr>
              <a:t>10.17116 / terarkh201789993-99</a:t>
            </a:r>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8</a:t>
            </a:fld>
            <a:endParaRPr lang="es-ES"/>
          </a:p>
        </p:txBody>
      </p:sp>
    </p:spTree>
    <p:extLst>
      <p:ext uri="{BB962C8B-B14F-4D97-AF65-F5344CB8AC3E}">
        <p14:creationId xmlns:p14="http://schemas.microsoft.com/office/powerpoint/2010/main" xmlns="" val="407264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presente artículo informa tres casos clínicos con el fin de dilucidar la diversidad de los mecanismos fisiopatológicos que subyacen a la hipertensión pulmonar asociada a la artritis reumatoide. Las tres causas principales de la afección son: enfermedad pulmonar intersticial, vasculitis y enfermedad tromboembólica crónica,</a:t>
            </a:r>
          </a:p>
          <a:p>
            <a:r>
              <a:rPr lang="es-ES" dirty="0" smtClean="0"/>
              <a:t>pero debe tenerse en cuenta que las múltiples manifestaciones pulmonares de la artritis reumatoide pueden</a:t>
            </a:r>
          </a:p>
          <a:p>
            <a:r>
              <a:rPr lang="es-ES" dirty="0" smtClean="0"/>
              <a:t>contribuir a la enfermedad pulmonar crónica o hipoxia. El primer paciente en este informe sufrió de moderada</a:t>
            </a:r>
          </a:p>
          <a:p>
            <a:r>
              <a:rPr lang="es-ES" dirty="0" smtClean="0"/>
              <a:t>restricción debido a fibrosis y fue diagnosticada con hipertensión pulmonar durante un episodio de la vida</a:t>
            </a:r>
          </a:p>
          <a:p>
            <a:r>
              <a:rPr lang="es-ES" dirty="0" smtClean="0"/>
              <a:t>hipoxia amenazante La terapia combinada inicial temprana previno la intubación y revierte la hipoxia a</a:t>
            </a:r>
          </a:p>
          <a:p>
            <a:r>
              <a:rPr lang="es-ES" dirty="0" smtClean="0"/>
              <a:t>niveles adecuados El segundo paciente presentado fue un caso de hipertensión pulmonar aislada atribuible a vasculopatía. El paciente mantuvo volúmenes pulmonares normales pero baja capacidad de difusión y</a:t>
            </a:r>
          </a:p>
          <a:p>
            <a:r>
              <a:rPr lang="es-ES" dirty="0" smtClean="0"/>
              <a:t>La ecocardiografía dictaminó la necesidad de un cateterismo del corazón derecho. Finalmente, el tercer paciente presentó</a:t>
            </a:r>
          </a:p>
          <a:p>
            <a:r>
              <a:rPr lang="es-ES" dirty="0" smtClean="0"/>
              <a:t>limitación funcional severa debido a varias manifestaciones de artritis reumatoide, pero también se informó un episodio anterior de embolia pulmonar aguda, aunque nunca se había evaluado. La enfermedad tromboembólica crónica finalmente resultó ser una de las principales causas de hipertensión pulmonar del paciente.</a:t>
            </a:r>
          </a:p>
          <a:p>
            <a:r>
              <a:rPr lang="es-ES" dirty="0" smtClean="0"/>
              <a:t>La importancia de la identificación temprana de la hipertensión pulmonar en pacientes con artritis reumatoide es</a:t>
            </a:r>
          </a:p>
          <a:p>
            <a:r>
              <a:rPr lang="es-ES" dirty="0" smtClean="0"/>
              <a:t>por lo tanto enfatizado, especialmente porque hay múltiples opciones de tratamiento disponibles, los síntomas pueden ser</a:t>
            </a:r>
          </a:p>
          <a:p>
            <a:r>
              <a:rPr lang="es-ES" dirty="0" smtClean="0"/>
              <a:t>tratada, y se puede evitar la insuficiencia cardíaca derecha.</a:t>
            </a:r>
          </a:p>
          <a:p>
            <a:r>
              <a:rPr lang="es-ES" dirty="0" smtClean="0"/>
              <a:t>Enviar comentarios</a:t>
            </a:r>
          </a:p>
          <a:p>
            <a:r>
              <a:rPr lang="es-ES" dirty="0" smtClean="0"/>
              <a:t>Historial</a:t>
            </a:r>
          </a:p>
          <a:p>
            <a:r>
              <a:rPr lang="es-ES" dirty="0" smtClean="0"/>
              <a:t>Guardadas</a:t>
            </a:r>
          </a:p>
          <a:p>
            <a:r>
              <a:rPr lang="es-ES" dirty="0" smtClean="0"/>
              <a:t>Comunidad</a:t>
            </a:r>
          </a:p>
          <a:p>
            <a:endParaRPr lang="es-ES" dirty="0" smtClean="0"/>
          </a:p>
          <a:p>
            <a:endParaRPr lang="es-ES" dirty="0" smtClean="0"/>
          </a:p>
          <a:p>
            <a:r>
              <a:rPr lang="es-ES" dirty="0" smtClean="0"/>
              <a:t>Los autores describen a 3 pacientes con hipertensión pulmonar asociada a la artritis reumatoide (AR), incluido 1 paciente que recibió tratamiento con </a:t>
            </a:r>
            <a:r>
              <a:rPr lang="es-ES" dirty="0" err="1" smtClean="0"/>
              <a:t>infliximab</a:t>
            </a:r>
            <a:r>
              <a:rPr lang="es-ES" dirty="0" smtClean="0"/>
              <a:t>. La paciente era una mujer de 80 años con AR seronegativa e hipertensión pulmonar asociada. Su historia fue notable por ser una ex fumadora y una embolia pulmonar, por la cual había recibido </a:t>
            </a:r>
            <a:r>
              <a:rPr lang="es-ES" dirty="0" err="1" smtClean="0"/>
              <a:t>acenocumarol</a:t>
            </a:r>
            <a:r>
              <a:rPr lang="es-ES" dirty="0" smtClean="0"/>
              <a:t> y oxigenoterapia durante 5 años. Había recibido </a:t>
            </a:r>
            <a:r>
              <a:rPr lang="es-ES" dirty="0" err="1" smtClean="0"/>
              <a:t>leflunomida</a:t>
            </a:r>
            <a:r>
              <a:rPr lang="es-ES" dirty="0" smtClean="0"/>
              <a:t>, </a:t>
            </a:r>
            <a:r>
              <a:rPr lang="es-ES" dirty="0" err="1" smtClean="0"/>
              <a:t>metotrexato</a:t>
            </a:r>
            <a:r>
              <a:rPr lang="es-ES" dirty="0" smtClean="0"/>
              <a:t> e </a:t>
            </a:r>
            <a:r>
              <a:rPr lang="es-ES" dirty="0" err="1" smtClean="0"/>
              <a:t>infliximab</a:t>
            </a:r>
            <a:r>
              <a:rPr lang="es-ES" dirty="0" smtClean="0"/>
              <a:t> por sus síntomas de AR, pero todos fueron ineficaces para el control de su enfermedad articular, que incluía sinovitis en 6 articulaciones grandes y 10 articulaciones pequeñas. El paciente presentaba limitación funcional severa y disnea al esfuerzo. Los resultados de un examen físico revelaron edema en las piernas, cifoscoliosis y crepitaciones en los campos pulmonares basales. No pudo caminar&gt; 25 m en un 6MWT debido a la disnea extrema, y ​​los resultados de las pruebas de función pulmonar mostraron un deterioro obstructivo-restrictivo leve con un DLCO moderadamente disminuido. Los resultados de un ecocardiograma mostraron una RVSP elevada de ~ 88 </a:t>
            </a:r>
            <a:r>
              <a:rPr lang="es-ES" dirty="0" err="1" smtClean="0"/>
              <a:t>mmHg</a:t>
            </a:r>
            <a:r>
              <a:rPr lang="es-ES" dirty="0" smtClean="0"/>
              <a:t> y disfunción diastólica. El paciente comenzó con diuresis IV, con ligera mejoría. Se sospechó un diagnóstico de enfermedad pulmonar tromboembólica crónica, debido a su historia de embolia pulmonar. Los resultados de una ecografía </a:t>
            </a:r>
            <a:r>
              <a:rPr lang="es-ES" dirty="0" err="1" smtClean="0"/>
              <a:t>triplex</a:t>
            </a:r>
            <a:r>
              <a:rPr lang="es-ES" dirty="0" smtClean="0"/>
              <a:t> de la parte inferior de sus piernas mostraron un trombo viejo y lesiones post-</a:t>
            </a:r>
            <a:r>
              <a:rPr lang="es-ES" dirty="0" err="1" smtClean="0"/>
              <a:t>trombóticas</a:t>
            </a:r>
            <a:r>
              <a:rPr lang="es-ES" dirty="0" smtClean="0"/>
              <a:t>. Los resultados de una exploración de perfusión de ventilación mostraron múltiples defectos de perfusión, lo que fue consistente con un diagnóstico de enfermedad tromboembólica crónica, y los resultados de un cateterismo del corazón derecho con angiografía pulmonar confirmaron un diagnóstico de hipertensión pulmonar. Debido a comorbilidades significativas, se determinó que la paciente no funcionaba y se inició el tratamiento con </a:t>
            </a:r>
            <a:r>
              <a:rPr lang="es-ES" dirty="0" err="1" smtClean="0"/>
              <a:t>riociguat</a:t>
            </a:r>
            <a:r>
              <a:rPr lang="es-ES" dirty="0" smtClean="0"/>
              <a:t>. En el último seguimiento, los niveles plasmáticos de BNP de la paciente se redujeron, pudo caminar&gt; 250 m en un 6MWT y su estado funcional fue NYHA II. Los autores concluyen que este fue un caso de hipertensión pulmonar asociada a AR, que fue refractaria al tratamiento que incluía </a:t>
            </a:r>
            <a:r>
              <a:rPr lang="es-ES" dirty="0" err="1" smtClean="0"/>
              <a:t>infliximab</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383C8053-D150-4714-85EA-C59AFF7D8A61}" type="slidenum">
              <a:rPr lang="es-ES" smtClean="0"/>
              <a:pPr/>
              <a:t>9</a:t>
            </a:fld>
            <a:endParaRPr lang="es-ES"/>
          </a:p>
        </p:txBody>
      </p:sp>
    </p:spTree>
    <p:extLst>
      <p:ext uri="{BB962C8B-B14F-4D97-AF65-F5344CB8AC3E}">
        <p14:creationId xmlns:p14="http://schemas.microsoft.com/office/powerpoint/2010/main" xmlns="" val="203481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8" name="Slide Number Placeholder 7"/>
          <p:cNvSpPr>
            <a:spLocks noGrp="1"/>
          </p:cNvSpPr>
          <p:nvPr>
            <p:ph type="sldNum" sz="quarter" idx="11"/>
          </p:nvPr>
        </p:nvSpPr>
        <p:spPr/>
        <p:txBody>
          <a:bodyPr/>
          <a:lstStyle/>
          <a:p>
            <a:fld id="{6BE3709A-71A5-47E6-8019-20DA069B3974}"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3709A-71A5-47E6-8019-20DA069B3974}" type="slidenum">
              <a:rPr lang="es-ES" smtClean="0"/>
              <a:pPr/>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E3709A-71A5-47E6-8019-20DA069B3974}" type="slidenum">
              <a:rPr lang="es-ES" smtClean="0"/>
              <a:pPr/>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BE3709A-71A5-47E6-8019-20DA069B3974}" type="slidenum">
              <a:rPr lang="es-ES" smtClean="0"/>
              <a:pPr/>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62DD2E-9F68-445D-B60E-17221D5F62C6}" type="datetimeFigureOut">
              <a:rPr lang="es-ES" smtClean="0"/>
              <a:pPr/>
              <a:t>21/10/2019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E3709A-71A5-47E6-8019-20DA069B397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A62DD2E-9F68-445D-B60E-17221D5F62C6}" type="datetimeFigureOut">
              <a:rPr lang="es-ES" smtClean="0"/>
              <a:pPr/>
              <a:t>21/10/2019</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BE3709A-71A5-47E6-8019-20DA069B3974}" type="slidenum">
              <a:rPr lang="es-ES" smtClean="0"/>
              <a:pPr/>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term=Wang%20Q%5bAuthor%5d&amp;cauthor=true&amp;cauthor_uid=30803178" TargetMode="External"/><Relationship Id="rId3" Type="http://schemas.openxmlformats.org/officeDocument/2006/relationships/image" Target="../media/image28.jpeg"/><Relationship Id="rId7" Type="http://schemas.openxmlformats.org/officeDocument/2006/relationships/hyperlink" Target="https://www.ncbi.nlm.nih.gov/pubmed/?term=Liu%20S%5bAuthor%5d&amp;cauthor=true&amp;cauthor_uid=30803178" TargetMode="External"/><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ncbi.nlm.nih.gov/pubmed/?term=Zhao%20JL%5bAuthor%5d&amp;cauthor=true&amp;cauthor_uid=30803178" TargetMode="External"/><Relationship Id="rId11" Type="http://schemas.openxmlformats.org/officeDocument/2006/relationships/hyperlink" Target="https://www.ncbi.nlm.nih.gov/pubmed/?term=Zhao%20Y%5bAuthor%5d&amp;cauthor=true&amp;cauthor_uid=30803178" TargetMode="External"/><Relationship Id="rId5" Type="http://schemas.openxmlformats.org/officeDocument/2006/relationships/hyperlink" Target="https://www.ncbi.nlm.nih.gov/pubmed/?term=Li%20C%5bAuthor%5d&amp;cauthor=true&amp;cauthor_uid=30803178" TargetMode="External"/><Relationship Id="rId10" Type="http://schemas.openxmlformats.org/officeDocument/2006/relationships/hyperlink" Target="https://www.ncbi.nlm.nih.gov/pubmed/?term=Zeng%20XF%5bAuthor%5d&amp;cauthor=true&amp;cauthor_uid=30803178" TargetMode="External"/><Relationship Id="rId4" Type="http://schemas.openxmlformats.org/officeDocument/2006/relationships/hyperlink" Target="https://www.ncbi.nlm.nih.gov/pubmed/30803178" TargetMode="External"/><Relationship Id="rId9" Type="http://schemas.openxmlformats.org/officeDocument/2006/relationships/hyperlink" Target="https://www.ncbi.nlm.nih.gov/pubmed/?term=Li%20MT%5bAuthor%5d&amp;cauthor=true&amp;cauthor_uid=308031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9676762"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139952" y="5264333"/>
            <a:ext cx="4608954" cy="1200329"/>
          </a:xfrm>
          <a:prstGeom prst="rect">
            <a:avLst/>
          </a:prstGeom>
          <a:noFill/>
        </p:spPr>
        <p:txBody>
          <a:bodyPr wrap="none" rtlCol="0">
            <a:spAutoFit/>
          </a:bodyPr>
          <a:lstStyle/>
          <a:p>
            <a:r>
              <a:rPr lang="es-ES" dirty="0" smtClean="0"/>
              <a:t>Dra. Jiménez Arjona</a:t>
            </a:r>
          </a:p>
          <a:p>
            <a:r>
              <a:rPr lang="es-ES" dirty="0" smtClean="0"/>
              <a:t>Medicina Interna del Hospital SAS de Jerez</a:t>
            </a:r>
          </a:p>
          <a:p>
            <a:r>
              <a:rPr lang="es-ES" dirty="0" smtClean="0"/>
              <a:t>Jaén, 4-5 de Octubre de 2019</a:t>
            </a:r>
          </a:p>
          <a:p>
            <a:endParaRPr lang="es-ES" dirty="0"/>
          </a:p>
        </p:txBody>
      </p:sp>
      <p:pic>
        <p:nvPicPr>
          <p:cNvPr id="1027" name="Picture 3" descr="C:\Users\Pepi\Desktop\DOCUMENTOS MEDICINA INTERNA\autoinmunes\SEMINARIO JAEN AADEA 2019\DIAPOSITIVAS DRA ESCRIBANO\Captura de pantalla 2019-09-04 18.32.28.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7543" y="260647"/>
            <a:ext cx="2140787" cy="136819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71800" y="476672"/>
            <a:ext cx="6192688" cy="5798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ctrTitle" idx="4294967295"/>
          </p:nvPr>
        </p:nvSpPr>
        <p:spPr>
          <a:xfrm>
            <a:off x="3643307" y="1357299"/>
            <a:ext cx="4857784" cy="4087926"/>
          </a:xfrm>
        </p:spPr>
        <p:txBody>
          <a:bodyPr>
            <a:normAutofit/>
          </a:bodyPr>
          <a:lstStyle/>
          <a:p>
            <a:pPr>
              <a:lnSpc>
                <a:spcPct val="100000"/>
              </a:lnSpc>
            </a:pPr>
            <a:r>
              <a:rPr lang="es-ES" sz="2800" b="1" dirty="0" smtClean="0"/>
              <a:t>  </a:t>
            </a:r>
            <a:r>
              <a:rPr lang="es-ES" sz="2400" b="1" dirty="0" smtClean="0"/>
              <a:t>HIPERTENSIÓN </a:t>
            </a:r>
            <a:r>
              <a:rPr lang="es-ES" sz="2400" b="1" dirty="0"/>
              <a:t>PULMONAR TROMBOEMBÓLICA CRÓNICA </a:t>
            </a:r>
            <a:r>
              <a:rPr lang="es-ES" sz="2400" b="1" dirty="0" smtClean="0"/>
              <a:t/>
            </a:r>
            <a:br>
              <a:rPr lang="es-ES" sz="2400" b="1" dirty="0" smtClean="0"/>
            </a:br>
            <a:r>
              <a:rPr lang="es-ES" sz="2400" b="1" dirty="0" smtClean="0"/>
              <a:t>Y</a:t>
            </a:r>
            <a:br>
              <a:rPr lang="es-ES" sz="2400" b="1" dirty="0" smtClean="0"/>
            </a:br>
            <a:r>
              <a:rPr lang="es-ES" sz="2400" b="1" dirty="0" smtClean="0"/>
              <a:t> </a:t>
            </a:r>
            <a:r>
              <a:rPr lang="es-ES" sz="2400" b="1" dirty="0"/>
              <a:t>ENFERMEDADES </a:t>
            </a:r>
            <a:r>
              <a:rPr lang="es-ES" sz="2400" b="1" dirty="0" smtClean="0"/>
              <a:t>AUTOINMUNES SISTÉMICAS</a:t>
            </a:r>
            <a:r>
              <a:rPr lang="es-ES" dirty="0"/>
              <a:t/>
            </a:r>
            <a:br>
              <a:rPr lang="es-ES" dirty="0"/>
            </a:br>
            <a:endParaRPr lang="es-ES" dirty="0"/>
          </a:p>
        </p:txBody>
      </p:sp>
      <p:pic>
        <p:nvPicPr>
          <p:cNvPr id="1026" name="Picture 2"/>
          <p:cNvPicPr>
            <a:picLocks noChangeAspect="1" noChangeArrowheads="1"/>
          </p:cNvPicPr>
          <p:nvPr/>
        </p:nvPicPr>
        <p:blipFill>
          <a:blip r:embed="rId5"/>
          <a:srcRect/>
          <a:stretch>
            <a:fillRect/>
          </a:stretch>
        </p:blipFill>
        <p:spPr bwMode="auto">
          <a:xfrm>
            <a:off x="428596" y="1823644"/>
            <a:ext cx="3240799" cy="43200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375319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1720" y="4128656"/>
            <a:ext cx="3600400" cy="1061829"/>
          </a:xfrm>
          <a:prstGeom prst="rect">
            <a:avLst/>
          </a:prstGeom>
        </p:spPr>
        <p:txBody>
          <a:bodyPr wrap="square">
            <a:spAutoFit/>
          </a:bodyPr>
          <a:lstStyle/>
          <a:p>
            <a:pPr marL="171450" indent="-171450">
              <a:buFontTx/>
              <a:buChar char="-"/>
            </a:pPr>
            <a:r>
              <a:rPr lang="es-ES" sz="1050" dirty="0" smtClean="0"/>
              <a:t>AC ANTIFOSFOLIPIDICOS:</a:t>
            </a:r>
          </a:p>
          <a:p>
            <a:pPr marL="628650" lvl="1" indent="-171450">
              <a:buFontTx/>
              <a:buChar char="-"/>
            </a:pPr>
            <a:r>
              <a:rPr lang="es-ES" sz="1050" dirty="0" smtClean="0"/>
              <a:t>HAP IDIOPÁTICA Y ASOCIADA A ETC</a:t>
            </a:r>
          </a:p>
          <a:p>
            <a:pPr marL="628650" lvl="1" indent="-171450">
              <a:buFontTx/>
              <a:buChar char="-"/>
            </a:pPr>
            <a:r>
              <a:rPr lang="es-ES" sz="1050" dirty="0" smtClean="0"/>
              <a:t>CARDIOPATÍA VALVULAR IZQUIERDA, EPI,…</a:t>
            </a:r>
          </a:p>
          <a:p>
            <a:pPr marL="628650" lvl="1" indent="-171450">
              <a:buFontTx/>
              <a:buChar char="-"/>
            </a:pPr>
            <a:r>
              <a:rPr lang="es-ES" sz="1050" dirty="0" smtClean="0"/>
              <a:t>PACIENTES CON SAF -&gt;ALTO RIESGO DE DESARROLLAR HPTEC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188641"/>
            <a:ext cx="8053189" cy="25202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descr="C:\Users\Pepi\Desktop\DOCUMENTOS MEDICINA INTERNA\autoinmunes\SEMINARIO JAEN AADEA 2019\DIAPOSITIVAS DRA ESCRIBANO\Captura de pantalla 2019-09-04 18.32.28.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8431" y="404664"/>
            <a:ext cx="1239369" cy="79208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Flecha abajo"/>
          <p:cNvSpPr/>
          <p:nvPr/>
        </p:nvSpPr>
        <p:spPr>
          <a:xfrm>
            <a:off x="3635896" y="2780929"/>
            <a:ext cx="648072" cy="43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267744" y="3240325"/>
            <a:ext cx="4824400" cy="646331"/>
          </a:xfrm>
          <a:prstGeom prst="rect">
            <a:avLst/>
          </a:prstGeom>
          <a:noFill/>
        </p:spPr>
        <p:txBody>
          <a:bodyPr wrap="square" rtlCol="0">
            <a:spAutoFit/>
          </a:bodyPr>
          <a:lstStyle/>
          <a:p>
            <a:r>
              <a:rPr lang="es-ES" dirty="0" smtClean="0"/>
              <a:t>Ac </a:t>
            </a:r>
            <a:r>
              <a:rPr lang="es-ES" dirty="0" err="1" smtClean="0"/>
              <a:t>antifosfolipidico</a:t>
            </a:r>
            <a:r>
              <a:rPr lang="es-ES" dirty="0" smtClean="0"/>
              <a:t> + Hipertensión pulmonar</a:t>
            </a:r>
          </a:p>
          <a:p>
            <a:r>
              <a:rPr lang="es-ES" dirty="0" smtClean="0"/>
              <a:t>Enero-1980/julio 2017</a:t>
            </a:r>
            <a:endParaRPr lang="es-ES" dirty="0"/>
          </a:p>
        </p:txBody>
      </p:sp>
      <p:sp>
        <p:nvSpPr>
          <p:cNvPr id="6" name="5 Flecha derecha"/>
          <p:cNvSpPr/>
          <p:nvPr/>
        </p:nvSpPr>
        <p:spPr>
          <a:xfrm>
            <a:off x="5071690" y="3677330"/>
            <a:ext cx="649496" cy="209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6306126" y="3572804"/>
            <a:ext cx="2682337" cy="369332"/>
          </a:xfrm>
          <a:prstGeom prst="rect">
            <a:avLst/>
          </a:prstGeom>
          <a:noFill/>
        </p:spPr>
        <p:txBody>
          <a:bodyPr wrap="none" rtlCol="0">
            <a:spAutoFit/>
          </a:bodyPr>
          <a:lstStyle/>
          <a:p>
            <a:r>
              <a:rPr lang="es-ES" dirty="0" smtClean="0"/>
              <a:t>47 artículos “relevantes”</a:t>
            </a:r>
            <a:endParaRPr lang="es-ES" dirty="0"/>
          </a:p>
        </p:txBody>
      </p:sp>
      <p:sp>
        <p:nvSpPr>
          <p:cNvPr id="8" name="7 CuadroTexto"/>
          <p:cNvSpPr txBox="1"/>
          <p:nvPr/>
        </p:nvSpPr>
        <p:spPr>
          <a:xfrm>
            <a:off x="944779" y="5236417"/>
            <a:ext cx="3054747" cy="369332"/>
          </a:xfrm>
          <a:prstGeom prst="rect">
            <a:avLst/>
          </a:prstGeom>
          <a:noFill/>
        </p:spPr>
        <p:txBody>
          <a:bodyPr wrap="none" rtlCol="0">
            <a:spAutoFit/>
          </a:bodyPr>
          <a:lstStyle/>
          <a:p>
            <a:r>
              <a:rPr lang="es-ES" dirty="0" smtClean="0"/>
              <a:t>“Rastreo a  todos los AFL +”</a:t>
            </a:r>
            <a:endParaRPr lang="es-ES" dirty="0"/>
          </a:p>
        </p:txBody>
      </p:sp>
      <p:sp>
        <p:nvSpPr>
          <p:cNvPr id="9" name="8 Flecha derecha"/>
          <p:cNvSpPr/>
          <p:nvPr/>
        </p:nvSpPr>
        <p:spPr>
          <a:xfrm>
            <a:off x="4216574" y="5421083"/>
            <a:ext cx="2130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5071690" y="5236417"/>
            <a:ext cx="2699072" cy="369332"/>
          </a:xfrm>
          <a:prstGeom prst="rect">
            <a:avLst/>
          </a:prstGeom>
          <a:noFill/>
        </p:spPr>
        <p:txBody>
          <a:bodyPr wrap="none" rtlCol="0">
            <a:spAutoFit/>
          </a:bodyPr>
          <a:lstStyle/>
          <a:p>
            <a:r>
              <a:rPr lang="es-ES" dirty="0" smtClean="0"/>
              <a:t>Excesiva!!  Paradójico ES</a:t>
            </a:r>
            <a:endParaRPr lang="es-ES" dirty="0"/>
          </a:p>
        </p:txBody>
      </p:sp>
      <p:sp>
        <p:nvSpPr>
          <p:cNvPr id="11" name="10 CuadroTexto"/>
          <p:cNvSpPr txBox="1"/>
          <p:nvPr/>
        </p:nvSpPr>
        <p:spPr>
          <a:xfrm>
            <a:off x="1444466" y="5880600"/>
            <a:ext cx="2055371" cy="369332"/>
          </a:xfrm>
          <a:prstGeom prst="rect">
            <a:avLst/>
          </a:prstGeom>
          <a:noFill/>
        </p:spPr>
        <p:txBody>
          <a:bodyPr wrap="none" rtlCol="0">
            <a:spAutoFit/>
          </a:bodyPr>
          <a:lstStyle/>
          <a:p>
            <a:r>
              <a:rPr lang="es-ES" dirty="0" smtClean="0"/>
              <a:t>Recomendable….</a:t>
            </a:r>
            <a:endParaRPr lang="es-ES" dirty="0"/>
          </a:p>
        </p:txBody>
      </p:sp>
      <p:sp>
        <p:nvSpPr>
          <p:cNvPr id="12" name="11 Flecha derecha"/>
          <p:cNvSpPr/>
          <p:nvPr/>
        </p:nvSpPr>
        <p:spPr>
          <a:xfrm>
            <a:off x="4177427" y="6036799"/>
            <a:ext cx="2130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5070201" y="5880600"/>
            <a:ext cx="3572645" cy="646331"/>
          </a:xfrm>
          <a:prstGeom prst="rect">
            <a:avLst/>
          </a:prstGeom>
          <a:noFill/>
        </p:spPr>
        <p:txBody>
          <a:bodyPr wrap="none" rtlCol="0">
            <a:spAutoFit/>
          </a:bodyPr>
          <a:lstStyle/>
          <a:p>
            <a:pPr marL="285750" indent="-285750">
              <a:buFont typeface="Arial" panose="020B0604020202020204" pitchFamily="34" charset="0"/>
              <a:buChar char="•"/>
            </a:pPr>
            <a:r>
              <a:rPr lang="es-ES" dirty="0" smtClean="0"/>
              <a:t>Jóvenes sin factores de riesgo, </a:t>
            </a:r>
          </a:p>
          <a:p>
            <a:r>
              <a:rPr lang="es-ES" dirty="0" smtClean="0"/>
              <a:t>con ETE y LES Embarazadas</a:t>
            </a:r>
            <a:endParaRPr lang="es-ES" dirty="0"/>
          </a:p>
        </p:txBody>
      </p:sp>
      <p:sp>
        <p:nvSpPr>
          <p:cNvPr id="14" name="13 CuadroTexto"/>
          <p:cNvSpPr txBox="1"/>
          <p:nvPr/>
        </p:nvSpPr>
        <p:spPr>
          <a:xfrm>
            <a:off x="7380312" y="3059668"/>
            <a:ext cx="1061509" cy="369332"/>
          </a:xfrm>
          <a:prstGeom prst="rect">
            <a:avLst/>
          </a:prstGeom>
          <a:noFill/>
        </p:spPr>
        <p:txBody>
          <a:bodyPr wrap="none" rtlCol="0">
            <a:spAutoFit/>
          </a:bodyPr>
          <a:lstStyle/>
          <a:p>
            <a:r>
              <a:rPr lang="es-ES" dirty="0" err="1" smtClean="0"/>
              <a:t>PubMed</a:t>
            </a:r>
            <a:endParaRPr lang="es-ES" dirty="0"/>
          </a:p>
        </p:txBody>
      </p:sp>
    </p:spTree>
    <p:extLst>
      <p:ext uri="{BB962C8B-B14F-4D97-AF65-F5344CB8AC3E}">
        <p14:creationId xmlns:p14="http://schemas.microsoft.com/office/powerpoint/2010/main" xmlns="" val="386542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76831" y="692696"/>
            <a:ext cx="8703367" cy="5544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CuadroTexto"/>
          <p:cNvSpPr txBox="1"/>
          <p:nvPr/>
        </p:nvSpPr>
        <p:spPr>
          <a:xfrm>
            <a:off x="7020272" y="6381328"/>
            <a:ext cx="646331" cy="369332"/>
          </a:xfrm>
          <a:prstGeom prst="rect">
            <a:avLst/>
          </a:prstGeom>
          <a:noFill/>
        </p:spPr>
        <p:txBody>
          <a:bodyPr wrap="none" rtlCol="0">
            <a:spAutoFit/>
          </a:bodyPr>
          <a:lstStyle/>
          <a:p>
            <a:r>
              <a:rPr lang="es-ES" dirty="0" smtClean="0"/>
              <a:t>2010</a:t>
            </a:r>
            <a:endParaRPr lang="es-ES" dirty="0"/>
          </a:p>
        </p:txBody>
      </p:sp>
      <p:sp>
        <p:nvSpPr>
          <p:cNvPr id="4" name="3 CuadroTexto"/>
          <p:cNvSpPr txBox="1"/>
          <p:nvPr/>
        </p:nvSpPr>
        <p:spPr>
          <a:xfrm>
            <a:off x="1763688" y="703603"/>
            <a:ext cx="2852063" cy="369332"/>
          </a:xfrm>
          <a:prstGeom prst="rect">
            <a:avLst/>
          </a:prstGeom>
          <a:noFill/>
          <a:ln>
            <a:solidFill>
              <a:srgbClr val="FF0000"/>
            </a:solidFill>
          </a:ln>
        </p:spPr>
        <p:txBody>
          <a:bodyPr wrap="none" rtlCol="0">
            <a:spAutoFit/>
          </a:bodyPr>
          <a:lstStyle/>
          <a:p>
            <a:r>
              <a:rPr lang="es-ES" dirty="0" smtClean="0"/>
              <a:t>ESCLEROSIS SISTÉMICA</a:t>
            </a:r>
            <a:endParaRPr lang="es-ES" dirty="0"/>
          </a:p>
        </p:txBody>
      </p:sp>
    </p:spTree>
    <p:extLst>
      <p:ext uri="{BB962C8B-B14F-4D97-AF65-F5344CB8AC3E}">
        <p14:creationId xmlns:p14="http://schemas.microsoft.com/office/powerpoint/2010/main" xmlns="" val="262667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36912"/>
            <a:ext cx="8229600" cy="1600200"/>
          </a:xfrm>
        </p:spPr>
        <p:txBody>
          <a:bodyPr/>
          <a:lstStyle/>
          <a:p>
            <a:r>
              <a:rPr lang="es-ES" b="1" dirty="0"/>
              <a:t>Hipertensión pulmonar </a:t>
            </a:r>
            <a:r>
              <a:rPr lang="es-ES" b="1" dirty="0" smtClean="0"/>
              <a:t>TEC y LES</a:t>
            </a:r>
            <a:endParaRPr lang="es-ES" dirty="0"/>
          </a:p>
        </p:txBody>
      </p:sp>
    </p:spTree>
    <p:extLst>
      <p:ext uri="{BB962C8B-B14F-4D97-AF65-F5344CB8AC3E}">
        <p14:creationId xmlns:p14="http://schemas.microsoft.com/office/powerpoint/2010/main" xmlns="" val="4027191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16632"/>
            <a:ext cx="8784976"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6147987" y="6298287"/>
            <a:ext cx="2024913" cy="276999"/>
          </a:xfrm>
          <a:prstGeom prst="rect">
            <a:avLst/>
          </a:prstGeom>
        </p:spPr>
        <p:txBody>
          <a:bodyPr wrap="none">
            <a:spAutoFit/>
          </a:bodyPr>
          <a:lstStyle/>
          <a:p>
            <a:r>
              <a:rPr lang="es-ES" sz="1200" dirty="0"/>
              <a:t>J </a:t>
            </a:r>
            <a:r>
              <a:rPr lang="es-ES" sz="1200" dirty="0" err="1"/>
              <a:t>Rheumatol</a:t>
            </a:r>
            <a:r>
              <a:rPr lang="es-ES" sz="1200" dirty="0"/>
              <a:t> 2016;43:323–9;</a:t>
            </a:r>
          </a:p>
        </p:txBody>
      </p:sp>
      <p:sp>
        <p:nvSpPr>
          <p:cNvPr id="4" name="3 Rectángulo"/>
          <p:cNvSpPr/>
          <p:nvPr/>
        </p:nvSpPr>
        <p:spPr>
          <a:xfrm>
            <a:off x="6044753" y="1546611"/>
            <a:ext cx="2695448" cy="276999"/>
          </a:xfrm>
          <a:prstGeom prst="rect">
            <a:avLst/>
          </a:prstGeom>
        </p:spPr>
        <p:txBody>
          <a:bodyPr wrap="square">
            <a:spAutoFit/>
          </a:bodyPr>
          <a:lstStyle/>
          <a:p>
            <a:r>
              <a:rPr lang="es-ES" sz="1200" dirty="0" err="1"/>
              <a:t>November</a:t>
            </a:r>
            <a:r>
              <a:rPr lang="es-ES" sz="1200" dirty="0"/>
              <a:t> 2010 and </a:t>
            </a:r>
            <a:r>
              <a:rPr lang="es-ES" sz="1200" dirty="0" err="1" smtClean="0"/>
              <a:t>February</a:t>
            </a:r>
            <a:r>
              <a:rPr lang="es-ES" sz="1200" dirty="0" smtClean="0"/>
              <a:t> 2012</a:t>
            </a:r>
            <a:endParaRPr lang="es-ES" sz="1200" dirty="0"/>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616989" y="1844824"/>
            <a:ext cx="4394010" cy="433399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4 Flecha derecha"/>
          <p:cNvSpPr/>
          <p:nvPr/>
        </p:nvSpPr>
        <p:spPr>
          <a:xfrm>
            <a:off x="5503218" y="4869159"/>
            <a:ext cx="940990" cy="238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6218892" y="2276872"/>
            <a:ext cx="2664296" cy="461665"/>
          </a:xfrm>
          <a:prstGeom prst="rect">
            <a:avLst/>
          </a:prstGeom>
        </p:spPr>
        <p:txBody>
          <a:bodyPr wrap="square">
            <a:spAutoFit/>
          </a:bodyPr>
          <a:lstStyle/>
          <a:p>
            <a:r>
              <a:rPr lang="es-ES" sz="1200" dirty="0"/>
              <a:t>La edad media </a:t>
            </a:r>
            <a:r>
              <a:rPr lang="es-ES" sz="1200" dirty="0" smtClean="0"/>
              <a:t> </a:t>
            </a:r>
            <a:r>
              <a:rPr lang="es-ES" sz="1200" dirty="0"/>
              <a:t>44,9 ± 12,3 </a:t>
            </a:r>
            <a:r>
              <a:rPr lang="es-ES" sz="1200" dirty="0" smtClean="0"/>
              <a:t>años</a:t>
            </a:r>
            <a:endParaRPr lang="es-ES" sz="1200" dirty="0"/>
          </a:p>
          <a:p>
            <a:r>
              <a:rPr lang="es-ES" sz="1200" dirty="0"/>
              <a:t>El 94% eran mujeres.</a:t>
            </a:r>
          </a:p>
        </p:txBody>
      </p:sp>
      <p:sp>
        <p:nvSpPr>
          <p:cNvPr id="7" name="6 CuadroTexto"/>
          <p:cNvSpPr txBox="1"/>
          <p:nvPr/>
        </p:nvSpPr>
        <p:spPr>
          <a:xfrm>
            <a:off x="6300193" y="4077072"/>
            <a:ext cx="2582995" cy="646331"/>
          </a:xfrm>
          <a:prstGeom prst="rect">
            <a:avLst/>
          </a:prstGeom>
          <a:noFill/>
          <a:ln>
            <a:solidFill>
              <a:srgbClr val="92D050"/>
            </a:solidFill>
          </a:ln>
        </p:spPr>
        <p:txBody>
          <a:bodyPr wrap="square" rtlCol="0">
            <a:spAutoFit/>
          </a:bodyPr>
          <a:lstStyle/>
          <a:p>
            <a:r>
              <a:rPr lang="es-ES" dirty="0" smtClean="0"/>
              <a:t>BAJA PREVALENCIA </a:t>
            </a:r>
          </a:p>
          <a:p>
            <a:r>
              <a:rPr lang="es-ES" dirty="0" smtClean="0"/>
              <a:t>DE HAP EN LES</a:t>
            </a:r>
            <a:endParaRPr lang="es-ES" dirty="0"/>
          </a:p>
        </p:txBody>
      </p:sp>
    </p:spTree>
    <p:extLst>
      <p:ext uri="{BB962C8B-B14F-4D97-AF65-F5344CB8AC3E}">
        <p14:creationId xmlns:p14="http://schemas.microsoft.com/office/powerpoint/2010/main" xmlns="" val="193344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92060" y="4381428"/>
            <a:ext cx="5544435" cy="1754326"/>
          </a:xfrm>
          <a:prstGeom prst="rect">
            <a:avLst/>
          </a:prstGeom>
        </p:spPr>
        <p:txBody>
          <a:bodyPr wrap="square">
            <a:spAutoFit/>
          </a:bodyPr>
          <a:lstStyle/>
          <a:p>
            <a:r>
              <a:rPr lang="es-ES" sz="1200" dirty="0" smtClean="0"/>
              <a:t>Mensajes para llevar a casa</a:t>
            </a:r>
          </a:p>
          <a:p>
            <a:r>
              <a:rPr lang="es-ES" sz="1200" dirty="0" smtClean="0"/>
              <a:t>• Los anticuerpos </a:t>
            </a:r>
            <a:r>
              <a:rPr lang="es-ES" sz="1200" dirty="0" err="1" smtClean="0"/>
              <a:t>antifosfolípidos</a:t>
            </a:r>
            <a:r>
              <a:rPr lang="es-ES" sz="1200" dirty="0" smtClean="0"/>
              <a:t> están asociados con un mayor riesgo de hipertensión pulmonar en pacientes con lupus.</a:t>
            </a:r>
          </a:p>
          <a:p>
            <a:r>
              <a:rPr lang="es-ES" sz="1200" dirty="0" smtClean="0"/>
              <a:t>• Entre las pruebas de </a:t>
            </a:r>
            <a:r>
              <a:rPr lang="es-ES" sz="1200" dirty="0" err="1" smtClean="0"/>
              <a:t>antifosfolípidos</a:t>
            </a:r>
            <a:r>
              <a:rPr lang="es-ES" sz="1200" dirty="0" smtClean="0"/>
              <a:t>, solo el anticoagulante </a:t>
            </a:r>
            <a:r>
              <a:rPr lang="es-ES" sz="1200" dirty="0" err="1" smtClean="0"/>
              <a:t>lúpico</a:t>
            </a:r>
            <a:r>
              <a:rPr lang="es-ES" sz="1200" dirty="0" smtClean="0"/>
              <a:t> y los anticuerpos </a:t>
            </a:r>
            <a:r>
              <a:rPr lang="es-ES" sz="1200" dirty="0" err="1" smtClean="0"/>
              <a:t>anticardiolipina</a:t>
            </a:r>
            <a:r>
              <a:rPr lang="es-ES" sz="1200" dirty="0" smtClean="0"/>
              <a:t> </a:t>
            </a:r>
            <a:r>
              <a:rPr lang="es-ES" sz="1200" dirty="0" err="1" smtClean="0"/>
              <a:t>IgG</a:t>
            </a:r>
            <a:r>
              <a:rPr lang="es-ES" sz="1200" dirty="0" smtClean="0"/>
              <a:t> aumentaron el riesgo.</a:t>
            </a:r>
          </a:p>
          <a:p>
            <a:r>
              <a:rPr lang="es-ES" sz="1200" dirty="0" smtClean="0"/>
              <a:t>• Estos anticuerpos también están asociados con un mayor riesgo de hipertensión arterial pulmonar sin antecedentes de trombosis.</a:t>
            </a:r>
          </a:p>
          <a:p>
            <a:r>
              <a:rPr lang="es-ES" sz="1200" dirty="0" smtClean="0"/>
              <a:t>• Se necesitan más estudios para evaluar si las intervenciones terapéuticas pueden reducir la hipertensión pulmonar en pacientes con lupus</a:t>
            </a:r>
            <a:endParaRPr lang="es-E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6923" y="1749460"/>
            <a:ext cx="2861720" cy="4929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3492061" y="2996952"/>
            <a:ext cx="4572000" cy="461665"/>
          </a:xfrm>
          <a:prstGeom prst="rect">
            <a:avLst/>
          </a:prstGeom>
        </p:spPr>
        <p:txBody>
          <a:bodyPr>
            <a:spAutoFit/>
          </a:bodyPr>
          <a:lstStyle/>
          <a:p>
            <a:r>
              <a:rPr lang="es-ES" sz="1200" dirty="0"/>
              <a:t>prevalencia de HP en pacientes con LES positivo </a:t>
            </a:r>
            <a:r>
              <a:rPr lang="es-ES" sz="1200" dirty="0" err="1"/>
              <a:t>aPL</a:t>
            </a:r>
            <a:r>
              <a:rPr lang="es-ES" sz="1200" dirty="0"/>
              <a:t> versus negativo </a:t>
            </a:r>
            <a:r>
              <a:rPr lang="es-ES" sz="1200" dirty="0" err="1"/>
              <a:t>aPL</a:t>
            </a:r>
            <a:r>
              <a:rPr lang="es-ES" sz="1200" dirty="0"/>
              <a:t> fue del 12,3% frente al 7,3%, respectivamente</a:t>
            </a: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7504" y="105246"/>
            <a:ext cx="8784976" cy="14515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2391402" y="6309320"/>
            <a:ext cx="1329210" cy="369332"/>
          </a:xfrm>
          <a:prstGeom prst="rect">
            <a:avLst/>
          </a:prstGeom>
          <a:noFill/>
        </p:spPr>
        <p:txBody>
          <a:bodyPr wrap="none" rtlCol="0">
            <a:spAutoFit/>
          </a:bodyPr>
          <a:lstStyle/>
          <a:p>
            <a:r>
              <a:rPr lang="es-ES" dirty="0" smtClean="0"/>
              <a:t>31 estudios</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xmlns="" val="2996451484"/>
              </p:ext>
            </p:extLst>
          </p:nvPr>
        </p:nvGraphicFramePr>
        <p:xfrm>
          <a:off x="3419872" y="2079704"/>
          <a:ext cx="5605133" cy="2296160"/>
        </p:xfrm>
        <a:graphic>
          <a:graphicData uri="http://schemas.openxmlformats.org/drawingml/2006/table">
            <a:tbl>
              <a:tblPr firstRow="1" bandRow="1">
                <a:tableStyleId>{5C22544A-7EE6-4342-B048-85BDC9FD1C3A}</a:tableStyleId>
              </a:tblPr>
              <a:tblGrid>
                <a:gridCol w="1860717"/>
                <a:gridCol w="2376264"/>
                <a:gridCol w="1368152"/>
              </a:tblGrid>
              <a:tr h="370840">
                <a:tc gridSpan="3">
                  <a:txBody>
                    <a:bodyPr/>
                    <a:lstStyle/>
                    <a:p>
                      <a:r>
                        <a:rPr lang="es-ES" dirty="0" smtClean="0"/>
                        <a:t>LES</a:t>
                      </a:r>
                      <a:r>
                        <a:rPr lang="es-ES" baseline="0" dirty="0" smtClean="0"/>
                        <a:t>                             </a:t>
                      </a:r>
                      <a:r>
                        <a:rPr lang="es-ES" baseline="0" dirty="0" err="1" smtClean="0"/>
                        <a:t>LES</a:t>
                      </a:r>
                      <a:r>
                        <a:rPr lang="es-ES" baseline="0" dirty="0" smtClean="0"/>
                        <a:t> AFL +                  LES AFL  -</a:t>
                      </a:r>
                      <a:endParaRPr lang="es-ES" dirty="0"/>
                    </a:p>
                  </a:txBody>
                  <a:tcPr/>
                </a:tc>
                <a:tc hMerge="1">
                  <a:txBody>
                    <a:bodyPr/>
                    <a:lstStyle/>
                    <a:p>
                      <a:endParaRPr lang="es-ES" dirty="0"/>
                    </a:p>
                  </a:txBody>
                  <a:tcPr/>
                </a:tc>
                <a:tc hMerge="1">
                  <a:txBody>
                    <a:bodyPr/>
                    <a:lstStyle/>
                    <a:p>
                      <a:endParaRPr lang="es-ES" dirty="0"/>
                    </a:p>
                  </a:txBody>
                  <a:tcPr/>
                </a:tc>
              </a:tr>
              <a:tr h="370840">
                <a:tc>
                  <a:txBody>
                    <a:bodyPr/>
                    <a:lstStyle/>
                    <a:p>
                      <a:r>
                        <a:rPr lang="es-ES" dirty="0" smtClean="0"/>
                        <a:t>PREVALENCIA</a:t>
                      </a:r>
                      <a:endParaRPr lang="es-ES" dirty="0"/>
                    </a:p>
                  </a:txBody>
                  <a:tcPr/>
                </a:tc>
                <a:tc>
                  <a:txBody>
                    <a:bodyPr/>
                    <a:lstStyle/>
                    <a:p>
                      <a:r>
                        <a:rPr lang="es-ES" dirty="0" smtClean="0"/>
                        <a:t>12,3%</a:t>
                      </a:r>
                      <a:endParaRPr lang="es-ES" dirty="0"/>
                    </a:p>
                  </a:txBody>
                  <a:tcPr/>
                </a:tc>
                <a:tc>
                  <a:txBody>
                    <a:bodyPr/>
                    <a:lstStyle/>
                    <a:p>
                      <a:r>
                        <a:rPr lang="es-ES" dirty="0" smtClean="0"/>
                        <a:t>7,3%</a:t>
                      </a:r>
                      <a:endParaRPr lang="es-ES" dirty="0"/>
                    </a:p>
                  </a:txBody>
                  <a:tcPr/>
                </a:tc>
              </a:tr>
              <a:tr h="370840">
                <a:tc>
                  <a:txBody>
                    <a:bodyPr/>
                    <a:lstStyle/>
                    <a:p>
                      <a:r>
                        <a:rPr lang="es-ES" dirty="0" smtClean="0"/>
                        <a:t>MAYOR RIESGO DE HP</a:t>
                      </a:r>
                      <a:endParaRPr lang="es-ES" dirty="0"/>
                    </a:p>
                  </a:txBody>
                  <a:tcPr/>
                </a:tc>
                <a:tc>
                  <a:txBody>
                    <a:bodyPr/>
                    <a:lstStyle/>
                    <a:p>
                      <a:r>
                        <a:rPr lang="es-ES" sz="1600" dirty="0" smtClean="0"/>
                        <a:t>*ACL </a:t>
                      </a:r>
                      <a:r>
                        <a:rPr lang="es-ES" sz="1600" dirty="0" err="1" smtClean="0"/>
                        <a:t>lúpico</a:t>
                      </a:r>
                      <a:r>
                        <a:rPr lang="es-ES" sz="1600" dirty="0" smtClean="0"/>
                        <a:t> (OR = 1.96 [IC 95%, 1.31-2.92]) </a:t>
                      </a:r>
                    </a:p>
                    <a:p>
                      <a:r>
                        <a:rPr lang="es-ES" sz="1600" dirty="0" smtClean="0"/>
                        <a:t>*ACA</a:t>
                      </a:r>
                      <a:r>
                        <a:rPr lang="es-ES" sz="1600" baseline="0" dirty="0" smtClean="0"/>
                        <a:t> </a:t>
                      </a:r>
                      <a:r>
                        <a:rPr lang="es-ES" sz="1600" dirty="0" err="1" smtClean="0"/>
                        <a:t>IgG</a:t>
                      </a:r>
                      <a:r>
                        <a:rPr lang="es-ES" sz="1600" dirty="0" smtClean="0"/>
                        <a:t> (OR = 2.64 [IC 95%, 1.30-5.36])</a:t>
                      </a:r>
                    </a:p>
                    <a:p>
                      <a:r>
                        <a:rPr lang="es-ES" sz="1600" dirty="0" smtClean="0"/>
                        <a:t>* Resto no asociación con más HP</a:t>
                      </a:r>
                      <a:endParaRPr lang="es-ES" sz="1600" dirty="0"/>
                    </a:p>
                  </a:txBody>
                  <a:tcPr/>
                </a:tc>
                <a:tc>
                  <a:txBody>
                    <a:bodyPr/>
                    <a:lstStyle/>
                    <a:p>
                      <a:endParaRPr lang="es-ES" dirty="0"/>
                    </a:p>
                  </a:txBody>
                  <a:tcPr/>
                </a:tc>
              </a:tr>
            </a:tbl>
          </a:graphicData>
        </a:graphic>
      </p:graphicFrame>
      <p:sp>
        <p:nvSpPr>
          <p:cNvPr id="5" name="4 CuadroTexto"/>
          <p:cNvSpPr txBox="1"/>
          <p:nvPr/>
        </p:nvSpPr>
        <p:spPr>
          <a:xfrm>
            <a:off x="4475566" y="1737828"/>
            <a:ext cx="3043525" cy="369332"/>
          </a:xfrm>
          <a:prstGeom prst="rect">
            <a:avLst/>
          </a:prstGeom>
          <a:noFill/>
        </p:spPr>
        <p:txBody>
          <a:bodyPr wrap="none" rtlCol="0">
            <a:spAutoFit/>
          </a:bodyPr>
          <a:lstStyle/>
          <a:p>
            <a:r>
              <a:rPr lang="es-ES" dirty="0" smtClean="0"/>
              <a:t>4480 PACIENTES CON LES</a:t>
            </a:r>
            <a:endParaRPr lang="es-ES" dirty="0"/>
          </a:p>
        </p:txBody>
      </p:sp>
    </p:spTree>
    <p:extLst>
      <p:ext uri="{BB962C8B-B14F-4D97-AF65-F5344CB8AC3E}">
        <p14:creationId xmlns:p14="http://schemas.microsoft.com/office/powerpoint/2010/main" xmlns="" val="458579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36912"/>
            <a:ext cx="8229600" cy="1600200"/>
          </a:xfrm>
        </p:spPr>
        <p:txBody>
          <a:bodyPr/>
          <a:lstStyle/>
          <a:p>
            <a:r>
              <a:rPr lang="es-ES" b="1" dirty="0"/>
              <a:t>Hipertensión pulmonar </a:t>
            </a:r>
            <a:r>
              <a:rPr lang="es-ES" b="1" dirty="0" smtClean="0"/>
              <a:t>TEC y SAF</a:t>
            </a:r>
            <a:endParaRPr lang="es-ES" dirty="0"/>
          </a:p>
        </p:txBody>
      </p:sp>
    </p:spTree>
    <p:extLst>
      <p:ext uri="{BB962C8B-B14F-4D97-AF65-F5344CB8AC3E}">
        <p14:creationId xmlns:p14="http://schemas.microsoft.com/office/powerpoint/2010/main" xmlns="" val="3057669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5816" y="692696"/>
            <a:ext cx="4392488" cy="646331"/>
          </a:xfrm>
          <a:prstGeom prst="rect">
            <a:avLst/>
          </a:prstGeom>
        </p:spPr>
        <p:txBody>
          <a:bodyPr wrap="square">
            <a:spAutoFit/>
          </a:bodyPr>
          <a:lstStyle/>
          <a:p>
            <a:r>
              <a:rPr lang="es-ES" b="1" dirty="0"/>
              <a:t>Hipertensión </a:t>
            </a:r>
            <a:r>
              <a:rPr lang="es-ES" b="1" dirty="0" smtClean="0"/>
              <a:t>pulmonar TEC y </a:t>
            </a:r>
            <a:r>
              <a:rPr lang="es-ES" b="1" dirty="0" err="1" smtClean="0"/>
              <a:t>Sd.antifosfolipidico</a:t>
            </a:r>
            <a:endParaRPr lang="es-ES" dirty="0"/>
          </a:p>
        </p:txBody>
      </p:sp>
      <p:pic>
        <p:nvPicPr>
          <p:cNvPr id="3" name="Picture 3" descr="C:\Users\Pepi\Desktop\DOCUMENTOS MEDICINA INTERNA\autoinmunes\SEMINARIO JAEN AADEA 2019\DIAPOSITIVAS DRA ESCRIBANO\Captura de pantalla 2019-09-04 18.32.28.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7543" y="260647"/>
            <a:ext cx="2140787" cy="13681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Elipse"/>
          <p:cNvSpPr/>
          <p:nvPr/>
        </p:nvSpPr>
        <p:spPr>
          <a:xfrm>
            <a:off x="3563888" y="3160857"/>
            <a:ext cx="245353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MANIFESTACIONES PULMONARES DE SAF</a:t>
            </a:r>
            <a:endParaRPr lang="es-ES" sz="1100" dirty="0"/>
          </a:p>
        </p:txBody>
      </p:sp>
      <p:sp>
        <p:nvSpPr>
          <p:cNvPr id="7" name="6 Elipse"/>
          <p:cNvSpPr/>
          <p:nvPr/>
        </p:nvSpPr>
        <p:spPr>
          <a:xfrm>
            <a:off x="6804248" y="2996952"/>
            <a:ext cx="1911043"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TEP AGUDO</a:t>
            </a:r>
            <a:endParaRPr lang="es-ES" sz="1100" dirty="0"/>
          </a:p>
        </p:txBody>
      </p:sp>
      <p:sp>
        <p:nvSpPr>
          <p:cNvPr id="8" name="7 Elipse"/>
          <p:cNvSpPr/>
          <p:nvPr/>
        </p:nvSpPr>
        <p:spPr>
          <a:xfrm>
            <a:off x="3707904" y="4581128"/>
            <a:ext cx="2232248"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OTRAS: HEMORRAGIA ALVEOLAR DIFUSA, ALVEOLITIS, SAF CATASTROFICO, ETC. </a:t>
            </a:r>
            <a:endParaRPr lang="es-ES" sz="1100" dirty="0"/>
          </a:p>
        </p:txBody>
      </p:sp>
      <p:sp>
        <p:nvSpPr>
          <p:cNvPr id="9" name="8 Elipse"/>
          <p:cNvSpPr/>
          <p:nvPr/>
        </p:nvSpPr>
        <p:spPr>
          <a:xfrm>
            <a:off x="755576" y="3140968"/>
            <a:ext cx="2016224"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SD DISTRESS RESPIRATORIO AGUDO</a:t>
            </a:r>
            <a:endParaRPr lang="es-ES" sz="1100" dirty="0"/>
          </a:p>
        </p:txBody>
      </p:sp>
      <p:sp>
        <p:nvSpPr>
          <p:cNvPr id="10" name="9 Elipse"/>
          <p:cNvSpPr/>
          <p:nvPr/>
        </p:nvSpPr>
        <p:spPr>
          <a:xfrm>
            <a:off x="3182815" y="1700808"/>
            <a:ext cx="3045224" cy="10801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HIPERTENSIÓN  PULMONAR (ARTERIAL, VENOSA Y TEP CRÓNICO)</a:t>
            </a:r>
            <a:endParaRPr lang="es-ES" sz="1100" dirty="0"/>
          </a:p>
        </p:txBody>
      </p:sp>
      <p:sp>
        <p:nvSpPr>
          <p:cNvPr id="6" name="5 Flecha izquierda"/>
          <p:cNvSpPr/>
          <p:nvPr/>
        </p:nvSpPr>
        <p:spPr>
          <a:xfrm>
            <a:off x="2915816" y="3628910"/>
            <a:ext cx="504056" cy="1402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izquierda"/>
          <p:cNvSpPr/>
          <p:nvPr/>
        </p:nvSpPr>
        <p:spPr>
          <a:xfrm rot="10800000">
            <a:off x="6117740" y="3556901"/>
            <a:ext cx="61450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4705427" y="4240977"/>
            <a:ext cx="118601" cy="268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rriba"/>
          <p:cNvSpPr/>
          <p:nvPr/>
        </p:nvSpPr>
        <p:spPr>
          <a:xfrm>
            <a:off x="4644008" y="2850966"/>
            <a:ext cx="180020" cy="290002"/>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707247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980728"/>
            <a:ext cx="8362950" cy="511256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9197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4624" y="116632"/>
            <a:ext cx="7258800" cy="1333796"/>
          </a:xfrm>
        </p:spPr>
        <p:txBody>
          <a:bodyPr/>
          <a:lstStyle/>
          <a:p>
            <a:pPr>
              <a:lnSpc>
                <a:spcPct val="100000"/>
              </a:lnSpc>
            </a:pPr>
            <a:r>
              <a:rPr lang="es-ES" sz="2800" dirty="0" smtClean="0"/>
              <a:t>ENFERMEDADES AUTOINMUNES</a:t>
            </a:r>
            <a:br>
              <a:rPr lang="es-ES" sz="2800" dirty="0" smtClean="0"/>
            </a:br>
            <a:r>
              <a:rPr lang="es-ES" sz="2800" dirty="0" smtClean="0"/>
              <a:t> E </a:t>
            </a:r>
            <a:br>
              <a:rPr lang="es-ES" sz="2800" dirty="0" smtClean="0"/>
            </a:br>
            <a:r>
              <a:rPr lang="es-ES" sz="2800" dirty="0" smtClean="0"/>
              <a:t>HPTEC </a:t>
            </a:r>
            <a:endParaRPr lang="es-ES" sz="2800" dirty="0"/>
          </a:p>
        </p:txBody>
      </p:sp>
      <p:sp>
        <p:nvSpPr>
          <p:cNvPr id="3" name="2 Marcador de contenido"/>
          <p:cNvSpPr>
            <a:spLocks noGrp="1"/>
          </p:cNvSpPr>
          <p:nvPr>
            <p:ph idx="1"/>
          </p:nvPr>
        </p:nvSpPr>
        <p:spPr>
          <a:xfrm>
            <a:off x="5389095" y="3891734"/>
            <a:ext cx="2736304" cy="502315"/>
          </a:xfrm>
        </p:spPr>
        <p:txBody>
          <a:bodyPr>
            <a:noAutofit/>
          </a:bodyPr>
          <a:lstStyle/>
          <a:p>
            <a:pPr marL="0" indent="0">
              <a:buNone/>
            </a:pPr>
            <a:endParaRPr lang="es-ES" sz="1600" dirty="0"/>
          </a:p>
          <a:p>
            <a:pPr>
              <a:buFont typeface="Symbol"/>
              <a:buChar char="Þ"/>
            </a:pPr>
            <a:r>
              <a:rPr lang="es-ES" sz="1600" dirty="0" smtClean="0">
                <a:solidFill>
                  <a:srgbClr val="FF0000"/>
                </a:solidFill>
              </a:rPr>
              <a:t>2019</a:t>
            </a:r>
            <a:endParaRPr lang="es-ES" sz="1600" dirty="0" smtClean="0"/>
          </a:p>
          <a:p>
            <a:pPr marL="0" indent="0">
              <a:buNone/>
            </a:pPr>
            <a:r>
              <a:rPr lang="es-ES" sz="1600" dirty="0" smtClean="0"/>
              <a:t>  18 pacientes       (1,17%) </a:t>
            </a:r>
            <a:endParaRPr lang="es-ES" sz="1600" dirty="0"/>
          </a:p>
        </p:txBody>
      </p:sp>
      <p:pic>
        <p:nvPicPr>
          <p:cNvPr id="5" name="Picture 3" descr="C:\Users\Pepi\Desktop\DOCUMENTOS MEDICINA INTERNA\autoinmunes\SEMINARIO JAEN AADEA 2019\DIAPOSITIVAS DRA ESCRIBANO\Captura de pantalla 2019-09-04 18.32.28.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7504" y="116632"/>
            <a:ext cx="1224136" cy="78235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2" descr="Resultado de imagen de mapa  de espaÃ±a dise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6 Rectángulo"/>
          <p:cNvSpPr/>
          <p:nvPr/>
        </p:nvSpPr>
        <p:spPr>
          <a:xfrm>
            <a:off x="708611" y="3747718"/>
            <a:ext cx="1167681" cy="646331"/>
          </a:xfrm>
          <a:prstGeom prst="rect">
            <a:avLst/>
          </a:prstGeom>
        </p:spPr>
        <p:txBody>
          <a:bodyPr wrap="square">
            <a:spAutoFit/>
          </a:bodyPr>
          <a:lstStyle/>
          <a:p>
            <a:endParaRPr lang="es-ES" dirty="0"/>
          </a:p>
          <a:p>
            <a:pPr>
              <a:buFont typeface="Symbol"/>
              <a:buChar char="Þ"/>
            </a:pPr>
            <a:r>
              <a:rPr lang="es-ES" dirty="0" smtClean="0">
                <a:solidFill>
                  <a:srgbClr val="FF0000"/>
                </a:solidFill>
              </a:rPr>
              <a:t>2015</a:t>
            </a:r>
            <a:endParaRPr lang="es-ES" dirty="0">
              <a:solidFill>
                <a:srgbClr val="FF0000"/>
              </a:solidFill>
            </a:endParaRPr>
          </a:p>
        </p:txBody>
      </p:sp>
      <p:sp>
        <p:nvSpPr>
          <p:cNvPr id="8" name="7 Rectángulo"/>
          <p:cNvSpPr/>
          <p:nvPr/>
        </p:nvSpPr>
        <p:spPr>
          <a:xfrm>
            <a:off x="460375" y="1708786"/>
            <a:ext cx="1337226" cy="400110"/>
          </a:xfrm>
          <a:prstGeom prst="rect">
            <a:avLst/>
          </a:prstGeom>
        </p:spPr>
        <p:txBody>
          <a:bodyPr wrap="none">
            <a:spAutoFit/>
          </a:bodyPr>
          <a:lstStyle/>
          <a:p>
            <a:pPr lvl="0"/>
            <a:r>
              <a:rPr lang="es-ES" sz="2000" dirty="0">
                <a:solidFill>
                  <a:prstClr val="black"/>
                </a:solidFill>
              </a:rPr>
              <a:t>REHAP…</a:t>
            </a:r>
          </a:p>
        </p:txBody>
      </p:sp>
      <p:sp>
        <p:nvSpPr>
          <p:cNvPr id="10" name="9 Rectángulo"/>
          <p:cNvSpPr/>
          <p:nvPr/>
        </p:nvSpPr>
        <p:spPr>
          <a:xfrm>
            <a:off x="1403648" y="5818421"/>
            <a:ext cx="1075936" cy="369332"/>
          </a:xfrm>
          <a:prstGeom prst="rect">
            <a:avLst/>
          </a:prstGeom>
        </p:spPr>
        <p:txBody>
          <a:bodyPr wrap="none">
            <a:spAutoFit/>
          </a:bodyPr>
          <a:lstStyle/>
          <a:p>
            <a:pPr lvl="0"/>
            <a:r>
              <a:rPr lang="es-ES" dirty="0">
                <a:solidFill>
                  <a:prstClr val="black"/>
                </a:solidFill>
                <a:sym typeface="Wingdings" panose="05000000000000000000" pitchFamily="2" charset="2"/>
              </a:rPr>
              <a:t>+ </a:t>
            </a:r>
            <a:r>
              <a:rPr lang="es-ES" dirty="0" err="1">
                <a:solidFill>
                  <a:prstClr val="black"/>
                </a:solidFill>
                <a:sym typeface="Wingdings" panose="05000000000000000000" pitchFamily="2" charset="2"/>
              </a:rPr>
              <a:t>Fc</a:t>
            </a:r>
            <a:r>
              <a:rPr lang="es-ES" dirty="0">
                <a:solidFill>
                  <a:prstClr val="black"/>
                </a:solidFill>
                <a:sym typeface="Wingdings" panose="05000000000000000000" pitchFamily="2" charset="2"/>
              </a:rPr>
              <a:t> SAF</a:t>
            </a:r>
          </a:p>
        </p:txBody>
      </p:sp>
      <p:sp>
        <p:nvSpPr>
          <p:cNvPr id="11" name="10 Rectángulo"/>
          <p:cNvSpPr/>
          <p:nvPr/>
        </p:nvSpPr>
        <p:spPr>
          <a:xfrm>
            <a:off x="5364088" y="1524876"/>
            <a:ext cx="3430032" cy="1384161"/>
          </a:xfrm>
          <a:prstGeom prst="rect">
            <a:avLst/>
          </a:prstGeom>
          <a:scene3d>
            <a:camera prst="isometricLeftDown"/>
            <a:lightRig rig="threePt" dir="t"/>
          </a:scene3d>
        </p:spPr>
        <p:txBody>
          <a:bodyPr wrap="square">
            <a:spAutoFit/>
          </a:bodyPr>
          <a:lstStyle/>
          <a:p>
            <a:pPr>
              <a:lnSpc>
                <a:spcPct val="190000"/>
              </a:lnSpc>
              <a:spcBef>
                <a:spcPct val="200000"/>
              </a:spcBef>
              <a:buClr>
                <a:srgbClr val="000066"/>
              </a:buClr>
              <a:buFont typeface="Wingdings" pitchFamily="2" charset="2"/>
              <a:buChar char="ü"/>
              <a:defRPr/>
            </a:pPr>
            <a:r>
              <a:rPr lang="es-ES" sz="2400" b="1" i="1" dirty="0">
                <a:solidFill>
                  <a:srgbClr val="000066"/>
                </a:solidFill>
                <a:effectLst>
                  <a:outerShdw blurRad="38100" dist="38100" dir="2700000" algn="tl">
                    <a:srgbClr val="000000"/>
                  </a:outerShdw>
                </a:effectLst>
                <a:latin typeface="Verdana" pitchFamily="34" charset="0"/>
              </a:rPr>
              <a:t>PACIENTES VÁLIDOS</a:t>
            </a:r>
            <a:r>
              <a:rPr lang="es-ES" sz="2400" b="1" dirty="0">
                <a:solidFill>
                  <a:srgbClr val="000066"/>
                </a:solidFill>
                <a:effectLst>
                  <a:outerShdw blurRad="38100" dist="38100" dir="2700000" algn="tl">
                    <a:srgbClr val="000000"/>
                  </a:outerShdw>
                </a:effectLst>
                <a:latin typeface="Verdana" pitchFamily="34" charset="0"/>
              </a:rPr>
              <a:t>: 1535</a:t>
            </a:r>
          </a:p>
        </p:txBody>
      </p:sp>
      <p:pic>
        <p:nvPicPr>
          <p:cNvPr id="14" name="Picture 121" descr="pulmon-2"/>
          <p:cNvPicPr>
            <a:picLocks noChangeAspect="1" noChangeArrowheads="1"/>
          </p:cNvPicPr>
          <p:nvPr/>
        </p:nvPicPr>
        <p:blipFill>
          <a:blip r:embed="rId4" cstate="email">
            <a:clrChange>
              <a:clrFrom>
                <a:srgbClr val="FFFFFF"/>
              </a:clrFrom>
              <a:clrTo>
                <a:srgbClr val="FFFFFF">
                  <a:alpha val="0"/>
                </a:srgbClr>
              </a:clrTo>
            </a:clrChange>
            <a:lum bright="10000"/>
            <a:extLst>
              <a:ext uri="{28A0092B-C50C-407E-A947-70E740481C1C}">
                <a14:useLocalDpi xmlns:a14="http://schemas.microsoft.com/office/drawing/2010/main" xmlns=""/>
              </a:ext>
            </a:extLst>
          </a:blip>
          <a:srcRect/>
          <a:stretch>
            <a:fillRect/>
          </a:stretch>
        </p:blipFill>
        <p:spPr bwMode="auto">
          <a:xfrm rot="-835381">
            <a:off x="2662471" y="2319134"/>
            <a:ext cx="1950534" cy="1662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12 Rectángulo"/>
          <p:cNvSpPr/>
          <p:nvPr/>
        </p:nvSpPr>
        <p:spPr>
          <a:xfrm>
            <a:off x="60278" y="2989468"/>
            <a:ext cx="2286000" cy="461665"/>
          </a:xfrm>
          <a:prstGeom prst="rect">
            <a:avLst/>
          </a:prstGeom>
        </p:spPr>
        <p:txBody>
          <a:bodyPr>
            <a:spAutoFit/>
          </a:bodyPr>
          <a:lstStyle/>
          <a:p>
            <a:pPr algn="ctr">
              <a:defRPr sz="2160" b="1" i="0" u="none" strike="noStrike" kern="1200" baseline="0">
                <a:solidFill>
                  <a:prstClr val="black"/>
                </a:solidFill>
                <a:latin typeface="+mn-lt"/>
                <a:ea typeface="+mn-ea"/>
                <a:cs typeface="+mn-cs"/>
              </a:defRPr>
            </a:pPr>
            <a:r>
              <a:rPr lang="en-US" sz="1200" dirty="0"/>
              <a:t>CIRUGÍA DE HPTEC + HIPERCOAGULABILIDAD</a:t>
            </a:r>
          </a:p>
        </p:txBody>
      </p:sp>
      <p:sp>
        <p:nvSpPr>
          <p:cNvPr id="15" name="14 CuadroTexto"/>
          <p:cNvSpPr txBox="1"/>
          <p:nvPr/>
        </p:nvSpPr>
        <p:spPr>
          <a:xfrm>
            <a:off x="107504" y="5062066"/>
            <a:ext cx="4050789" cy="646331"/>
          </a:xfrm>
          <a:prstGeom prst="rect">
            <a:avLst/>
          </a:prstGeom>
          <a:noFill/>
        </p:spPr>
        <p:txBody>
          <a:bodyPr wrap="none" rtlCol="0">
            <a:spAutoFit/>
          </a:bodyPr>
          <a:lstStyle/>
          <a:p>
            <a:r>
              <a:rPr lang="es-ES" dirty="0" smtClean="0"/>
              <a:t>47% INTERVENIDOS=&gt;</a:t>
            </a:r>
          </a:p>
          <a:p>
            <a:r>
              <a:rPr lang="es-ES" dirty="0" smtClean="0"/>
              <a:t>ESTADO HIPERCOAGULABILIDAD</a:t>
            </a:r>
            <a:endParaRPr lang="es-ES" dirty="0"/>
          </a:p>
        </p:txBody>
      </p:sp>
      <p:sp>
        <p:nvSpPr>
          <p:cNvPr id="16" name="15 Rectángulo"/>
          <p:cNvSpPr/>
          <p:nvPr/>
        </p:nvSpPr>
        <p:spPr>
          <a:xfrm>
            <a:off x="5389095" y="2909037"/>
            <a:ext cx="2286000" cy="523220"/>
          </a:xfrm>
          <a:prstGeom prst="rect">
            <a:avLst/>
          </a:prstGeom>
        </p:spPr>
        <p:txBody>
          <a:bodyPr>
            <a:spAutoFit/>
          </a:bodyPr>
          <a:lstStyle/>
          <a:p>
            <a:pPr algn="ctr">
              <a:defRPr sz="1400" b="1" i="0" u="none" strike="noStrike" kern="1200" baseline="0">
                <a:solidFill>
                  <a:prstClr val="black"/>
                </a:solidFill>
                <a:latin typeface="+mn-lt"/>
                <a:ea typeface="+mn-ea"/>
                <a:cs typeface="+mn-cs"/>
              </a:defRPr>
            </a:pPr>
            <a:r>
              <a:rPr lang="es-ES" dirty="0"/>
              <a:t>HPTEC + AUTOINMUNIDAD</a:t>
            </a:r>
          </a:p>
        </p:txBody>
      </p:sp>
      <p:sp>
        <p:nvSpPr>
          <p:cNvPr id="17" name="16 CuadroTexto"/>
          <p:cNvSpPr txBox="1"/>
          <p:nvPr/>
        </p:nvSpPr>
        <p:spPr>
          <a:xfrm>
            <a:off x="5546087" y="5246732"/>
            <a:ext cx="1972015" cy="923330"/>
          </a:xfrm>
          <a:prstGeom prst="rect">
            <a:avLst/>
          </a:prstGeom>
          <a:noFill/>
        </p:spPr>
        <p:txBody>
          <a:bodyPr wrap="none" rtlCol="0">
            <a:spAutoFit/>
          </a:bodyPr>
          <a:lstStyle/>
          <a:p>
            <a:r>
              <a:rPr lang="es-ES" dirty="0" smtClean="0"/>
              <a:t>TEA: 7</a:t>
            </a:r>
          </a:p>
          <a:p>
            <a:r>
              <a:rPr lang="es-ES" dirty="0" smtClean="0"/>
              <a:t>TRASPLANTE: 1</a:t>
            </a:r>
          </a:p>
          <a:p>
            <a:r>
              <a:rPr lang="es-ES" dirty="0" smtClean="0"/>
              <a:t>NO CIRUGÍA: 10</a:t>
            </a:r>
            <a:endParaRPr lang="es-ES" dirty="0"/>
          </a:p>
        </p:txBody>
      </p:sp>
    </p:spTree>
    <p:extLst>
      <p:ext uri="{BB962C8B-B14F-4D97-AF65-F5344CB8AC3E}">
        <p14:creationId xmlns:p14="http://schemas.microsoft.com/office/powerpoint/2010/main" xmlns="" val="3242109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Pepi\Desktop\DOCUMENTOS MEDICINA INTERNA\autoinmunes\SEMINARIO JAEN AADEA 2019\DIAPOSITIVAS DRA ESCRIBANO\Captura de pantalla 2019-09-04 18.32.28.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912" y="49106"/>
            <a:ext cx="1105242" cy="7063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28912" y="1052736"/>
            <a:ext cx="9236800" cy="584775"/>
          </a:xfrm>
          <a:prstGeom prst="rect">
            <a:avLst/>
          </a:prstGeom>
        </p:spPr>
        <p:txBody>
          <a:bodyPr wrap="square">
            <a:spAutoFit/>
          </a:bodyPr>
          <a:lstStyle/>
          <a:p>
            <a:r>
              <a:rPr lang="es-ES" sz="1600" b="1" dirty="0" smtClean="0"/>
              <a:t>Las </a:t>
            </a:r>
            <a:r>
              <a:rPr lang="es-ES" sz="1600" b="1" dirty="0"/>
              <a:t>características clínicas del síndrome </a:t>
            </a:r>
            <a:r>
              <a:rPr lang="es-ES" sz="1600" b="1" dirty="0" err="1"/>
              <a:t>antifosfolípido</a:t>
            </a:r>
            <a:r>
              <a:rPr lang="es-ES" sz="1600" b="1" dirty="0"/>
              <a:t> asociados con crónica </a:t>
            </a:r>
            <a:r>
              <a:rPr lang="es-ES" sz="1600" b="1" dirty="0" smtClean="0"/>
              <a:t>tromboembólica hipertensión pulmonar </a:t>
            </a:r>
            <a:r>
              <a:rPr lang="es-ES" sz="900" u="sng" dirty="0" err="1" smtClean="0">
                <a:hlinkClick r:id="rId4" tooltip="Zhonghua nei ke za zhi."/>
              </a:rPr>
              <a:t>Zhonghua</a:t>
            </a:r>
            <a:r>
              <a:rPr lang="es-ES" sz="900" u="sng" dirty="0" smtClean="0">
                <a:hlinkClick r:id="rId4" tooltip="Zhonghua nei ke za zhi."/>
              </a:rPr>
              <a:t> </a:t>
            </a:r>
            <a:r>
              <a:rPr lang="es-ES" sz="900" u="sng" dirty="0" err="1">
                <a:hlinkClick r:id="rId4" tooltip="Zhonghua nei ke za zhi."/>
              </a:rPr>
              <a:t>Nei</a:t>
            </a:r>
            <a:r>
              <a:rPr lang="es-ES" sz="900" u="sng" dirty="0">
                <a:hlinkClick r:id="rId4" tooltip="Zhonghua nei ke za zhi."/>
              </a:rPr>
              <a:t> </a:t>
            </a:r>
            <a:r>
              <a:rPr lang="es-ES" sz="900" u="sng" dirty="0" err="1">
                <a:hlinkClick r:id="rId4" tooltip="Zhonghua nei ke za zhi."/>
              </a:rPr>
              <a:t>Ke</a:t>
            </a:r>
            <a:r>
              <a:rPr lang="es-ES" sz="900" u="sng" dirty="0">
                <a:hlinkClick r:id="rId4" tooltip="Zhonghua nei ke za zhi."/>
              </a:rPr>
              <a:t> </a:t>
            </a:r>
            <a:r>
              <a:rPr lang="es-ES" sz="900" u="sng" dirty="0" err="1">
                <a:hlinkClick r:id="rId4" tooltip="Zhonghua nei ke za zhi."/>
              </a:rPr>
              <a:t>Za</a:t>
            </a:r>
            <a:r>
              <a:rPr lang="es-ES" sz="900" u="sng" dirty="0">
                <a:hlinkClick r:id="rId4" tooltip="Zhonghua nei ke za zhi."/>
              </a:rPr>
              <a:t> </a:t>
            </a:r>
            <a:r>
              <a:rPr lang="es-ES" sz="900" u="sng" dirty="0" err="1" smtClean="0">
                <a:hlinkClick r:id="rId4" tooltip="Zhonghua nei ke za zhi."/>
              </a:rPr>
              <a:t>Zhi</a:t>
            </a:r>
            <a:r>
              <a:rPr lang="es-ES" sz="900" dirty="0" smtClean="0"/>
              <a:t>. </a:t>
            </a:r>
            <a:r>
              <a:rPr lang="es-ES" sz="900" u="sng" dirty="0">
                <a:hlinkClick r:id="rId5"/>
              </a:rPr>
              <a:t>Li C </a:t>
            </a:r>
            <a:r>
              <a:rPr lang="es-ES" sz="900" baseline="30000" dirty="0"/>
              <a:t>1</a:t>
            </a:r>
            <a:r>
              <a:rPr lang="es-ES" sz="900" dirty="0"/>
              <a:t> , </a:t>
            </a:r>
            <a:r>
              <a:rPr lang="es-ES" sz="900" u="sng" dirty="0" err="1">
                <a:hlinkClick r:id="rId6"/>
              </a:rPr>
              <a:t>Zhao</a:t>
            </a:r>
            <a:r>
              <a:rPr lang="es-ES" sz="900" u="sng" dirty="0">
                <a:hlinkClick r:id="rId6"/>
              </a:rPr>
              <a:t> JL </a:t>
            </a:r>
            <a:r>
              <a:rPr lang="es-ES" sz="900" baseline="30000" dirty="0"/>
              <a:t>1</a:t>
            </a:r>
            <a:r>
              <a:rPr lang="es-ES" sz="900" dirty="0"/>
              <a:t> , </a:t>
            </a:r>
            <a:r>
              <a:rPr lang="es-ES" sz="900" u="sng" dirty="0" err="1">
                <a:hlinkClick r:id="rId7"/>
              </a:rPr>
              <a:t>Liu</a:t>
            </a:r>
            <a:r>
              <a:rPr lang="es-ES" sz="900" u="sng" dirty="0">
                <a:hlinkClick r:id="rId7"/>
              </a:rPr>
              <a:t> S </a:t>
            </a:r>
            <a:r>
              <a:rPr lang="es-ES" sz="900" baseline="30000" dirty="0"/>
              <a:t>2</a:t>
            </a:r>
            <a:r>
              <a:rPr lang="es-ES" sz="900" dirty="0"/>
              <a:t> , </a:t>
            </a:r>
            <a:r>
              <a:rPr lang="es-ES" sz="900" u="sng" dirty="0">
                <a:hlinkClick r:id="rId8"/>
              </a:rPr>
              <a:t>Wang Q </a:t>
            </a:r>
            <a:r>
              <a:rPr lang="es-ES" sz="900" baseline="30000" dirty="0"/>
              <a:t>1</a:t>
            </a:r>
            <a:r>
              <a:rPr lang="es-ES" sz="900" dirty="0"/>
              <a:t> , </a:t>
            </a:r>
            <a:r>
              <a:rPr lang="es-ES" sz="900" u="sng" dirty="0">
                <a:hlinkClick r:id="rId9"/>
              </a:rPr>
              <a:t>Li MT </a:t>
            </a:r>
            <a:r>
              <a:rPr lang="es-ES" sz="900" baseline="30000" dirty="0"/>
              <a:t>1</a:t>
            </a:r>
            <a:r>
              <a:rPr lang="es-ES" sz="900" dirty="0"/>
              <a:t> , </a:t>
            </a:r>
            <a:r>
              <a:rPr lang="es-ES" sz="900" u="sng" dirty="0" err="1">
                <a:hlinkClick r:id="rId10"/>
              </a:rPr>
              <a:t>Zeng</a:t>
            </a:r>
            <a:r>
              <a:rPr lang="es-ES" sz="900" u="sng" dirty="0">
                <a:hlinkClick r:id="rId10"/>
              </a:rPr>
              <a:t> XF </a:t>
            </a:r>
            <a:r>
              <a:rPr lang="es-ES" sz="900" baseline="30000" dirty="0"/>
              <a:t>1</a:t>
            </a:r>
            <a:r>
              <a:rPr lang="es-ES" sz="900" dirty="0"/>
              <a:t> , </a:t>
            </a:r>
            <a:r>
              <a:rPr lang="es-ES" sz="900" u="sng" dirty="0" err="1">
                <a:hlinkClick r:id="rId11"/>
              </a:rPr>
              <a:t>Zhao</a:t>
            </a:r>
            <a:r>
              <a:rPr lang="es-ES" sz="900" u="sng" dirty="0">
                <a:hlinkClick r:id="rId11"/>
              </a:rPr>
              <a:t> Y </a:t>
            </a:r>
            <a:r>
              <a:rPr lang="es-ES" sz="900" baseline="30000" dirty="0"/>
              <a:t>1</a:t>
            </a:r>
            <a:r>
              <a:rPr lang="es-ES" sz="900" dirty="0"/>
              <a:t> </a:t>
            </a:r>
            <a:r>
              <a:rPr lang="es-ES" sz="900" dirty="0" smtClean="0"/>
              <a:t>.</a:t>
            </a:r>
            <a:endParaRPr lang="es-ES" sz="1200" dirty="0"/>
          </a:p>
        </p:txBody>
      </p:sp>
      <p:sp>
        <p:nvSpPr>
          <p:cNvPr id="4" name="3 Rectángulo"/>
          <p:cNvSpPr/>
          <p:nvPr/>
        </p:nvSpPr>
        <p:spPr>
          <a:xfrm>
            <a:off x="2286000" y="-4650135"/>
            <a:ext cx="4572000" cy="646331"/>
          </a:xfrm>
          <a:prstGeom prst="rect">
            <a:avLst/>
          </a:prstGeom>
        </p:spPr>
        <p:txBody>
          <a:bodyPr>
            <a:spAutoFit/>
          </a:bodyPr>
          <a:lstStyle/>
          <a:p>
            <a:r>
              <a:rPr lang="es-ES" dirty="0">
                <a:solidFill>
                  <a:srgbClr val="FF0000"/>
                </a:solidFill>
              </a:rPr>
              <a:t/>
            </a:r>
            <a:br>
              <a:rPr lang="es-ES" dirty="0">
                <a:solidFill>
                  <a:srgbClr val="FF0000"/>
                </a:solidFill>
              </a:rPr>
            </a:b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xmlns="" val="196870086"/>
              </p:ext>
            </p:extLst>
          </p:nvPr>
        </p:nvGraphicFramePr>
        <p:xfrm>
          <a:off x="614864" y="1988840"/>
          <a:ext cx="8064896" cy="4733736"/>
        </p:xfrm>
        <a:graphic>
          <a:graphicData uri="http://schemas.openxmlformats.org/drawingml/2006/table">
            <a:tbl>
              <a:tblPr firstRow="1" bandRow="1">
                <a:tableStyleId>{5C22544A-7EE6-4342-B048-85BDC9FD1C3A}</a:tableStyleId>
              </a:tblPr>
              <a:tblGrid>
                <a:gridCol w="2016224"/>
                <a:gridCol w="1440160"/>
                <a:gridCol w="1656184"/>
                <a:gridCol w="1368152"/>
                <a:gridCol w="1584176"/>
              </a:tblGrid>
              <a:tr h="370840">
                <a:tc>
                  <a:txBody>
                    <a:bodyPr/>
                    <a:lstStyle/>
                    <a:p>
                      <a:r>
                        <a:rPr lang="es-ES" sz="1600" dirty="0" smtClean="0"/>
                        <a:t>TOTAL</a:t>
                      </a:r>
                      <a:endParaRPr lang="es-ES" sz="1600" dirty="0"/>
                    </a:p>
                  </a:txBody>
                  <a:tcPr/>
                </a:tc>
                <a:tc>
                  <a:txBody>
                    <a:bodyPr/>
                    <a:lstStyle/>
                    <a:p>
                      <a:r>
                        <a:rPr lang="es-ES" sz="1600" dirty="0" smtClean="0"/>
                        <a:t>22 pacientes</a:t>
                      </a:r>
                      <a:endParaRPr lang="es-ES" sz="1600" dirty="0"/>
                    </a:p>
                  </a:txBody>
                  <a:tcPr/>
                </a:tc>
                <a:tc rowSpan="3" gridSpan="3">
                  <a:txBody>
                    <a:bodyPr/>
                    <a:lstStyle/>
                    <a:p>
                      <a:r>
                        <a:rPr lang="es-ES" sz="1600" dirty="0" smtClean="0"/>
                        <a:t>  SAF</a:t>
                      </a:r>
                      <a:r>
                        <a:rPr lang="es-ES" sz="1600" baseline="0" dirty="0" smtClean="0"/>
                        <a:t> PRIMARIO (9) </a:t>
                      </a:r>
                    </a:p>
                    <a:p>
                      <a:endParaRPr lang="es-ES" sz="1600" baseline="0" dirty="0" smtClean="0"/>
                    </a:p>
                    <a:p>
                      <a:r>
                        <a:rPr lang="es-ES" sz="1600" baseline="0" dirty="0" smtClean="0"/>
                        <a:t>  SAF SECUNDARIO A LES (13)</a:t>
                      </a:r>
                      <a:endParaRPr lang="es-ES" sz="1600" dirty="0"/>
                    </a:p>
                  </a:txBody>
                  <a:tcPr/>
                </a:tc>
                <a:tc rowSpan="3" hMerge="1">
                  <a:txBody>
                    <a:bodyPr/>
                    <a:lstStyle/>
                    <a:p>
                      <a:endParaRPr lang="es-ES" dirty="0"/>
                    </a:p>
                  </a:txBody>
                  <a:tcPr/>
                </a:tc>
                <a:tc rowSpan="3" hMerge="1">
                  <a:txBody>
                    <a:bodyPr/>
                    <a:lstStyle/>
                    <a:p>
                      <a:endParaRPr lang="es-ES" dirty="0"/>
                    </a:p>
                  </a:txBody>
                  <a:tcPr/>
                </a:tc>
              </a:tr>
              <a:tr h="370840">
                <a:tc>
                  <a:txBody>
                    <a:bodyPr/>
                    <a:lstStyle/>
                    <a:p>
                      <a:r>
                        <a:rPr lang="es-ES" sz="1600" dirty="0" smtClean="0"/>
                        <a:t>SEXO (mujer/hombre)</a:t>
                      </a:r>
                      <a:endParaRPr lang="es-ES" sz="1600" dirty="0"/>
                    </a:p>
                  </a:txBody>
                  <a:tcPr/>
                </a:tc>
                <a:tc>
                  <a:txBody>
                    <a:bodyPr/>
                    <a:lstStyle/>
                    <a:p>
                      <a:endParaRPr lang="es-ES" sz="1600" dirty="0" smtClean="0"/>
                    </a:p>
                    <a:p>
                      <a:r>
                        <a:rPr lang="es-ES" sz="1600" dirty="0" smtClean="0"/>
                        <a:t>  15</a:t>
                      </a:r>
                      <a:r>
                        <a:rPr lang="es-ES" sz="1600" baseline="0" dirty="0" smtClean="0"/>
                        <a:t> /7</a:t>
                      </a:r>
                      <a:endParaRPr lang="es-ES" sz="1600" dirty="0"/>
                    </a:p>
                  </a:txBody>
                  <a:tcPr/>
                </a:tc>
                <a:tc gridSpan="3" vMerge="1">
                  <a:txBody>
                    <a:bodyPr/>
                    <a:lstStyle/>
                    <a:p>
                      <a:endParaRPr lang="es-ES" sz="1600"/>
                    </a:p>
                  </a:txBody>
                  <a:tcPr/>
                </a:tc>
                <a:tc hMerge="1" vMerge="1">
                  <a:txBody>
                    <a:bodyPr/>
                    <a:lstStyle/>
                    <a:p>
                      <a:endParaRPr lang="es-ES" dirty="0"/>
                    </a:p>
                  </a:txBody>
                  <a:tcPr/>
                </a:tc>
                <a:tc hMerge="1" vMerge="1">
                  <a:txBody>
                    <a:bodyPr/>
                    <a:lstStyle/>
                    <a:p>
                      <a:endParaRPr lang="es-ES" dirty="0"/>
                    </a:p>
                  </a:txBody>
                  <a:tcPr/>
                </a:tc>
              </a:tr>
              <a:tr h="370840">
                <a:tc>
                  <a:txBody>
                    <a:bodyPr/>
                    <a:lstStyle/>
                    <a:p>
                      <a:r>
                        <a:rPr lang="es-ES" sz="1600" dirty="0" smtClean="0"/>
                        <a:t>Edad media</a:t>
                      </a:r>
                      <a:endParaRPr lang="es-ES" sz="1600" dirty="0"/>
                    </a:p>
                  </a:txBody>
                  <a:tcPr/>
                </a:tc>
                <a:tc>
                  <a:txBody>
                    <a:bodyPr/>
                    <a:lstStyle/>
                    <a:p>
                      <a:r>
                        <a:rPr lang="es-ES" sz="1600" dirty="0" smtClean="0"/>
                        <a:t> 29</a:t>
                      </a:r>
                      <a:r>
                        <a:rPr lang="es-ES" sz="1600" baseline="0" dirty="0" smtClean="0"/>
                        <a:t> años</a:t>
                      </a:r>
                      <a:endParaRPr lang="es-ES" sz="1600" dirty="0"/>
                    </a:p>
                  </a:txBody>
                  <a:tcPr/>
                </a:tc>
                <a:tc gridSpan="3" vMerge="1">
                  <a:txBody>
                    <a:bodyPr/>
                    <a:lstStyle/>
                    <a:p>
                      <a:endParaRPr lang="es-ES" sz="1600"/>
                    </a:p>
                  </a:txBody>
                  <a:tcPr/>
                </a:tc>
                <a:tc hMerge="1" vMerge="1">
                  <a:txBody>
                    <a:bodyPr/>
                    <a:lstStyle/>
                    <a:p>
                      <a:endParaRPr lang="es-ES"/>
                    </a:p>
                  </a:txBody>
                  <a:tcPr/>
                </a:tc>
                <a:tc hMerge="1" vMerge="1">
                  <a:txBody>
                    <a:bodyPr/>
                    <a:lstStyle/>
                    <a:p>
                      <a:endParaRPr lang="es-ES" dirty="0"/>
                    </a:p>
                  </a:txBody>
                  <a:tcPr/>
                </a:tc>
              </a:tr>
              <a:tr h="695424">
                <a:tc>
                  <a:txBody>
                    <a:bodyPr/>
                    <a:lstStyle/>
                    <a:p>
                      <a:r>
                        <a:rPr lang="es-ES" sz="1600" dirty="0" smtClean="0"/>
                        <a:t>Síntomas</a:t>
                      </a:r>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Disnea de esfuerzo (22)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Hemoptisis (9)</a:t>
                      </a:r>
                    </a:p>
                    <a:p>
                      <a:endParaRPr lang="es-ES" sz="1600" dirty="0"/>
                    </a:p>
                  </a:txBody>
                  <a:tcPr/>
                </a:tc>
                <a:tc>
                  <a:txBody>
                    <a:bodyPr/>
                    <a:lstStyle/>
                    <a:p>
                      <a:r>
                        <a:rPr lang="es-ES" dirty="0" smtClean="0"/>
                        <a:t>Tos (6)</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Dolor torácico (6)</a:t>
                      </a:r>
                    </a:p>
                    <a:p>
                      <a:endParaRPr lang="es-ES" dirty="0"/>
                    </a:p>
                  </a:txBody>
                  <a:tcPr/>
                </a:tc>
              </a:tr>
              <a:tr h="28508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dirty="0"/>
                    </a:p>
                  </a:txBody>
                  <a:tcPr/>
                </a:tc>
                <a:tc>
                  <a:txBody>
                    <a:bodyPr/>
                    <a:lstStyle/>
                    <a:p>
                      <a:endParaRPr lang="es-ES" dirty="0"/>
                    </a:p>
                  </a:txBody>
                  <a:tcPr/>
                </a:tc>
              </a:tr>
              <a:tr h="370840">
                <a:tc>
                  <a:txBody>
                    <a:bodyPr/>
                    <a:lstStyle/>
                    <a:p>
                      <a:r>
                        <a:rPr lang="es-ES" sz="1400" dirty="0" smtClean="0"/>
                        <a:t>Anticuerpos: </a:t>
                      </a:r>
                    </a:p>
                    <a:p>
                      <a:r>
                        <a:rPr lang="es-ES" sz="1100" dirty="0" err="1" smtClean="0"/>
                        <a:t>Acl</a:t>
                      </a:r>
                      <a:r>
                        <a:rPr lang="es-ES" sz="1100" dirty="0" smtClean="0"/>
                        <a:t>, AL,</a:t>
                      </a:r>
                      <a:r>
                        <a:rPr lang="es-ES" sz="1100" baseline="0" dirty="0" smtClean="0"/>
                        <a:t> </a:t>
                      </a:r>
                      <a:r>
                        <a:rPr lang="es-ES" sz="1100" dirty="0" smtClean="0"/>
                        <a:t>anti-B2GPI</a:t>
                      </a:r>
                    </a:p>
                  </a:txBody>
                  <a:tcPr/>
                </a:tc>
                <a:tc>
                  <a:txBody>
                    <a:bodyPr/>
                    <a:lstStyle/>
                    <a:p>
                      <a:r>
                        <a:rPr lang="es-ES" sz="1400" dirty="0" smtClean="0"/>
                        <a:t> 12 </a:t>
                      </a:r>
                      <a:r>
                        <a:rPr lang="es-ES" sz="1400" dirty="0" err="1" smtClean="0"/>
                        <a:t>pac</a:t>
                      </a:r>
                      <a:r>
                        <a:rPr lang="es-ES" sz="1400" dirty="0" smtClean="0"/>
                        <a:t> </a:t>
                      </a:r>
                    </a:p>
                    <a:p>
                      <a:r>
                        <a:rPr lang="es-ES" sz="1400" dirty="0" smtClean="0"/>
                        <a:t>  3+/3</a:t>
                      </a:r>
                    </a:p>
                    <a:p>
                      <a:r>
                        <a:rPr lang="es-ES" sz="1400" dirty="0" smtClean="0"/>
                        <a:t>  </a:t>
                      </a:r>
                    </a:p>
                  </a:txBody>
                  <a:tcPr/>
                </a:tc>
                <a:tc>
                  <a:txBody>
                    <a:bodyPr/>
                    <a:lstStyle/>
                    <a:p>
                      <a:r>
                        <a:rPr lang="es-ES" sz="1400" dirty="0" smtClean="0"/>
                        <a:t>5</a:t>
                      </a:r>
                      <a:r>
                        <a:rPr lang="es-ES" sz="1400" baseline="0" dirty="0" smtClean="0"/>
                        <a:t> </a:t>
                      </a:r>
                      <a:r>
                        <a:rPr lang="es-ES" sz="1400" baseline="0" dirty="0" err="1" smtClean="0"/>
                        <a:t>pac</a:t>
                      </a:r>
                      <a:r>
                        <a:rPr lang="es-ES" sz="1400" baseline="0" dirty="0" smtClean="0"/>
                        <a:t>. </a:t>
                      </a:r>
                    </a:p>
                    <a:p>
                      <a:r>
                        <a:rPr lang="es-ES" sz="1400" baseline="0" dirty="0" smtClean="0"/>
                        <a:t>  2+/3</a:t>
                      </a:r>
                      <a:endParaRPr lang="es-ES" sz="1400" dirty="0"/>
                    </a:p>
                  </a:txBody>
                  <a:tcPr/>
                </a:tc>
                <a:tc>
                  <a:txBody>
                    <a:bodyPr/>
                    <a:lstStyle/>
                    <a:p>
                      <a:r>
                        <a:rPr lang="es-ES" sz="1400" dirty="0" smtClean="0"/>
                        <a:t>5 </a:t>
                      </a:r>
                      <a:r>
                        <a:rPr lang="es-ES" sz="1400" dirty="0" err="1" smtClean="0"/>
                        <a:t>pac</a:t>
                      </a:r>
                      <a:r>
                        <a:rPr lang="es-ES" sz="1400" dirty="0" smtClean="0"/>
                        <a:t>. </a:t>
                      </a:r>
                    </a:p>
                    <a:p>
                      <a:r>
                        <a:rPr lang="es-ES" sz="1400" dirty="0" smtClean="0"/>
                        <a:t>  1+/3</a:t>
                      </a:r>
                      <a:endParaRPr lang="es-ES" sz="1400" dirty="0"/>
                    </a:p>
                  </a:txBody>
                  <a:tcPr/>
                </a:tc>
                <a:tc>
                  <a:txBody>
                    <a:bodyPr/>
                    <a:lstStyle/>
                    <a:p>
                      <a:endParaRPr lang="es-ES" sz="1600" dirty="0"/>
                    </a:p>
                  </a:txBody>
                  <a:tcPr/>
                </a:tc>
              </a:tr>
              <a:tr h="370840">
                <a:tc>
                  <a:txBody>
                    <a:bodyPr/>
                    <a:lstStyle/>
                    <a:p>
                      <a:endParaRPr lang="es-ES" sz="1100" dirty="0" smtClean="0"/>
                    </a:p>
                  </a:txBody>
                  <a:tcPr/>
                </a:tc>
                <a:tc>
                  <a:txBody>
                    <a:bodyPr/>
                    <a:lstStyle/>
                    <a:p>
                      <a:endParaRPr lang="es-ES" sz="1400" dirty="0" smtClean="0"/>
                    </a:p>
                  </a:txBody>
                  <a:tcPr/>
                </a:tc>
                <a:tc>
                  <a:txBody>
                    <a:bodyPr/>
                    <a:lstStyle/>
                    <a:p>
                      <a:endParaRPr lang="es-ES" sz="1400" dirty="0"/>
                    </a:p>
                  </a:txBody>
                  <a:tcPr/>
                </a:tc>
                <a:tc>
                  <a:txBody>
                    <a:bodyPr/>
                    <a:lstStyle/>
                    <a:p>
                      <a:endParaRPr lang="es-ES" sz="1400" dirty="0"/>
                    </a:p>
                  </a:txBody>
                  <a:tcPr/>
                </a:tc>
                <a:tc>
                  <a:txBody>
                    <a:bodyPr/>
                    <a:lstStyle/>
                    <a:p>
                      <a:endParaRPr lang="es-ES" sz="1600" dirty="0"/>
                    </a:p>
                  </a:txBody>
                  <a:tcPr/>
                </a:tc>
              </a:tr>
              <a:tr h="370840">
                <a:tc>
                  <a:txBody>
                    <a:bodyPr/>
                    <a:lstStyle/>
                    <a:p>
                      <a:r>
                        <a:rPr lang="es-ES" sz="1400" dirty="0" smtClean="0"/>
                        <a:t>CLASE</a:t>
                      </a:r>
                      <a:r>
                        <a:rPr lang="es-ES" sz="1400" baseline="0" dirty="0" smtClean="0"/>
                        <a:t> FUNCIONAL</a:t>
                      </a:r>
                      <a:endParaRPr lang="es-ES" sz="1400" dirty="0"/>
                    </a:p>
                  </a:txBody>
                  <a:tcPr/>
                </a:tc>
                <a:tc>
                  <a:txBody>
                    <a:bodyPr/>
                    <a:lstStyle/>
                    <a:p>
                      <a:r>
                        <a:rPr lang="es-ES" sz="1600" dirty="0" smtClean="0"/>
                        <a:t> I</a:t>
                      </a:r>
                      <a:r>
                        <a:rPr lang="es-ES" sz="1600" baseline="0" dirty="0" smtClean="0"/>
                        <a:t> (n=12)</a:t>
                      </a:r>
                      <a:endParaRPr lang="es-ES" sz="1600" dirty="0"/>
                    </a:p>
                  </a:txBody>
                  <a:tcPr/>
                </a:tc>
                <a:tc>
                  <a:txBody>
                    <a:bodyPr/>
                    <a:lstStyle/>
                    <a:p>
                      <a:r>
                        <a:rPr lang="es-ES" sz="1600" dirty="0" smtClean="0"/>
                        <a:t>II (n=7)</a:t>
                      </a:r>
                      <a:endParaRPr lang="es-ES" sz="1600" dirty="0"/>
                    </a:p>
                  </a:txBody>
                  <a:tcPr/>
                </a:tc>
                <a:tc>
                  <a:txBody>
                    <a:bodyPr/>
                    <a:lstStyle/>
                    <a:p>
                      <a:endParaRPr lang="es-ES" dirty="0"/>
                    </a:p>
                  </a:txBody>
                  <a:tcPr/>
                </a:tc>
                <a:tc>
                  <a:txBody>
                    <a:bodyPr/>
                    <a:lstStyle/>
                    <a:p>
                      <a:r>
                        <a:rPr lang="es-ES" dirty="0" smtClean="0"/>
                        <a:t>IV (n=3)</a:t>
                      </a:r>
                      <a:endParaRPr lang="es-ES" dirty="0"/>
                    </a:p>
                  </a:txBody>
                  <a:tcPr/>
                </a:tc>
              </a:tr>
              <a:tr h="659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TRATAMIENTO Y EVOLUCIÓN</a:t>
                      </a:r>
                      <a:endParaRPr lang="es-ES" sz="1400"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TEA: 9 (Buen</a:t>
                      </a:r>
                      <a:r>
                        <a:rPr lang="es-ES" sz="1200" baseline="0" dirty="0" smtClean="0"/>
                        <a:t> resultados ). </a:t>
                      </a:r>
                      <a:r>
                        <a:rPr lang="es-ES" sz="1200" dirty="0" smtClean="0"/>
                        <a:t>ACO</a:t>
                      </a:r>
                      <a:r>
                        <a:rPr lang="es-ES" sz="1200" baseline="0" dirty="0" smtClean="0"/>
                        <a:t> todos (mejoría </a:t>
                      </a:r>
                      <a:r>
                        <a:rPr lang="es-ES" sz="1200" baseline="0" dirty="0" err="1" smtClean="0"/>
                        <a:t>sintomatica</a:t>
                      </a:r>
                      <a:r>
                        <a:rPr lang="es-E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No</a:t>
                      </a:r>
                      <a:r>
                        <a:rPr lang="es-ES" sz="1400" baseline="0" dirty="0" smtClean="0"/>
                        <a:t> TEA (13).      3 nueva HTP al año.      3 Muerte  por ICD</a:t>
                      </a:r>
                      <a:endParaRPr lang="es-ES" sz="1400" dirty="0"/>
                    </a:p>
                  </a:txBody>
                  <a:tcPr/>
                </a:tc>
                <a:tc hMerge="1">
                  <a:txBody>
                    <a:bodyPr/>
                    <a:lstStyle/>
                    <a:p>
                      <a:endParaRPr lang="es-ES" sz="1200" dirty="0"/>
                    </a:p>
                  </a:txBody>
                  <a:tcPr/>
                </a:tc>
                <a:tc hMerge="1">
                  <a:txBody>
                    <a:bodyPr/>
                    <a:lstStyle/>
                    <a:p>
                      <a:endParaRPr lang="es-ES" sz="1400" dirty="0"/>
                    </a:p>
                  </a:txBody>
                  <a:tcPr/>
                </a:tc>
                <a:tc hMerge="1">
                  <a:txBody>
                    <a:bodyPr/>
                    <a:lstStyle/>
                    <a:p>
                      <a:endParaRPr lang="es-ES" dirty="0"/>
                    </a:p>
                  </a:txBody>
                  <a:tcPr/>
                </a:tc>
              </a:tr>
            </a:tbl>
          </a:graphicData>
        </a:graphic>
      </p:graphicFrame>
      <p:pic>
        <p:nvPicPr>
          <p:cNvPr id="2050" name="Picture 2"/>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1475656" y="188641"/>
            <a:ext cx="7353300" cy="648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7092280" y="1336407"/>
            <a:ext cx="1928733" cy="253916"/>
          </a:xfrm>
          <a:prstGeom prst="rect">
            <a:avLst/>
          </a:prstGeom>
        </p:spPr>
        <p:txBody>
          <a:bodyPr wrap="none">
            <a:spAutoFit/>
          </a:bodyPr>
          <a:lstStyle/>
          <a:p>
            <a:r>
              <a:rPr lang="es-ES" sz="900" u="sng" dirty="0">
                <a:solidFill>
                  <a:prstClr val="black"/>
                </a:solidFill>
                <a:hlinkClick r:id="rId4" tooltip="Zhonghua nei ke za zhi."/>
              </a:rPr>
              <a:t>.</a:t>
            </a:r>
            <a:r>
              <a:rPr lang="es-ES" sz="1050" u="sng" dirty="0">
                <a:solidFill>
                  <a:prstClr val="black"/>
                </a:solidFill>
                <a:hlinkClick r:id="rId4" tooltip="Zhonghua nei ke za zhi."/>
              </a:rPr>
              <a:t> </a:t>
            </a:r>
            <a:r>
              <a:rPr lang="es-ES" sz="1050" dirty="0">
                <a:solidFill>
                  <a:prstClr val="black"/>
                </a:solidFill>
              </a:rPr>
              <a:t>2019, </a:t>
            </a:r>
            <a:r>
              <a:rPr lang="es-ES" sz="900" dirty="0">
                <a:solidFill>
                  <a:prstClr val="black"/>
                </a:solidFill>
              </a:rPr>
              <a:t>1 de marzo; 58 (3): 198-201</a:t>
            </a:r>
            <a:endParaRPr lang="es-ES" dirty="0"/>
          </a:p>
        </p:txBody>
      </p:sp>
      <p:sp>
        <p:nvSpPr>
          <p:cNvPr id="3" name="2 Rectángulo"/>
          <p:cNvSpPr/>
          <p:nvPr/>
        </p:nvSpPr>
        <p:spPr>
          <a:xfrm>
            <a:off x="5400092" y="1637511"/>
            <a:ext cx="3384376" cy="307777"/>
          </a:xfrm>
          <a:prstGeom prst="rect">
            <a:avLst/>
          </a:prstGeom>
        </p:spPr>
        <p:txBody>
          <a:bodyPr wrap="square">
            <a:spAutoFit/>
          </a:bodyPr>
          <a:lstStyle/>
          <a:p>
            <a:r>
              <a:rPr lang="es-ES" sz="1400" dirty="0" smtClean="0"/>
              <a:t>Pekín. Enero/ </a:t>
            </a:r>
            <a:r>
              <a:rPr lang="es-ES" sz="1400" dirty="0"/>
              <a:t>2012 </a:t>
            </a:r>
            <a:r>
              <a:rPr lang="es-ES" sz="1400" dirty="0" smtClean="0"/>
              <a:t>– Agosto/2018</a:t>
            </a:r>
            <a:endParaRPr lang="es-ES" sz="1400" dirty="0"/>
          </a:p>
        </p:txBody>
      </p:sp>
    </p:spTree>
    <p:extLst>
      <p:ext uri="{BB962C8B-B14F-4D97-AF65-F5344CB8AC3E}">
        <p14:creationId xmlns:p14="http://schemas.microsoft.com/office/powerpoint/2010/main" xmlns="" val="293341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59089" y="3212976"/>
            <a:ext cx="1008112"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E.A.</a:t>
            </a:r>
            <a:endParaRPr lang="es-ES" dirty="0"/>
          </a:p>
        </p:txBody>
      </p:sp>
      <p:sp>
        <p:nvSpPr>
          <p:cNvPr id="7" name="6 Rectángulo"/>
          <p:cNvSpPr/>
          <p:nvPr/>
        </p:nvSpPr>
        <p:spPr>
          <a:xfrm>
            <a:off x="2131408" y="431682"/>
            <a:ext cx="6984776" cy="646331"/>
          </a:xfrm>
          <a:prstGeom prst="rect">
            <a:avLst/>
          </a:prstGeom>
        </p:spPr>
        <p:txBody>
          <a:bodyPr wrap="square">
            <a:spAutoFit/>
          </a:bodyPr>
          <a:lstStyle/>
          <a:p>
            <a:pPr lvl="0"/>
            <a:r>
              <a:rPr lang="es-ES" b="1" dirty="0" smtClean="0">
                <a:solidFill>
                  <a:srgbClr val="63891F"/>
                </a:solidFill>
              </a:rPr>
              <a:t>HIPERTENSIÓN PULMONAR EN ENFERMEDADES AUTOINMUNES</a:t>
            </a:r>
            <a:endParaRPr lang="es-ES" dirty="0">
              <a:solidFill>
                <a:prstClr val="black"/>
              </a:solidFill>
            </a:endParaRPr>
          </a:p>
        </p:txBody>
      </p:sp>
      <p:pic>
        <p:nvPicPr>
          <p:cNvPr id="8" name="Picture 3" descr="C:\Users\Pepi\Desktop\DOCUMENTOS MEDICINA INTERNA\autoinmunes\SEMINARIO JAEN AADEA 2019\DIAPOSITIVAS DRA ESCRIBANO\Captura de pantalla 2019-09-04 18.32.28.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51520" y="29250"/>
            <a:ext cx="1640983" cy="10487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6676472" y="2780928"/>
            <a:ext cx="2271776" cy="369332"/>
          </a:xfrm>
          <a:prstGeom prst="rect">
            <a:avLst/>
          </a:prstGeom>
          <a:noFill/>
        </p:spPr>
        <p:txBody>
          <a:bodyPr wrap="none" rtlCol="0">
            <a:spAutoFit/>
          </a:bodyPr>
          <a:lstStyle/>
          <a:p>
            <a:r>
              <a:rPr lang="es-ES" dirty="0" smtClean="0"/>
              <a:t>Afectación sistémica</a:t>
            </a:r>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xmlns="" val="780232306"/>
              </p:ext>
            </p:extLst>
          </p:nvPr>
        </p:nvGraphicFramePr>
        <p:xfrm>
          <a:off x="456220" y="1507008"/>
          <a:ext cx="6096000" cy="4668520"/>
        </p:xfrm>
        <a:graphic>
          <a:graphicData uri="http://schemas.openxmlformats.org/drawingml/2006/table">
            <a:tbl>
              <a:tblPr firstRow="1" bandRow="1">
                <a:tableStyleId>{5C22544A-7EE6-4342-B048-85BDC9FD1C3A}</a:tableStyleId>
              </a:tblPr>
              <a:tblGrid>
                <a:gridCol w="6096000"/>
              </a:tblGrid>
              <a:tr h="370840">
                <a:tc>
                  <a:txBody>
                    <a:bodyPr/>
                    <a:lstStyle/>
                    <a:p>
                      <a:r>
                        <a:rPr lang="es-ES" dirty="0" smtClean="0"/>
                        <a:t>CLASIFICACIÓN</a:t>
                      </a:r>
                      <a:r>
                        <a:rPr lang="es-ES" baseline="0" dirty="0" smtClean="0"/>
                        <a:t> DE HIPERTENSIÓN PULMONAR </a:t>
                      </a:r>
                      <a:endParaRPr lang="es-ES" dirty="0"/>
                    </a:p>
                  </a:txBody>
                  <a:tcPr>
                    <a:solidFill>
                      <a:schemeClr val="accent5">
                        <a:lumMod val="40000"/>
                        <a:lumOff val="60000"/>
                      </a:schemeClr>
                    </a:solidFill>
                  </a:tcPr>
                </a:tc>
              </a:tr>
              <a:tr h="370840">
                <a:tc>
                  <a:txBody>
                    <a:bodyPr/>
                    <a:lstStyle/>
                    <a:p>
                      <a:r>
                        <a:rPr lang="es-ES" dirty="0" smtClean="0"/>
                        <a:t>•• HP del grupo 1 o HAP: por vasculopatía pulmonar similar a la HAP idiopática.</a:t>
                      </a:r>
                    </a:p>
                    <a:p>
                      <a:endParaRPr lang="es-ES" dirty="0"/>
                    </a:p>
                  </a:txBody>
                  <a:tcPr>
                    <a:solidFill>
                      <a:schemeClr val="accent5">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HP del grupo 2 o </a:t>
                      </a:r>
                      <a:r>
                        <a:rPr lang="es-ES" dirty="0" err="1" smtClean="0"/>
                        <a:t>postcapilar</a:t>
                      </a:r>
                      <a:r>
                        <a:rPr lang="es-ES" dirty="0" smtClean="0"/>
                        <a:t>: asociada a cardiopatías izquierdas.</a:t>
                      </a:r>
                    </a:p>
                    <a:p>
                      <a:endParaRPr lang="es-ES" dirty="0"/>
                    </a:p>
                  </a:txBody>
                  <a:tcPr>
                    <a:solidFill>
                      <a:schemeClr val="accent5">
                        <a:lumMod val="40000"/>
                        <a:lumOff val="60000"/>
                      </a:schemeClr>
                    </a:solidFill>
                  </a:tcPr>
                </a:tc>
              </a:tr>
              <a:tr h="370840">
                <a:tc>
                  <a:txBody>
                    <a:bodyPr/>
                    <a:lstStyle/>
                    <a:p>
                      <a:r>
                        <a:rPr lang="es-ES" dirty="0" smtClean="0"/>
                        <a:t>•• HP del grupo 3: asociada a hipoxia secundaria a enfermedad pulmonar  intersticial significativa, considerando un patrón extenso de fibrosis en el TC torácico de alta resolución, o bien acompañado</a:t>
                      </a:r>
                    </a:p>
                    <a:p>
                      <a:r>
                        <a:rPr lang="es-ES" dirty="0" smtClean="0"/>
                        <a:t>de una capacidad vital forzada inferior </a:t>
                      </a:r>
                      <a:endParaRPr lang="es-ES" dirty="0"/>
                    </a:p>
                  </a:txBody>
                  <a:tcPr>
                    <a:solidFill>
                      <a:schemeClr val="accent5">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HP del grupo 4 o tromboembólica crónica.</a:t>
                      </a:r>
                    </a:p>
                    <a:p>
                      <a:endParaRPr lang="es-ES" dirty="0"/>
                    </a:p>
                  </a:txBody>
                  <a:tcPr>
                    <a:solidFill>
                      <a:schemeClr val="accent5">
                        <a:lumMod val="40000"/>
                        <a:lumOff val="60000"/>
                      </a:schemeClr>
                    </a:solidFill>
                  </a:tcPr>
                </a:tc>
              </a:tr>
              <a:tr h="148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HP del grupo 5.</a:t>
                      </a:r>
                      <a:endParaRPr lang="es-ES" dirty="0"/>
                    </a:p>
                  </a:txBody>
                  <a:tcPr>
                    <a:solidFill>
                      <a:schemeClr val="accent5">
                        <a:lumMod val="40000"/>
                        <a:lumOff val="60000"/>
                      </a:schemeClr>
                    </a:solidFill>
                  </a:tcPr>
                </a:tc>
              </a:tr>
            </a:tbl>
          </a:graphicData>
        </a:graphic>
      </p:graphicFrame>
      <p:sp>
        <p:nvSpPr>
          <p:cNvPr id="3" name="2 Flecha derecha"/>
          <p:cNvSpPr/>
          <p:nvPr/>
        </p:nvSpPr>
        <p:spPr>
          <a:xfrm>
            <a:off x="5436096" y="5517232"/>
            <a:ext cx="22322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4 Conector recto de flecha"/>
          <p:cNvCxnSpPr/>
          <p:nvPr/>
        </p:nvCxnSpPr>
        <p:spPr>
          <a:xfrm flipH="1" flipV="1">
            <a:off x="6588224" y="2060848"/>
            <a:ext cx="108012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flipV="1">
            <a:off x="6676472" y="3356992"/>
            <a:ext cx="7758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6676472" y="4293096"/>
            <a:ext cx="7758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6782580" y="6021288"/>
            <a:ext cx="7417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Flecha izquierda"/>
          <p:cNvSpPr/>
          <p:nvPr/>
        </p:nvSpPr>
        <p:spPr>
          <a:xfrm>
            <a:off x="6662825" y="5193196"/>
            <a:ext cx="84785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414539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4587" y="4818638"/>
            <a:ext cx="8424936" cy="677108"/>
          </a:xfrm>
          <a:prstGeom prst="rect">
            <a:avLst/>
          </a:prstGeom>
          <a:ln>
            <a:solidFill>
              <a:schemeClr val="tx1"/>
            </a:solidFill>
          </a:ln>
        </p:spPr>
        <p:txBody>
          <a:bodyPr wrap="square">
            <a:spAutoFit/>
          </a:bodyPr>
          <a:lstStyle/>
          <a:p>
            <a:r>
              <a:rPr lang="es-ES" sz="2000" b="1" dirty="0"/>
              <a:t>Objetivo:</a:t>
            </a:r>
            <a:r>
              <a:rPr lang="es-ES" sz="2000" dirty="0"/>
              <a:t> </a:t>
            </a:r>
            <a:r>
              <a:rPr lang="es-ES" dirty="0"/>
              <a:t>Analizar las características clínicas del síndrome </a:t>
            </a:r>
            <a:r>
              <a:rPr lang="es-ES" dirty="0" err="1"/>
              <a:t>antifosfolípido</a:t>
            </a:r>
            <a:r>
              <a:rPr lang="es-ES" dirty="0"/>
              <a:t> </a:t>
            </a:r>
            <a:r>
              <a:rPr lang="es-ES" dirty="0" smtClean="0"/>
              <a:t> en pacientes con</a:t>
            </a:r>
            <a:r>
              <a:rPr lang="es-ES" dirty="0"/>
              <a:t>  hipertensión pulmonar crónica tromboembólica</a:t>
            </a:r>
            <a:r>
              <a:rPr lang="es-ES" sz="1400" dirty="0"/>
              <a:t> (HPTC).</a:t>
            </a:r>
            <a:r>
              <a:rPr lang="es-ES" sz="1100" dirty="0"/>
              <a:t> </a:t>
            </a:r>
            <a:endParaRPr lang="es-ES" sz="1100" dirty="0" smtClean="0"/>
          </a:p>
        </p:txBody>
      </p:sp>
      <p:pic>
        <p:nvPicPr>
          <p:cNvPr id="4" name="Picture 3" descr="C:\Users\Pepi\Desktop\DOCUMENTOS MEDICINA INTERNA\autoinmunes\SEMINARIO JAEN AADEA 2019\DIAPOSITIVAS DRA ESCRIBANO\Captura de pantalla 2019-09-04 18.32.28.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8872" y="332656"/>
            <a:ext cx="901360" cy="5760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1619672" y="1665674"/>
            <a:ext cx="5202306" cy="646331"/>
          </a:xfrm>
          <a:prstGeom prst="rect">
            <a:avLst/>
          </a:prstGeom>
        </p:spPr>
        <p:txBody>
          <a:bodyPr wrap="square">
            <a:spAutoFit/>
          </a:bodyPr>
          <a:lstStyle/>
          <a:p>
            <a:r>
              <a:rPr lang="es-ES" dirty="0"/>
              <a:t>Desde mayo de 2013 hasta diciembre de 2018</a:t>
            </a:r>
          </a:p>
          <a:p>
            <a:r>
              <a:rPr lang="es-ES" dirty="0"/>
              <a:t> 297 pacientes con HPTEC.</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65822" y="57964"/>
            <a:ext cx="7893050" cy="1426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74938" y="6021288"/>
            <a:ext cx="3148126" cy="478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Rectángulo"/>
          <p:cNvSpPr/>
          <p:nvPr/>
        </p:nvSpPr>
        <p:spPr>
          <a:xfrm>
            <a:off x="1988069" y="2601778"/>
            <a:ext cx="4572000" cy="646331"/>
          </a:xfrm>
          <a:prstGeom prst="rect">
            <a:avLst/>
          </a:prstGeom>
          <a:ln>
            <a:solidFill>
              <a:schemeClr val="tx1"/>
            </a:solidFill>
          </a:ln>
        </p:spPr>
        <p:txBody>
          <a:bodyPr>
            <a:spAutoFit/>
          </a:bodyPr>
          <a:lstStyle/>
          <a:p>
            <a:r>
              <a:rPr lang="es-ES" dirty="0" smtClean="0"/>
              <a:t>23 </a:t>
            </a:r>
            <a:r>
              <a:rPr lang="es-ES" dirty="0"/>
              <a:t>(</a:t>
            </a:r>
            <a:r>
              <a:rPr lang="es-ES" dirty="0">
                <a:solidFill>
                  <a:srgbClr val="FF0000"/>
                </a:solidFill>
              </a:rPr>
              <a:t>7.7%</a:t>
            </a:r>
            <a:r>
              <a:rPr lang="es-ES" dirty="0"/>
              <a:t>) </a:t>
            </a:r>
            <a:r>
              <a:rPr lang="es-ES" dirty="0" smtClean="0"/>
              <a:t>AFL +</a:t>
            </a:r>
          </a:p>
          <a:p>
            <a:r>
              <a:rPr lang="es-ES" dirty="0" smtClean="0"/>
              <a:t>17 </a:t>
            </a:r>
            <a:r>
              <a:rPr lang="es-ES" dirty="0"/>
              <a:t>pacientes (74%) </a:t>
            </a:r>
            <a:r>
              <a:rPr lang="es-ES" dirty="0" smtClean="0"/>
              <a:t>--&gt; triple </a:t>
            </a:r>
            <a:r>
              <a:rPr lang="es-ES" dirty="0"/>
              <a:t>positivo.</a:t>
            </a:r>
          </a:p>
        </p:txBody>
      </p:sp>
      <p:sp>
        <p:nvSpPr>
          <p:cNvPr id="6" name="5 Rectángulo"/>
          <p:cNvSpPr/>
          <p:nvPr/>
        </p:nvSpPr>
        <p:spPr>
          <a:xfrm>
            <a:off x="539552" y="5698122"/>
            <a:ext cx="5235386" cy="646331"/>
          </a:xfrm>
          <a:prstGeom prst="rect">
            <a:avLst/>
          </a:prstGeom>
        </p:spPr>
        <p:txBody>
          <a:bodyPr wrap="square">
            <a:spAutoFit/>
          </a:bodyPr>
          <a:lstStyle/>
          <a:p>
            <a:r>
              <a:rPr lang="es-ES" dirty="0" smtClean="0"/>
              <a:t>…”la </a:t>
            </a:r>
            <a:r>
              <a:rPr lang="es-ES" dirty="0"/>
              <a:t>información clínica detallada de pacientes con </a:t>
            </a:r>
            <a:r>
              <a:rPr lang="es-ES" dirty="0" smtClean="0"/>
              <a:t>SAF </a:t>
            </a:r>
            <a:r>
              <a:rPr lang="es-ES" dirty="0"/>
              <a:t>y HPTEC </a:t>
            </a:r>
            <a:r>
              <a:rPr lang="es-ES" dirty="0" smtClean="0"/>
              <a:t>no existe”</a:t>
            </a:r>
            <a:endParaRPr lang="es-ES" dirty="0"/>
          </a:p>
        </p:txBody>
      </p:sp>
      <p:sp>
        <p:nvSpPr>
          <p:cNvPr id="7" name="6 CuadroTexto"/>
          <p:cNvSpPr txBox="1"/>
          <p:nvPr/>
        </p:nvSpPr>
        <p:spPr>
          <a:xfrm>
            <a:off x="918224" y="3923764"/>
            <a:ext cx="2071401" cy="369332"/>
          </a:xfrm>
          <a:prstGeom prst="rect">
            <a:avLst/>
          </a:prstGeom>
          <a:noFill/>
        </p:spPr>
        <p:txBody>
          <a:bodyPr wrap="none" rtlCol="0">
            <a:spAutoFit/>
          </a:bodyPr>
          <a:lstStyle/>
          <a:p>
            <a:r>
              <a:rPr lang="es-ES" dirty="0" smtClean="0"/>
              <a:t>Criterios inclusión</a:t>
            </a:r>
            <a:endParaRPr lang="es-ES" dirty="0"/>
          </a:p>
        </p:txBody>
      </p:sp>
      <p:sp>
        <p:nvSpPr>
          <p:cNvPr id="8" name="7 CuadroTexto"/>
          <p:cNvSpPr txBox="1"/>
          <p:nvPr/>
        </p:nvSpPr>
        <p:spPr>
          <a:xfrm>
            <a:off x="3685592" y="3646765"/>
            <a:ext cx="4446410" cy="923330"/>
          </a:xfrm>
          <a:prstGeom prst="rect">
            <a:avLst/>
          </a:prstGeom>
          <a:noFill/>
        </p:spPr>
        <p:txBody>
          <a:bodyPr wrap="none" rtlCol="0">
            <a:spAutoFit/>
          </a:bodyPr>
          <a:lstStyle/>
          <a:p>
            <a:r>
              <a:rPr lang="es-ES" dirty="0" smtClean="0"/>
              <a:t>- 3 meses de ACO efectiva +</a:t>
            </a:r>
          </a:p>
          <a:p>
            <a:r>
              <a:rPr lang="es-ES" dirty="0" smtClean="0"/>
              <a:t>- Defectos de perfusión (por </a:t>
            </a:r>
            <a:r>
              <a:rPr lang="es-ES" dirty="0" err="1" smtClean="0"/>
              <a:t>AngioTAC</a:t>
            </a:r>
            <a:r>
              <a:rPr lang="es-ES" dirty="0" smtClean="0"/>
              <a:t>) +</a:t>
            </a:r>
          </a:p>
          <a:p>
            <a:r>
              <a:rPr lang="es-ES" dirty="0" smtClean="0"/>
              <a:t>- HP </a:t>
            </a:r>
            <a:r>
              <a:rPr lang="es-ES" dirty="0" err="1" smtClean="0"/>
              <a:t>precapilar</a:t>
            </a:r>
            <a:endParaRPr lang="es-ES" dirty="0"/>
          </a:p>
        </p:txBody>
      </p:sp>
      <p:cxnSp>
        <p:nvCxnSpPr>
          <p:cNvPr id="10" name="9 Conector recto"/>
          <p:cNvCxnSpPr/>
          <p:nvPr/>
        </p:nvCxnSpPr>
        <p:spPr>
          <a:xfrm>
            <a:off x="3347864" y="3831431"/>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Flecha derecha"/>
          <p:cNvSpPr/>
          <p:nvPr/>
        </p:nvSpPr>
        <p:spPr>
          <a:xfrm>
            <a:off x="2915816" y="400506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391542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4153861285"/>
              </p:ext>
            </p:extLst>
          </p:nvPr>
        </p:nvGraphicFramePr>
        <p:xfrm>
          <a:off x="1187624" y="1196752"/>
          <a:ext cx="6480720" cy="4092064"/>
        </p:xfrm>
        <a:graphic>
          <a:graphicData uri="http://schemas.openxmlformats.org/drawingml/2006/table">
            <a:tbl>
              <a:tblPr firstRow="1" bandRow="1">
                <a:tableStyleId>{5C22544A-7EE6-4342-B048-85BDC9FD1C3A}</a:tableStyleId>
              </a:tblPr>
              <a:tblGrid>
                <a:gridCol w="1944216"/>
                <a:gridCol w="1440160"/>
                <a:gridCol w="1440160"/>
                <a:gridCol w="1656184"/>
              </a:tblGrid>
              <a:tr h="586864">
                <a:tc gridSpan="4">
                  <a:txBody>
                    <a:bodyPr/>
                    <a:lstStyle/>
                    <a:p>
                      <a:r>
                        <a:rPr lang="es-ES" dirty="0" smtClean="0"/>
                        <a:t>GRUPOS</a:t>
                      </a:r>
                      <a:r>
                        <a:rPr lang="es-ES" baseline="0" dirty="0" smtClean="0"/>
                        <a:t> DE PACIENTES APS + /APS- Y HPTEC</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a:txBody>
                    <a:bodyPr/>
                    <a:lstStyle/>
                    <a:p>
                      <a:endParaRPr lang="es-ES" sz="1200" dirty="0"/>
                    </a:p>
                  </a:txBody>
                  <a:tcPr/>
                </a:tc>
                <a:tc>
                  <a:txBody>
                    <a:bodyPr/>
                    <a:lstStyle/>
                    <a:p>
                      <a:r>
                        <a:rPr lang="es-ES" sz="1200" dirty="0" smtClean="0"/>
                        <a:t>HPTEC</a:t>
                      </a:r>
                      <a:r>
                        <a:rPr lang="es-ES" sz="1200" baseline="0" dirty="0" smtClean="0"/>
                        <a:t> n=297</a:t>
                      </a:r>
                      <a:endParaRPr lang="es-ES" sz="1200" dirty="0"/>
                    </a:p>
                  </a:txBody>
                  <a:tcPr/>
                </a:tc>
                <a:tc>
                  <a:txBody>
                    <a:bodyPr/>
                    <a:lstStyle/>
                    <a:p>
                      <a:r>
                        <a:rPr lang="es-ES" sz="1200" dirty="0" smtClean="0"/>
                        <a:t>HPTEC /APS+</a:t>
                      </a:r>
                    </a:p>
                    <a:p>
                      <a:r>
                        <a:rPr lang="es-ES" sz="1200" dirty="0" smtClean="0"/>
                        <a:t> n=23</a:t>
                      </a:r>
                      <a:endParaRPr lang="es-ES" sz="1200" dirty="0"/>
                    </a:p>
                  </a:txBody>
                  <a:tcPr>
                    <a:solidFill>
                      <a:schemeClr val="accent1">
                        <a:lumMod val="60000"/>
                        <a:lumOff val="40000"/>
                      </a:schemeClr>
                    </a:solidFill>
                  </a:tcPr>
                </a:tc>
                <a:tc>
                  <a:txBody>
                    <a:bodyPr/>
                    <a:lstStyle/>
                    <a:p>
                      <a:r>
                        <a:rPr lang="es-ES" sz="1200" dirty="0" smtClean="0"/>
                        <a:t>HPTEC/ APS-</a:t>
                      </a:r>
                    </a:p>
                    <a:p>
                      <a:r>
                        <a:rPr lang="es-ES" sz="1200" dirty="0" smtClean="0"/>
                        <a:t> n=274</a:t>
                      </a:r>
                    </a:p>
                    <a:p>
                      <a:endParaRPr lang="es-ES" sz="1200" dirty="0"/>
                    </a:p>
                  </a:txBody>
                  <a:tcPr/>
                </a:tc>
              </a:tr>
              <a:tr h="370840">
                <a:tc>
                  <a:txBody>
                    <a:bodyPr/>
                    <a:lstStyle/>
                    <a:p>
                      <a:r>
                        <a:rPr lang="es-ES" dirty="0" smtClean="0"/>
                        <a:t>Edad</a:t>
                      </a:r>
                      <a:endParaRPr lang="es-ES" dirty="0"/>
                    </a:p>
                  </a:txBody>
                  <a:tcPr/>
                </a:tc>
                <a:tc>
                  <a:txBody>
                    <a:bodyPr/>
                    <a:lstStyle/>
                    <a:p>
                      <a:r>
                        <a:rPr lang="es-ES" sz="1600" dirty="0" smtClean="0"/>
                        <a:t>53,6</a:t>
                      </a:r>
                      <a:endParaRPr lang="es-ES" sz="1600" dirty="0"/>
                    </a:p>
                  </a:txBody>
                  <a:tcPr/>
                </a:tc>
                <a:tc>
                  <a:txBody>
                    <a:bodyPr/>
                    <a:lstStyle/>
                    <a:p>
                      <a:r>
                        <a:rPr lang="es-ES" sz="1600" dirty="0" smtClean="0">
                          <a:solidFill>
                            <a:srgbClr val="FF0000"/>
                          </a:solidFill>
                        </a:rPr>
                        <a:t>30</a:t>
                      </a:r>
                      <a:endParaRPr lang="es-ES" sz="1600" dirty="0">
                        <a:solidFill>
                          <a:srgbClr val="FF0000"/>
                        </a:solidFill>
                      </a:endParaRPr>
                    </a:p>
                  </a:txBody>
                  <a:tcPr>
                    <a:solidFill>
                      <a:schemeClr val="accent1">
                        <a:lumMod val="60000"/>
                        <a:lumOff val="40000"/>
                      </a:schemeClr>
                    </a:solidFill>
                  </a:tcPr>
                </a:tc>
                <a:tc>
                  <a:txBody>
                    <a:bodyPr/>
                    <a:lstStyle/>
                    <a:p>
                      <a:r>
                        <a:rPr lang="es-ES" sz="1800" dirty="0" smtClean="0"/>
                        <a:t>55,6</a:t>
                      </a:r>
                      <a:endParaRPr lang="es-ES" sz="1800" dirty="0"/>
                    </a:p>
                  </a:txBody>
                  <a:tcPr/>
                </a:tc>
              </a:tr>
              <a:tr h="370840">
                <a:tc>
                  <a:txBody>
                    <a:bodyPr/>
                    <a:lstStyle/>
                    <a:p>
                      <a:r>
                        <a:rPr lang="es-ES" dirty="0" smtClean="0"/>
                        <a:t>Sexo femenino</a:t>
                      </a:r>
                      <a:endParaRPr lang="es-ES" dirty="0"/>
                    </a:p>
                  </a:txBody>
                  <a:tcPr/>
                </a:tc>
                <a:tc>
                  <a:txBody>
                    <a:bodyPr/>
                    <a:lstStyle/>
                    <a:p>
                      <a:r>
                        <a:rPr lang="es-ES" sz="1600" dirty="0" smtClean="0"/>
                        <a:t>140 (47%)</a:t>
                      </a:r>
                      <a:endParaRPr lang="es-ES" sz="1600" dirty="0"/>
                    </a:p>
                  </a:txBody>
                  <a:tcPr/>
                </a:tc>
                <a:tc>
                  <a:txBody>
                    <a:bodyPr/>
                    <a:lstStyle/>
                    <a:p>
                      <a:r>
                        <a:rPr lang="es-ES" sz="1600" dirty="0" smtClean="0"/>
                        <a:t>11 (47.8%)</a:t>
                      </a:r>
                      <a:endParaRPr lang="es-ES" sz="1600" dirty="0"/>
                    </a:p>
                  </a:txBody>
                  <a:tcPr>
                    <a:solidFill>
                      <a:schemeClr val="accent1">
                        <a:lumMod val="60000"/>
                        <a:lumOff val="40000"/>
                      </a:schemeClr>
                    </a:solidFill>
                  </a:tcPr>
                </a:tc>
                <a:tc>
                  <a:txBody>
                    <a:bodyPr/>
                    <a:lstStyle/>
                    <a:p>
                      <a:r>
                        <a:rPr lang="es-ES" sz="1800" dirty="0" smtClean="0"/>
                        <a:t>129 (47,1%)</a:t>
                      </a:r>
                      <a:endParaRPr lang="es-ES" sz="1800" dirty="0"/>
                    </a:p>
                  </a:txBody>
                  <a:tcPr/>
                </a:tc>
              </a:tr>
              <a:tr h="370840">
                <a:tc>
                  <a:txBody>
                    <a:bodyPr/>
                    <a:lstStyle/>
                    <a:p>
                      <a:r>
                        <a:rPr lang="es-ES" dirty="0" smtClean="0"/>
                        <a:t>Historia</a:t>
                      </a:r>
                      <a:r>
                        <a:rPr lang="es-ES" baseline="0" dirty="0" smtClean="0"/>
                        <a:t> ETV</a:t>
                      </a:r>
                      <a:endParaRPr lang="es-ES" dirty="0"/>
                    </a:p>
                  </a:txBody>
                  <a:tcPr/>
                </a:tc>
                <a:tc>
                  <a:txBody>
                    <a:bodyPr/>
                    <a:lstStyle/>
                    <a:p>
                      <a:r>
                        <a:rPr lang="es-ES" sz="1600" dirty="0" smtClean="0"/>
                        <a:t>233 (78.5%)</a:t>
                      </a:r>
                      <a:endParaRPr lang="es-ES" sz="1600" dirty="0"/>
                    </a:p>
                  </a:txBody>
                  <a:tcPr/>
                </a:tc>
                <a:tc>
                  <a:txBody>
                    <a:bodyPr/>
                    <a:lstStyle/>
                    <a:p>
                      <a:r>
                        <a:rPr lang="es-ES" sz="1600" dirty="0" smtClean="0"/>
                        <a:t>23 (100%)</a:t>
                      </a:r>
                      <a:endParaRPr lang="es-ES" sz="1600" dirty="0"/>
                    </a:p>
                  </a:txBody>
                  <a:tcPr>
                    <a:solidFill>
                      <a:schemeClr val="accent1">
                        <a:lumMod val="60000"/>
                        <a:lumOff val="40000"/>
                      </a:schemeClr>
                    </a:solidFill>
                  </a:tcPr>
                </a:tc>
                <a:tc>
                  <a:txBody>
                    <a:bodyPr/>
                    <a:lstStyle/>
                    <a:p>
                      <a:r>
                        <a:rPr lang="es-ES" sz="1800" dirty="0" smtClean="0"/>
                        <a:t>210 (76,6%)</a:t>
                      </a:r>
                      <a:endParaRPr lang="es-ES" sz="1800" dirty="0"/>
                    </a:p>
                  </a:txBody>
                  <a:tcPr/>
                </a:tc>
              </a:tr>
              <a:tr h="370840">
                <a:tc>
                  <a:txBody>
                    <a:bodyPr/>
                    <a:lstStyle/>
                    <a:p>
                      <a:r>
                        <a:rPr lang="es-ES" sz="1200" dirty="0" smtClean="0"/>
                        <a:t>                  *    TEP</a:t>
                      </a:r>
                      <a:endParaRPr lang="es-ES" sz="1200" dirty="0"/>
                    </a:p>
                  </a:txBody>
                  <a:tcPr/>
                </a:tc>
                <a:tc>
                  <a:txBody>
                    <a:bodyPr/>
                    <a:lstStyle/>
                    <a:p>
                      <a:r>
                        <a:rPr lang="es-ES" sz="1600" dirty="0" smtClean="0"/>
                        <a:t>202 (68%)</a:t>
                      </a:r>
                      <a:endParaRPr lang="es-ES" sz="1600" dirty="0"/>
                    </a:p>
                  </a:txBody>
                  <a:tcPr/>
                </a:tc>
                <a:tc>
                  <a:txBody>
                    <a:bodyPr/>
                    <a:lstStyle/>
                    <a:p>
                      <a:r>
                        <a:rPr lang="es-ES" sz="1600" dirty="0" smtClean="0"/>
                        <a:t>22 </a:t>
                      </a:r>
                      <a:r>
                        <a:rPr lang="es-ES" sz="1600" dirty="0" smtClean="0">
                          <a:solidFill>
                            <a:srgbClr val="FF0000"/>
                          </a:solidFill>
                        </a:rPr>
                        <a:t>(95%)</a:t>
                      </a:r>
                      <a:endParaRPr lang="es-ES" sz="1600" dirty="0">
                        <a:solidFill>
                          <a:srgbClr val="FF0000"/>
                        </a:solidFill>
                      </a:endParaRPr>
                    </a:p>
                  </a:txBody>
                  <a:tcPr>
                    <a:solidFill>
                      <a:schemeClr val="accent1">
                        <a:lumMod val="60000"/>
                        <a:lumOff val="40000"/>
                      </a:schemeClr>
                    </a:solidFill>
                  </a:tcPr>
                </a:tc>
                <a:tc>
                  <a:txBody>
                    <a:bodyPr/>
                    <a:lstStyle/>
                    <a:p>
                      <a:r>
                        <a:rPr lang="es-ES" sz="1800" dirty="0" smtClean="0"/>
                        <a:t>180 (65%)</a:t>
                      </a:r>
                      <a:endParaRPr lang="es-ES" sz="1800" dirty="0"/>
                    </a:p>
                  </a:txBody>
                  <a:tcPr/>
                </a:tc>
              </a:tr>
              <a:tr h="370840">
                <a:tc>
                  <a:txBody>
                    <a:bodyPr/>
                    <a:lstStyle/>
                    <a:p>
                      <a:r>
                        <a:rPr lang="es-ES" sz="1200" dirty="0" smtClean="0"/>
                        <a:t> </a:t>
                      </a:r>
                      <a:r>
                        <a:rPr lang="es-ES" sz="1200" baseline="0" dirty="0" smtClean="0"/>
                        <a:t>                  *    TVP</a:t>
                      </a:r>
                      <a:endParaRPr lang="es-ES" sz="1200" dirty="0"/>
                    </a:p>
                  </a:txBody>
                  <a:tcPr/>
                </a:tc>
                <a:tc>
                  <a:txBody>
                    <a:bodyPr/>
                    <a:lstStyle/>
                    <a:p>
                      <a:r>
                        <a:rPr lang="es-ES" sz="1600" dirty="0" smtClean="0"/>
                        <a:t>133 (44%)</a:t>
                      </a:r>
                      <a:endParaRPr lang="es-ES" sz="1600" dirty="0"/>
                    </a:p>
                  </a:txBody>
                  <a:tcPr/>
                </a:tc>
                <a:tc>
                  <a:txBody>
                    <a:bodyPr/>
                    <a:lstStyle/>
                    <a:p>
                      <a:r>
                        <a:rPr lang="es-ES" sz="1600" dirty="0" smtClean="0"/>
                        <a:t>18 (</a:t>
                      </a:r>
                      <a:r>
                        <a:rPr lang="es-ES" sz="1600" dirty="0" smtClean="0">
                          <a:solidFill>
                            <a:srgbClr val="FF0000"/>
                          </a:solidFill>
                        </a:rPr>
                        <a:t>78%</a:t>
                      </a:r>
                      <a:r>
                        <a:rPr lang="es-ES" sz="1600" dirty="0" smtClean="0"/>
                        <a:t>)</a:t>
                      </a:r>
                      <a:endParaRPr lang="es-ES" sz="1600" dirty="0"/>
                    </a:p>
                  </a:txBody>
                  <a:tcPr>
                    <a:solidFill>
                      <a:schemeClr val="accent1">
                        <a:lumMod val="60000"/>
                        <a:lumOff val="40000"/>
                      </a:schemeClr>
                    </a:solidFill>
                  </a:tcPr>
                </a:tc>
                <a:tc>
                  <a:txBody>
                    <a:bodyPr/>
                    <a:lstStyle/>
                    <a:p>
                      <a:r>
                        <a:rPr lang="es-ES" sz="1800" dirty="0" smtClean="0"/>
                        <a:t>115 (41,9%)</a:t>
                      </a:r>
                      <a:endParaRPr lang="es-ES" sz="1800" dirty="0"/>
                    </a:p>
                  </a:txBody>
                  <a:tcPr/>
                </a:tc>
              </a:tr>
              <a:tr h="370840">
                <a:tc>
                  <a:txBody>
                    <a:bodyPr/>
                    <a:lstStyle/>
                    <a:p>
                      <a:r>
                        <a:rPr lang="es-ES" sz="1200" dirty="0" smtClean="0"/>
                        <a:t>               * Recurrente</a:t>
                      </a:r>
                      <a:r>
                        <a:rPr lang="es-ES" sz="1200" baseline="0" dirty="0" smtClean="0"/>
                        <a:t> ETV</a:t>
                      </a:r>
                      <a:endParaRPr lang="es-ES" sz="1200" dirty="0"/>
                    </a:p>
                  </a:txBody>
                  <a:tcPr/>
                </a:tc>
                <a:tc>
                  <a:txBody>
                    <a:bodyPr/>
                    <a:lstStyle/>
                    <a:p>
                      <a:r>
                        <a:rPr lang="es-ES" sz="1600" dirty="0" smtClean="0"/>
                        <a:t>65 (21%)</a:t>
                      </a:r>
                      <a:endParaRPr lang="es-ES" sz="1600" dirty="0"/>
                    </a:p>
                  </a:txBody>
                  <a:tcPr/>
                </a:tc>
                <a:tc>
                  <a:txBody>
                    <a:bodyPr/>
                    <a:lstStyle/>
                    <a:p>
                      <a:r>
                        <a:rPr lang="es-ES" sz="1600" dirty="0" smtClean="0"/>
                        <a:t>12 </a:t>
                      </a:r>
                      <a:r>
                        <a:rPr lang="es-ES" sz="1600" dirty="0" smtClean="0">
                          <a:solidFill>
                            <a:srgbClr val="FF0000"/>
                          </a:solidFill>
                        </a:rPr>
                        <a:t>(52,2%)</a:t>
                      </a:r>
                      <a:endParaRPr lang="es-ES" sz="1600" dirty="0">
                        <a:solidFill>
                          <a:srgbClr val="FF0000"/>
                        </a:solidFill>
                      </a:endParaRPr>
                    </a:p>
                  </a:txBody>
                  <a:tcPr>
                    <a:solidFill>
                      <a:schemeClr val="accent1">
                        <a:lumMod val="60000"/>
                        <a:lumOff val="40000"/>
                      </a:schemeClr>
                    </a:solidFill>
                  </a:tcPr>
                </a:tc>
                <a:tc>
                  <a:txBody>
                    <a:bodyPr/>
                    <a:lstStyle/>
                    <a:p>
                      <a:r>
                        <a:rPr lang="es-ES" sz="1800" dirty="0" smtClean="0"/>
                        <a:t>53 (26,5)</a:t>
                      </a:r>
                      <a:endParaRPr lang="es-ES" sz="1800" dirty="0"/>
                    </a:p>
                  </a:txBody>
                  <a:tcPr/>
                </a:tc>
              </a:tr>
              <a:tr h="370840">
                <a:tc>
                  <a:txBody>
                    <a:bodyPr/>
                    <a:lstStyle/>
                    <a:p>
                      <a:r>
                        <a:rPr lang="es-ES" dirty="0" smtClean="0"/>
                        <a:t>Asociació</a:t>
                      </a:r>
                      <a:r>
                        <a:rPr lang="es-ES" baseline="0" dirty="0" smtClean="0"/>
                        <a:t>n </a:t>
                      </a:r>
                      <a:r>
                        <a:rPr lang="es-ES" baseline="0" dirty="0" err="1" smtClean="0"/>
                        <a:t>Enf</a:t>
                      </a:r>
                      <a:r>
                        <a:rPr lang="es-ES" baseline="0" dirty="0" smtClean="0"/>
                        <a:t>. Autoinmunes</a:t>
                      </a:r>
                      <a:endParaRPr lang="es-ES" dirty="0"/>
                    </a:p>
                  </a:txBody>
                  <a:tcPr/>
                </a:tc>
                <a:tc>
                  <a:txBody>
                    <a:bodyPr/>
                    <a:lstStyle/>
                    <a:p>
                      <a:r>
                        <a:rPr lang="es-ES" sz="1600" dirty="0" smtClean="0"/>
                        <a:t>18 (6%)</a:t>
                      </a:r>
                      <a:endParaRPr lang="es-ES" sz="1600" dirty="0"/>
                    </a:p>
                  </a:txBody>
                  <a:tcPr/>
                </a:tc>
                <a:tc>
                  <a:txBody>
                    <a:bodyPr/>
                    <a:lstStyle/>
                    <a:p>
                      <a:r>
                        <a:rPr lang="es-ES" sz="1600" dirty="0" smtClean="0"/>
                        <a:t>10 (</a:t>
                      </a:r>
                      <a:r>
                        <a:rPr lang="es-ES" sz="1600" dirty="0" smtClean="0">
                          <a:solidFill>
                            <a:srgbClr val="FF0000"/>
                          </a:solidFill>
                        </a:rPr>
                        <a:t>43.5</a:t>
                      </a:r>
                      <a:r>
                        <a:rPr lang="es-ES" sz="1600" dirty="0" smtClean="0"/>
                        <a:t>%)</a:t>
                      </a:r>
                      <a:endParaRPr lang="es-ES" sz="1600" dirty="0"/>
                    </a:p>
                  </a:txBody>
                  <a:tcPr>
                    <a:solidFill>
                      <a:schemeClr val="accent1">
                        <a:lumMod val="60000"/>
                        <a:lumOff val="40000"/>
                      </a:schemeClr>
                    </a:solidFill>
                  </a:tcPr>
                </a:tc>
                <a:tc>
                  <a:txBody>
                    <a:bodyPr/>
                    <a:lstStyle/>
                    <a:p>
                      <a:r>
                        <a:rPr lang="es-ES" sz="1800" dirty="0" smtClean="0"/>
                        <a:t>8 (26,5%)</a:t>
                      </a:r>
                      <a:endParaRPr lang="es-ES" sz="1800" dirty="0"/>
                    </a:p>
                  </a:txBody>
                  <a:tcPr/>
                </a:tc>
              </a:tr>
            </a:tbl>
          </a:graphicData>
        </a:graphic>
      </p:graphicFrame>
      <p:sp>
        <p:nvSpPr>
          <p:cNvPr id="4" name="3 Rectángulo"/>
          <p:cNvSpPr/>
          <p:nvPr/>
        </p:nvSpPr>
        <p:spPr>
          <a:xfrm>
            <a:off x="6228184" y="5472181"/>
            <a:ext cx="2286000" cy="923330"/>
          </a:xfrm>
          <a:prstGeom prst="rect">
            <a:avLst/>
          </a:prstGeom>
        </p:spPr>
        <p:txBody>
          <a:bodyPr wrap="square">
            <a:spAutoFit/>
          </a:bodyPr>
          <a:lstStyle/>
          <a:p>
            <a:r>
              <a:rPr lang="es-ES" dirty="0" smtClean="0">
                <a:solidFill>
                  <a:srgbClr val="FF0000"/>
                </a:solidFill>
              </a:rPr>
              <a:t>ASOCIACIÓN </a:t>
            </a:r>
            <a:r>
              <a:rPr lang="es-ES" dirty="0">
                <a:solidFill>
                  <a:srgbClr val="FF0000"/>
                </a:solidFill>
              </a:rPr>
              <a:t>A ENF. AUTOINMUNES</a:t>
            </a:r>
          </a:p>
        </p:txBody>
      </p:sp>
      <p:sp>
        <p:nvSpPr>
          <p:cNvPr id="5" name="4 Rectángulo"/>
          <p:cNvSpPr/>
          <p:nvPr/>
        </p:nvSpPr>
        <p:spPr>
          <a:xfrm>
            <a:off x="1547664" y="5838656"/>
            <a:ext cx="1782860" cy="369332"/>
          </a:xfrm>
          <a:prstGeom prst="rect">
            <a:avLst/>
          </a:prstGeom>
        </p:spPr>
        <p:txBody>
          <a:bodyPr wrap="none">
            <a:spAutoFit/>
          </a:bodyPr>
          <a:lstStyle/>
          <a:p>
            <a:pPr lvl="0"/>
            <a:r>
              <a:rPr lang="es-ES" dirty="0">
                <a:solidFill>
                  <a:srgbClr val="FF0000"/>
                </a:solidFill>
              </a:rPr>
              <a:t>MAS JOVENES</a:t>
            </a:r>
          </a:p>
        </p:txBody>
      </p:sp>
      <p:sp>
        <p:nvSpPr>
          <p:cNvPr id="6" name="5 Rectángulo"/>
          <p:cNvSpPr/>
          <p:nvPr/>
        </p:nvSpPr>
        <p:spPr>
          <a:xfrm>
            <a:off x="3883671" y="5838656"/>
            <a:ext cx="1780876" cy="646331"/>
          </a:xfrm>
          <a:prstGeom prst="rect">
            <a:avLst/>
          </a:prstGeom>
        </p:spPr>
        <p:txBody>
          <a:bodyPr wrap="square">
            <a:spAutoFit/>
          </a:bodyPr>
          <a:lstStyle/>
          <a:p>
            <a:pPr lvl="0"/>
            <a:r>
              <a:rPr lang="es-ES" dirty="0" smtClean="0">
                <a:solidFill>
                  <a:srgbClr val="FF0000"/>
                </a:solidFill>
              </a:rPr>
              <a:t>EVENTOS PREVIOS TEP</a:t>
            </a:r>
            <a:endParaRPr lang="es-ES" dirty="0">
              <a:solidFill>
                <a:srgbClr val="FF0000"/>
              </a:solidFill>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7504" y="44624"/>
            <a:ext cx="9036496" cy="851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26950" y="6446327"/>
            <a:ext cx="3093684" cy="3777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Flecha abajo"/>
          <p:cNvSpPr/>
          <p:nvPr/>
        </p:nvSpPr>
        <p:spPr>
          <a:xfrm>
            <a:off x="5004048" y="5170796"/>
            <a:ext cx="261743" cy="62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oblada"/>
          <p:cNvSpPr/>
          <p:nvPr/>
        </p:nvSpPr>
        <p:spPr>
          <a:xfrm rot="10642429">
            <a:off x="3334913" y="5276657"/>
            <a:ext cx="1390716" cy="3877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Flecha doblada hacia arriba"/>
          <p:cNvSpPr/>
          <p:nvPr/>
        </p:nvSpPr>
        <p:spPr>
          <a:xfrm rot="5400000">
            <a:off x="5702040" y="5097487"/>
            <a:ext cx="451053" cy="74608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332166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4042367679"/>
              </p:ext>
            </p:extLst>
          </p:nvPr>
        </p:nvGraphicFramePr>
        <p:xfrm>
          <a:off x="755576" y="1124744"/>
          <a:ext cx="6744072" cy="1854200"/>
        </p:xfrm>
        <a:graphic>
          <a:graphicData uri="http://schemas.openxmlformats.org/drawingml/2006/table">
            <a:tbl>
              <a:tblPr firstRow="1" bandRow="1">
                <a:tableStyleId>{5C22544A-7EE6-4342-B048-85BDC9FD1C3A}</a:tableStyleId>
              </a:tblPr>
              <a:tblGrid>
                <a:gridCol w="2172072"/>
                <a:gridCol w="1524000"/>
                <a:gridCol w="1524000"/>
                <a:gridCol w="1524000"/>
              </a:tblGrid>
              <a:tr h="370840">
                <a:tc gridSpan="4">
                  <a:txBody>
                    <a:bodyPr/>
                    <a:lstStyle/>
                    <a:p>
                      <a:r>
                        <a:rPr lang="es-ES" dirty="0" smtClean="0"/>
                        <a:t>PARAMETROS</a:t>
                      </a:r>
                      <a:r>
                        <a:rPr lang="es-ES" baseline="0" dirty="0" smtClean="0"/>
                        <a:t> HEMODINÁMICOS</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a:txBody>
                    <a:bodyPr/>
                    <a:lstStyle/>
                    <a:p>
                      <a:endParaRPr lang="es-ES"/>
                    </a:p>
                  </a:txBody>
                  <a:tcPr/>
                </a:tc>
                <a:tc>
                  <a:txBody>
                    <a:bodyPr/>
                    <a:lstStyle/>
                    <a:p>
                      <a:r>
                        <a:rPr lang="es-ES" dirty="0" smtClean="0"/>
                        <a:t>HPTEC</a:t>
                      </a:r>
                      <a:endParaRPr lang="es-ES" dirty="0"/>
                    </a:p>
                  </a:txBody>
                  <a:tcPr/>
                </a:tc>
                <a:tc>
                  <a:txBody>
                    <a:bodyPr/>
                    <a:lstStyle/>
                    <a:p>
                      <a:r>
                        <a:rPr lang="es-ES" dirty="0" smtClean="0"/>
                        <a:t>APS +</a:t>
                      </a:r>
                      <a:endParaRPr lang="es-ES" dirty="0"/>
                    </a:p>
                  </a:txBody>
                  <a:tcPr>
                    <a:solidFill>
                      <a:schemeClr val="tx2">
                        <a:lumMod val="40000"/>
                        <a:lumOff val="60000"/>
                      </a:schemeClr>
                    </a:solidFill>
                  </a:tcPr>
                </a:tc>
                <a:tc>
                  <a:txBody>
                    <a:bodyPr/>
                    <a:lstStyle/>
                    <a:p>
                      <a:r>
                        <a:rPr lang="es-ES" dirty="0" smtClean="0"/>
                        <a:t>APS</a:t>
                      </a:r>
                      <a:r>
                        <a:rPr lang="es-ES" baseline="0" dirty="0" smtClean="0"/>
                        <a:t> -</a:t>
                      </a:r>
                      <a:endParaRPr lang="es-ES" dirty="0"/>
                    </a:p>
                  </a:txBody>
                  <a:tcPr/>
                </a:tc>
              </a:tr>
              <a:tr h="370840">
                <a:tc>
                  <a:txBody>
                    <a:bodyPr/>
                    <a:lstStyle/>
                    <a:p>
                      <a:r>
                        <a:rPr lang="es-ES" dirty="0" err="1" smtClean="0"/>
                        <a:t>PAPm</a:t>
                      </a:r>
                      <a:endParaRPr lang="es-ES" dirty="0"/>
                    </a:p>
                  </a:txBody>
                  <a:tcPr/>
                </a:tc>
                <a:tc>
                  <a:txBody>
                    <a:bodyPr/>
                    <a:lstStyle/>
                    <a:p>
                      <a:r>
                        <a:rPr lang="es-ES" dirty="0" smtClean="0"/>
                        <a:t>50 +/-12,3</a:t>
                      </a:r>
                      <a:endParaRPr lang="es-ES" dirty="0"/>
                    </a:p>
                  </a:txBody>
                  <a:tcPr/>
                </a:tc>
                <a:tc>
                  <a:txBody>
                    <a:bodyPr/>
                    <a:lstStyle/>
                    <a:p>
                      <a:r>
                        <a:rPr lang="es-ES" dirty="0" smtClean="0"/>
                        <a:t>44,4+/-11,8</a:t>
                      </a:r>
                      <a:endParaRPr lang="es-ES" dirty="0"/>
                    </a:p>
                  </a:txBody>
                  <a:tcPr>
                    <a:solidFill>
                      <a:schemeClr val="tx2">
                        <a:lumMod val="40000"/>
                        <a:lumOff val="60000"/>
                      </a:schemeClr>
                    </a:solidFill>
                  </a:tcPr>
                </a:tc>
                <a:tc>
                  <a:txBody>
                    <a:bodyPr/>
                    <a:lstStyle/>
                    <a:p>
                      <a:r>
                        <a:rPr lang="es-ES" dirty="0" smtClean="0"/>
                        <a:t>50,5+/-12,2</a:t>
                      </a:r>
                      <a:endParaRPr lang="es-ES" dirty="0"/>
                    </a:p>
                  </a:txBody>
                  <a:tcPr/>
                </a:tc>
              </a:tr>
              <a:tr h="370840">
                <a:tc>
                  <a:txBody>
                    <a:bodyPr/>
                    <a:lstStyle/>
                    <a:p>
                      <a:r>
                        <a:rPr lang="es-ES" dirty="0" smtClean="0"/>
                        <a:t>PAWP</a:t>
                      </a:r>
                      <a:endParaRPr lang="es-ES" dirty="0"/>
                    </a:p>
                  </a:txBody>
                  <a:tcPr/>
                </a:tc>
                <a:tc>
                  <a:txBody>
                    <a:bodyPr/>
                    <a:lstStyle/>
                    <a:p>
                      <a:r>
                        <a:rPr lang="es-ES" dirty="0" smtClean="0"/>
                        <a:t>10,2+/-3,2</a:t>
                      </a:r>
                      <a:endParaRPr lang="es-ES" dirty="0"/>
                    </a:p>
                  </a:txBody>
                  <a:tcPr/>
                </a:tc>
                <a:tc>
                  <a:txBody>
                    <a:bodyPr/>
                    <a:lstStyle/>
                    <a:p>
                      <a:r>
                        <a:rPr lang="es-ES" dirty="0" smtClean="0"/>
                        <a:t>10,6 +/-3,2</a:t>
                      </a:r>
                      <a:endParaRPr lang="es-ES" dirty="0"/>
                    </a:p>
                  </a:txBody>
                  <a:tcPr>
                    <a:solidFill>
                      <a:schemeClr val="tx2">
                        <a:lumMod val="40000"/>
                        <a:lumOff val="60000"/>
                      </a:schemeClr>
                    </a:solidFill>
                  </a:tcPr>
                </a:tc>
                <a:tc>
                  <a:txBody>
                    <a:bodyPr/>
                    <a:lstStyle/>
                    <a:p>
                      <a:r>
                        <a:rPr lang="es-ES" dirty="0" smtClean="0"/>
                        <a:t>10,1+/-3,2</a:t>
                      </a:r>
                      <a:endParaRPr lang="es-ES" dirty="0"/>
                    </a:p>
                  </a:txBody>
                  <a:tcPr/>
                </a:tc>
              </a:tr>
              <a:tr h="370840">
                <a:tc>
                  <a:txBody>
                    <a:bodyPr/>
                    <a:lstStyle/>
                    <a:p>
                      <a:r>
                        <a:rPr lang="es-ES" dirty="0" smtClean="0"/>
                        <a:t>RVP (Wood U)</a:t>
                      </a:r>
                      <a:endParaRPr lang="es-ES" dirty="0"/>
                    </a:p>
                  </a:txBody>
                  <a:tcPr/>
                </a:tc>
                <a:tc>
                  <a:txBody>
                    <a:bodyPr/>
                    <a:lstStyle/>
                    <a:p>
                      <a:r>
                        <a:rPr lang="es-ES" dirty="0" smtClean="0"/>
                        <a:t>9,5+/-4,4</a:t>
                      </a:r>
                      <a:endParaRPr lang="es-ES" dirty="0"/>
                    </a:p>
                  </a:txBody>
                  <a:tcPr/>
                </a:tc>
                <a:tc>
                  <a:txBody>
                    <a:bodyPr/>
                    <a:lstStyle/>
                    <a:p>
                      <a:r>
                        <a:rPr lang="es-ES" dirty="0" smtClean="0"/>
                        <a:t>7,2+/-4,8</a:t>
                      </a:r>
                      <a:endParaRPr lang="es-ES" dirty="0"/>
                    </a:p>
                  </a:txBody>
                  <a:tcPr>
                    <a:solidFill>
                      <a:schemeClr val="tx2">
                        <a:lumMod val="40000"/>
                        <a:lumOff val="60000"/>
                      </a:schemeClr>
                    </a:solidFill>
                  </a:tcPr>
                </a:tc>
                <a:tc>
                  <a:txBody>
                    <a:bodyPr/>
                    <a:lstStyle/>
                    <a:p>
                      <a:r>
                        <a:rPr lang="es-ES" dirty="0" smtClean="0"/>
                        <a:t>9,7+/-4,3</a:t>
                      </a:r>
                      <a:endParaRPr lang="es-ES" dirty="0"/>
                    </a:p>
                  </a:txBody>
                  <a:tcPr/>
                </a:tc>
              </a:tr>
            </a:tbl>
          </a:graphicData>
        </a:graphic>
      </p:graphicFrame>
      <p:sp>
        <p:nvSpPr>
          <p:cNvPr id="4" name="3 Rectángulo"/>
          <p:cNvSpPr/>
          <p:nvPr/>
        </p:nvSpPr>
        <p:spPr>
          <a:xfrm>
            <a:off x="2286000" y="4365104"/>
            <a:ext cx="4572000" cy="646331"/>
          </a:xfrm>
          <a:prstGeom prst="rect">
            <a:avLst/>
          </a:prstGeom>
        </p:spPr>
        <p:txBody>
          <a:bodyPr>
            <a:spAutoFit/>
          </a:bodyPr>
          <a:lstStyle/>
          <a:p>
            <a:r>
              <a:rPr lang="es-ES" dirty="0">
                <a:solidFill>
                  <a:srgbClr val="FF0000"/>
                </a:solidFill>
              </a:rPr>
              <a:t>PERFILES HEMODINÁMICOS MENOS COMPROMETIDOS</a:t>
            </a:r>
          </a:p>
        </p:txBody>
      </p:sp>
      <p:sp>
        <p:nvSpPr>
          <p:cNvPr id="5" name="4 Flecha abajo"/>
          <p:cNvSpPr/>
          <p:nvPr/>
        </p:nvSpPr>
        <p:spPr>
          <a:xfrm>
            <a:off x="3293604" y="3717032"/>
            <a:ext cx="2088232" cy="496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74938" y="6260545"/>
            <a:ext cx="3148126" cy="478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7384"/>
            <a:ext cx="9144000" cy="851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Rectángulo"/>
          <p:cNvSpPr/>
          <p:nvPr/>
        </p:nvSpPr>
        <p:spPr>
          <a:xfrm>
            <a:off x="2872817" y="3244334"/>
            <a:ext cx="3398366" cy="369332"/>
          </a:xfrm>
          <a:prstGeom prst="rect">
            <a:avLst/>
          </a:prstGeom>
        </p:spPr>
        <p:txBody>
          <a:bodyPr wrap="none">
            <a:spAutoFit/>
          </a:bodyPr>
          <a:lstStyle/>
          <a:p>
            <a:r>
              <a:rPr lang="es-ES" dirty="0" err="1">
                <a:solidFill>
                  <a:srgbClr val="FF0000"/>
                </a:solidFill>
              </a:rPr>
              <a:t>mPAP</a:t>
            </a:r>
            <a:r>
              <a:rPr lang="es-ES" dirty="0">
                <a:solidFill>
                  <a:srgbClr val="FF0000"/>
                </a:solidFill>
              </a:rPr>
              <a:t> y PVR, mayor IC y SvO2</a:t>
            </a:r>
            <a:endParaRPr lang="es-ES" dirty="0"/>
          </a:p>
        </p:txBody>
      </p:sp>
      <p:sp>
        <p:nvSpPr>
          <p:cNvPr id="8" name="7 CuadroTexto"/>
          <p:cNvSpPr txBox="1"/>
          <p:nvPr/>
        </p:nvSpPr>
        <p:spPr>
          <a:xfrm>
            <a:off x="971600" y="5444296"/>
            <a:ext cx="2167581" cy="923330"/>
          </a:xfrm>
          <a:prstGeom prst="rect">
            <a:avLst/>
          </a:prstGeom>
          <a:noFill/>
        </p:spPr>
        <p:txBody>
          <a:bodyPr wrap="none" rtlCol="0">
            <a:spAutoFit/>
          </a:bodyPr>
          <a:lstStyle/>
          <a:p>
            <a:r>
              <a:rPr lang="es-ES" dirty="0" smtClean="0"/>
              <a:t>1º- MAS JOVENES </a:t>
            </a:r>
          </a:p>
          <a:p>
            <a:r>
              <a:rPr lang="es-ES" dirty="0" smtClean="0"/>
              <a:t>(mejor capacidad </a:t>
            </a:r>
          </a:p>
          <a:p>
            <a:r>
              <a:rPr lang="es-ES" dirty="0" smtClean="0"/>
              <a:t>Funcional) </a:t>
            </a:r>
            <a:endParaRPr lang="es-ES" dirty="0"/>
          </a:p>
        </p:txBody>
      </p:sp>
      <p:sp>
        <p:nvSpPr>
          <p:cNvPr id="11" name="10 CuadroTexto"/>
          <p:cNvSpPr txBox="1"/>
          <p:nvPr/>
        </p:nvSpPr>
        <p:spPr>
          <a:xfrm>
            <a:off x="3563888" y="5444296"/>
            <a:ext cx="1808508" cy="646331"/>
          </a:xfrm>
          <a:prstGeom prst="rect">
            <a:avLst/>
          </a:prstGeom>
          <a:noFill/>
        </p:spPr>
        <p:txBody>
          <a:bodyPr wrap="none" rtlCol="0">
            <a:spAutoFit/>
          </a:bodyPr>
          <a:lstStyle/>
          <a:p>
            <a:r>
              <a:rPr lang="es-ES" dirty="0" smtClean="0"/>
              <a:t>2º- OCLUSIÓN </a:t>
            </a:r>
          </a:p>
          <a:p>
            <a:r>
              <a:rPr lang="es-ES" dirty="0" smtClean="0"/>
              <a:t>UNILATERAL</a:t>
            </a:r>
            <a:endParaRPr lang="es-ES" dirty="0"/>
          </a:p>
        </p:txBody>
      </p:sp>
      <p:cxnSp>
        <p:nvCxnSpPr>
          <p:cNvPr id="13" name="12 Conector recto de flecha"/>
          <p:cNvCxnSpPr/>
          <p:nvPr/>
        </p:nvCxnSpPr>
        <p:spPr>
          <a:xfrm flipH="1">
            <a:off x="1835696" y="5011435"/>
            <a:ext cx="864096" cy="289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076056" y="5011435"/>
            <a:ext cx="432048" cy="289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516217" y="3100535"/>
            <a:ext cx="2520280" cy="819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CuadroTexto"/>
          <p:cNvSpPr txBox="1"/>
          <p:nvPr/>
        </p:nvSpPr>
        <p:spPr>
          <a:xfrm>
            <a:off x="5940152" y="5099641"/>
            <a:ext cx="2639312" cy="923330"/>
          </a:xfrm>
          <a:prstGeom prst="rect">
            <a:avLst/>
          </a:prstGeom>
          <a:noFill/>
        </p:spPr>
        <p:txBody>
          <a:bodyPr wrap="none" rtlCol="0">
            <a:spAutoFit/>
          </a:bodyPr>
          <a:lstStyle/>
          <a:p>
            <a:r>
              <a:rPr lang="es-ES" dirty="0" smtClean="0"/>
              <a:t>3º MENOS DAÑO</a:t>
            </a:r>
          </a:p>
          <a:p>
            <a:r>
              <a:rPr lang="es-ES" dirty="0" smtClean="0"/>
              <a:t>A PEQUEÑOS </a:t>
            </a:r>
          </a:p>
          <a:p>
            <a:r>
              <a:rPr lang="es-ES" dirty="0" smtClean="0"/>
              <a:t>VASOS PULMONARES</a:t>
            </a:r>
            <a:endParaRPr lang="es-ES" dirty="0"/>
          </a:p>
        </p:txBody>
      </p:sp>
      <p:cxnSp>
        <p:nvCxnSpPr>
          <p:cNvPr id="14" name="13 Conector recto de flecha"/>
          <p:cNvCxnSpPr/>
          <p:nvPr/>
        </p:nvCxnSpPr>
        <p:spPr>
          <a:xfrm>
            <a:off x="4344032" y="5049542"/>
            <a:ext cx="0" cy="397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52676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811128450"/>
              </p:ext>
            </p:extLst>
          </p:nvPr>
        </p:nvGraphicFramePr>
        <p:xfrm>
          <a:off x="827584" y="980728"/>
          <a:ext cx="6921640" cy="3403600"/>
        </p:xfrm>
        <a:graphic>
          <a:graphicData uri="http://schemas.openxmlformats.org/drawingml/2006/table">
            <a:tbl>
              <a:tblPr firstRow="1" bandRow="1">
                <a:tableStyleId>{5C22544A-7EE6-4342-B048-85BDC9FD1C3A}</a:tableStyleId>
              </a:tblPr>
              <a:tblGrid>
                <a:gridCol w="1944216"/>
                <a:gridCol w="1516604"/>
                <a:gridCol w="1730410"/>
                <a:gridCol w="1730410"/>
              </a:tblGrid>
              <a:tr h="370840">
                <a:tc gridSpan="4">
                  <a:txBody>
                    <a:bodyPr/>
                    <a:lstStyle/>
                    <a:p>
                      <a:r>
                        <a:rPr lang="es-ES" dirty="0" smtClean="0"/>
                        <a:t>DISTRIBUCIÓN DE LA</a:t>
                      </a:r>
                      <a:r>
                        <a:rPr lang="es-ES" baseline="0" dirty="0" smtClean="0"/>
                        <a:t> LESIÓN ARTERIAL PULMONAR (%)</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a:txBody>
                    <a:bodyPr/>
                    <a:lstStyle/>
                    <a:p>
                      <a:endParaRPr lang="es-ES" dirty="0"/>
                    </a:p>
                  </a:txBody>
                  <a:tcPr/>
                </a:tc>
                <a:tc>
                  <a:txBody>
                    <a:bodyPr/>
                    <a:lstStyle/>
                    <a:p>
                      <a:r>
                        <a:rPr lang="es-ES" dirty="0" smtClean="0"/>
                        <a:t>HPTEC (297)</a:t>
                      </a:r>
                      <a:endParaRPr lang="es-ES" dirty="0"/>
                    </a:p>
                  </a:txBody>
                  <a:tcPr/>
                </a:tc>
                <a:tc>
                  <a:txBody>
                    <a:bodyPr/>
                    <a:lstStyle/>
                    <a:p>
                      <a:r>
                        <a:rPr lang="es-ES" dirty="0" smtClean="0"/>
                        <a:t>+ AFL (23)</a:t>
                      </a:r>
                      <a:endParaRPr lang="es-ES" dirty="0"/>
                    </a:p>
                  </a:txBody>
                  <a:tcPr/>
                </a:tc>
                <a:tc>
                  <a:txBody>
                    <a:bodyPr/>
                    <a:lstStyle/>
                    <a:p>
                      <a:pPr marL="285750" indent="-285750">
                        <a:buFontTx/>
                        <a:buChar char="-"/>
                      </a:pPr>
                      <a:r>
                        <a:rPr lang="es-ES" dirty="0" smtClean="0"/>
                        <a:t>AFL(274)</a:t>
                      </a:r>
                      <a:endParaRPr lang="es-ES" dirty="0"/>
                    </a:p>
                  </a:txBody>
                  <a:tcPr/>
                </a:tc>
              </a:tr>
              <a:tr h="370840">
                <a:tc>
                  <a:txBody>
                    <a:bodyPr/>
                    <a:lstStyle/>
                    <a:p>
                      <a:r>
                        <a:rPr lang="es-ES" dirty="0" smtClean="0"/>
                        <a:t>OCLUSIÓN</a:t>
                      </a:r>
                      <a:r>
                        <a:rPr lang="es-ES" baseline="0" dirty="0" smtClean="0"/>
                        <a:t> </a:t>
                      </a:r>
                      <a:r>
                        <a:rPr lang="es-ES" dirty="0" smtClean="0"/>
                        <a:t>UNILATERAL</a:t>
                      </a:r>
                      <a:endParaRPr lang="es-ES" dirty="0"/>
                    </a:p>
                  </a:txBody>
                  <a:tcPr/>
                </a:tc>
                <a:tc>
                  <a:txBody>
                    <a:bodyPr/>
                    <a:lstStyle/>
                    <a:p>
                      <a:r>
                        <a:rPr lang="es-ES" dirty="0" smtClean="0"/>
                        <a:t>N= 7  (2,4%)</a:t>
                      </a:r>
                      <a:endParaRPr lang="es-ES" dirty="0"/>
                    </a:p>
                  </a:txBody>
                  <a:tcPr/>
                </a:tc>
                <a:tc>
                  <a:txBody>
                    <a:bodyPr/>
                    <a:lstStyle/>
                    <a:p>
                      <a:r>
                        <a:rPr lang="es-ES" dirty="0" smtClean="0"/>
                        <a:t>3 (13%)</a:t>
                      </a:r>
                      <a:endParaRPr lang="es-ES" dirty="0"/>
                    </a:p>
                  </a:txBody>
                  <a:tcPr/>
                </a:tc>
                <a:tc>
                  <a:txBody>
                    <a:bodyPr/>
                    <a:lstStyle/>
                    <a:p>
                      <a:r>
                        <a:rPr lang="es-ES" dirty="0" smtClean="0"/>
                        <a:t>4 (1,5%)</a:t>
                      </a:r>
                      <a:endParaRPr lang="es-ES" dirty="0"/>
                    </a:p>
                  </a:txBody>
                  <a:tcPr/>
                </a:tc>
              </a:tr>
              <a:tr h="370840">
                <a:tc>
                  <a:txBody>
                    <a:bodyPr/>
                    <a:lstStyle/>
                    <a:p>
                      <a:r>
                        <a:rPr lang="es-ES" dirty="0" smtClean="0"/>
                        <a:t>AP</a:t>
                      </a:r>
                      <a:r>
                        <a:rPr lang="es-ES" baseline="0" dirty="0" smtClean="0"/>
                        <a:t> IZQUIERDA (I y II)</a:t>
                      </a:r>
                      <a:endParaRPr lang="es-ES" dirty="0"/>
                    </a:p>
                  </a:txBody>
                  <a:tcPr/>
                </a:tc>
                <a:tc>
                  <a:txBody>
                    <a:bodyPr/>
                    <a:lstStyle/>
                    <a:p>
                      <a:r>
                        <a:rPr lang="es-ES" dirty="0" smtClean="0"/>
                        <a:t>78 (26%)</a:t>
                      </a:r>
                      <a:endParaRPr lang="es-ES" dirty="0"/>
                    </a:p>
                  </a:txBody>
                  <a:tcPr/>
                </a:tc>
                <a:tc>
                  <a:txBody>
                    <a:bodyPr/>
                    <a:lstStyle/>
                    <a:p>
                      <a:r>
                        <a:rPr lang="es-ES" dirty="0" smtClean="0">
                          <a:solidFill>
                            <a:srgbClr val="FF0000"/>
                          </a:solidFill>
                        </a:rPr>
                        <a:t>17 (73%)</a:t>
                      </a:r>
                      <a:endParaRPr lang="es-ES" dirty="0">
                        <a:solidFill>
                          <a:srgbClr val="FF0000"/>
                        </a:solidFill>
                      </a:endParaRPr>
                    </a:p>
                  </a:txBody>
                  <a:tcPr/>
                </a:tc>
                <a:tc>
                  <a:txBody>
                    <a:bodyPr/>
                    <a:lstStyle/>
                    <a:p>
                      <a:r>
                        <a:rPr lang="es-ES" dirty="0" smtClean="0"/>
                        <a:t>61 (23%)</a:t>
                      </a:r>
                      <a:endParaRPr lang="es-ES" dirty="0"/>
                    </a:p>
                  </a:txBody>
                  <a:tcPr/>
                </a:tc>
              </a:tr>
              <a:tr h="370840">
                <a:tc>
                  <a:txBody>
                    <a:bodyPr/>
                    <a:lstStyle/>
                    <a:p>
                      <a:r>
                        <a:rPr lang="es-ES" dirty="0" smtClean="0"/>
                        <a:t>AP DERECHA  (I y II)</a:t>
                      </a:r>
                      <a:endParaRPr lang="es-ES" dirty="0"/>
                    </a:p>
                  </a:txBody>
                  <a:tcPr/>
                </a:tc>
                <a:tc>
                  <a:txBody>
                    <a:bodyPr/>
                    <a:lstStyle/>
                    <a:p>
                      <a:r>
                        <a:rPr lang="es-ES" dirty="0" smtClean="0"/>
                        <a:t>107 (36%)</a:t>
                      </a:r>
                      <a:endParaRPr lang="es-ES" dirty="0"/>
                    </a:p>
                  </a:txBody>
                  <a:tcPr/>
                </a:tc>
                <a:tc>
                  <a:txBody>
                    <a:bodyPr/>
                    <a:lstStyle/>
                    <a:p>
                      <a:r>
                        <a:rPr lang="es-ES" dirty="0" smtClean="0"/>
                        <a:t>8  (34,8%) </a:t>
                      </a:r>
                      <a:endParaRPr lang="es-ES" dirty="0"/>
                    </a:p>
                  </a:txBody>
                  <a:tcPr/>
                </a:tc>
                <a:tc>
                  <a:txBody>
                    <a:bodyPr/>
                    <a:lstStyle/>
                    <a:p>
                      <a:r>
                        <a:rPr lang="es-ES" dirty="0" smtClean="0"/>
                        <a:t>99 (36.1%)</a:t>
                      </a:r>
                      <a:endParaRPr lang="es-ES" dirty="0"/>
                    </a:p>
                  </a:txBody>
                  <a:tcPr/>
                </a:tc>
              </a:tr>
              <a:tr h="370840">
                <a:tc>
                  <a:txBody>
                    <a:bodyPr/>
                    <a:lstStyle/>
                    <a:p>
                      <a:r>
                        <a:rPr lang="es-ES" dirty="0" smtClean="0"/>
                        <a:t>TOTAL</a:t>
                      </a:r>
                      <a:endParaRPr lang="es-ES" dirty="0"/>
                    </a:p>
                  </a:txBody>
                  <a:tcPr/>
                </a:tc>
                <a:tc>
                  <a:txBody>
                    <a:bodyPr/>
                    <a:lstStyle/>
                    <a:p>
                      <a:r>
                        <a:rPr lang="es-ES" dirty="0" smtClean="0"/>
                        <a:t>130 (43%)</a:t>
                      </a:r>
                      <a:endParaRPr lang="es-ES" dirty="0"/>
                    </a:p>
                  </a:txBody>
                  <a:tcPr/>
                </a:tc>
                <a:tc>
                  <a:txBody>
                    <a:bodyPr/>
                    <a:lstStyle/>
                    <a:p>
                      <a:r>
                        <a:rPr lang="es-ES" dirty="0" smtClean="0"/>
                        <a:t>19 (82,6%)</a:t>
                      </a:r>
                      <a:endParaRPr lang="es-ES" dirty="0"/>
                    </a:p>
                  </a:txBody>
                  <a:tcPr/>
                </a:tc>
                <a:tc>
                  <a:txBody>
                    <a:bodyPr/>
                    <a:lstStyle/>
                    <a:p>
                      <a:r>
                        <a:rPr lang="es-ES" dirty="0" smtClean="0"/>
                        <a:t>111 (40%)</a:t>
                      </a:r>
                      <a:endParaRPr lang="es-ES" dirty="0"/>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sp>
        <p:nvSpPr>
          <p:cNvPr id="4" name="3 Rectángulo"/>
          <p:cNvSpPr/>
          <p:nvPr/>
        </p:nvSpPr>
        <p:spPr>
          <a:xfrm>
            <a:off x="2555776" y="5196244"/>
            <a:ext cx="3330115" cy="430887"/>
          </a:xfrm>
          <a:prstGeom prst="rect">
            <a:avLst/>
          </a:prstGeom>
        </p:spPr>
        <p:txBody>
          <a:bodyPr wrap="square">
            <a:spAutoFit/>
          </a:bodyPr>
          <a:lstStyle/>
          <a:p>
            <a:endParaRPr lang="es-ES" sz="1100" dirty="0" smtClean="0">
              <a:solidFill>
                <a:srgbClr val="FF0000"/>
              </a:solidFill>
            </a:endParaRPr>
          </a:p>
          <a:p>
            <a:endParaRPr lang="es-ES" sz="1100" dirty="0"/>
          </a:p>
        </p:txBody>
      </p:sp>
      <p:sp>
        <p:nvSpPr>
          <p:cNvPr id="5" name="4 Rectángulo"/>
          <p:cNvSpPr/>
          <p:nvPr/>
        </p:nvSpPr>
        <p:spPr>
          <a:xfrm>
            <a:off x="2483768" y="4971068"/>
            <a:ext cx="4981064" cy="1569660"/>
          </a:xfrm>
          <a:prstGeom prst="rect">
            <a:avLst/>
          </a:prstGeom>
        </p:spPr>
        <p:txBody>
          <a:bodyPr wrap="square">
            <a:spAutoFit/>
          </a:bodyPr>
          <a:lstStyle/>
          <a:p>
            <a:r>
              <a:rPr lang="es-ES" sz="1600" dirty="0"/>
              <a:t>APS +</a:t>
            </a:r>
            <a:r>
              <a:rPr lang="es-ES" sz="1600" dirty="0">
                <a:sym typeface="Wingdings" panose="05000000000000000000" pitchFamily="2" charset="2"/>
              </a:rPr>
              <a:t> </a:t>
            </a:r>
            <a:r>
              <a:rPr lang="es-ES" sz="1600" dirty="0" smtClean="0">
                <a:sym typeface="Wingdings" panose="05000000000000000000" pitchFamily="2" charset="2"/>
              </a:rPr>
              <a:t>NIVEL 1 Y 2 </a:t>
            </a:r>
          </a:p>
          <a:p>
            <a:r>
              <a:rPr lang="es-ES" sz="1600" dirty="0" smtClean="0"/>
              <a:t>LESIONES </a:t>
            </a:r>
            <a:r>
              <a:rPr lang="es-ES" sz="1600" dirty="0"/>
              <a:t>ARTERIALES MAS PROXIMALES</a:t>
            </a:r>
          </a:p>
          <a:p>
            <a:r>
              <a:rPr lang="es-ES" sz="1600" dirty="0" smtClean="0">
                <a:sym typeface="Wingdings" panose="05000000000000000000" pitchFamily="2" charset="2"/>
              </a:rPr>
              <a:t>TROMBOS “GRANDES”</a:t>
            </a:r>
            <a:endParaRPr lang="es-ES" sz="1600" dirty="0">
              <a:sym typeface="Wingdings" panose="05000000000000000000" pitchFamily="2" charset="2"/>
            </a:endParaRPr>
          </a:p>
          <a:p>
            <a:endParaRPr lang="es-ES" sz="1600" dirty="0">
              <a:sym typeface="Wingdings" panose="05000000000000000000" pitchFamily="2" charset="2"/>
            </a:endParaRPr>
          </a:p>
          <a:p>
            <a:r>
              <a:rPr lang="es-ES" sz="1600" dirty="0">
                <a:sym typeface="Wingdings" panose="05000000000000000000" pitchFamily="2" charset="2"/>
              </a:rPr>
              <a:t>PREFERENCIA POR PULMÓN </a:t>
            </a:r>
            <a:r>
              <a:rPr lang="es-ES" sz="1600" dirty="0" smtClean="0">
                <a:sym typeface="Wingdings" panose="05000000000000000000" pitchFamily="2" charset="2"/>
              </a:rPr>
              <a:t>IZQUIERDO</a:t>
            </a:r>
          </a:p>
          <a:p>
            <a:r>
              <a:rPr lang="es-ES" sz="1600" dirty="0" smtClean="0">
                <a:sym typeface="Wingdings" panose="05000000000000000000" pitchFamily="2" charset="2"/>
              </a:rPr>
              <a:t> </a:t>
            </a:r>
            <a:r>
              <a:rPr lang="es-ES" sz="1600" dirty="0">
                <a:sym typeface="Wingdings" panose="05000000000000000000" pitchFamily="2" charset="2"/>
              </a:rPr>
              <a:t>(</a:t>
            </a:r>
            <a:r>
              <a:rPr lang="es-ES" sz="1600" dirty="0" smtClean="0">
                <a:sym typeface="Wingdings" panose="05000000000000000000" pitchFamily="2" charset="2"/>
              </a:rPr>
              <a:t>NO ACLARADO).  </a:t>
            </a:r>
            <a:endParaRPr lang="es-ES" sz="1600" dirty="0">
              <a:sym typeface="Wingdings" panose="05000000000000000000" pitchFamily="2" charset="2"/>
            </a:endParaRPr>
          </a:p>
        </p:txBody>
      </p:sp>
      <p:sp>
        <p:nvSpPr>
          <p:cNvPr id="6" name="5 Flecha abajo"/>
          <p:cNvSpPr/>
          <p:nvPr/>
        </p:nvSpPr>
        <p:spPr>
          <a:xfrm>
            <a:off x="2699792" y="4475036"/>
            <a:ext cx="2088232" cy="496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08504" cy="7647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96136" y="6237312"/>
            <a:ext cx="2808312" cy="478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79512" y="4656425"/>
            <a:ext cx="1728192" cy="12999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0914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933056"/>
            <a:ext cx="7812360" cy="2031325"/>
          </a:xfrm>
          <a:prstGeom prst="rect">
            <a:avLst/>
          </a:prstGeom>
        </p:spPr>
        <p:txBody>
          <a:bodyPr wrap="square">
            <a:spAutoFit/>
          </a:bodyPr>
          <a:lstStyle/>
          <a:p>
            <a:r>
              <a:rPr lang="es-ES" sz="1400" dirty="0" smtClean="0"/>
              <a:t>LIMITACION DEL ESTUDIO</a:t>
            </a:r>
            <a:r>
              <a:rPr lang="es-ES" sz="1400" dirty="0" smtClean="0">
                <a:sym typeface="Wingdings" panose="05000000000000000000" pitchFamily="2" charset="2"/>
              </a:rPr>
              <a:t> RETROSPECTIVO</a:t>
            </a:r>
          </a:p>
          <a:p>
            <a:endParaRPr lang="es-ES" sz="1400" dirty="0" smtClean="0">
              <a:sym typeface="Wingdings" panose="05000000000000000000" pitchFamily="2" charset="2"/>
            </a:endParaRPr>
          </a:p>
          <a:p>
            <a:r>
              <a:rPr lang="es-ES" sz="1400" dirty="0" smtClean="0">
                <a:sym typeface="Wingdings" panose="05000000000000000000" pitchFamily="2" charset="2"/>
              </a:rPr>
              <a:t>FORTALEZA DEL ESTUDIO  NUMERO DE PACIENTES, DIAGNÓSTICO STANDARIZADO DE HPTEC Y DETERMINACIÓN DE </a:t>
            </a:r>
            <a:r>
              <a:rPr lang="es-ES" sz="1400" dirty="0" err="1" smtClean="0">
                <a:sym typeface="Wingdings" panose="05000000000000000000" pitchFamily="2" charset="2"/>
              </a:rPr>
              <a:t>aPL</a:t>
            </a:r>
            <a:r>
              <a:rPr lang="es-ES" sz="1400" dirty="0" smtClean="0">
                <a:sym typeface="Wingdings" panose="05000000000000000000" pitchFamily="2" charset="2"/>
              </a:rPr>
              <a:t> DE ACUERDO CON LAS DIRECTRICES ISTH.</a:t>
            </a:r>
          </a:p>
          <a:p>
            <a:endParaRPr lang="es-ES" sz="1400" dirty="0">
              <a:sym typeface="Wingdings" panose="05000000000000000000" pitchFamily="2" charset="2"/>
            </a:endParaRPr>
          </a:p>
          <a:p>
            <a:r>
              <a:rPr lang="es-ES" sz="1400" dirty="0" smtClean="0"/>
              <a:t> “LA DETERMINACIÓN DE LOS Ac ES IMPORTANTE EN JOVENES CON TEP PARA EVITAR RECURRENCIAS Y PROGRESIÓN A HPTEC MEDIANTE ANTICOAGULACIÓN A LARGO PLAZO”</a:t>
            </a:r>
          </a:p>
          <a:p>
            <a:endParaRPr lang="es-ES" sz="1400" dirty="0"/>
          </a:p>
        </p:txBody>
      </p:sp>
      <p:graphicFrame>
        <p:nvGraphicFramePr>
          <p:cNvPr id="6" name="5 Tabla"/>
          <p:cNvGraphicFramePr>
            <a:graphicFrameLocks noGrp="1"/>
          </p:cNvGraphicFramePr>
          <p:nvPr>
            <p:extLst>
              <p:ext uri="{D42A27DB-BD31-4B8C-83A1-F6EECF244321}">
                <p14:modId xmlns:p14="http://schemas.microsoft.com/office/powerpoint/2010/main" xmlns="" val="1021040255"/>
              </p:ext>
            </p:extLst>
          </p:nvPr>
        </p:nvGraphicFramePr>
        <p:xfrm>
          <a:off x="1788368" y="1988840"/>
          <a:ext cx="6096000" cy="1478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3">
                  <a:txBody>
                    <a:bodyPr/>
                    <a:lstStyle/>
                    <a:p>
                      <a:r>
                        <a:rPr lang="es-ES" dirty="0" smtClean="0"/>
                        <a:t>TRATAMIENTO QUIRURGICO</a:t>
                      </a:r>
                      <a:r>
                        <a:rPr lang="es-ES" baseline="0" dirty="0" smtClean="0"/>
                        <a:t> </a:t>
                      </a:r>
                      <a:endParaRPr lang="es-ES" dirty="0"/>
                    </a:p>
                  </a:txBody>
                  <a:tcPr/>
                </a:tc>
                <a:tc hMerge="1">
                  <a:txBody>
                    <a:bodyPr/>
                    <a:lstStyle/>
                    <a:p>
                      <a:endParaRPr lang="es-ES" dirty="0"/>
                    </a:p>
                  </a:txBody>
                  <a:tcPr/>
                </a:tc>
                <a:tc hMerge="1">
                  <a:txBody>
                    <a:bodyPr/>
                    <a:lstStyle/>
                    <a:p>
                      <a:endParaRPr lang="es-ES" dirty="0"/>
                    </a:p>
                  </a:txBody>
                  <a:tcPr/>
                </a:tc>
                <a:tc>
                  <a:txBody>
                    <a:bodyPr/>
                    <a:lstStyle/>
                    <a:p>
                      <a:endParaRPr lang="es-ES" dirty="0"/>
                    </a:p>
                  </a:txBody>
                  <a:tcPr/>
                </a:tc>
              </a:tr>
              <a:tr h="370840">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a:p>
                  </a:txBody>
                  <a:tcPr/>
                </a:tc>
              </a:tr>
              <a:tr h="370840">
                <a:tc>
                  <a:txBody>
                    <a:bodyPr/>
                    <a:lstStyle/>
                    <a:p>
                      <a:r>
                        <a:rPr lang="es-ES" dirty="0" smtClean="0"/>
                        <a:t>TEA</a:t>
                      </a:r>
                      <a:endParaRPr lang="es-ES" dirty="0"/>
                    </a:p>
                  </a:txBody>
                  <a:tcPr/>
                </a:tc>
                <a:tc>
                  <a:txBody>
                    <a:bodyPr/>
                    <a:lstStyle/>
                    <a:p>
                      <a:r>
                        <a:rPr lang="es-ES" dirty="0" smtClean="0"/>
                        <a:t>78 (26,3%)</a:t>
                      </a:r>
                      <a:endParaRPr lang="es-ES" dirty="0"/>
                    </a:p>
                  </a:txBody>
                  <a:tcPr/>
                </a:tc>
                <a:tc>
                  <a:txBody>
                    <a:bodyPr/>
                    <a:lstStyle/>
                    <a:p>
                      <a:r>
                        <a:rPr lang="es-ES" dirty="0" smtClean="0"/>
                        <a:t>8 (34,8%)</a:t>
                      </a:r>
                      <a:endParaRPr lang="es-ES" dirty="0"/>
                    </a:p>
                  </a:txBody>
                  <a:tcPr/>
                </a:tc>
                <a:tc>
                  <a:txBody>
                    <a:bodyPr/>
                    <a:lstStyle/>
                    <a:p>
                      <a:r>
                        <a:rPr lang="es-ES" dirty="0" smtClean="0"/>
                        <a:t>70 (25,5%)</a:t>
                      </a:r>
                      <a:endParaRPr lang="es-ES" dirty="0"/>
                    </a:p>
                  </a:txBody>
                  <a:tcPr/>
                </a:tc>
              </a:tr>
              <a:tr h="343416">
                <a:tc>
                  <a:txBody>
                    <a:bodyPr/>
                    <a:lstStyle/>
                    <a:p>
                      <a:r>
                        <a:rPr lang="es-ES" dirty="0" smtClean="0"/>
                        <a:t>APB</a:t>
                      </a:r>
                      <a:endParaRPr lang="es-ES" dirty="0"/>
                    </a:p>
                  </a:txBody>
                  <a:tcPr/>
                </a:tc>
                <a:tc>
                  <a:txBody>
                    <a:bodyPr/>
                    <a:lstStyle/>
                    <a:p>
                      <a:r>
                        <a:rPr lang="es-ES" dirty="0" smtClean="0"/>
                        <a:t>104 (35%)</a:t>
                      </a:r>
                      <a:endParaRPr lang="es-ES" dirty="0"/>
                    </a:p>
                  </a:txBody>
                  <a:tcPr/>
                </a:tc>
                <a:tc>
                  <a:txBody>
                    <a:bodyPr/>
                    <a:lstStyle/>
                    <a:p>
                      <a:r>
                        <a:rPr lang="es-ES" dirty="0" smtClean="0"/>
                        <a:t>13 (56.5%)</a:t>
                      </a:r>
                      <a:endParaRPr lang="es-ES" dirty="0"/>
                    </a:p>
                  </a:txBody>
                  <a:tcPr/>
                </a:tc>
                <a:tc>
                  <a:txBody>
                    <a:bodyPr/>
                    <a:lstStyle/>
                    <a:p>
                      <a:r>
                        <a:rPr lang="es-ES" dirty="0" smtClean="0"/>
                        <a:t>91 (33,2%)</a:t>
                      </a:r>
                      <a:endParaRPr lang="es-ES" dirty="0"/>
                    </a:p>
                  </a:txBody>
                  <a:tcPr/>
                </a:tc>
              </a:tr>
            </a:tbl>
          </a:graphicData>
        </a:graphic>
      </p:graphicFrame>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6" y="6188537"/>
            <a:ext cx="3148126" cy="478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44624"/>
            <a:ext cx="9144000" cy="1340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43407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196752"/>
            <a:ext cx="7574887" cy="5355312"/>
          </a:xfrm>
          <a:prstGeom prst="rect">
            <a:avLst/>
          </a:prstGeom>
        </p:spPr>
        <p:txBody>
          <a:bodyPr wrap="square">
            <a:spAutoFit/>
          </a:bodyPr>
          <a:lstStyle/>
          <a:p>
            <a:r>
              <a:rPr lang="es-ES" b="1" dirty="0" smtClean="0"/>
              <a:t>1.- La HPTEC se presenta en pacientes afectos de EA y AFL +. La triple + de los AFL identifica a un subgrupo de pacientes.</a:t>
            </a:r>
          </a:p>
          <a:p>
            <a:endParaRPr lang="es-ES" b="1" dirty="0" smtClean="0"/>
          </a:p>
          <a:p>
            <a:r>
              <a:rPr lang="es-ES" b="1" dirty="0" smtClean="0"/>
              <a:t>2.- Pacientes más </a:t>
            </a:r>
            <a:r>
              <a:rPr lang="es-ES" b="1" dirty="0" err="1" smtClean="0"/>
              <a:t>jovenes</a:t>
            </a:r>
            <a:endParaRPr lang="es-ES" b="1" dirty="0" smtClean="0"/>
          </a:p>
          <a:p>
            <a:endParaRPr lang="es-ES" b="1" dirty="0" smtClean="0"/>
          </a:p>
          <a:p>
            <a:r>
              <a:rPr lang="es-ES" b="1" dirty="0" smtClean="0"/>
              <a:t>3.- Mayor eventos previos </a:t>
            </a:r>
            <a:r>
              <a:rPr lang="es-ES" b="1" dirty="0" err="1" smtClean="0"/>
              <a:t>trombóticos</a:t>
            </a:r>
            <a:r>
              <a:rPr lang="es-ES" b="1" dirty="0" smtClean="0"/>
              <a:t> (TEV y enfermedad autoinmune asociada). </a:t>
            </a:r>
          </a:p>
          <a:p>
            <a:endParaRPr lang="es-ES" b="1" dirty="0"/>
          </a:p>
          <a:p>
            <a:r>
              <a:rPr lang="es-ES" b="1" dirty="0" smtClean="0"/>
              <a:t>4.- Sospechar si disnea al esfuerzo o cuando no recuperan clase funcional basal tras evento </a:t>
            </a:r>
            <a:r>
              <a:rPr lang="es-ES" b="1" dirty="0" err="1" smtClean="0"/>
              <a:t>embólico</a:t>
            </a:r>
            <a:r>
              <a:rPr lang="es-ES" b="1" dirty="0" smtClean="0"/>
              <a:t> previo.</a:t>
            </a:r>
          </a:p>
          <a:p>
            <a:endParaRPr lang="es-ES" b="1" dirty="0" smtClean="0"/>
          </a:p>
          <a:p>
            <a:r>
              <a:rPr lang="es-ES" b="1" dirty="0" smtClean="0"/>
              <a:t>5.- Localizaciones de lesiones pulmonares son más proximales</a:t>
            </a:r>
          </a:p>
          <a:p>
            <a:endParaRPr lang="es-ES" b="1" dirty="0" smtClean="0"/>
          </a:p>
          <a:p>
            <a:r>
              <a:rPr lang="es-ES" b="1" dirty="0"/>
              <a:t>6</a:t>
            </a:r>
            <a:r>
              <a:rPr lang="es-ES" b="1" dirty="0" smtClean="0"/>
              <a:t>.- Perfiles hemodinámicos menos comprometidos</a:t>
            </a:r>
          </a:p>
          <a:p>
            <a:endParaRPr lang="es-ES" b="1" dirty="0" smtClean="0"/>
          </a:p>
          <a:p>
            <a:r>
              <a:rPr lang="es-ES" b="1" dirty="0"/>
              <a:t>7</a:t>
            </a:r>
            <a:r>
              <a:rPr lang="es-ES" b="1" dirty="0" smtClean="0"/>
              <a:t>.- La anticoagulación mejora los síntomas pero no revierte la HP.</a:t>
            </a:r>
          </a:p>
          <a:p>
            <a:endParaRPr lang="es-ES" b="1" dirty="0" smtClean="0"/>
          </a:p>
          <a:p>
            <a:r>
              <a:rPr lang="es-ES" b="1" dirty="0"/>
              <a:t>8</a:t>
            </a:r>
            <a:r>
              <a:rPr lang="es-ES" b="1" dirty="0" smtClean="0"/>
              <a:t>.- El beneficio de la TEA y la evaluación multidisciplinaria es fundamental plantearlas.</a:t>
            </a:r>
          </a:p>
        </p:txBody>
      </p:sp>
      <p:sp>
        <p:nvSpPr>
          <p:cNvPr id="4" name="3 Rectángulo"/>
          <p:cNvSpPr/>
          <p:nvPr/>
        </p:nvSpPr>
        <p:spPr>
          <a:xfrm>
            <a:off x="2195736" y="476672"/>
            <a:ext cx="3482043" cy="584775"/>
          </a:xfrm>
          <a:prstGeom prst="rect">
            <a:avLst/>
          </a:prstGeom>
        </p:spPr>
        <p:txBody>
          <a:bodyPr wrap="none">
            <a:spAutoFit/>
          </a:bodyPr>
          <a:lstStyle/>
          <a:p>
            <a:r>
              <a:rPr lang="es-ES" sz="3200" dirty="0"/>
              <a:t>CONCLUSIONES</a:t>
            </a:r>
          </a:p>
        </p:txBody>
      </p:sp>
    </p:spTree>
    <p:extLst>
      <p:ext uri="{BB962C8B-B14F-4D97-AF65-F5344CB8AC3E}">
        <p14:creationId xmlns:p14="http://schemas.microsoft.com/office/powerpoint/2010/main" xmlns="" val="235745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1916832"/>
            <a:ext cx="8280920" cy="4524315"/>
          </a:xfrm>
          <a:prstGeom prst="rect">
            <a:avLst/>
          </a:prstGeom>
          <a:noFill/>
          <a:ln>
            <a:solidFill>
              <a:schemeClr val="tx1"/>
            </a:solidFill>
          </a:ln>
        </p:spPr>
        <p:txBody>
          <a:bodyPr wrap="square" rtlCol="0">
            <a:spAutoFit/>
          </a:bodyPr>
          <a:lstStyle/>
          <a:p>
            <a:pPr algn="ctr"/>
            <a:r>
              <a:rPr lang="es-ES" dirty="0"/>
              <a:t>         </a:t>
            </a:r>
            <a:r>
              <a:rPr lang="es-ES" dirty="0" smtClean="0"/>
              <a:t> EL </a:t>
            </a:r>
            <a:r>
              <a:rPr lang="es-ES" dirty="0"/>
              <a:t>ESCASO NUMERO DE PACIENTES DIFICULTA DESCRIBIR ADECUADAMENTE LAS CARACTERÍSTICAS DE ESTE SUBGRUPOS (SAF Y LES</a:t>
            </a:r>
            <a:r>
              <a:rPr lang="es-ES" dirty="0" smtClean="0"/>
              <a:t>)</a:t>
            </a:r>
          </a:p>
          <a:p>
            <a:pPr algn="ctr"/>
            <a:endParaRPr lang="es-ES" dirty="0" smtClean="0"/>
          </a:p>
          <a:p>
            <a:pPr algn="ctr"/>
            <a:r>
              <a:rPr lang="es-ES" dirty="0"/>
              <a:t>SOLO EXISTEN AGRUPACIÓN DE PACIENTES EN RELACIÓN A LA INDICACIÓN / VALORACIÓN </a:t>
            </a:r>
            <a:r>
              <a:rPr lang="es-ES" dirty="0" smtClean="0"/>
              <a:t>PARA </a:t>
            </a:r>
            <a:r>
              <a:rPr lang="es-ES" dirty="0"/>
              <a:t>TRATAMIENTO </a:t>
            </a:r>
            <a:r>
              <a:rPr lang="es-ES" dirty="0" smtClean="0"/>
              <a:t>QUIRÚRGICO</a:t>
            </a:r>
          </a:p>
          <a:p>
            <a:pPr algn="ctr"/>
            <a:endParaRPr lang="es-ES" dirty="0"/>
          </a:p>
          <a:p>
            <a:pPr algn="ctr"/>
            <a:r>
              <a:rPr lang="es-ES" dirty="0" smtClean="0"/>
              <a:t>¿EL </a:t>
            </a:r>
            <a:r>
              <a:rPr lang="es-ES" dirty="0"/>
              <a:t>ALGORÍTMO DIAGNÓSTICO </a:t>
            </a:r>
            <a:r>
              <a:rPr lang="es-ES" dirty="0" smtClean="0"/>
              <a:t>INICIAL EN ESTE GRUPO DEBERÍA SER DIFERENTE?</a:t>
            </a:r>
          </a:p>
          <a:p>
            <a:pPr algn="ctr"/>
            <a:endParaRPr lang="es-ES" dirty="0" smtClean="0"/>
          </a:p>
          <a:p>
            <a:pPr algn="ctr"/>
            <a:r>
              <a:rPr lang="es-ES" dirty="0"/>
              <a:t> </a:t>
            </a:r>
            <a:r>
              <a:rPr lang="es-ES" dirty="0" smtClean="0"/>
              <a:t>       </a:t>
            </a:r>
          </a:p>
          <a:p>
            <a:pPr algn="ctr"/>
            <a:endParaRPr lang="es-ES" dirty="0"/>
          </a:p>
          <a:p>
            <a:pPr algn="ctr"/>
            <a:r>
              <a:rPr lang="es-ES" dirty="0" smtClean="0"/>
              <a:t>PROPUESTA DE ESTUDIO  </a:t>
            </a:r>
          </a:p>
          <a:p>
            <a:pPr algn="ctr"/>
            <a:endParaRPr lang="es-ES" dirty="0"/>
          </a:p>
          <a:p>
            <a:pPr algn="ctr"/>
            <a:endParaRPr lang="es-ES" dirty="0" smtClean="0"/>
          </a:p>
          <a:p>
            <a:pPr algn="ctr"/>
            <a:r>
              <a:rPr lang="es-ES" dirty="0"/>
              <a:t> </a:t>
            </a:r>
            <a:r>
              <a:rPr lang="es-ES" dirty="0" smtClean="0"/>
              <a:t>   </a:t>
            </a:r>
          </a:p>
        </p:txBody>
      </p:sp>
      <p:sp>
        <p:nvSpPr>
          <p:cNvPr id="3" name="2 CuadroTexto"/>
          <p:cNvSpPr txBox="1"/>
          <p:nvPr/>
        </p:nvSpPr>
        <p:spPr>
          <a:xfrm>
            <a:off x="2987824" y="908720"/>
            <a:ext cx="1930337" cy="369332"/>
          </a:xfrm>
          <a:prstGeom prst="rect">
            <a:avLst/>
          </a:prstGeom>
          <a:noFill/>
        </p:spPr>
        <p:txBody>
          <a:bodyPr wrap="none" rtlCol="0">
            <a:spAutoFit/>
          </a:bodyPr>
          <a:lstStyle/>
          <a:p>
            <a:r>
              <a:rPr lang="es-ES" dirty="0" smtClean="0"/>
              <a:t>PINCELADAS…</a:t>
            </a:r>
            <a:endParaRPr lang="es-ES" dirty="0"/>
          </a:p>
        </p:txBody>
      </p:sp>
    </p:spTree>
    <p:extLst>
      <p:ext uri="{BB962C8B-B14F-4D97-AF65-F5344CB8AC3E}">
        <p14:creationId xmlns:p14="http://schemas.microsoft.com/office/powerpoint/2010/main" xmlns="" val="534004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95536" y="116632"/>
            <a:ext cx="8640960" cy="6480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a:xfrm>
            <a:off x="827584" y="5013176"/>
            <a:ext cx="7920880" cy="1168152"/>
          </a:xfrm>
          <a:solidFill>
            <a:schemeClr val="accent5">
              <a:lumMod val="20000"/>
              <a:lumOff val="80000"/>
            </a:schemeClr>
          </a:solidFill>
        </p:spPr>
        <p:txBody>
          <a:bodyPr/>
          <a:lstStyle/>
          <a:p>
            <a:r>
              <a:rPr lang="es-ES" dirty="0" smtClean="0"/>
              <a:t>GRACIAS. </a:t>
            </a:r>
            <a:endParaRPr lang="es-ES" dirty="0"/>
          </a:p>
        </p:txBody>
      </p:sp>
    </p:spTree>
    <p:extLst>
      <p:ext uri="{BB962C8B-B14F-4D97-AF65-F5344CB8AC3E}">
        <p14:creationId xmlns:p14="http://schemas.microsoft.com/office/powerpoint/2010/main" xmlns="" val="330064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2751630253"/>
              </p:ext>
            </p:extLst>
          </p:nvPr>
        </p:nvGraphicFramePr>
        <p:xfrm>
          <a:off x="2411760" y="692696"/>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r>
                        <a:rPr lang="es-ES" dirty="0" smtClean="0"/>
                        <a:t>Factores que predisponen a desarrollar hipertensión pulmonar tromboembólica crónica. </a:t>
                      </a:r>
                      <a:endParaRPr lang="es-ES" dirty="0"/>
                    </a:p>
                  </a:txBody>
                  <a:tcPr/>
                </a:tc>
              </a:tr>
            </a:tbl>
          </a:graphicData>
        </a:graphic>
      </p:graphicFrame>
      <p:sp>
        <p:nvSpPr>
          <p:cNvPr id="4" name="3 Rectángulo"/>
          <p:cNvSpPr/>
          <p:nvPr/>
        </p:nvSpPr>
        <p:spPr>
          <a:xfrm>
            <a:off x="4499992" y="5373216"/>
            <a:ext cx="3528392" cy="646331"/>
          </a:xfrm>
          <a:prstGeom prst="rect">
            <a:avLst/>
          </a:prstGeom>
        </p:spPr>
        <p:txBody>
          <a:bodyPr wrap="square">
            <a:spAutoFit/>
          </a:bodyPr>
          <a:lstStyle/>
          <a:p>
            <a:r>
              <a:rPr lang="es-ES" dirty="0" smtClean="0"/>
              <a:t>… </a:t>
            </a:r>
            <a:r>
              <a:rPr lang="es-ES" dirty="0">
                <a:solidFill>
                  <a:srgbClr val="FF0000"/>
                </a:solidFill>
              </a:rPr>
              <a:t>tienen un impacto negativo en el pronóstico</a:t>
            </a:r>
          </a:p>
        </p:txBody>
      </p:sp>
      <p:pic>
        <p:nvPicPr>
          <p:cNvPr id="5" name="Picture 3" descr="C:\Users\Pepi\Desktop\DOCUMENTOS MEDICINA INTERNA\autoinmunes\SEMINARIO JAEN AADEA 2019\DIAPOSITIVAS DRA ESCRIBANO\Captura de pantalla 2019-09-04 18.32.28.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4152" y="116632"/>
            <a:ext cx="1070393" cy="68409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73942" y="1772816"/>
            <a:ext cx="2918538" cy="3672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Flecha derecha"/>
          <p:cNvSpPr/>
          <p:nvPr/>
        </p:nvSpPr>
        <p:spPr>
          <a:xfrm>
            <a:off x="4614907" y="3727484"/>
            <a:ext cx="1325245"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https://www.atsjournals.org/na101/home/literatum/publisher/thoracic/journals/content/annalsats/2016/annalsats.2016.13.issue-supplement_3/annalsats.201509-620as/20160715/images/large/annalsats.201509-620as_f4.jpe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83569" y="1772816"/>
            <a:ext cx="3931338" cy="44854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4739535" y="6258217"/>
            <a:ext cx="4296961" cy="246221"/>
          </a:xfrm>
          <a:prstGeom prst="rect">
            <a:avLst/>
          </a:prstGeom>
        </p:spPr>
        <p:txBody>
          <a:bodyPr wrap="square">
            <a:spAutoFit/>
          </a:bodyPr>
          <a:lstStyle/>
          <a:p>
            <a:r>
              <a:rPr lang="en-US" sz="1000" dirty="0"/>
              <a:t>Ann Am </a:t>
            </a:r>
            <a:r>
              <a:rPr lang="en-US" sz="1000" dirty="0" err="1"/>
              <a:t>Thorac</a:t>
            </a:r>
            <a:r>
              <a:rPr lang="en-US" sz="1000" dirty="0"/>
              <a:t> </a:t>
            </a:r>
            <a:r>
              <a:rPr lang="en-US" sz="1000" dirty="0" err="1"/>
              <a:t>Soc</a:t>
            </a:r>
            <a:r>
              <a:rPr lang="en-US" sz="1000" dirty="0"/>
              <a:t> Vol 13, Supplement 3, pp S215–S221, Jul 2016</a:t>
            </a:r>
            <a:endParaRPr lang="es-ES" sz="1000" dirty="0"/>
          </a:p>
        </p:txBody>
      </p:sp>
    </p:spTree>
    <p:extLst>
      <p:ext uri="{BB962C8B-B14F-4D97-AF65-F5344CB8AC3E}">
        <p14:creationId xmlns:p14="http://schemas.microsoft.com/office/powerpoint/2010/main" xmlns="" val="232404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92200" y="0"/>
            <a:ext cx="6959600" cy="501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Rectángulo"/>
          <p:cNvSpPr/>
          <p:nvPr/>
        </p:nvSpPr>
        <p:spPr>
          <a:xfrm>
            <a:off x="827584" y="5373216"/>
            <a:ext cx="7704856" cy="1107996"/>
          </a:xfrm>
          <a:prstGeom prst="rect">
            <a:avLst/>
          </a:prstGeom>
          <a:ln>
            <a:solidFill>
              <a:schemeClr val="tx1"/>
            </a:solidFill>
          </a:ln>
        </p:spPr>
        <p:txBody>
          <a:bodyPr wrap="square">
            <a:spAutoFit/>
          </a:bodyPr>
          <a:lstStyle/>
          <a:p>
            <a:r>
              <a:rPr lang="es-ES" dirty="0"/>
              <a:t> </a:t>
            </a:r>
            <a:r>
              <a:rPr lang="es-ES" sz="1200" dirty="0"/>
              <a:t>Los factores de riesgo más consistentemente asociados con la HPTEC son </a:t>
            </a:r>
            <a:r>
              <a:rPr lang="es-ES" sz="1200" dirty="0">
                <a:solidFill>
                  <a:srgbClr val="FF0000"/>
                </a:solidFill>
              </a:rPr>
              <a:t>los anticuerpos </a:t>
            </a:r>
            <a:r>
              <a:rPr lang="es-ES" sz="1200" dirty="0" err="1">
                <a:solidFill>
                  <a:srgbClr val="FF0000"/>
                </a:solidFill>
              </a:rPr>
              <a:t>antifosfolípidos</a:t>
            </a:r>
            <a:r>
              <a:rPr lang="es-ES" sz="1200" dirty="0">
                <a:solidFill>
                  <a:srgbClr val="FF0000"/>
                </a:solidFill>
              </a:rPr>
              <a:t> circulantes o el anticoagulante </a:t>
            </a:r>
            <a:r>
              <a:rPr lang="es-ES" sz="1200" dirty="0" err="1">
                <a:solidFill>
                  <a:srgbClr val="FF0000"/>
                </a:solidFill>
              </a:rPr>
              <a:t>lúpico</a:t>
            </a:r>
            <a:r>
              <a:rPr lang="es-ES" sz="1200" dirty="0">
                <a:solidFill>
                  <a:srgbClr val="FF0000"/>
                </a:solidFill>
              </a:rPr>
              <a:t>, el aumento del factor VIII, los grupos </a:t>
            </a:r>
            <a:r>
              <a:rPr lang="es-ES" sz="1200" dirty="0" smtClean="0">
                <a:solidFill>
                  <a:srgbClr val="FF0000"/>
                </a:solidFill>
              </a:rPr>
              <a:t>sanguíneos distintos de 0 </a:t>
            </a:r>
            <a:r>
              <a:rPr lang="es-ES" sz="1200" dirty="0">
                <a:solidFill>
                  <a:srgbClr val="FF0000"/>
                </a:solidFill>
              </a:rPr>
              <a:t>y las enfermedades inflamatorias crónicas. </a:t>
            </a:r>
            <a:r>
              <a:rPr lang="es-ES" sz="1200" dirty="0"/>
              <a:t>No hay predominio femenino, y es una enfermedad de mayor edad. La supervivencia en ausencia de tratamiento quirúrgico o médico específico es pobre y depende de la gravedad hemodinámica.</a:t>
            </a:r>
          </a:p>
        </p:txBody>
      </p:sp>
      <p:sp>
        <p:nvSpPr>
          <p:cNvPr id="4" name="3 Flecha abajo"/>
          <p:cNvSpPr/>
          <p:nvPr/>
        </p:nvSpPr>
        <p:spPr>
          <a:xfrm>
            <a:off x="5940152" y="3645024"/>
            <a:ext cx="432048"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3" descr="C:\Users\Pepi\Desktop\DOCUMENTOS MEDICINA INTERNA\autoinmunes\SEMINARIO JAEN AADEA 2019\DIAPOSITIVAS DRA ESCRIBANO\Captura de pantalla 2019-09-04 18.32.28.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9513" y="260647"/>
            <a:ext cx="1080119" cy="6840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012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45224"/>
            <a:ext cx="8229600" cy="1143000"/>
          </a:xfrm>
        </p:spPr>
        <p:txBody>
          <a:bodyPr>
            <a:normAutofit/>
          </a:bodyPr>
          <a:lstStyle/>
          <a:p>
            <a:pPr>
              <a:lnSpc>
                <a:spcPct val="100000"/>
              </a:lnSpc>
            </a:pPr>
            <a:r>
              <a:rPr lang="es-ES" sz="1400" u="sng" dirty="0">
                <a:hlinkClick r:id="rId3" tooltip="La revista de reumatología."/>
              </a:rPr>
              <a:t>J </a:t>
            </a:r>
            <a:r>
              <a:rPr lang="es-ES" sz="1400" u="sng" dirty="0" err="1">
                <a:hlinkClick r:id="rId3" tooltip="La revista de reumatología."/>
              </a:rPr>
              <a:t>Rheumatol</a:t>
            </a:r>
            <a:r>
              <a:rPr lang="es-ES" sz="1400" u="sng" dirty="0">
                <a:hlinkClick r:id="rId3" tooltip="La revista de reumatología."/>
              </a:rPr>
              <a:t>. </a:t>
            </a:r>
            <a:r>
              <a:rPr lang="es-ES" sz="1400" dirty="0"/>
              <a:t>Julio de 1998; 25 (7): 1313-9.</a:t>
            </a:r>
            <a:br>
              <a:rPr lang="es-ES" sz="1400" dirty="0"/>
            </a:br>
            <a:endParaRPr lang="es-ES" dirty="0"/>
          </a:p>
        </p:txBody>
      </p:sp>
      <p:sp>
        <p:nvSpPr>
          <p:cNvPr id="3" name="2 Rectángulo"/>
          <p:cNvSpPr/>
          <p:nvPr/>
        </p:nvSpPr>
        <p:spPr>
          <a:xfrm>
            <a:off x="1115616" y="1370385"/>
            <a:ext cx="5904656" cy="923330"/>
          </a:xfrm>
          <a:prstGeom prst="rect">
            <a:avLst/>
          </a:prstGeom>
        </p:spPr>
        <p:txBody>
          <a:bodyPr wrap="square">
            <a:spAutoFit/>
          </a:bodyPr>
          <a:lstStyle/>
          <a:p>
            <a:r>
              <a:rPr lang="es-ES" b="1" dirty="0" smtClean="0"/>
              <a:t>Anticoagulante Lupus, </a:t>
            </a:r>
            <a:r>
              <a:rPr lang="es-ES" b="1" dirty="0"/>
              <a:t>altos niveles de </a:t>
            </a:r>
            <a:r>
              <a:rPr lang="es-ES" b="1" dirty="0" err="1"/>
              <a:t>anticardiolipina</a:t>
            </a:r>
            <a:r>
              <a:rPr lang="es-ES" b="1" dirty="0"/>
              <a:t> y </a:t>
            </a:r>
            <a:r>
              <a:rPr lang="es-ES" b="1" dirty="0" smtClean="0"/>
              <a:t>anti-beta2-glicoproteína I </a:t>
            </a:r>
            <a:r>
              <a:rPr lang="es-ES" b="1" dirty="0"/>
              <a:t>se asocian con crónica tromboembólica hipertensión pulmonar.</a:t>
            </a:r>
            <a:endParaRPr lang="es-ES" dirty="0"/>
          </a:p>
        </p:txBody>
      </p:sp>
      <p:sp>
        <p:nvSpPr>
          <p:cNvPr id="4" name="3 Rectángulo"/>
          <p:cNvSpPr/>
          <p:nvPr/>
        </p:nvSpPr>
        <p:spPr>
          <a:xfrm>
            <a:off x="2286000" y="2967335"/>
            <a:ext cx="4572000" cy="1200329"/>
          </a:xfrm>
          <a:prstGeom prst="rect">
            <a:avLst/>
          </a:prstGeom>
        </p:spPr>
        <p:txBody>
          <a:bodyPr>
            <a:spAutoFit/>
          </a:bodyPr>
          <a:lstStyle/>
          <a:p>
            <a:r>
              <a:rPr lang="es-ES" dirty="0"/>
              <a:t>La prevalencia de </a:t>
            </a:r>
            <a:r>
              <a:rPr lang="es-ES" dirty="0" err="1"/>
              <a:t>aPL</a:t>
            </a:r>
            <a:r>
              <a:rPr lang="es-ES" dirty="0"/>
              <a:t> fue mayor en pacientes con HP tromboembólica crónica en comparación con los otros 2 </a:t>
            </a:r>
            <a:r>
              <a:rPr lang="es-ES" dirty="0" smtClean="0"/>
              <a:t>grupos (primaria y secundaria)</a:t>
            </a:r>
            <a:endParaRPr lang="es-ES" dirty="0"/>
          </a:p>
        </p:txBody>
      </p:sp>
    </p:spTree>
    <p:extLst>
      <p:ext uri="{BB962C8B-B14F-4D97-AF65-F5344CB8AC3E}">
        <p14:creationId xmlns:p14="http://schemas.microsoft.com/office/powerpoint/2010/main" xmlns="" val="341716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7504" y="1"/>
            <a:ext cx="8724900" cy="20608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395536" y="2132856"/>
            <a:ext cx="8280920" cy="646331"/>
          </a:xfrm>
          <a:prstGeom prst="rect">
            <a:avLst/>
          </a:prstGeom>
        </p:spPr>
        <p:txBody>
          <a:bodyPr wrap="square">
            <a:spAutoFit/>
          </a:bodyPr>
          <a:lstStyle/>
          <a:p>
            <a:pPr algn="ctr"/>
            <a:r>
              <a:rPr lang="es-ES" dirty="0" smtClean="0"/>
              <a:t>Analizó </a:t>
            </a:r>
            <a:r>
              <a:rPr lang="es-ES" dirty="0"/>
              <a:t>la frecuencia de factores de riesgo </a:t>
            </a:r>
            <a:r>
              <a:rPr lang="es-ES" dirty="0" err="1"/>
              <a:t>trombóticos</a:t>
            </a:r>
            <a:r>
              <a:rPr lang="es-ES" dirty="0"/>
              <a:t> hereditarios y adquiridos en </a:t>
            </a:r>
            <a:r>
              <a:rPr lang="es-ES" dirty="0" smtClean="0"/>
              <a:t>HPTEC  </a:t>
            </a:r>
            <a:r>
              <a:rPr lang="es-ES" dirty="0"/>
              <a:t>y </a:t>
            </a:r>
            <a:r>
              <a:rPr lang="es-ES" dirty="0" smtClean="0"/>
              <a:t>HAP</a:t>
            </a:r>
            <a:endParaRPr lang="es-ES" dirty="0"/>
          </a:p>
        </p:txBody>
      </p:sp>
      <p:sp>
        <p:nvSpPr>
          <p:cNvPr id="4" name="3 Rectángulo"/>
          <p:cNvSpPr/>
          <p:nvPr/>
        </p:nvSpPr>
        <p:spPr>
          <a:xfrm>
            <a:off x="251520" y="2996952"/>
            <a:ext cx="8640960" cy="646331"/>
          </a:xfrm>
          <a:prstGeom prst="rect">
            <a:avLst/>
          </a:prstGeom>
          <a:ln w="38100">
            <a:solidFill>
              <a:srgbClr val="92D050"/>
            </a:solidFill>
          </a:ln>
        </p:spPr>
        <p:txBody>
          <a:bodyPr wrap="square">
            <a:spAutoFit/>
          </a:bodyPr>
          <a:lstStyle/>
          <a:p>
            <a:r>
              <a:rPr lang="es-ES" dirty="0" smtClean="0"/>
              <a:t>Ac </a:t>
            </a:r>
            <a:r>
              <a:rPr lang="es-ES" dirty="0" err="1" smtClean="0"/>
              <a:t>antifosfolípidos</a:t>
            </a:r>
            <a:r>
              <a:rPr lang="es-ES" dirty="0" smtClean="0"/>
              <a:t>: 	HAP </a:t>
            </a:r>
            <a:r>
              <a:rPr lang="es-ES" dirty="0"/>
              <a:t>(10%) </a:t>
            </a:r>
            <a:r>
              <a:rPr lang="es-ES" dirty="0" smtClean="0"/>
              <a:t>+ a títulos bajos </a:t>
            </a:r>
            <a:r>
              <a:rPr lang="es-ES" dirty="0" smtClean="0">
                <a:sym typeface="Wingdings" panose="05000000000000000000" pitchFamily="2" charset="2"/>
              </a:rPr>
              <a:t> disfunción endotelial</a:t>
            </a:r>
            <a:endParaRPr lang="es-ES" dirty="0"/>
          </a:p>
          <a:p>
            <a:r>
              <a:rPr lang="es-ES" dirty="0" smtClean="0"/>
              <a:t>			HPTEC </a:t>
            </a:r>
            <a:r>
              <a:rPr lang="es-ES" dirty="0"/>
              <a:t>(20</a:t>
            </a:r>
            <a:r>
              <a:rPr lang="es-ES" dirty="0" smtClean="0"/>
              <a:t>%) +++ a títulos </a:t>
            </a:r>
            <a:r>
              <a:rPr lang="es-ES" dirty="0" err="1" smtClean="0"/>
              <a:t>altos</a:t>
            </a:r>
            <a:r>
              <a:rPr lang="es-ES" dirty="0" err="1" smtClean="0">
                <a:sym typeface="Wingdings" panose="05000000000000000000" pitchFamily="2" charset="2"/>
              </a:rPr>
              <a:t>papel</a:t>
            </a:r>
            <a:r>
              <a:rPr lang="es-ES" dirty="0" smtClean="0">
                <a:sym typeface="Wingdings" panose="05000000000000000000" pitchFamily="2" charset="2"/>
              </a:rPr>
              <a:t> en la trombosis</a:t>
            </a:r>
            <a:endParaRPr lang="es-ES" dirty="0"/>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716016" y="4221088"/>
            <a:ext cx="3743325"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3010" y="4221088"/>
            <a:ext cx="3633649" cy="2636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descr="C:\Users\Pepi\Desktop\DOCUMENTOS MEDICINA INTERNA\autoinmunes\SEMINARIO JAEN AADEA 2019\DIAPOSITIVAS DRA ESCRIBANO\Captura de pantalla 2019-09-04 18.32.28.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04152" y="803244"/>
            <a:ext cx="1070393" cy="45435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5 Conector recto de flecha"/>
          <p:cNvCxnSpPr/>
          <p:nvPr/>
        </p:nvCxnSpPr>
        <p:spPr>
          <a:xfrm flipH="1">
            <a:off x="7272300" y="4953308"/>
            <a:ext cx="216024"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64967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052" y="3284984"/>
            <a:ext cx="7921388" cy="1477328"/>
          </a:xfrm>
          <a:prstGeom prst="rect">
            <a:avLst/>
          </a:prstGeom>
        </p:spPr>
        <p:txBody>
          <a:bodyPr wrap="square">
            <a:spAutoFit/>
          </a:bodyPr>
          <a:lstStyle/>
          <a:p>
            <a:pPr marL="285750" indent="-285750" algn="just">
              <a:buFont typeface="Arial" panose="020B0604020202020204" pitchFamily="34" charset="0"/>
              <a:buChar char="•"/>
            </a:pPr>
            <a:r>
              <a:rPr lang="es-ES" dirty="0" smtClean="0"/>
              <a:t>AFL </a:t>
            </a:r>
            <a:r>
              <a:rPr lang="es-ES" dirty="0"/>
              <a:t>se asocian frecuentemente con </a:t>
            </a:r>
            <a:r>
              <a:rPr lang="es-ES" dirty="0" smtClean="0"/>
              <a:t>HPTEC (11,8%)</a:t>
            </a:r>
          </a:p>
          <a:p>
            <a:pPr algn="just"/>
            <a:endParaRPr lang="es-ES" dirty="0" smtClean="0"/>
          </a:p>
          <a:p>
            <a:pPr algn="just"/>
            <a:r>
              <a:rPr lang="es-ES" dirty="0" smtClean="0"/>
              <a:t>Es necesario </a:t>
            </a:r>
            <a:r>
              <a:rPr lang="es-ES" dirty="0"/>
              <a:t>testar dichos </a:t>
            </a:r>
            <a:r>
              <a:rPr lang="es-ES" dirty="0" smtClean="0"/>
              <a:t>anticuerpos </a:t>
            </a:r>
            <a:r>
              <a:rPr lang="es-ES" dirty="0"/>
              <a:t>en pacientes con </a:t>
            </a:r>
            <a:r>
              <a:rPr lang="es-ES" dirty="0" err="1"/>
              <a:t>tromboembolismo</a:t>
            </a:r>
            <a:r>
              <a:rPr lang="es-ES" dirty="0"/>
              <a:t> pulmonar (TEP), especialmente si son jóvenes, bien "idiopático" o "provocado" pero con factores de riesgo leves. </a:t>
            </a:r>
            <a:endParaRPr lang="es-E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99392"/>
            <a:ext cx="9108504" cy="2010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Rectángulo"/>
          <p:cNvSpPr/>
          <p:nvPr/>
        </p:nvSpPr>
        <p:spPr>
          <a:xfrm>
            <a:off x="0" y="1988840"/>
            <a:ext cx="3712876" cy="369332"/>
          </a:xfrm>
          <a:prstGeom prst="rect">
            <a:avLst/>
          </a:prstGeom>
        </p:spPr>
        <p:txBody>
          <a:bodyPr wrap="none">
            <a:spAutoFit/>
          </a:bodyPr>
          <a:lstStyle/>
          <a:p>
            <a:r>
              <a:rPr lang="es-ES" dirty="0"/>
              <a:t>Revisión sistemática y </a:t>
            </a:r>
            <a:r>
              <a:rPr lang="es-ES" dirty="0" err="1"/>
              <a:t>metanálisis</a:t>
            </a:r>
            <a:r>
              <a:rPr lang="es-ES" dirty="0"/>
              <a:t> </a:t>
            </a:r>
          </a:p>
        </p:txBody>
      </p:sp>
      <p:sp>
        <p:nvSpPr>
          <p:cNvPr id="3" name="2 Rectángulo"/>
          <p:cNvSpPr/>
          <p:nvPr/>
        </p:nvSpPr>
        <p:spPr>
          <a:xfrm>
            <a:off x="251520" y="2358172"/>
            <a:ext cx="4572000" cy="276999"/>
          </a:xfrm>
          <a:prstGeom prst="rect">
            <a:avLst/>
          </a:prstGeom>
        </p:spPr>
        <p:txBody>
          <a:bodyPr>
            <a:spAutoFit/>
          </a:bodyPr>
          <a:lstStyle/>
          <a:p>
            <a:r>
              <a:rPr lang="es-ES" sz="1200" dirty="0"/>
              <a:t>B</a:t>
            </a:r>
            <a:r>
              <a:rPr lang="es-ES" sz="1200" dirty="0" smtClean="0"/>
              <a:t>úsquedas </a:t>
            </a:r>
            <a:r>
              <a:rPr lang="es-ES" sz="1200" dirty="0"/>
              <a:t>en </a:t>
            </a:r>
            <a:r>
              <a:rPr lang="es-ES" sz="1200" dirty="0" err="1"/>
              <a:t>PubMed</a:t>
            </a:r>
            <a:r>
              <a:rPr lang="es-ES" sz="1200" dirty="0"/>
              <a:t> y EMBASE (hasta el 15 de abril de 2018) </a:t>
            </a:r>
          </a:p>
        </p:txBody>
      </p:sp>
      <p:sp>
        <p:nvSpPr>
          <p:cNvPr id="5" name="4 CuadroTexto"/>
          <p:cNvSpPr txBox="1"/>
          <p:nvPr/>
        </p:nvSpPr>
        <p:spPr>
          <a:xfrm>
            <a:off x="3105979" y="2681337"/>
            <a:ext cx="1213794" cy="369332"/>
          </a:xfrm>
          <a:prstGeom prst="rect">
            <a:avLst/>
          </a:prstGeom>
          <a:noFill/>
          <a:ln>
            <a:solidFill>
              <a:schemeClr val="tx1"/>
            </a:solidFill>
          </a:ln>
        </p:spPr>
        <p:txBody>
          <a:bodyPr wrap="none" rtlCol="0">
            <a:spAutoFit/>
          </a:bodyPr>
          <a:lstStyle/>
          <a:p>
            <a:r>
              <a:rPr lang="es-ES" dirty="0" smtClean="0"/>
              <a:t>8 estudios</a:t>
            </a:r>
            <a:endParaRPr lang="es-ES" dirty="0"/>
          </a:p>
        </p:txBody>
      </p:sp>
      <p:sp>
        <p:nvSpPr>
          <p:cNvPr id="6" name="5 CuadroTexto"/>
          <p:cNvSpPr txBox="1"/>
          <p:nvPr/>
        </p:nvSpPr>
        <p:spPr>
          <a:xfrm>
            <a:off x="5148064" y="2681337"/>
            <a:ext cx="3648435" cy="369332"/>
          </a:xfrm>
          <a:prstGeom prst="rect">
            <a:avLst/>
          </a:prstGeom>
          <a:noFill/>
        </p:spPr>
        <p:txBody>
          <a:bodyPr wrap="none" rtlCol="0">
            <a:spAutoFit/>
          </a:bodyPr>
          <a:lstStyle/>
          <a:p>
            <a:r>
              <a:rPr lang="es-ES" dirty="0" smtClean="0"/>
              <a:t>Trombofilia heredada o adquirida</a:t>
            </a:r>
            <a:endParaRPr lang="es-ES" dirty="0"/>
          </a:p>
        </p:txBody>
      </p:sp>
    </p:spTree>
    <p:extLst>
      <p:ext uri="{BB962C8B-B14F-4D97-AF65-F5344CB8AC3E}">
        <p14:creationId xmlns:p14="http://schemas.microsoft.com/office/powerpoint/2010/main" xmlns="" val="1903698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36339" y="1412776"/>
            <a:ext cx="8533581"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CuadroTexto"/>
          <p:cNvSpPr txBox="1"/>
          <p:nvPr/>
        </p:nvSpPr>
        <p:spPr>
          <a:xfrm>
            <a:off x="1619672" y="620688"/>
            <a:ext cx="6689652" cy="369332"/>
          </a:xfrm>
          <a:prstGeom prst="rect">
            <a:avLst/>
          </a:prstGeom>
          <a:noFill/>
        </p:spPr>
        <p:txBody>
          <a:bodyPr wrap="none" rtlCol="0">
            <a:spAutoFit/>
          </a:bodyPr>
          <a:lstStyle/>
          <a:p>
            <a:r>
              <a:rPr lang="es-ES" dirty="0" smtClean="0">
                <a:solidFill>
                  <a:srgbClr val="FF0000"/>
                </a:solidFill>
              </a:rPr>
              <a:t>¿Qué sabemos de la HPTEC en las enfermedades autoinmunes?</a:t>
            </a:r>
            <a:endParaRPr lang="es-ES" dirty="0">
              <a:solidFill>
                <a:srgbClr val="FF0000"/>
              </a:solidFill>
            </a:endParaRPr>
          </a:p>
        </p:txBody>
      </p:sp>
      <p:sp>
        <p:nvSpPr>
          <p:cNvPr id="4" name="3 CuadroTexto"/>
          <p:cNvSpPr txBox="1"/>
          <p:nvPr/>
        </p:nvSpPr>
        <p:spPr>
          <a:xfrm>
            <a:off x="1835696" y="5301208"/>
            <a:ext cx="4474302" cy="369332"/>
          </a:xfrm>
          <a:prstGeom prst="rect">
            <a:avLst/>
          </a:prstGeom>
          <a:noFill/>
        </p:spPr>
        <p:txBody>
          <a:bodyPr wrap="none" rtlCol="0">
            <a:spAutoFit/>
          </a:bodyPr>
          <a:lstStyle/>
          <a:p>
            <a:r>
              <a:rPr lang="es-ES" dirty="0" smtClean="0"/>
              <a:t>Literatura sobre casos clínicos aislados…..</a:t>
            </a:r>
            <a:endParaRPr lang="es-ES" dirty="0"/>
          </a:p>
        </p:txBody>
      </p:sp>
    </p:spTree>
    <p:extLst>
      <p:ext uri="{BB962C8B-B14F-4D97-AF65-F5344CB8AC3E}">
        <p14:creationId xmlns:p14="http://schemas.microsoft.com/office/powerpoint/2010/main" xmlns="" val="205344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3350" y="114141"/>
            <a:ext cx="8877300" cy="3571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Rectángulo"/>
          <p:cNvSpPr/>
          <p:nvPr/>
        </p:nvSpPr>
        <p:spPr>
          <a:xfrm>
            <a:off x="395536" y="4077072"/>
            <a:ext cx="3240360" cy="923330"/>
          </a:xfrm>
          <a:prstGeom prst="rect">
            <a:avLst/>
          </a:prstGeom>
        </p:spPr>
        <p:txBody>
          <a:bodyPr wrap="square">
            <a:spAutoFit/>
          </a:bodyPr>
          <a:lstStyle/>
          <a:p>
            <a:r>
              <a:rPr lang="es-ES" dirty="0" smtClean="0"/>
              <a:t>Causas de Hipertensión </a:t>
            </a:r>
            <a:r>
              <a:rPr lang="es-ES" dirty="0"/>
              <a:t>pulmonar asociada a la artritis </a:t>
            </a:r>
            <a:r>
              <a:rPr lang="es-ES" dirty="0" smtClean="0"/>
              <a:t>reumatoide (n=3). </a:t>
            </a:r>
            <a:endParaRPr lang="es-ES" dirty="0"/>
          </a:p>
        </p:txBody>
      </p:sp>
      <p:sp>
        <p:nvSpPr>
          <p:cNvPr id="5" name="4 Rectángulo"/>
          <p:cNvSpPr/>
          <p:nvPr/>
        </p:nvSpPr>
        <p:spPr>
          <a:xfrm>
            <a:off x="3851920" y="3861048"/>
            <a:ext cx="4645016" cy="1477328"/>
          </a:xfrm>
          <a:prstGeom prst="rect">
            <a:avLst/>
          </a:prstGeom>
        </p:spPr>
        <p:txBody>
          <a:bodyPr wrap="square">
            <a:spAutoFit/>
          </a:bodyPr>
          <a:lstStyle/>
          <a:p>
            <a:pPr lvl="0"/>
            <a:r>
              <a:rPr lang="es-ES" dirty="0" smtClean="0">
                <a:solidFill>
                  <a:prstClr val="black"/>
                </a:solidFill>
              </a:rPr>
              <a:t>1.- Enfermedad </a:t>
            </a:r>
            <a:r>
              <a:rPr lang="es-ES" dirty="0">
                <a:solidFill>
                  <a:prstClr val="black"/>
                </a:solidFill>
              </a:rPr>
              <a:t>pulmonar </a:t>
            </a:r>
            <a:r>
              <a:rPr lang="es-ES" dirty="0" smtClean="0">
                <a:solidFill>
                  <a:prstClr val="black"/>
                </a:solidFill>
              </a:rPr>
              <a:t>intersticial</a:t>
            </a:r>
          </a:p>
          <a:p>
            <a:pPr lvl="0"/>
            <a:endParaRPr lang="es-ES" dirty="0" smtClean="0">
              <a:solidFill>
                <a:prstClr val="black"/>
              </a:solidFill>
            </a:endParaRPr>
          </a:p>
          <a:p>
            <a:pPr lvl="0"/>
            <a:r>
              <a:rPr lang="es-ES" dirty="0" smtClean="0">
                <a:solidFill>
                  <a:prstClr val="black"/>
                </a:solidFill>
              </a:rPr>
              <a:t>2.- Vasculitis </a:t>
            </a:r>
          </a:p>
          <a:p>
            <a:pPr lvl="0"/>
            <a:endParaRPr lang="es-ES" dirty="0" smtClean="0">
              <a:solidFill>
                <a:prstClr val="black"/>
              </a:solidFill>
            </a:endParaRPr>
          </a:p>
          <a:p>
            <a:pPr lvl="0"/>
            <a:r>
              <a:rPr lang="es-ES" dirty="0" smtClean="0">
                <a:solidFill>
                  <a:prstClr val="black"/>
                </a:solidFill>
              </a:rPr>
              <a:t>3.- Enfermedad </a:t>
            </a:r>
            <a:r>
              <a:rPr lang="es-ES" dirty="0">
                <a:solidFill>
                  <a:prstClr val="black"/>
                </a:solidFill>
              </a:rPr>
              <a:t>tromboembólica </a:t>
            </a:r>
            <a:r>
              <a:rPr lang="es-ES" dirty="0" smtClean="0">
                <a:solidFill>
                  <a:prstClr val="black"/>
                </a:solidFill>
              </a:rPr>
              <a:t>crónica.</a:t>
            </a:r>
            <a:endParaRPr lang="es-ES" dirty="0">
              <a:solidFill>
                <a:prstClr val="black"/>
              </a:solidFill>
            </a:endParaRPr>
          </a:p>
        </p:txBody>
      </p:sp>
    </p:spTree>
    <p:extLst>
      <p:ext uri="{BB962C8B-B14F-4D97-AF65-F5344CB8AC3E}">
        <p14:creationId xmlns:p14="http://schemas.microsoft.com/office/powerpoint/2010/main" xmlns="" val="3948263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5881</TotalTime>
  <Words>4461</Words>
  <Application>Microsoft Office PowerPoint</Application>
  <PresentationFormat>Presentación en pantalla (4:3)</PresentationFormat>
  <Paragraphs>525</Paragraphs>
  <Slides>27</Slides>
  <Notes>19</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Ejecutivo</vt:lpstr>
      <vt:lpstr>  HIPERTENSIÓN PULMONAR TROMBOEMBÓLICA CRÓNICA  Y  ENFERMEDADES AUTOINMUNES SISTÉMICAS </vt:lpstr>
      <vt:lpstr>Diapositiva 2</vt:lpstr>
      <vt:lpstr>Diapositiva 3</vt:lpstr>
      <vt:lpstr>Diapositiva 4</vt:lpstr>
      <vt:lpstr>J Rheumatol. Julio de 1998; 25 (7): 1313-9. </vt:lpstr>
      <vt:lpstr>Diapositiva 6</vt:lpstr>
      <vt:lpstr>Diapositiva 7</vt:lpstr>
      <vt:lpstr>Diapositiva 8</vt:lpstr>
      <vt:lpstr>Diapositiva 9</vt:lpstr>
      <vt:lpstr>Diapositiva 10</vt:lpstr>
      <vt:lpstr>Diapositiva 11</vt:lpstr>
      <vt:lpstr>Hipertensión pulmonar TEC y LES</vt:lpstr>
      <vt:lpstr>Diapositiva 13</vt:lpstr>
      <vt:lpstr>Diapositiva 14</vt:lpstr>
      <vt:lpstr>Hipertensión pulmonar TEC y SAF</vt:lpstr>
      <vt:lpstr>Diapositiva 16</vt:lpstr>
      <vt:lpstr>Diapositiva 17</vt:lpstr>
      <vt:lpstr>ENFERMEDADES AUTOINMUNES  E  HPTEC </vt:lpstr>
      <vt:lpstr>Diapositiva 19</vt:lpstr>
      <vt:lpstr>Diapositiva 20</vt:lpstr>
      <vt:lpstr>Diapositiva 21</vt:lpstr>
      <vt:lpstr>Diapositiva 22</vt:lpstr>
      <vt:lpstr>Diapositiva 23</vt:lpstr>
      <vt:lpstr>Diapositiva 24</vt:lpstr>
      <vt:lpstr>Diapositiva 25</vt:lpstr>
      <vt:lpstr>Diapositiva 26</vt:lpstr>
      <vt:lpstr>GRACIAS.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HIPERTENSIÓN PULMONAR TROMBOEMBÓLICA CRÓNICA Y ENFERMEDADES AUTOINMUNES SISTÉMICAS.</dc:title>
  <dc:creator>Pepi</dc:creator>
  <cp:lastModifiedBy>Julio</cp:lastModifiedBy>
  <cp:revision>228</cp:revision>
  <dcterms:created xsi:type="dcterms:W3CDTF">2019-08-27T18:16:11Z</dcterms:created>
  <dcterms:modified xsi:type="dcterms:W3CDTF">2019-10-21T16:44:53Z</dcterms:modified>
</cp:coreProperties>
</file>