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42"/>
  </p:notesMasterIdLst>
  <p:sldIdLst>
    <p:sldId id="273" r:id="rId6"/>
    <p:sldId id="274" r:id="rId7"/>
    <p:sldId id="285" r:id="rId8"/>
    <p:sldId id="295" r:id="rId9"/>
    <p:sldId id="258" r:id="rId10"/>
    <p:sldId id="259" r:id="rId11"/>
    <p:sldId id="260" r:id="rId12"/>
    <p:sldId id="261" r:id="rId13"/>
    <p:sldId id="262" r:id="rId14"/>
    <p:sldId id="264" r:id="rId15"/>
    <p:sldId id="265" r:id="rId16"/>
    <p:sldId id="266" r:id="rId17"/>
    <p:sldId id="267" r:id="rId18"/>
    <p:sldId id="269" r:id="rId19"/>
    <p:sldId id="282" r:id="rId20"/>
    <p:sldId id="271" r:id="rId21"/>
    <p:sldId id="288" r:id="rId22"/>
    <p:sldId id="289" r:id="rId23"/>
    <p:sldId id="293" r:id="rId24"/>
    <p:sldId id="291" r:id="rId25"/>
    <p:sldId id="292" r:id="rId26"/>
    <p:sldId id="281" r:id="rId27"/>
    <p:sldId id="270" r:id="rId28"/>
    <p:sldId id="294" r:id="rId29"/>
    <p:sldId id="284" r:id="rId30"/>
    <p:sldId id="290" r:id="rId31"/>
    <p:sldId id="286" r:id="rId32"/>
    <p:sldId id="276" r:id="rId33"/>
    <p:sldId id="287" r:id="rId34"/>
    <p:sldId id="297" r:id="rId35"/>
    <p:sldId id="277" r:id="rId36"/>
    <p:sldId id="272" r:id="rId37"/>
    <p:sldId id="283" r:id="rId38"/>
    <p:sldId id="279" r:id="rId39"/>
    <p:sldId id="296" r:id="rId40"/>
    <p:sldId id="275" r:id="rId41"/>
  </p:sldIdLst>
  <p:sldSz cx="12192000" cy="6858000"/>
  <p:notesSz cx="7559675" cy="10691813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-76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E28D2-F172-49E9-BA43-FCBDD166E1DA}" type="datetimeFigureOut">
              <a:rPr lang="es-ES" smtClean="0"/>
              <a:pPr/>
              <a:t>21/10/2019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9C4E4-D408-4172-B71D-3C82D47CD75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252732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C4E4-D408-4172-B71D-3C82D47CD75E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172130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C4E4-D408-4172-B71D-3C82D47CD75E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2307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s-ES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s-ES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ES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ES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766146" y="1"/>
            <a:ext cx="8215952" cy="685799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41328" y="695754"/>
            <a:ext cx="2867890" cy="5197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2140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CATETERISMO CARDIACO DERECHO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223" name="Marcador de contenido 3"/>
          <p:cNvPicPr/>
          <p:nvPr/>
        </p:nvPicPr>
        <p:blipFill>
          <a:blip r:embed="rId2" cstate="email"/>
          <a:stretch/>
        </p:blipFill>
        <p:spPr>
          <a:xfrm>
            <a:off x="424080" y="1920960"/>
            <a:ext cx="2611440" cy="3482280"/>
          </a:xfrm>
          <a:prstGeom prst="rect">
            <a:avLst/>
          </a:prstGeom>
          <a:ln>
            <a:noFill/>
          </a:ln>
        </p:spPr>
      </p:pic>
      <p:pic>
        <p:nvPicPr>
          <p:cNvPr id="224" name="Imagen 4"/>
          <p:cNvPicPr/>
          <p:nvPr/>
        </p:nvPicPr>
        <p:blipFill>
          <a:blip r:embed="rId3"/>
          <a:stretch/>
        </p:blipFill>
        <p:spPr>
          <a:xfrm>
            <a:off x="10448280" y="56160"/>
            <a:ext cx="1742400" cy="1309680"/>
          </a:xfrm>
          <a:prstGeom prst="rect">
            <a:avLst/>
          </a:prstGeom>
          <a:ln>
            <a:noFill/>
          </a:ln>
        </p:spPr>
      </p:pic>
      <p:pic>
        <p:nvPicPr>
          <p:cNvPr id="225" name="Imagen 2"/>
          <p:cNvPicPr/>
          <p:nvPr/>
        </p:nvPicPr>
        <p:blipFill>
          <a:blip r:embed="rId4"/>
          <a:stretch/>
        </p:blipFill>
        <p:spPr>
          <a:xfrm>
            <a:off x="3215520" y="1842480"/>
            <a:ext cx="8863200" cy="363852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364276" y="56160"/>
            <a:ext cx="1826404" cy="130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Imagen 2"/>
          <p:cNvPicPr/>
          <p:nvPr/>
        </p:nvPicPr>
        <p:blipFill>
          <a:blip r:embed="rId2"/>
          <a:stretch/>
        </p:blipFill>
        <p:spPr>
          <a:xfrm>
            <a:off x="1108440" y="195120"/>
            <a:ext cx="2921040" cy="2195640"/>
          </a:xfrm>
          <a:prstGeom prst="rect">
            <a:avLst/>
          </a:prstGeom>
          <a:ln>
            <a:noFill/>
          </a:ln>
        </p:spPr>
      </p:pic>
      <p:pic>
        <p:nvPicPr>
          <p:cNvPr id="227" name="Imagen 4"/>
          <p:cNvPicPr/>
          <p:nvPr/>
        </p:nvPicPr>
        <p:blipFill>
          <a:blip r:embed="rId3"/>
          <a:stretch/>
        </p:blipFill>
        <p:spPr>
          <a:xfrm>
            <a:off x="6266880" y="195120"/>
            <a:ext cx="3038400" cy="2195640"/>
          </a:xfrm>
          <a:prstGeom prst="rect">
            <a:avLst/>
          </a:prstGeom>
          <a:ln>
            <a:noFill/>
          </a:ln>
        </p:spPr>
      </p:pic>
      <p:pic>
        <p:nvPicPr>
          <p:cNvPr id="228" name="Imagen 5"/>
          <p:cNvPicPr/>
          <p:nvPr/>
        </p:nvPicPr>
        <p:blipFill>
          <a:blip r:embed="rId4" cstate="email"/>
          <a:stretch/>
        </p:blipFill>
        <p:spPr>
          <a:xfrm>
            <a:off x="4527000" y="1099800"/>
            <a:ext cx="1242720" cy="584280"/>
          </a:xfrm>
          <a:prstGeom prst="rect">
            <a:avLst/>
          </a:prstGeom>
          <a:ln>
            <a:noFill/>
          </a:ln>
        </p:spPr>
      </p:pic>
      <p:sp>
        <p:nvSpPr>
          <p:cNvPr id="229" name="CustomShape 1"/>
          <p:cNvSpPr/>
          <p:nvPr/>
        </p:nvSpPr>
        <p:spPr>
          <a:xfrm>
            <a:off x="1815120" y="2715480"/>
            <a:ext cx="6676920" cy="6382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ARTERIOGRAFÍA PULMONAR</a:t>
            </a:r>
            <a:endParaRPr lang="es-ES" sz="3600" b="0" strike="noStrike" spc="-1" dirty="0">
              <a:latin typeface="Arial"/>
            </a:endParaRPr>
          </a:p>
        </p:txBody>
      </p:sp>
      <p:sp>
        <p:nvSpPr>
          <p:cNvPr id="230" name="CustomShape 2"/>
          <p:cNvSpPr/>
          <p:nvPr/>
        </p:nvSpPr>
        <p:spPr>
          <a:xfrm>
            <a:off x="775800" y="3685320"/>
            <a:ext cx="9752400" cy="264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(ENERO.2017): 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Afectación trombótica bilateral, de predominio izquierdo,con oclusión completa de alguna rama segmentaria de LII, y trombo residual a nivel más proximal y en origen y trayecto de ramas de LSI.En árbol derecho, oclusiónde ramas segmentarias de LSD y LID con diltación aneurismática de ramas LID.</a:t>
            </a:r>
            <a:endParaRPr lang="es-ES" sz="2400" b="0" strike="noStrike" spc="-1">
              <a:latin typeface="Arial"/>
            </a:endParaRPr>
          </a:p>
          <a:p>
            <a:pPr marL="285840" indent="-2847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Se considera </a:t>
            </a:r>
            <a:r>
              <a:rPr lang="es-ES" sz="2400" b="1" strike="noStrike" spc="-1">
                <a:solidFill>
                  <a:srgbClr val="000000"/>
                </a:solidFill>
                <a:latin typeface="Arial"/>
                <a:ea typeface="DejaVu Sans"/>
              </a:rPr>
              <a:t>candidata a tromboendarterectomía </a:t>
            </a: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(TEA)</a:t>
            </a:r>
            <a:endParaRPr lang="es-ES" sz="2400" b="0" strike="noStrike" spc="-1"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8440" y="195120"/>
            <a:ext cx="3005804" cy="2195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108000" y="117072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s-ES" sz="3600" b="0" strike="noStrike" spc="-1">
                <a:solidFill>
                  <a:srgbClr val="000000"/>
                </a:solidFill>
                <a:latin typeface="Arial"/>
                <a:ea typeface="DejaVu Sans"/>
              </a:rPr>
              <a:t>TROMBOENDARTERECTOMÍA</a:t>
            </a:r>
            <a:endParaRPr lang="es-ES" sz="3600" b="0" strike="noStrike" spc="-1">
              <a:latin typeface="Arial"/>
            </a:endParaRPr>
          </a:p>
        </p:txBody>
      </p:sp>
      <p:pic>
        <p:nvPicPr>
          <p:cNvPr id="232" name="Marcador de contenido 3"/>
          <p:cNvPicPr/>
          <p:nvPr/>
        </p:nvPicPr>
        <p:blipFill>
          <a:blip r:embed="rId2" cstate="email"/>
          <a:stretch/>
        </p:blipFill>
        <p:spPr>
          <a:xfrm>
            <a:off x="280440" y="2496600"/>
            <a:ext cx="3898440" cy="2923560"/>
          </a:xfrm>
          <a:prstGeom prst="rect">
            <a:avLst/>
          </a:prstGeom>
          <a:ln>
            <a:noFill/>
          </a:ln>
        </p:spPr>
      </p:pic>
      <p:pic>
        <p:nvPicPr>
          <p:cNvPr id="233" name="Imagen 2"/>
          <p:cNvPicPr/>
          <p:nvPr/>
        </p:nvPicPr>
        <p:blipFill>
          <a:blip r:embed="rId3" cstate="email"/>
          <a:stretch/>
        </p:blipFill>
        <p:spPr>
          <a:xfrm>
            <a:off x="10344240" y="117000"/>
            <a:ext cx="1843560" cy="1335960"/>
          </a:xfrm>
          <a:prstGeom prst="rect">
            <a:avLst/>
          </a:prstGeom>
          <a:ln>
            <a:noFill/>
          </a:ln>
        </p:spPr>
      </p:pic>
      <p:sp>
        <p:nvSpPr>
          <p:cNvPr id="234" name="CustomShape 2"/>
          <p:cNvSpPr/>
          <p:nvPr/>
        </p:nvSpPr>
        <p:spPr>
          <a:xfrm>
            <a:off x="5365800" y="2681640"/>
            <a:ext cx="6219720" cy="252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Marzo.2018</a:t>
            </a:r>
            <a:endParaRPr lang="es-ES" sz="2800" b="0" strike="noStrike" spc="-1" dirty="0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ECOCARDIOGRAFÍA</a:t>
            </a: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lang="es-ES" sz="2800" b="0" strike="noStrike" spc="-1" dirty="0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AD no dilatada. PAPs~42mm Hg.</a:t>
            </a:r>
            <a:endParaRPr lang="es-ES" sz="1600" b="0" strike="noStrike" spc="-1" dirty="0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Ligera </a:t>
            </a:r>
            <a:r>
              <a:rPr lang="es-ES" sz="1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dsifunción</a:t>
            </a: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sistólica VD</a:t>
            </a:r>
            <a:endParaRPr lang="es-ES" sz="1600" b="0" strike="noStrike" spc="-1" dirty="0">
              <a:latin typeface="Arial"/>
            </a:endParaRPr>
          </a:p>
          <a:p>
            <a:pPr marL="914400" lvl="1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VCI: 26mm. </a:t>
            </a:r>
            <a:r>
              <a:rPr lang="es-ES" sz="16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Colapso inspiratorio </a:t>
            </a:r>
            <a:r>
              <a:rPr lang="es-ES" sz="1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&gt;50%</a:t>
            </a:r>
            <a:endParaRPr lang="es-ES" sz="16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" name="Table 1"/>
          <p:cNvGraphicFramePr/>
          <p:nvPr/>
        </p:nvGraphicFramePr>
        <p:xfrm>
          <a:off x="798840" y="1474920"/>
          <a:ext cx="8704800" cy="3287520"/>
        </p:xfrm>
        <a:graphic>
          <a:graphicData uri="http://schemas.openxmlformats.org/drawingml/2006/table">
            <a:tbl>
              <a:tblPr/>
              <a:tblGrid>
                <a:gridCol w="2176200"/>
                <a:gridCol w="2176200"/>
                <a:gridCol w="2176200"/>
                <a:gridCol w="2176200"/>
              </a:tblGrid>
              <a:tr h="469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PARAMETRO 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TEORICO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ENERO.2017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3B38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FFFFFF"/>
                          </a:solidFill>
                          <a:latin typeface="Arial"/>
                        </a:rPr>
                        <a:t>DCBRE.2018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3B3838"/>
                    </a:solidFill>
                  </a:tcPr>
                </a:tc>
              </a:tr>
              <a:tr h="469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PAD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0-5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16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</a:tr>
              <a:tr h="469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PAPs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&lt;30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102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40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</a:tr>
              <a:tr h="469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PAPm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&lt;25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61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25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</a:tr>
              <a:tr h="469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PCP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&lt;15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13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9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</a:tr>
              <a:tr h="4694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GC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4.38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</a:tr>
              <a:tr h="470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VP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&lt;3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0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12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ES" sz="1800" b="1" strike="noStrike" spc="-1">
                          <a:solidFill>
                            <a:srgbClr val="000000"/>
                          </a:solidFill>
                          <a:latin typeface="Arial"/>
                        </a:rPr>
                        <a:t>3.6</a:t>
                      </a:r>
                      <a:endParaRPr lang="es-ES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5B9BD5"/>
                      </a:solidFill>
                    </a:lnL>
                    <a:lnR w="12240">
                      <a:solidFill>
                        <a:srgbClr val="5B9BD5"/>
                      </a:solidFill>
                    </a:lnR>
                    <a:lnT w="12240">
                      <a:solidFill>
                        <a:srgbClr val="5B9BD5"/>
                      </a:solidFill>
                    </a:lnT>
                    <a:lnB w="12240">
                      <a:solidFill>
                        <a:srgbClr val="5B9BD5"/>
                      </a:solidFill>
                    </a:lnB>
                    <a:solidFill>
                      <a:srgbClr val="C9C9C9"/>
                    </a:solidFill>
                  </a:tcPr>
                </a:tc>
              </a:tr>
            </a:tbl>
          </a:graphicData>
        </a:graphic>
      </p:graphicFrame>
      <p:pic>
        <p:nvPicPr>
          <p:cNvPr id="236" name="Imagen 11"/>
          <p:cNvPicPr/>
          <p:nvPr/>
        </p:nvPicPr>
        <p:blipFill>
          <a:blip r:embed="rId2"/>
          <a:stretch/>
        </p:blipFill>
        <p:spPr>
          <a:xfrm>
            <a:off x="632520" y="-149760"/>
            <a:ext cx="10704600" cy="1321920"/>
          </a:xfrm>
          <a:prstGeom prst="rect">
            <a:avLst/>
          </a:prstGeom>
          <a:ln>
            <a:noFill/>
          </a:ln>
        </p:spPr>
      </p:pic>
      <p:sp>
        <p:nvSpPr>
          <p:cNvPr id="237" name="CustomShape 2"/>
          <p:cNvSpPr/>
          <p:nvPr/>
        </p:nvSpPr>
        <p:spPr>
          <a:xfrm>
            <a:off x="7107480" y="1173240"/>
            <a:ext cx="2603520" cy="3588480"/>
          </a:xfrm>
          <a:prstGeom prst="ellipse">
            <a:avLst/>
          </a:prstGeom>
          <a:noFill/>
          <a:ln w="76320">
            <a:solidFill>
              <a:srgbClr val="FFC0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8" name="CustomShape 3"/>
          <p:cNvSpPr/>
          <p:nvPr/>
        </p:nvSpPr>
        <p:spPr>
          <a:xfrm>
            <a:off x="9216000" y="4176000"/>
            <a:ext cx="2867040" cy="912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5400" b="1" strike="noStrike" spc="-1">
                <a:solidFill>
                  <a:srgbClr val="2E75B6"/>
                </a:solidFill>
                <a:latin typeface="Arial"/>
                <a:ea typeface="DejaVu Sans"/>
              </a:rPr>
              <a:t>~normal</a:t>
            </a:r>
            <a:endParaRPr lang="es-ES" sz="5400" b="0" strike="noStrike" spc="-1">
              <a:latin typeface="Arial"/>
            </a:endParaRPr>
          </a:p>
        </p:txBody>
      </p:sp>
      <p:sp>
        <p:nvSpPr>
          <p:cNvPr id="239" name="CustomShape 4"/>
          <p:cNvSpPr/>
          <p:nvPr/>
        </p:nvSpPr>
        <p:spPr>
          <a:xfrm>
            <a:off x="1182600" y="5064480"/>
            <a:ext cx="7785000" cy="1369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Se suspende tratamiento vasodilatador pulm.</a:t>
            </a:r>
            <a:endParaRPr lang="es-ES" sz="2800" b="0" strike="noStrike" spc="-1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Anticoagulación indefinida</a:t>
            </a:r>
            <a:endParaRPr lang="es-ES" sz="2800" b="0" strike="noStrike" spc="-1"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Actualmente asintomática</a:t>
            </a:r>
            <a:endParaRPr lang="es-ES" sz="2800" b="0" strike="noStrike" spc="-1">
              <a:latin typeface="Arial"/>
            </a:endParaRPr>
          </a:p>
        </p:txBody>
      </p:sp>
      <p:pic>
        <p:nvPicPr>
          <p:cNvPr id="240" name="Imagen 239"/>
          <p:cNvPicPr/>
          <p:nvPr/>
        </p:nvPicPr>
        <p:blipFill>
          <a:blip r:embed="rId3" cstate="email"/>
          <a:stretch/>
        </p:blipFill>
        <p:spPr>
          <a:xfrm>
            <a:off x="10512000" y="-1440"/>
            <a:ext cx="1729080" cy="144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140850" y="46791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54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HPTEC</a:t>
            </a:r>
            <a:endParaRPr lang="es-ES" sz="5400" b="0" strike="noStrike" spc="-1" dirty="0">
              <a:latin typeface="Arial"/>
            </a:endParaRPr>
          </a:p>
        </p:txBody>
      </p:sp>
      <p:sp>
        <p:nvSpPr>
          <p:cNvPr id="247" name="CustomShape 2"/>
          <p:cNvSpPr/>
          <p:nvPr/>
        </p:nvSpPr>
        <p:spPr>
          <a:xfrm>
            <a:off x="262890" y="2054520"/>
            <a:ext cx="1178433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Hipertensión pulmonar  tras al menos tres meses de tratamiento anticoagulante correcto después de episodio de TEP</a:t>
            </a:r>
            <a:endParaRPr lang="es-ES" sz="36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Incidencia ~ </a:t>
            </a:r>
            <a:r>
              <a:rPr lang="es-ES" sz="3600" spc="-1" dirty="0" smtClean="0">
                <a:solidFill>
                  <a:srgbClr val="000000"/>
                </a:solidFill>
                <a:latin typeface="Arial"/>
                <a:ea typeface="DejaVu Sans"/>
              </a:rPr>
              <a:t>0.5 -9</a:t>
            </a:r>
            <a:r>
              <a:rPr lang="es-ES" sz="36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% </a:t>
            </a: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los casos de TEP</a:t>
            </a:r>
            <a:endParaRPr lang="es-ES" sz="36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Se considera la </a:t>
            </a:r>
            <a:r>
              <a:rPr lang="es-ES" sz="3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única forma curable de HP </a:t>
            </a:r>
            <a:endParaRPr lang="es-ES" sz="36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~ 30% de los casos no hay antecedentes conocidos de </a:t>
            </a:r>
            <a:r>
              <a:rPr lang="es-ES" sz="36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TEP</a:t>
            </a:r>
            <a:endParaRPr lang="es-ES" sz="3600" b="0" strike="noStrike" spc="-1" dirty="0">
              <a:latin typeface="Arial"/>
            </a:endParaRPr>
          </a:p>
        </p:txBody>
      </p:sp>
      <p:pic>
        <p:nvPicPr>
          <p:cNvPr id="248" name="Imagen 6"/>
          <p:cNvPicPr/>
          <p:nvPr/>
        </p:nvPicPr>
        <p:blipFill>
          <a:blip r:embed="rId2"/>
          <a:stretch/>
        </p:blipFill>
        <p:spPr>
          <a:xfrm>
            <a:off x="10442160" y="0"/>
            <a:ext cx="1748520" cy="130968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944100" y="1"/>
            <a:ext cx="2247900" cy="1405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39548" y="273600"/>
            <a:ext cx="12331548" cy="65844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071778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6144840" y="5140800"/>
            <a:ext cx="3569400" cy="1695240"/>
          </a:xfrm>
          <a:prstGeom prst="ellipse">
            <a:avLst/>
          </a:prstGeom>
          <a:gradFill rotWithShape="0">
            <a:gsLst>
              <a:gs pos="0">
                <a:srgbClr val="977100"/>
              </a:gs>
              <a:gs pos="50000">
                <a:srgbClr val="D6A100"/>
              </a:gs>
              <a:gs pos="100000">
                <a:srgbClr val="FFBF00"/>
              </a:gs>
            </a:gsLst>
            <a:lin ang="0"/>
          </a:gradFill>
          <a:ln>
            <a:solidFill>
              <a:schemeClr val="bg1">
                <a:lumMod val="9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5" name="CustomShape 2"/>
          <p:cNvSpPr/>
          <p:nvPr/>
        </p:nvSpPr>
        <p:spPr>
          <a:xfrm>
            <a:off x="399240" y="283320"/>
            <a:ext cx="5792040" cy="454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Pacientes con HP en el contexto de EPA</a:t>
            </a:r>
            <a:endParaRPr lang="es-ES" sz="1200" b="0" strike="noStrike" spc="-1">
              <a:latin typeface="Arial"/>
            </a:endParaRPr>
          </a:p>
          <a:p>
            <a:pPr marL="228600" indent="-22752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Persistencia de síntomas después de 3 meses de anticoagulación tras EPA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56" name="CustomShape 3"/>
          <p:cNvSpPr/>
          <p:nvPr/>
        </p:nvSpPr>
        <p:spPr>
          <a:xfrm>
            <a:off x="4731480" y="1518120"/>
            <a:ext cx="167076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ECOCARDIOGRAFÍA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57" name="CustomShape 4"/>
          <p:cNvSpPr/>
          <p:nvPr/>
        </p:nvSpPr>
        <p:spPr>
          <a:xfrm>
            <a:off x="2310120" y="3448440"/>
            <a:ext cx="128520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Se descarta HP</a:t>
            </a:r>
            <a:r>
              <a:rPr lang="es-ES" sz="1200" b="0" strike="noStrike" spc="-1" baseline="30000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58" name="CustomShape 5"/>
          <p:cNvSpPr/>
          <p:nvPr/>
        </p:nvSpPr>
        <p:spPr>
          <a:xfrm>
            <a:off x="7596360" y="4677480"/>
            <a:ext cx="82368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Angio-TC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59" name="CustomShape 6"/>
          <p:cNvSpPr/>
          <p:nvPr/>
        </p:nvSpPr>
        <p:spPr>
          <a:xfrm>
            <a:off x="6768000" y="399240"/>
            <a:ext cx="416772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Pacientes con sospecha  HP de causa no establecida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0" name="CustomShape 7"/>
          <p:cNvSpPr/>
          <p:nvPr/>
        </p:nvSpPr>
        <p:spPr>
          <a:xfrm>
            <a:off x="5994720" y="3205080"/>
            <a:ext cx="141948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Gammagrafía V/Q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1" name="CustomShape 8"/>
          <p:cNvSpPr/>
          <p:nvPr/>
        </p:nvSpPr>
        <p:spPr>
          <a:xfrm>
            <a:off x="3600000" y="3941280"/>
            <a:ext cx="225324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Normal o baja probabilidad EP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2" name="CustomShape 9"/>
          <p:cNvSpPr/>
          <p:nvPr/>
        </p:nvSpPr>
        <p:spPr>
          <a:xfrm>
            <a:off x="3605040" y="4728600"/>
            <a:ext cx="145296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Se descarta HPTC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3" name="CustomShape 10"/>
          <p:cNvSpPr/>
          <p:nvPr/>
        </p:nvSpPr>
        <p:spPr>
          <a:xfrm>
            <a:off x="6951600" y="3941280"/>
            <a:ext cx="276768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Probabilidad alta o intermedia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4" name="CustomShape 11"/>
          <p:cNvSpPr/>
          <p:nvPr/>
        </p:nvSpPr>
        <p:spPr>
          <a:xfrm>
            <a:off x="6862680" y="5400360"/>
            <a:ext cx="221796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Cateterismo cardiaco derecho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5" name="CustomShape 12"/>
          <p:cNvSpPr/>
          <p:nvPr/>
        </p:nvSpPr>
        <p:spPr>
          <a:xfrm>
            <a:off x="6877440" y="5689440"/>
            <a:ext cx="2184480" cy="454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Test esfuerzo cardiopulmonar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TM6M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66" name="CustomShape 13"/>
          <p:cNvSpPr/>
          <p:nvPr/>
        </p:nvSpPr>
        <p:spPr>
          <a:xfrm>
            <a:off x="3180960" y="914400"/>
            <a:ext cx="1389960" cy="60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ustomShape 14"/>
          <p:cNvSpPr/>
          <p:nvPr/>
        </p:nvSpPr>
        <p:spPr>
          <a:xfrm flipH="1">
            <a:off x="6504120" y="830880"/>
            <a:ext cx="1578240" cy="686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ustomShape 15"/>
          <p:cNvSpPr/>
          <p:nvPr/>
        </p:nvSpPr>
        <p:spPr>
          <a:xfrm flipH="1">
            <a:off x="4740840" y="1895760"/>
            <a:ext cx="465120" cy="350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CustomShape 16"/>
          <p:cNvSpPr/>
          <p:nvPr/>
        </p:nvSpPr>
        <p:spPr>
          <a:xfrm>
            <a:off x="5555160" y="1895760"/>
            <a:ext cx="339120" cy="350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ustomShape 17"/>
          <p:cNvSpPr/>
          <p:nvPr/>
        </p:nvSpPr>
        <p:spPr>
          <a:xfrm flipH="1">
            <a:off x="3028680" y="3007440"/>
            <a:ext cx="302400" cy="356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CustomShape 18"/>
          <p:cNvSpPr/>
          <p:nvPr/>
        </p:nvSpPr>
        <p:spPr>
          <a:xfrm flipH="1">
            <a:off x="5927400" y="3660120"/>
            <a:ext cx="463680" cy="280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2" name="CustomShape 19"/>
          <p:cNvSpPr/>
          <p:nvPr/>
        </p:nvSpPr>
        <p:spPr>
          <a:xfrm>
            <a:off x="6392880" y="3664080"/>
            <a:ext cx="448560" cy="275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3" name="CustomShape 20"/>
          <p:cNvSpPr/>
          <p:nvPr/>
        </p:nvSpPr>
        <p:spPr>
          <a:xfrm>
            <a:off x="4460040" y="4316760"/>
            <a:ext cx="360" cy="31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4" name="CustomShape 21"/>
          <p:cNvSpPr/>
          <p:nvPr/>
        </p:nvSpPr>
        <p:spPr>
          <a:xfrm>
            <a:off x="7993080" y="4316760"/>
            <a:ext cx="360" cy="313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5" name="CustomShape 22"/>
          <p:cNvSpPr/>
          <p:nvPr/>
        </p:nvSpPr>
        <p:spPr>
          <a:xfrm>
            <a:off x="8049960" y="5030280"/>
            <a:ext cx="360" cy="305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6" name="CustomShape 23"/>
          <p:cNvSpPr/>
          <p:nvPr/>
        </p:nvSpPr>
        <p:spPr>
          <a:xfrm>
            <a:off x="9134640" y="5513400"/>
            <a:ext cx="835920" cy="13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custDash>
              <a:ds d="1200000" sp="8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7" name="CustomShape 24"/>
          <p:cNvSpPr/>
          <p:nvPr/>
        </p:nvSpPr>
        <p:spPr>
          <a:xfrm flipV="1">
            <a:off x="9056520" y="6085080"/>
            <a:ext cx="874800" cy="152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custDash>
              <a:ds d="1200000" sp="8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8" name="CustomShape 25"/>
          <p:cNvSpPr/>
          <p:nvPr/>
        </p:nvSpPr>
        <p:spPr>
          <a:xfrm>
            <a:off x="10030680" y="5756040"/>
            <a:ext cx="1497240" cy="272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Severidad de la HP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79" name="CustomShape 26"/>
          <p:cNvSpPr/>
          <p:nvPr/>
        </p:nvSpPr>
        <p:spPr>
          <a:xfrm>
            <a:off x="5330520" y="5778000"/>
            <a:ext cx="936720" cy="420480"/>
          </a:xfrm>
          <a:prstGeom prst="lef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77100"/>
              </a:gs>
              <a:gs pos="50000">
                <a:srgbClr val="D6A100"/>
              </a:gs>
              <a:gs pos="100000">
                <a:srgbClr val="FFBF00"/>
              </a:gs>
            </a:gsLst>
            <a:lin ang="108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0" name="Imagen 62"/>
          <p:cNvPicPr/>
          <p:nvPr/>
        </p:nvPicPr>
        <p:blipFill>
          <a:blip r:embed="rId2"/>
          <a:stretch/>
        </p:blipFill>
        <p:spPr>
          <a:xfrm>
            <a:off x="6961320" y="6111360"/>
            <a:ext cx="1663200" cy="327960"/>
          </a:xfrm>
          <a:prstGeom prst="rect">
            <a:avLst/>
          </a:prstGeom>
          <a:ln>
            <a:noFill/>
          </a:ln>
        </p:spPr>
      </p:pic>
      <p:sp>
        <p:nvSpPr>
          <p:cNvPr id="281" name="CustomShape 27"/>
          <p:cNvSpPr/>
          <p:nvPr/>
        </p:nvSpPr>
        <p:spPr>
          <a:xfrm>
            <a:off x="9107280" y="5831640"/>
            <a:ext cx="824040" cy="23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custDash>
              <a:ds d="1200000" sp="8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2" name="CustomShape 28"/>
          <p:cNvSpPr/>
          <p:nvPr/>
        </p:nvSpPr>
        <p:spPr>
          <a:xfrm>
            <a:off x="180000" y="720"/>
            <a:ext cx="11550960" cy="6834960"/>
          </a:xfrm>
          <a:prstGeom prst="rect">
            <a:avLst/>
          </a:prstGeom>
          <a:noFill/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3" name="CustomShape 29"/>
          <p:cNvSpPr/>
          <p:nvPr/>
        </p:nvSpPr>
        <p:spPr>
          <a:xfrm>
            <a:off x="8480880" y="4841640"/>
            <a:ext cx="5788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chemeClr val="tx1"/>
            </a:solidFill>
            <a:custDash>
              <a:ds d="400000" sp="300000"/>
            </a:custDash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4" name="CustomShape 30"/>
          <p:cNvSpPr/>
          <p:nvPr/>
        </p:nvSpPr>
        <p:spPr>
          <a:xfrm>
            <a:off x="9060840" y="4665240"/>
            <a:ext cx="2116676" cy="453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Localización /extensión /”accesibilidad”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85" name="CustomShape 31"/>
          <p:cNvSpPr/>
          <p:nvPr/>
        </p:nvSpPr>
        <p:spPr>
          <a:xfrm>
            <a:off x="6600600" y="7730280"/>
            <a:ext cx="151848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Arterigrafía pulmonar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86" name="CustomShape 32"/>
          <p:cNvSpPr/>
          <p:nvPr/>
        </p:nvSpPr>
        <p:spPr>
          <a:xfrm>
            <a:off x="2388240" y="2278080"/>
            <a:ext cx="2999880" cy="63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Probabilidad baja de HP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(VRT ≤ 2.8 m/sg o no medible.</a:t>
            </a:r>
            <a:endParaRPr lang="es-ES" sz="12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No otros signos ecocardiográficos de HP)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87" name="CustomShape 33"/>
          <p:cNvSpPr/>
          <p:nvPr/>
        </p:nvSpPr>
        <p:spPr>
          <a:xfrm>
            <a:off x="5760000" y="2379960"/>
            <a:ext cx="275148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1" strike="noStrike" spc="-1">
                <a:solidFill>
                  <a:srgbClr val="000000"/>
                </a:solidFill>
                <a:latin typeface="Arial"/>
                <a:ea typeface="DejaVu Sans"/>
              </a:rPr>
              <a:t>Probabilidad intermedia o alta d HP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88" name="CustomShape 34"/>
          <p:cNvSpPr/>
          <p:nvPr/>
        </p:nvSpPr>
        <p:spPr>
          <a:xfrm flipH="1">
            <a:off x="2160000" y="3843000"/>
            <a:ext cx="414720" cy="418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ustomShape 35"/>
          <p:cNvSpPr/>
          <p:nvPr/>
        </p:nvSpPr>
        <p:spPr>
          <a:xfrm>
            <a:off x="840240" y="4373640"/>
            <a:ext cx="224532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Ecocardiografía seguimiento ?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90" name="CustomShape 36"/>
          <p:cNvSpPr/>
          <p:nvPr/>
        </p:nvSpPr>
        <p:spPr>
          <a:xfrm>
            <a:off x="2888280" y="5744880"/>
            <a:ext cx="2294280" cy="4546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En Centro de Referencia si no disponible en propio hospital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91" name="CustomShape 37"/>
          <p:cNvSpPr/>
          <p:nvPr/>
        </p:nvSpPr>
        <p:spPr>
          <a:xfrm>
            <a:off x="323640" y="5651640"/>
            <a:ext cx="2383920" cy="2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0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VRT: velocidad de regurgitación tricúspide</a:t>
            </a:r>
            <a:endParaRPr lang="es-ES" sz="1000" b="0" strike="noStrike" spc="-1">
              <a:latin typeface="Arial"/>
            </a:endParaRPr>
          </a:p>
        </p:txBody>
      </p:sp>
      <p:sp>
        <p:nvSpPr>
          <p:cNvPr id="292" name="CustomShape 38"/>
          <p:cNvSpPr/>
          <p:nvPr/>
        </p:nvSpPr>
        <p:spPr>
          <a:xfrm>
            <a:off x="7156080" y="6372720"/>
            <a:ext cx="1436400" cy="272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Arteriografía pulm.</a:t>
            </a:r>
            <a:endParaRPr lang="es-ES" sz="1200" b="0" strike="noStrike" spc="-1">
              <a:latin typeface="Arial"/>
            </a:endParaRPr>
          </a:p>
        </p:txBody>
      </p:sp>
      <p:sp>
        <p:nvSpPr>
          <p:cNvPr id="293" name="CustomShape 39"/>
          <p:cNvSpPr/>
          <p:nvPr/>
        </p:nvSpPr>
        <p:spPr>
          <a:xfrm>
            <a:off x="536760" y="4696920"/>
            <a:ext cx="2852280" cy="637200"/>
          </a:xfrm>
          <a:prstGeom prst="rect">
            <a:avLst/>
          </a:prstGeom>
          <a:gradFill rotWithShape="0">
            <a:gsLst>
              <a:gs pos="0">
                <a:srgbClr val="977100"/>
              </a:gs>
              <a:gs pos="50000">
                <a:srgbClr val="D6A100"/>
              </a:gs>
              <a:gs pos="100000">
                <a:srgbClr val="FFBF00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1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* </a:t>
            </a:r>
            <a:r>
              <a:rPr lang="es-ES" sz="12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Algunos pacientes con disnea ,sin HP  y trombos proximales en </a:t>
            </a:r>
            <a:r>
              <a:rPr lang="es-ES" sz="1200" b="0" strike="noStrike" spc="-1" dirty="0" err="1">
                <a:solidFill>
                  <a:srgbClr val="FFFFFF"/>
                </a:solidFill>
                <a:latin typeface="Arial"/>
                <a:ea typeface="DejaVu Sans"/>
              </a:rPr>
              <a:t>angio</a:t>
            </a:r>
            <a:r>
              <a:rPr lang="es-ES" sz="12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-TC pueden beneficiarse de TEA</a:t>
            </a:r>
            <a:endParaRPr lang="es-ES" sz="1200" b="0" strike="noStrike" spc="-1" dirty="0">
              <a:latin typeface="Arial"/>
            </a:endParaRPr>
          </a:p>
        </p:txBody>
      </p:sp>
      <p:sp>
        <p:nvSpPr>
          <p:cNvPr id="294" name="Line 40"/>
          <p:cNvSpPr/>
          <p:nvPr/>
        </p:nvSpPr>
        <p:spPr>
          <a:xfrm>
            <a:off x="6552000" y="2736000"/>
            <a:ext cx="360" cy="469080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 Diagnóstico HPTEC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b="1" dirty="0" smtClean="0">
                <a:solidFill>
                  <a:srgbClr val="FFC000"/>
                </a:solidFill>
              </a:rPr>
              <a:t>ECOCARDIOGRAFÍA</a:t>
            </a:r>
            <a:endParaRPr lang="es-ES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422910" y="2971800"/>
            <a:ext cx="11135613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Estudio de imagen inicial para establecer el diagnóstico de HP:</a:t>
            </a:r>
          </a:p>
          <a:p>
            <a:endParaRPr lang="es-E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Estimación de la </a:t>
            </a:r>
            <a:r>
              <a:rPr lang="es-ES" sz="2400" dirty="0" err="1" smtClean="0"/>
              <a:t>PAPs</a:t>
            </a:r>
            <a:endParaRPr lang="es-E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Evaluación de signos indirectos de HP y de disfunción de corazón derecho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Detección de patologías alternativas o potenciales causantes de HP</a:t>
            </a:r>
          </a:p>
          <a:p>
            <a:pPr lvl="1"/>
            <a:endParaRPr lang="es-E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La confirmación diagnóstica de HP requiere cateterismo derecho</a:t>
            </a:r>
          </a:p>
          <a:p>
            <a:endParaRPr lang="es-ES" sz="2400" dirty="0" smtClean="0"/>
          </a:p>
          <a:p>
            <a:endParaRPr lang="es-ES" sz="2400" dirty="0"/>
          </a:p>
        </p:txBody>
      </p:sp>
    </p:spTree>
    <p:extLst>
      <p:ext uri="{BB962C8B-B14F-4D97-AF65-F5344CB8AC3E}">
        <p14:creationId xmlns="" xmlns:p14="http://schemas.microsoft.com/office/powerpoint/2010/main" val="156991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" y="0"/>
            <a:ext cx="10973751" cy="238374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58235" y="2480306"/>
            <a:ext cx="7154459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s-ES" sz="2800" dirty="0" smtClean="0"/>
              <a:t>INDICACIONES EN SEGUIMIENTO DE EP</a:t>
            </a:r>
            <a:endParaRPr lang="es-E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1520190" y="3623310"/>
            <a:ext cx="10164962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err="1" smtClean="0"/>
              <a:t>PAPs</a:t>
            </a:r>
            <a:r>
              <a:rPr lang="es-ES" sz="2400" dirty="0" smtClean="0"/>
              <a:t> &gt;50 mm Hg en </a:t>
            </a:r>
            <a:r>
              <a:rPr lang="es-ES" sz="2400" dirty="0" err="1" smtClean="0"/>
              <a:t>ecocadiografía</a:t>
            </a:r>
            <a:r>
              <a:rPr lang="es-ES" sz="2400" dirty="0" smtClean="0"/>
              <a:t> durante episodio agudo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Inestabilidad hemodinámica en EP agudo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Signos de HPTEC en TAC de EP agudo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Síntomas y signos sugestivos de HPTEC (disnea, síncope, edemas…)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EP recurrente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Síndrome </a:t>
            </a:r>
            <a:r>
              <a:rPr lang="es-ES" sz="2400" dirty="0" err="1" smtClean="0"/>
              <a:t>antifosfolípido</a:t>
            </a:r>
            <a:endParaRPr lang="es-E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 smtClean="0"/>
              <a:t>ECG </a:t>
            </a:r>
            <a:r>
              <a:rPr lang="es-ES" sz="2400" dirty="0" err="1" smtClean="0"/>
              <a:t>consignos</a:t>
            </a:r>
            <a:r>
              <a:rPr lang="es-ES" sz="2400" dirty="0" smtClean="0"/>
              <a:t> de hipertrofia de </a:t>
            </a:r>
            <a:r>
              <a:rPr lang="es-ES" sz="2400" dirty="0" err="1" smtClean="0"/>
              <a:t>venttículo</a:t>
            </a:r>
            <a:r>
              <a:rPr lang="es-ES" sz="2400" dirty="0" smtClean="0"/>
              <a:t> derecho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="" xmlns:p14="http://schemas.microsoft.com/office/powerpoint/2010/main" val="90209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rot="10800000" flipH="1" flipV="1">
            <a:off x="7052309" y="5969260"/>
            <a:ext cx="2617471" cy="7860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21889" y="611645"/>
            <a:ext cx="8285182" cy="52308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221889" y="6210384"/>
            <a:ext cx="2787158" cy="544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034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943341" y="2306977"/>
            <a:ext cx="13777383" cy="35069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763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13224" y="2521932"/>
            <a:ext cx="9828909" cy="371187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0" y="128026"/>
            <a:ext cx="9522777" cy="12314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87766" y="0"/>
            <a:ext cx="3804234" cy="7437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0990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99" y="1842413"/>
            <a:ext cx="8764137" cy="468958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603"/>
            <a:ext cx="9520299" cy="123258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389620" y="0"/>
            <a:ext cx="3802380" cy="7426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895926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518" y="781418"/>
            <a:ext cx="10972440" cy="1144800"/>
          </a:xfrm>
        </p:spPr>
        <p:txBody>
          <a:bodyPr/>
          <a:lstStyle/>
          <a:p>
            <a:pPr algn="ctr"/>
            <a:r>
              <a:rPr lang="es-ES" dirty="0" smtClean="0"/>
              <a:t>Diagnóstico de HPTEC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sz="4800" b="1" dirty="0" smtClean="0">
                <a:solidFill>
                  <a:srgbClr val="FFC000"/>
                </a:solidFill>
              </a:rPr>
              <a:t>Gammagrafía V/Q</a:t>
            </a:r>
            <a:endParaRPr lang="es-ES" sz="4800" b="1" dirty="0">
              <a:solidFill>
                <a:srgbClr val="FFC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4518" y="3200401"/>
            <a:ext cx="112751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La gammagrafía V/Q es el procedimiento de elección en el estudio inicial ante la sospecha de HPTEC</a:t>
            </a:r>
          </a:p>
          <a:p>
            <a:r>
              <a:rPr lang="es-ES" sz="3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3600" dirty="0" smtClean="0"/>
              <a:t>Una gammagrafía  V/Q normal </a:t>
            </a:r>
            <a:r>
              <a:rPr lang="es-ES" sz="3600" b="1" dirty="0" smtClean="0"/>
              <a:t>descarta </a:t>
            </a:r>
            <a:r>
              <a:rPr lang="es-ES" sz="3600" dirty="0" smtClean="0"/>
              <a:t>HPTEC</a:t>
            </a:r>
            <a:endParaRPr lang="es-E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9235440" y="601940"/>
            <a:ext cx="2222978" cy="17327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238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CustomShape 1"/>
          <p:cNvSpPr/>
          <p:nvPr/>
        </p:nvSpPr>
        <p:spPr>
          <a:xfrm>
            <a:off x="369720" y="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4400" dirty="0">
                <a:solidFill>
                  <a:prstClr val="black"/>
                </a:solidFill>
              </a:rPr>
              <a:t>Diagnóstico de </a:t>
            </a:r>
            <a:r>
              <a:rPr lang="es-ES" sz="4400" dirty="0" smtClean="0">
                <a:solidFill>
                  <a:prstClr val="black"/>
                </a:solidFill>
              </a:rPr>
              <a:t>HPTEC</a:t>
            </a:r>
          </a:p>
          <a:p>
            <a:pPr algn="ctr">
              <a:lnSpc>
                <a:spcPct val="90000"/>
              </a:lnSpc>
            </a:pPr>
            <a:r>
              <a:rPr lang="es-ES" sz="4400" b="1" spc="-1" dirty="0" err="1" smtClean="0">
                <a:solidFill>
                  <a:srgbClr val="FFC000"/>
                </a:solidFill>
                <a:latin typeface="Arial"/>
              </a:rPr>
              <a:t>Angio</a:t>
            </a:r>
            <a:r>
              <a:rPr lang="es-ES" sz="4400" b="1" spc="-1" dirty="0" smtClean="0">
                <a:solidFill>
                  <a:srgbClr val="FFC000"/>
                </a:solidFill>
                <a:latin typeface="Arial"/>
              </a:rPr>
              <a:t>-TAC</a:t>
            </a:r>
            <a:endParaRPr lang="es-ES" sz="5400" b="1" strike="noStrike" spc="-1" dirty="0">
              <a:solidFill>
                <a:srgbClr val="FFC000"/>
              </a:solidFill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735840" y="1516365"/>
            <a:ext cx="10514520" cy="346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angio</a:t>
            </a: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-TAC permite conocer la extensión y 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localización de las oclusiones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trombóticas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en una gran proporción </a:t>
            </a: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 casos, permitiendo obviar la realización de arteriografía pulmonar</a:t>
            </a:r>
            <a:endParaRPr lang="es-ES" sz="36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Una </a:t>
            </a:r>
            <a:r>
              <a:rPr lang="es-ES" sz="36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angio</a:t>
            </a: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-TAC sin evidencia de trombos </a:t>
            </a:r>
            <a:r>
              <a:rPr lang="es-ES" sz="36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 descarta </a:t>
            </a: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HPTEC en presencia de gammagrafía V/Q de alta </a:t>
            </a:r>
            <a:r>
              <a:rPr lang="es-ES" sz="36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probabilidad</a:t>
            </a:r>
            <a:r>
              <a:rPr lang="es-ES" sz="36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</a:t>
            </a:r>
            <a:endParaRPr lang="es-ES" sz="3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6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600" b="0" strike="noStrike" spc="-1" dirty="0">
              <a:latin typeface="Arial"/>
            </a:endParaRPr>
          </a:p>
          <a:p>
            <a:pPr marL="1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3600" b="0" strike="noStrike" spc="-1" dirty="0" smtClean="0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51" name="CustomShape 3"/>
          <p:cNvSpPr/>
          <p:nvPr/>
        </p:nvSpPr>
        <p:spPr>
          <a:xfrm>
            <a:off x="4824540" y="5219730"/>
            <a:ext cx="802440" cy="72864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2" name="CustomShape 4"/>
          <p:cNvSpPr/>
          <p:nvPr/>
        </p:nvSpPr>
        <p:spPr>
          <a:xfrm>
            <a:off x="1928520" y="5844015"/>
            <a:ext cx="4731120" cy="63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s-ES" sz="5400" b="1" strike="noStrike" spc="-1" dirty="0" smtClean="0">
                <a:solidFill>
                  <a:srgbClr val="FFC000"/>
                </a:solidFill>
                <a:latin typeface="Arial"/>
                <a:ea typeface="DejaVu Sans"/>
              </a:rPr>
              <a:t>Arteriografía </a:t>
            </a:r>
            <a:r>
              <a:rPr lang="es-ES" sz="5400" b="1" strike="noStrike" spc="-1" dirty="0">
                <a:solidFill>
                  <a:srgbClr val="FFC000"/>
                </a:solidFill>
                <a:latin typeface="Arial"/>
                <a:ea typeface="DejaVu Sans"/>
              </a:rPr>
              <a:t>pulmonar</a:t>
            </a:r>
            <a:endParaRPr lang="es-ES" sz="5400" b="1" strike="noStrike" spc="-1" dirty="0">
              <a:solidFill>
                <a:srgbClr val="FFC000"/>
              </a:solidFill>
              <a:latin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401300" y="34965"/>
            <a:ext cx="1790700" cy="1121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915" y="147450"/>
            <a:ext cx="8272989" cy="145707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840500" y="1604520"/>
            <a:ext cx="100475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Exploración de referencia para evaluar extensión y accesibilidad obstrucción </a:t>
            </a:r>
            <a:r>
              <a:rPr lang="es-ES" sz="3200" dirty="0" err="1" smtClean="0"/>
              <a:t>trombótica</a:t>
            </a:r>
            <a:r>
              <a:rPr lang="es-ES" sz="3200" dirty="0" smtClean="0"/>
              <a:t> →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dirty="0" err="1" smtClean="0"/>
              <a:t>Tromboendarterectómía</a:t>
            </a:r>
            <a:endParaRPr lang="es-ES" sz="32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Angioplastia con balón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Mayor dificultad en valoración afectación distal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 smtClean="0"/>
              <a:t>En la mayoría de los casos la </a:t>
            </a:r>
            <a:r>
              <a:rPr lang="es-ES" sz="3200" dirty="0" err="1" smtClean="0"/>
              <a:t>angio</a:t>
            </a:r>
            <a:r>
              <a:rPr lang="es-ES" sz="3200" dirty="0" smtClean="0"/>
              <a:t>-TAC permite decidir </a:t>
            </a:r>
            <a:r>
              <a:rPr lang="es-ES" sz="3200" dirty="0" err="1" smtClean="0"/>
              <a:t>operabilidad</a:t>
            </a:r>
            <a:r>
              <a:rPr lang="es-ES" sz="3200" dirty="0" smtClean="0"/>
              <a:t> sin necesidad de arteriografía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  <a:p>
            <a:pPr lvl="1"/>
            <a:r>
              <a:rPr lang="es-ES" sz="3200" dirty="0" smtClean="0"/>
              <a:t>		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" sz="32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13879428"/>
              </p:ext>
            </p:extLst>
          </p:nvPr>
        </p:nvGraphicFramePr>
        <p:xfrm>
          <a:off x="1955905" y="5182537"/>
          <a:ext cx="812799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/>
                <a:gridCol w="3072631"/>
                <a:gridCol w="234603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/>
                        <a:t>Nivel</a:t>
                      </a:r>
                      <a:r>
                        <a:rPr lang="es-ES" baseline="0" dirty="0" smtClean="0"/>
                        <a:t> afectación</a:t>
                      </a:r>
                      <a:endParaRPr lang="es-ES" dirty="0"/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art. principales / lobares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arts.</a:t>
                      </a:r>
                      <a:r>
                        <a:rPr lang="es-ES" baseline="0" dirty="0" smtClean="0">
                          <a:solidFill>
                            <a:schemeClr val="bg1"/>
                          </a:solidFill>
                        </a:rPr>
                        <a:t> segmentarias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Sensibilidad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89 – 100%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95 – 100%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solidFill>
                            <a:schemeClr val="bg1"/>
                          </a:solidFill>
                        </a:rPr>
                        <a:t>Especificidad</a:t>
                      </a:r>
                      <a:endParaRPr lang="es-ES" sz="1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84 – 100%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 smtClean="0">
                          <a:solidFill>
                            <a:schemeClr val="bg1"/>
                          </a:solidFill>
                        </a:rPr>
                        <a:t>92 – 99%</a:t>
                      </a:r>
                      <a:endParaRPr lang="es-E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6584472" y="629505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dirty="0" smtClean="0"/>
              <a:t>- Ley </a:t>
            </a:r>
            <a:r>
              <a:rPr lang="es-ES" sz="800" dirty="0"/>
              <a:t>S, Ley-</a:t>
            </a:r>
            <a:r>
              <a:rPr lang="es-ES" sz="800" dirty="0" err="1"/>
              <a:t>Zaporozhan</a:t>
            </a:r>
            <a:r>
              <a:rPr lang="es-ES" sz="800" dirty="0"/>
              <a:t> J, </a:t>
            </a:r>
            <a:r>
              <a:rPr lang="es-ES" sz="800" dirty="0" err="1"/>
              <a:t>Pitton</a:t>
            </a:r>
            <a:r>
              <a:rPr lang="es-ES" sz="800" dirty="0"/>
              <a:t> MB, et al</a:t>
            </a:r>
            <a:r>
              <a:rPr lang="es-ES" sz="800" dirty="0" smtClean="0"/>
              <a:t>. </a:t>
            </a:r>
            <a:r>
              <a:rPr lang="es-ES" sz="800" dirty="0" err="1"/>
              <a:t>Eur</a:t>
            </a:r>
            <a:r>
              <a:rPr lang="es-ES" sz="800" dirty="0"/>
              <a:t> </a:t>
            </a:r>
            <a:r>
              <a:rPr lang="es-ES" sz="800" dirty="0" err="1"/>
              <a:t>Radiol</a:t>
            </a:r>
            <a:r>
              <a:rPr lang="es-ES" sz="800" dirty="0"/>
              <a:t> 2012; 22: 607–616.</a:t>
            </a:r>
          </a:p>
          <a:p>
            <a:r>
              <a:rPr lang="es-ES" sz="800" dirty="0" smtClean="0"/>
              <a:t>- </a:t>
            </a:r>
            <a:r>
              <a:rPr lang="es-ES" sz="800" dirty="0" err="1" smtClean="0"/>
              <a:t>Reichelt</a:t>
            </a:r>
            <a:r>
              <a:rPr lang="es-ES" sz="800" dirty="0" smtClean="0"/>
              <a:t> </a:t>
            </a:r>
            <a:r>
              <a:rPr lang="es-ES" sz="800" dirty="0"/>
              <a:t>A, </a:t>
            </a:r>
            <a:r>
              <a:rPr lang="es-ES" sz="800" dirty="0" err="1"/>
              <a:t>Hoeper</a:t>
            </a:r>
            <a:r>
              <a:rPr lang="es-ES" sz="800" dirty="0"/>
              <a:t> MM, </a:t>
            </a:r>
            <a:r>
              <a:rPr lang="es-ES" sz="800" dirty="0" err="1"/>
              <a:t>Galanski</a:t>
            </a:r>
            <a:r>
              <a:rPr lang="es-ES" sz="800" dirty="0"/>
              <a:t> M, et </a:t>
            </a:r>
            <a:r>
              <a:rPr lang="es-ES" sz="800" dirty="0" smtClean="0"/>
              <a:t>al. </a:t>
            </a:r>
            <a:r>
              <a:rPr lang="es-ES" sz="800" dirty="0" err="1"/>
              <a:t>Eur</a:t>
            </a:r>
            <a:r>
              <a:rPr lang="es-ES" sz="800" dirty="0"/>
              <a:t> J </a:t>
            </a:r>
            <a:r>
              <a:rPr lang="es-ES" sz="800" dirty="0" err="1"/>
              <a:t>Radiol</a:t>
            </a:r>
            <a:r>
              <a:rPr lang="es-ES" sz="800" dirty="0"/>
              <a:t> 2009; 71: 49–54.</a:t>
            </a:r>
          </a:p>
          <a:p>
            <a:r>
              <a:rPr lang="es-ES" sz="800" dirty="0" smtClean="0"/>
              <a:t>-  </a:t>
            </a:r>
            <a:r>
              <a:rPr lang="es-ES" sz="800" dirty="0" err="1"/>
              <a:t>Sugiura</a:t>
            </a:r>
            <a:r>
              <a:rPr lang="es-ES" sz="800" dirty="0"/>
              <a:t> T, </a:t>
            </a:r>
            <a:r>
              <a:rPr lang="es-ES" sz="800" dirty="0" err="1"/>
              <a:t>Tanabe</a:t>
            </a:r>
            <a:r>
              <a:rPr lang="es-ES" sz="800" dirty="0"/>
              <a:t> N, </a:t>
            </a:r>
            <a:r>
              <a:rPr lang="es-ES" sz="800" dirty="0" err="1"/>
              <a:t>Matsuura</a:t>
            </a:r>
            <a:r>
              <a:rPr lang="es-ES" sz="800" dirty="0"/>
              <a:t> Y, et </a:t>
            </a:r>
            <a:r>
              <a:rPr lang="es-ES" sz="800" dirty="0" smtClean="0"/>
              <a:t>al. </a:t>
            </a:r>
            <a:r>
              <a:rPr lang="es-ES" sz="800" dirty="0" err="1"/>
              <a:t>Chest</a:t>
            </a:r>
            <a:r>
              <a:rPr lang="es-ES" sz="800" dirty="0"/>
              <a:t> 2013; 143: 1070–1077.</a:t>
            </a:r>
          </a:p>
          <a:p>
            <a:endParaRPr lang="es-ES" sz="800" dirty="0"/>
          </a:p>
        </p:txBody>
      </p:sp>
    </p:spTree>
    <p:extLst>
      <p:ext uri="{BB962C8B-B14F-4D97-AF65-F5344CB8AC3E}">
        <p14:creationId xmlns="" xmlns:p14="http://schemas.microsoft.com/office/powerpoint/2010/main" val="254795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51" y="1850918"/>
            <a:ext cx="10370440" cy="48234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3028208" y="273600"/>
            <a:ext cx="4655127" cy="73627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310350" y="1009870"/>
            <a:ext cx="34980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Cardiovasc</a:t>
            </a:r>
            <a:r>
              <a:rPr lang="en-US" sz="1200" dirty="0"/>
              <a:t> </a:t>
            </a:r>
            <a:r>
              <a:rPr lang="en-US" sz="1200" dirty="0" err="1"/>
              <a:t>Diagn</a:t>
            </a:r>
            <a:r>
              <a:rPr lang="en-US" sz="1200" dirty="0"/>
              <a:t> </a:t>
            </a:r>
            <a:r>
              <a:rPr lang="en-US" sz="1200" dirty="0" err="1"/>
              <a:t>Ther</a:t>
            </a:r>
            <a:r>
              <a:rPr lang="en-US" sz="1200" dirty="0"/>
              <a:t>. 2018 Jun; 8(3): </a:t>
            </a:r>
            <a:r>
              <a:rPr lang="en-US" sz="1200" dirty="0" smtClean="0"/>
              <a:t>253–271</a:t>
            </a:r>
            <a:endParaRPr lang="es-ES" sz="1200" dirty="0"/>
          </a:p>
        </p:txBody>
      </p:sp>
    </p:spTree>
    <p:extLst>
      <p:ext uri="{BB962C8B-B14F-4D97-AF65-F5344CB8AC3E}">
        <p14:creationId xmlns="" xmlns:p14="http://schemas.microsoft.com/office/powerpoint/2010/main" val="9103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765810" y="2130623"/>
            <a:ext cx="988695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/>
              <a:t>Todos los pacientes con HPTEC deben recibir anticoagulación indefinida</a:t>
            </a:r>
          </a:p>
          <a:p>
            <a:pPr algn="just"/>
            <a:endParaRPr lang="es-ES" sz="3600" dirty="0" smtClean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 smtClean="0"/>
              <a:t>Los </a:t>
            </a:r>
            <a:r>
              <a:rPr lang="es-ES" sz="3600" dirty="0"/>
              <a:t>pacientes con HPTEC deben ser remitidos a centros con experiencia en su </a:t>
            </a:r>
            <a:r>
              <a:rPr lang="es-ES" sz="3600" dirty="0" smtClean="0"/>
              <a:t>manejo (valoración TEA y/o angioplastia con balón)</a:t>
            </a:r>
            <a:endParaRPr lang="es-ES" sz="3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208606" y="274320"/>
            <a:ext cx="1125070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000" dirty="0" smtClean="0"/>
              <a:t>Hipertensión Pulmonar </a:t>
            </a:r>
            <a:r>
              <a:rPr lang="es-ES" sz="4000" dirty="0" err="1" smtClean="0"/>
              <a:t>Tromboembólica</a:t>
            </a:r>
            <a:r>
              <a:rPr lang="es-ES" sz="4000" dirty="0" smtClean="0"/>
              <a:t> Crónica</a:t>
            </a:r>
          </a:p>
          <a:p>
            <a:pPr algn="ctr"/>
            <a:r>
              <a:rPr lang="es-ES" sz="4000" b="1" dirty="0" smtClean="0">
                <a:solidFill>
                  <a:srgbClr val="FFC000"/>
                </a:solidFill>
              </a:rPr>
              <a:t>Tratamiento</a:t>
            </a:r>
            <a:endParaRPr lang="es-ES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233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dirty="0" smtClean="0">
                <a:solidFill>
                  <a:srgbClr val="FFC000"/>
                </a:solidFill>
              </a:rPr>
              <a:t>TROMBOENDARTERECTOMÍA</a:t>
            </a:r>
            <a:endParaRPr lang="es-ES" sz="3600" dirty="0">
              <a:solidFill>
                <a:srgbClr val="FFC000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0" y="1492160"/>
            <a:ext cx="1099655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Tratamiento de elección.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Debe considerarse en todo paciente con HPTEC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Selección de pacientes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Experiencia centro (equipo quirúrgico, cuidados post-operatorios…)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“Concordancia” extensión / nivel obstrucción arterial </a:t>
            </a:r>
            <a:r>
              <a:rPr lang="es-ES" sz="2400" dirty="0" smtClean="0">
                <a:sym typeface="Symbol" panose="05050102010706020507" pitchFamily="18" charset="2"/>
              </a:rPr>
              <a:t> resistencias vasculares pulmonares (RVP).</a:t>
            </a:r>
            <a:endParaRPr lang="es-E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Obstrucciones distales con ↑↑↑ RVP sugieren “vasculopatía” asociada → HP persistente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Mortalidad: 3.8%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Supervivencia </a:t>
            </a:r>
            <a:r>
              <a:rPr lang="es-ES" sz="2400" dirty="0"/>
              <a:t>5</a:t>
            </a:r>
            <a:r>
              <a:rPr lang="es-ES" sz="2400" dirty="0" smtClean="0"/>
              <a:t> años: 96%.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/>
          </a:p>
          <a:p>
            <a:pPr lvl="1"/>
            <a:endParaRPr lang="es-ES" sz="24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114209" y="595368"/>
            <a:ext cx="2780017" cy="16460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3723187" y="5241556"/>
            <a:ext cx="2871923" cy="10205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708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 cstate="email"/>
          <a:srcRect/>
          <a:stretch/>
        </p:blipFill>
        <p:spPr>
          <a:xfrm>
            <a:off x="7442465" y="399596"/>
            <a:ext cx="2538484" cy="59322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email"/>
          <a:srcRect/>
          <a:stretch/>
        </p:blipFill>
        <p:spPr>
          <a:xfrm>
            <a:off x="7442465" y="6103620"/>
            <a:ext cx="4531058" cy="58685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0" y="1636580"/>
            <a:ext cx="11890719" cy="44670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434340" y="45317"/>
            <a:ext cx="6685291" cy="11073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4804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764996" y="5285096"/>
            <a:ext cx="6876884" cy="1572904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ANGIOPLASTIA PULMONAR CON BALON</a:t>
            </a:r>
            <a:endParaRPr lang="es-ES" sz="3600" b="1" dirty="0">
              <a:solidFill>
                <a:srgbClr val="FFC0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23097" y="1632470"/>
            <a:ext cx="99628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Mejoría  hemodinámica, síntomas, tolerancia a ejercicio y función VD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Complicaciones frecuentes (edema </a:t>
            </a:r>
            <a:r>
              <a:rPr lang="es-ES" sz="2400" dirty="0" err="1" smtClean="0"/>
              <a:t>reperfusión</a:t>
            </a:r>
            <a:r>
              <a:rPr lang="es-ES" sz="2400" dirty="0" smtClean="0"/>
              <a:t> , hemorragia pulmonar…) en descenso por: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Perfeccionamiento técnica / dispositivos /selección pacientes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Tratamiento de nº limitado de vasos en cada sesión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Indicaciones: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Obstrucción “distal” (arts. </a:t>
            </a:r>
            <a:r>
              <a:rPr lang="es-ES" sz="2400" dirty="0" err="1" smtClean="0"/>
              <a:t>subsegmentarias</a:t>
            </a:r>
            <a:r>
              <a:rPr lang="es-ES" sz="2400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 Contraindicación TEA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400" dirty="0" smtClean="0"/>
              <a:t>¿Tratamiento secuencial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2400" dirty="0"/>
          </a:p>
        </p:txBody>
      </p:sp>
    </p:spTree>
    <p:extLst>
      <p:ext uri="{BB962C8B-B14F-4D97-AF65-F5344CB8AC3E}">
        <p14:creationId xmlns="" xmlns:p14="http://schemas.microsoft.com/office/powerpoint/2010/main" val="54456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5770"/>
            <a:ext cx="11932920" cy="678727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9136895" y="-198274"/>
            <a:ext cx="2853175" cy="1603387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956557" y="4859383"/>
            <a:ext cx="10816487" cy="9233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s-ES" sz="5400" b="1" dirty="0" smtClean="0">
                <a:solidFill>
                  <a:schemeClr val="bg2">
                    <a:lumMod val="75000"/>
                  </a:schemeClr>
                </a:solidFill>
              </a:rPr>
              <a:t>DIAGNÓSTICO Y TRATAMIENTO</a:t>
            </a:r>
            <a:endParaRPr lang="es-ES" sz="54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36895" y="1550359"/>
            <a:ext cx="2908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 smtClean="0">
                <a:solidFill>
                  <a:schemeClr val="bg2">
                    <a:lumMod val="75000"/>
                  </a:schemeClr>
                </a:solidFill>
              </a:rPr>
              <a:t>Ignacio Casado</a:t>
            </a:r>
          </a:p>
          <a:p>
            <a:r>
              <a:rPr lang="es-ES" sz="1200" dirty="0" smtClean="0">
                <a:solidFill>
                  <a:schemeClr val="bg2">
                    <a:lumMod val="75000"/>
                  </a:schemeClr>
                </a:solidFill>
              </a:rPr>
              <a:t>Servicio </a:t>
            </a:r>
            <a:r>
              <a:rPr lang="es-ES" sz="1200" dirty="0" err="1" smtClean="0">
                <a:solidFill>
                  <a:schemeClr val="bg2">
                    <a:lumMod val="75000"/>
                  </a:schemeClr>
                </a:solidFill>
              </a:rPr>
              <a:t>Neumología.HUVN</a:t>
            </a:r>
            <a:r>
              <a:rPr lang="es-ES" sz="1200" dirty="0" smtClean="0">
                <a:solidFill>
                  <a:schemeClr val="bg2">
                    <a:lumMod val="75000"/>
                  </a:schemeClr>
                </a:solidFill>
              </a:rPr>
              <a:t>. Granada</a:t>
            </a:r>
          </a:p>
          <a:p>
            <a:endParaRPr lang="es-ES"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257300" y="103261"/>
            <a:ext cx="2103119" cy="19033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268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480" y="132260"/>
            <a:ext cx="10972440" cy="1144800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rgbClr val="FFC000"/>
                </a:solidFill>
              </a:rPr>
              <a:t>TRATAMIENTO VASODILATADOR EN LA HPTEC</a:t>
            </a:r>
            <a:endParaRPr lang="es-ES" sz="3200" b="1" dirty="0">
              <a:solidFill>
                <a:srgbClr val="FFC000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/>
          </p:nvPr>
        </p:nvSpPr>
        <p:spPr>
          <a:xfrm>
            <a:off x="384210" y="1139900"/>
            <a:ext cx="11197710" cy="3977280"/>
          </a:xfrm>
        </p:spPr>
        <p:txBody>
          <a:bodyPr>
            <a:normAutofit/>
          </a:bodyPr>
          <a:lstStyle/>
          <a:p>
            <a:r>
              <a:rPr lang="es-ES" sz="3500" u="sng" dirty="0" smtClean="0"/>
              <a:t>Contexto</a:t>
            </a:r>
            <a:r>
              <a:rPr lang="es-ES" dirty="0" smtClean="0"/>
              <a:t>: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Afectación arterias distales.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No accesible a TEA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Cambios histológicos ≈ HAP.</a:t>
            </a:r>
          </a:p>
          <a:p>
            <a:pPr lvl="1"/>
            <a:endParaRPr lang="es-ES" dirty="0" smtClean="0"/>
          </a:p>
          <a:p>
            <a:r>
              <a:rPr lang="es-ES" sz="3500" u="sng" dirty="0" smtClean="0"/>
              <a:t>Selección pacientes</a:t>
            </a:r>
            <a:r>
              <a:rPr lang="es-ES" dirty="0" smtClean="0"/>
              <a:t>: </a:t>
            </a:r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2200" dirty="0" smtClean="0"/>
              <a:t>Discordancia entre Resistencias Vasculares Pulmonares y localización / extensión oclusión </a:t>
            </a:r>
            <a:r>
              <a:rPr lang="es-ES" sz="2200" dirty="0" err="1" smtClean="0"/>
              <a:t>trombótica</a:t>
            </a:r>
            <a:r>
              <a:rPr lang="es-ES" sz="2200" dirty="0" smtClean="0"/>
              <a:t> (RVP ↑↑ / no afectación </a:t>
            </a:r>
            <a:r>
              <a:rPr lang="es-ES" sz="2200" i="1" dirty="0" smtClean="0"/>
              <a:t>proximal</a:t>
            </a:r>
            <a:r>
              <a:rPr lang="es-ES" sz="2200" dirty="0" smtClean="0"/>
              <a:t>)</a:t>
            </a:r>
          </a:p>
          <a:p>
            <a:endParaRPr lang="es-ES" sz="2200" dirty="0" smtClean="0"/>
          </a:p>
          <a:p>
            <a:r>
              <a:rPr lang="es-ES" sz="2200" dirty="0" smtClean="0"/>
              <a:t>	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4320540" y="4794612"/>
            <a:ext cx="1643355" cy="19728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372837" y="5434623"/>
            <a:ext cx="2916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¿Retraso en TE?</a:t>
            </a:r>
            <a:endParaRPr lang="es-ES" sz="2800" dirty="0"/>
          </a:p>
        </p:txBody>
      </p:sp>
      <p:sp>
        <p:nvSpPr>
          <p:cNvPr id="6" name="CuadroTexto 5"/>
          <p:cNvSpPr txBox="1"/>
          <p:nvPr/>
        </p:nvSpPr>
        <p:spPr>
          <a:xfrm>
            <a:off x="6286500" y="5406390"/>
            <a:ext cx="5245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¿Estabilización hemodinámica?</a:t>
            </a:r>
            <a:endParaRPr lang="es-ES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2623919" y="4425280"/>
            <a:ext cx="578882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Tratamiento vasodilatador previo a TEA/angioplastia </a:t>
            </a:r>
            <a:endParaRPr lang="es-ES" dirty="0"/>
          </a:p>
        </p:txBody>
      </p:sp>
      <p:sp>
        <p:nvSpPr>
          <p:cNvPr id="8" name="Flecha abajo 7"/>
          <p:cNvSpPr/>
          <p:nvPr/>
        </p:nvSpPr>
        <p:spPr>
          <a:xfrm>
            <a:off x="2960370" y="4983480"/>
            <a:ext cx="868680" cy="4229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864" y="4983480"/>
            <a:ext cx="975445" cy="4511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759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2232138"/>
            <a:ext cx="12161158" cy="43581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356719" y="944883"/>
            <a:ext cx="1291919" cy="128725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email"/>
          <a:srcRect/>
          <a:stretch/>
        </p:blipFill>
        <p:spPr>
          <a:xfrm>
            <a:off x="2308860" y="56491"/>
            <a:ext cx="5649489" cy="888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8418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CustomShape 1"/>
          <p:cNvSpPr/>
          <p:nvPr/>
        </p:nvSpPr>
        <p:spPr>
          <a:xfrm>
            <a:off x="214920" y="-210240"/>
            <a:ext cx="10514520" cy="132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s-ES" sz="5400" b="0" strike="noStrike" spc="-1">
                <a:solidFill>
                  <a:srgbClr val="000000"/>
                </a:solidFill>
                <a:latin typeface="Arial"/>
                <a:ea typeface="DejaVu Sans"/>
              </a:rPr>
              <a:t>HPTEC</a:t>
            </a:r>
            <a:endParaRPr lang="es-ES" sz="5400" b="0" strike="noStrike" spc="-1">
              <a:latin typeface="Arial"/>
            </a:endParaRPr>
          </a:p>
        </p:txBody>
      </p:sp>
      <p:sp>
        <p:nvSpPr>
          <p:cNvPr id="296" name="CustomShape 2"/>
          <p:cNvSpPr/>
          <p:nvPr/>
        </p:nvSpPr>
        <p:spPr>
          <a:xfrm>
            <a:off x="352257" y="2438640"/>
            <a:ext cx="1275912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8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Tratamiento vasodilatador (</a:t>
            </a:r>
            <a:r>
              <a:rPr lang="es-ES" sz="28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Riociguat</a:t>
            </a:r>
            <a:r>
              <a:rPr lang="es-ES" sz="28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 marL="108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endParaRPr lang="es-ES" sz="2800" b="0" strike="noStrike" spc="-1" dirty="0" smtClean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HPTEC </a:t>
            </a:r>
            <a:r>
              <a:rPr lang="es-ES" sz="24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 operable (comorbilidades</a:t>
            </a:r>
            <a:r>
              <a:rPr lang="es-ES" sz="24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 marL="458280" lvl="1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</a:pPr>
            <a:endParaRPr lang="es-ES" sz="2400" b="0" strike="noStrike" spc="-1" dirty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HPTEC distal (no accesible quirúrgicamente</a:t>
            </a:r>
            <a:r>
              <a:rPr lang="es-ES" sz="24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 marL="458280" lvl="1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</a:pPr>
            <a:endParaRPr lang="es-ES" sz="2400" b="0" strike="noStrike" spc="-1" dirty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HPTEC residual (tras TEA /angioplastia)</a:t>
            </a:r>
            <a:endParaRPr lang="es-ES" sz="2400" b="0" strike="noStrike" spc="-1" dirty="0">
              <a:latin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47220" y="1550994"/>
            <a:ext cx="9982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</a:rPr>
              <a:t>TRATAMIENTO VASODILATADOR EN HPTEC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6911439" y="2133352"/>
            <a:ext cx="5144257" cy="465552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0041953" y="135415"/>
            <a:ext cx="2249619" cy="14082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780" y="26774"/>
            <a:ext cx="10972440" cy="1144800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algn="ctr"/>
            <a:r>
              <a:rPr lang="es-ES" sz="3600" b="1" dirty="0" smtClean="0">
                <a:solidFill>
                  <a:srgbClr val="FFC000"/>
                </a:solidFill>
              </a:rPr>
              <a:t>TRATAMIENTO DE LA HPTEC</a:t>
            </a:r>
            <a:endParaRPr lang="es-ES" sz="3600" b="1" dirty="0">
              <a:solidFill>
                <a:srgbClr val="FFC0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1574"/>
            <a:ext cx="12192000" cy="54006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2536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558587" y="1699566"/>
            <a:ext cx="9500259" cy="498655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57550" y="252867"/>
            <a:ext cx="3682242" cy="72009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805095" y="1248941"/>
            <a:ext cx="5754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latin typeface="+mj-lt"/>
              </a:rPr>
              <a:t>ALGORITMO DE TRATAMIENTO DE LA HPTEC</a:t>
            </a:r>
            <a:endParaRPr lang="es-ES" sz="2000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81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7600" y="-3048000"/>
            <a:ext cx="19507200" cy="12954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58193" y="-1302617"/>
            <a:ext cx="14466125" cy="810442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 rot="19686161">
            <a:off x="2373347" y="4333755"/>
            <a:ext cx="38379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800" b="1" dirty="0" smtClean="0">
                <a:solidFill>
                  <a:srgbClr val="FF0000"/>
                </a:solidFill>
                <a:latin typeface="Ink Free" panose="03080402000500000000" pitchFamily="66" charset="0"/>
              </a:rPr>
              <a:t>Gracias</a:t>
            </a:r>
            <a:endParaRPr lang="es-ES" sz="8800" b="1" dirty="0">
              <a:solidFill>
                <a:srgbClr val="FF0000"/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385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501312" y="0"/>
            <a:ext cx="9260627" cy="6669602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280410" y="6023610"/>
            <a:ext cx="6709410" cy="445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78972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18058" cy="72237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5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342720" y="1066680"/>
            <a:ext cx="10618560" cy="537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Mujer. 44 años. Natural de Rumanía</a:t>
            </a:r>
            <a:endParaRPr lang="es-ES" sz="32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TEP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+ TVP MID (2013).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Fibrinolisis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→ HBPM →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Acenocumarol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+ AAS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Sd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es-E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Antifosfolípido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Primario.  ANA1/640. Homogéneo</a:t>
            </a:r>
            <a:endParaRPr lang="es-ES" sz="32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32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Heterocigota</a:t>
            </a:r>
            <a:r>
              <a:rPr lang="es-ES" sz="32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mutación Factor XII.</a:t>
            </a:r>
            <a:endParaRPr lang="es-ES" sz="32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3200" b="0" strike="noStrike" spc="-1" dirty="0">
              <a:latin typeface="Arial"/>
            </a:endParaRPr>
          </a:p>
        </p:txBody>
      </p:sp>
      <p:pic>
        <p:nvPicPr>
          <p:cNvPr id="195" name="Imagen 3"/>
          <p:cNvPicPr/>
          <p:nvPr/>
        </p:nvPicPr>
        <p:blipFill>
          <a:blip r:embed="rId2"/>
          <a:stretch/>
        </p:blipFill>
        <p:spPr>
          <a:xfrm>
            <a:off x="10482120" y="0"/>
            <a:ext cx="1742400" cy="1309680"/>
          </a:xfrm>
          <a:prstGeom prst="rect">
            <a:avLst/>
          </a:prstGeom>
          <a:ln>
            <a:noFill/>
          </a:ln>
        </p:spPr>
      </p:pic>
      <p:pic>
        <p:nvPicPr>
          <p:cNvPr id="196" name="Imagen 4"/>
          <p:cNvPicPr/>
          <p:nvPr/>
        </p:nvPicPr>
        <p:blipFill>
          <a:blip r:embed="rId3" cstate="email"/>
          <a:stretch/>
        </p:blipFill>
        <p:spPr>
          <a:xfrm>
            <a:off x="2189160" y="2369160"/>
            <a:ext cx="3354840" cy="2384280"/>
          </a:xfrm>
          <a:prstGeom prst="rect">
            <a:avLst/>
          </a:prstGeom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9371345" y="0"/>
            <a:ext cx="2853175" cy="16033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32040" y="929520"/>
            <a:ext cx="518040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04.2014: Palpitaciones, mareo. Fiebre prolongada. </a:t>
            </a:r>
            <a:endParaRPr lang="es-E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↓ peso Disnea súbita.</a:t>
            </a:r>
            <a:endParaRPr lang="es-ES" sz="28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BK: presencia BAAR.</a:t>
            </a:r>
            <a:endParaRPr lang="es-E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800" b="0" strike="noStrike" spc="-1" dirty="0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28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TBC PULMONAR</a:t>
            </a:r>
            <a:endParaRPr lang="es-ES" sz="2800" b="0" strike="noStrike" spc="-1" dirty="0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TEP</a:t>
            </a:r>
            <a:endParaRPr lang="es-ES" sz="2800" b="0" strike="noStrike" spc="-1" dirty="0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Defectos </a:t>
            </a:r>
            <a:r>
              <a:rPr lang="es-ES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replección</a:t>
            </a:r>
            <a:r>
              <a:rPr lang="es-ES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arterias segmentarias LSD, LMD, LII. Cardiomegalia a </a:t>
            </a:r>
            <a:r>
              <a:rPr lang="es-ES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expensascavidades</a:t>
            </a:r>
            <a:r>
              <a:rPr lang="es-ES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derechas. Dilatación v. </a:t>
            </a:r>
            <a:r>
              <a:rPr lang="es-ES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suprahepaticas</a:t>
            </a:r>
            <a:r>
              <a:rPr lang="es-ES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Reflujo contraste</a:t>
            </a:r>
            <a:endParaRPr lang="es-ES" sz="1600" b="0" strike="noStrike" spc="-1" dirty="0">
              <a:latin typeface="Arial"/>
            </a:endParaRPr>
          </a:p>
        </p:txBody>
      </p:sp>
      <p:pic>
        <p:nvPicPr>
          <p:cNvPr id="198" name="Marcador de contenido 9"/>
          <p:cNvPicPr/>
          <p:nvPr/>
        </p:nvPicPr>
        <p:blipFill>
          <a:blip r:embed="rId2" cstate="email"/>
          <a:stretch/>
        </p:blipFill>
        <p:spPr>
          <a:xfrm>
            <a:off x="4917600" y="929520"/>
            <a:ext cx="3823560" cy="2858400"/>
          </a:xfrm>
          <a:prstGeom prst="rect">
            <a:avLst/>
          </a:prstGeom>
          <a:ln>
            <a:noFill/>
          </a:ln>
        </p:spPr>
      </p:pic>
      <p:pic>
        <p:nvPicPr>
          <p:cNvPr id="199" name="Imagen 3"/>
          <p:cNvPicPr/>
          <p:nvPr/>
        </p:nvPicPr>
        <p:blipFill>
          <a:blip r:embed="rId3" cstate="email"/>
          <a:stretch/>
        </p:blipFill>
        <p:spPr>
          <a:xfrm>
            <a:off x="11040840" y="0"/>
            <a:ext cx="1150200" cy="86436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1985400" y="2736000"/>
            <a:ext cx="636120" cy="1051920"/>
          </a:xfrm>
          <a:prstGeom prst="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977100"/>
              </a:gs>
              <a:gs pos="50000">
                <a:srgbClr val="D6A100"/>
              </a:gs>
              <a:gs pos="100000">
                <a:srgbClr val="FFBF00"/>
              </a:gs>
            </a:gsLst>
            <a:lin ang="16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1" name="Imagen 10"/>
          <p:cNvPicPr/>
          <p:nvPr/>
        </p:nvPicPr>
        <p:blipFill>
          <a:blip r:embed="rId4" cstate="email"/>
          <a:stretch/>
        </p:blipFill>
        <p:spPr>
          <a:xfrm>
            <a:off x="8161920" y="929520"/>
            <a:ext cx="4029120" cy="2858400"/>
          </a:xfrm>
          <a:prstGeom prst="rect">
            <a:avLst/>
          </a:prstGeom>
          <a:ln>
            <a:noFill/>
          </a:ln>
        </p:spPr>
      </p:pic>
      <p:pic>
        <p:nvPicPr>
          <p:cNvPr id="202" name="Imagen 11"/>
          <p:cNvPicPr/>
          <p:nvPr/>
        </p:nvPicPr>
        <p:blipFill>
          <a:blip r:embed="rId5" cstate="email"/>
          <a:stretch/>
        </p:blipFill>
        <p:spPr>
          <a:xfrm>
            <a:off x="6019920" y="4099680"/>
            <a:ext cx="3645720" cy="2590920"/>
          </a:xfrm>
          <a:prstGeom prst="rect">
            <a:avLst/>
          </a:prstGeom>
          <a:ln>
            <a:noFill/>
          </a:ln>
        </p:spPr>
      </p:pic>
      <p:sp>
        <p:nvSpPr>
          <p:cNvPr id="203" name="CustomShape 3"/>
          <p:cNvSpPr/>
          <p:nvPr/>
        </p:nvSpPr>
        <p:spPr>
          <a:xfrm flipV="1">
            <a:off x="7052040" y="6176160"/>
            <a:ext cx="303840" cy="319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4" name="CustomShape 4"/>
          <p:cNvSpPr/>
          <p:nvPr/>
        </p:nvSpPr>
        <p:spPr>
          <a:xfrm>
            <a:off x="8007840" y="4793760"/>
            <a:ext cx="153000" cy="165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5" name="CustomShape 5"/>
          <p:cNvSpPr/>
          <p:nvPr/>
        </p:nvSpPr>
        <p:spPr>
          <a:xfrm>
            <a:off x="7843320" y="4890600"/>
            <a:ext cx="191520" cy="178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10481310" y="-28052"/>
            <a:ext cx="1710690" cy="957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0" y="204480"/>
            <a:ext cx="714096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12.2015: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Disnea. Anemia. Menorrragias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EF</a:t>
            </a: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: taquipnea. EY (+). TA:107/65. ACR: Ø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LAB: </a:t>
            </a: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BNP: 496. Hb: 6 gr/dL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RMN: </a:t>
            </a: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Leiomiomas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ECOCARDIO: </a:t>
            </a: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PAPs: 55. VD dilatado. FE limítrofe.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angioTAC:</a:t>
            </a:r>
            <a:endParaRPr lang="es-ES" sz="28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No signos TEP</a:t>
            </a:r>
            <a:endParaRPr lang="es-ES" sz="16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No cavitaciones (TBC)</a:t>
            </a:r>
            <a:endParaRPr lang="es-ES" sz="16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Vidrio deslustrado parcheado</a:t>
            </a:r>
            <a:endParaRPr lang="es-ES" sz="16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Cardiomegalia derecha. ↑ tamaño art. pulmonar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TRATAMIENTO:</a:t>
            </a:r>
            <a:endParaRPr lang="es-ES" sz="28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Histerectomía</a:t>
            </a:r>
            <a:endParaRPr lang="es-ES" sz="16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Acenocumarol</a:t>
            </a:r>
            <a:endParaRPr lang="es-ES" sz="16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Bosentan + Sildenafilo (prescrito por U. Enf. Autoinmunes)</a:t>
            </a:r>
            <a:endParaRPr lang="es-ES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1600" b="0" strike="noStrike" spc="-1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es-ES" sz="1600" b="0" strike="noStrike" spc="-1">
              <a:latin typeface="Arial"/>
            </a:endParaRPr>
          </a:p>
        </p:txBody>
      </p:sp>
      <p:pic>
        <p:nvPicPr>
          <p:cNvPr id="207" name="Marcador de contenido 4"/>
          <p:cNvPicPr/>
          <p:nvPr/>
        </p:nvPicPr>
        <p:blipFill>
          <a:blip r:embed="rId2" cstate="email"/>
          <a:stretch/>
        </p:blipFill>
        <p:spPr>
          <a:xfrm>
            <a:off x="6994800" y="204480"/>
            <a:ext cx="4759560" cy="3382560"/>
          </a:xfrm>
          <a:prstGeom prst="rect">
            <a:avLst/>
          </a:prstGeom>
          <a:ln>
            <a:noFill/>
          </a:ln>
        </p:spPr>
      </p:pic>
      <p:pic>
        <p:nvPicPr>
          <p:cNvPr id="208" name="Imagen 5"/>
          <p:cNvPicPr/>
          <p:nvPr/>
        </p:nvPicPr>
        <p:blipFill>
          <a:blip r:embed="rId3" cstate="email"/>
          <a:stretch/>
        </p:blipFill>
        <p:spPr>
          <a:xfrm>
            <a:off x="6994800" y="3588480"/>
            <a:ext cx="4759560" cy="3268440"/>
          </a:xfrm>
          <a:prstGeom prst="rect">
            <a:avLst/>
          </a:prstGeom>
          <a:ln>
            <a:noFill/>
          </a:ln>
        </p:spPr>
      </p:pic>
      <p:sp>
        <p:nvSpPr>
          <p:cNvPr id="209" name="CustomShape 2"/>
          <p:cNvSpPr/>
          <p:nvPr/>
        </p:nvSpPr>
        <p:spPr>
          <a:xfrm>
            <a:off x="9102600" y="4724280"/>
            <a:ext cx="317520" cy="1789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2600"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CustomShape 3"/>
          <p:cNvSpPr/>
          <p:nvPr/>
        </p:nvSpPr>
        <p:spPr>
          <a:xfrm>
            <a:off x="9421200" y="4556160"/>
            <a:ext cx="262080" cy="167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5597D3"/>
            </a:solidFill>
            <a:round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CustomShape 1"/>
          <p:cNvSpPr/>
          <p:nvPr/>
        </p:nvSpPr>
        <p:spPr>
          <a:xfrm>
            <a:off x="256320" y="1310760"/>
            <a:ext cx="5914800" cy="4350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2016 -2017.</a:t>
            </a:r>
            <a:endParaRPr lang="es-ES" sz="28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Disnea esfuerzo. Hb: 18 gr/dL.</a:t>
            </a:r>
            <a:endParaRPr lang="es-ES" sz="24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PFR</a:t>
            </a:r>
            <a:r>
              <a:rPr lang="es-ES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: </a:t>
            </a:r>
            <a:endParaRPr lang="es-ES" sz="20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1600" b="0" strike="noStrike" spc="-1">
                <a:solidFill>
                  <a:srgbClr val="000000"/>
                </a:solidFill>
                <a:latin typeface="Arial"/>
                <a:ea typeface="DejaVu Sans"/>
              </a:rPr>
              <a:t>CVF:80%. VEF1: 58%.VEF1/CVF: 77%. DLCO: 84%.</a:t>
            </a:r>
            <a:endParaRPr lang="es-ES" sz="16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ECOCARDIOGRAFÍA:</a:t>
            </a:r>
            <a:endParaRPr lang="es-ES" sz="28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Aplanamiento septal.  VD dilatado con FE subjetiva severamente deprimida. TAPSE: 14 mm. Dilatación AD. VCI dilatada (30 mm) con colapso inspiratorio &lt;50%. PAPs~82 mm Hg. Posible foramen ovale permeable</a:t>
            </a:r>
            <a:endParaRPr lang="es-ES" sz="2000" b="0" strike="noStrike" spc="-1">
              <a:latin typeface="Arial"/>
            </a:endParaRPr>
          </a:p>
          <a:p>
            <a:pPr marL="228600" indent="-227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s-ES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GAMMAGRAFIA V/Q: </a:t>
            </a:r>
            <a:endParaRPr lang="es-ES" sz="2800" b="0" strike="noStrike" spc="-1">
              <a:latin typeface="Arial"/>
            </a:endParaRPr>
          </a:p>
          <a:p>
            <a:pPr marL="685800" lvl="1" indent="-2275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s-ES" sz="2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Alta probabilidad EP</a:t>
            </a:r>
            <a:endParaRPr lang="es-ES" sz="2000" b="0" strike="noStrike" spc="-1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499"/>
              </a:spcBef>
            </a:pPr>
            <a:endParaRPr lang="es-ES" sz="2000" b="0" strike="noStrike" spc="-1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es-ES" sz="2000" b="0" strike="noStrike" spc="-1">
              <a:latin typeface="Arial"/>
            </a:endParaRPr>
          </a:p>
          <a:p>
            <a:pPr marL="457200">
              <a:lnSpc>
                <a:spcPct val="90000"/>
              </a:lnSpc>
              <a:spcBef>
                <a:spcPts val="1001"/>
              </a:spcBef>
            </a:pPr>
            <a:endParaRPr lang="es-ES" sz="2000" b="0" strike="noStrike" spc="-1">
              <a:latin typeface="Arial"/>
            </a:endParaRPr>
          </a:p>
        </p:txBody>
      </p:sp>
      <p:pic>
        <p:nvPicPr>
          <p:cNvPr id="212" name="Marcador de contenido 5"/>
          <p:cNvPicPr/>
          <p:nvPr/>
        </p:nvPicPr>
        <p:blipFill>
          <a:blip r:embed="rId2" cstate="email"/>
          <a:stretch/>
        </p:blipFill>
        <p:spPr>
          <a:xfrm>
            <a:off x="7024320" y="0"/>
            <a:ext cx="5166720" cy="3173040"/>
          </a:xfrm>
          <a:prstGeom prst="rect">
            <a:avLst/>
          </a:prstGeom>
          <a:ln>
            <a:noFill/>
          </a:ln>
        </p:spPr>
      </p:pic>
      <p:pic>
        <p:nvPicPr>
          <p:cNvPr id="213" name="Imagen 4"/>
          <p:cNvPicPr/>
          <p:nvPr/>
        </p:nvPicPr>
        <p:blipFill>
          <a:blip r:embed="rId3" cstate="email"/>
          <a:stretch/>
        </p:blipFill>
        <p:spPr>
          <a:xfrm>
            <a:off x="0" y="0"/>
            <a:ext cx="885600" cy="665640"/>
          </a:xfrm>
          <a:prstGeom prst="rect">
            <a:avLst/>
          </a:prstGeom>
          <a:ln>
            <a:noFill/>
          </a:ln>
        </p:spPr>
      </p:pic>
      <p:pic>
        <p:nvPicPr>
          <p:cNvPr id="214" name="Imagen 6"/>
          <p:cNvPicPr/>
          <p:nvPr/>
        </p:nvPicPr>
        <p:blipFill>
          <a:blip r:embed="rId4" cstate="email"/>
          <a:stretch/>
        </p:blipFill>
        <p:spPr>
          <a:xfrm>
            <a:off x="7024320" y="2620080"/>
            <a:ext cx="5166720" cy="4029120"/>
          </a:xfrm>
          <a:prstGeom prst="rect">
            <a:avLst/>
          </a:prstGeom>
          <a:ln>
            <a:noFill/>
          </a:ln>
        </p:spPr>
      </p:pic>
      <p:sp>
        <p:nvSpPr>
          <p:cNvPr id="215" name="CustomShape 2"/>
          <p:cNvSpPr/>
          <p:nvPr/>
        </p:nvSpPr>
        <p:spPr>
          <a:xfrm>
            <a:off x="7024320" y="0"/>
            <a:ext cx="5166720" cy="34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6" name="CustomShape 3"/>
          <p:cNvSpPr/>
          <p:nvPr/>
        </p:nvSpPr>
        <p:spPr>
          <a:xfrm>
            <a:off x="7024320" y="2620080"/>
            <a:ext cx="5166720" cy="552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7" name="CustomShape 4"/>
          <p:cNvSpPr/>
          <p:nvPr/>
        </p:nvSpPr>
        <p:spPr>
          <a:xfrm>
            <a:off x="7024320" y="3174120"/>
            <a:ext cx="2658960" cy="191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Imagen 4"/>
          <p:cNvPicPr/>
          <p:nvPr/>
        </p:nvPicPr>
        <p:blipFill>
          <a:blip r:embed="rId2"/>
          <a:stretch/>
        </p:blipFill>
        <p:spPr>
          <a:xfrm>
            <a:off x="-137160" y="0"/>
            <a:ext cx="11927520" cy="7106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804</TotalTime>
  <Words>1125</Words>
  <Application>Microsoft Office PowerPoint</Application>
  <PresentationFormat>Personalizado</PresentationFormat>
  <Paragraphs>220</Paragraphs>
  <Slides>36</Slides>
  <Notes>2</Notes>
  <HiddenSlides>2</HiddenSlides>
  <MMClips>0</MMClips>
  <ScaleCrop>false</ScaleCrop>
  <HeadingPairs>
    <vt:vector size="4" baseType="variant">
      <vt:variant>
        <vt:lpstr>Tema</vt:lpstr>
      </vt:variant>
      <vt:variant>
        <vt:i4>5</vt:i4>
      </vt:variant>
      <vt:variant>
        <vt:lpstr>Títulos de diapositiva</vt:lpstr>
      </vt:variant>
      <vt:variant>
        <vt:i4>36</vt:i4>
      </vt:variant>
    </vt:vector>
  </HeadingPairs>
  <TitlesOfParts>
    <vt:vector size="41" baseType="lpstr">
      <vt:lpstr>Office Theme</vt:lpstr>
      <vt:lpstr>Office Theme</vt:lpstr>
      <vt:lpstr>Office Theme</vt:lpstr>
      <vt:lpstr>Office Theme</vt:lpstr>
      <vt:lpstr>Office Theme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  Diagnóstico HPTEC  ECOCARDIOGRAFÍA</vt:lpstr>
      <vt:lpstr>Diapositiva 18</vt:lpstr>
      <vt:lpstr>Diapositiva 19</vt:lpstr>
      <vt:lpstr>Diapositiva 20</vt:lpstr>
      <vt:lpstr>Diapositiva 21</vt:lpstr>
      <vt:lpstr>Diagnóstico de HPTEC  Gammagrafía V/Q</vt:lpstr>
      <vt:lpstr>Diapositiva 23</vt:lpstr>
      <vt:lpstr>Diapositiva 24</vt:lpstr>
      <vt:lpstr>Diapositiva 25</vt:lpstr>
      <vt:lpstr>Diapositiva 26</vt:lpstr>
      <vt:lpstr>TROMBOENDARTERECTOMÍA</vt:lpstr>
      <vt:lpstr>Diapositiva 28</vt:lpstr>
      <vt:lpstr>Diapositiva 29</vt:lpstr>
      <vt:lpstr>TRATAMIENTO VASODILATADOR EN LA HPTEC</vt:lpstr>
      <vt:lpstr>Diapositiva 31</vt:lpstr>
      <vt:lpstr>Diapositiva 32</vt:lpstr>
      <vt:lpstr>TRATAMIENTO DE LA HPTEC</vt:lpstr>
      <vt:lpstr>Diapositiva 34</vt:lpstr>
      <vt:lpstr>Diapositiva 35</vt:lpstr>
      <vt:lpstr>Diapositiva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Ignacio Casado Moreno</dc:creator>
  <dc:description/>
  <cp:lastModifiedBy>Julio</cp:lastModifiedBy>
  <cp:revision>146</cp:revision>
  <dcterms:created xsi:type="dcterms:W3CDTF">2019-02-02T21:42:05Z</dcterms:created>
  <dcterms:modified xsi:type="dcterms:W3CDTF">2019-10-21T16:45:30Z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16</vt:i4>
  </property>
</Properties>
</file>