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04" r:id="rId3"/>
    <p:sldId id="257" r:id="rId4"/>
    <p:sldId id="258" r:id="rId5"/>
    <p:sldId id="259" r:id="rId6"/>
    <p:sldId id="260" r:id="rId7"/>
    <p:sldId id="295" r:id="rId8"/>
    <p:sldId id="261" r:id="rId9"/>
    <p:sldId id="262" r:id="rId10"/>
    <p:sldId id="264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1" r:id="rId21"/>
    <p:sldId id="296" r:id="rId22"/>
    <p:sldId id="278" r:id="rId23"/>
    <p:sldId id="279" r:id="rId24"/>
    <p:sldId id="282" r:id="rId25"/>
    <p:sldId id="297" r:id="rId26"/>
    <p:sldId id="280" r:id="rId27"/>
    <p:sldId id="284" r:id="rId28"/>
    <p:sldId id="301" r:id="rId29"/>
    <p:sldId id="303" r:id="rId30"/>
    <p:sldId id="288" r:id="rId31"/>
    <p:sldId id="289" r:id="rId32"/>
    <p:sldId id="292" r:id="rId33"/>
    <p:sldId id="294" r:id="rId34"/>
    <p:sldId id="299" r:id="rId35"/>
    <p:sldId id="300" r:id="rId36"/>
    <p:sldId id="302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50" autoAdjust="0"/>
  </p:normalViewPr>
  <p:slideViewPr>
    <p:cSldViewPr snapToGrid="0">
      <p:cViewPr varScale="1">
        <p:scale>
          <a:sx n="46" d="100"/>
          <a:sy n="46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ED31-8A47-48FF-B349-B1C0C1E33765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F47A0-15B4-4597-BF2F-B8CD59973D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60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0739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Tromboembolismo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adecuada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tromboembolismo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síndrome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(APS)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a menudo,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circunstancias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sospecha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primero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COMPROBAR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DESCARTAR OTROS ESCENARIOS QUE HAYAN PODIDO PROVOCAR LA RECURRENCIA (ETIOLOGÍA MÁS FRECUENTE DE LAS RECURRENCIAS A PESAR DE ANTICOAGULACION)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CAUSAS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subyacente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cancer,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vasculitis,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embarazo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anormalidades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Comprobar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terapeuticamente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690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CAUSAS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dirty="0" smtClean="0"/>
              <a:t>Algoritmo para investigación de las causas de recurrencia estando </a:t>
            </a:r>
            <a:r>
              <a:rPr lang="es-ES" dirty="0" err="1" smtClean="0"/>
              <a:t>anticoagulado</a:t>
            </a:r>
            <a:r>
              <a:rPr lang="es-ES" dirty="0" smtClean="0"/>
              <a:t>, en artículo </a:t>
            </a:r>
            <a:r>
              <a:rPr lang="es-ES" dirty="0" err="1" smtClean="0"/>
              <a:t>Blood</a:t>
            </a:r>
            <a:r>
              <a:rPr lang="es-ES" dirty="0" smtClean="0"/>
              <a:t> 2017, 129:3285-3293 </a:t>
            </a:r>
            <a:r>
              <a:rPr lang="es-ES" dirty="0" err="1" smtClean="0"/>
              <a:t>Schulman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7065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sospecha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primero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COMPROBAR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 ETV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común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síntomas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manifestacion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síndrome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ipsilateral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desafío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diagnóstico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recidiva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imágenes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extension de la ETV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Si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dímero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diagnóstico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-No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ETEV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localización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 con síntomas de recurrencia: utilización combinada de la ecografía, dímero D y la flebografía. Por la complejidad del diagnóstico de las recurrencias utilizamos una combinación de pruebas.: algoritmo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860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TEV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cancer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cancer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trombogenicidad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pronunciada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protector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causa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frecuente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-SAF. Un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AC contra el factor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-Vasculitis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Beçhet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mecanismo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dimsinución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óxido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nítrico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microparticulas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hemoglobinuria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paroxística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nocturna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,: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hemólisis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intravascular,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citopenias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thrombosis.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ocurren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menudo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ensitios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inusuales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Trombocitopenia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inmunoglobulina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reconocenl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multimoleculares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factor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plaquetario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ensamblan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superficie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plaquetas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micropartículas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procoagulantes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embarazo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anormalidades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crónica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síndrome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torácica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vena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ilíaca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común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izquierda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arteria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ilíaca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8830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DETERMINAR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TERAPÉUTICAMENTE ANTICOAGULADO 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antivitamina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transcurran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4-6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medicamentos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INR y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menudo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vuelve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exigente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comienzan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unmedicamente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interacciona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require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repetidos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rifampicina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causa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retardada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amiodarone,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fenitoína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carbamacepina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verduras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color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aguacate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antagoniza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…,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775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Hay </a:t>
            </a:r>
            <a:r>
              <a:rPr lang="en-US" sz="1200" dirty="0" err="1" smtClean="0"/>
              <a:t>varias</a:t>
            </a:r>
            <a:r>
              <a:rPr lang="en-US" sz="1200" dirty="0" smtClean="0"/>
              <a:t> </a:t>
            </a:r>
            <a:r>
              <a:rPr lang="en-US" sz="1200" dirty="0" err="1" smtClean="0"/>
              <a:t>intervenciones</a:t>
            </a:r>
            <a:r>
              <a:rPr lang="en-US" sz="1200" dirty="0" smtClean="0"/>
              <a:t> </a:t>
            </a:r>
            <a:r>
              <a:rPr lang="en-US" sz="1200" dirty="0" err="1" smtClean="0"/>
              <a:t>posibles</a:t>
            </a:r>
            <a:r>
              <a:rPr lang="en-US" sz="1200" dirty="0" smtClean="0"/>
              <a:t> para </a:t>
            </a:r>
            <a:r>
              <a:rPr lang="en-US" sz="1200" dirty="0" err="1" smtClean="0"/>
              <a:t>los</a:t>
            </a:r>
            <a:r>
              <a:rPr lang="en-US" sz="1200" dirty="0" smtClean="0"/>
              <a:t> </a:t>
            </a:r>
            <a:r>
              <a:rPr lang="en-US" sz="1200" dirty="0" err="1" smtClean="0"/>
              <a:t>pacientes</a:t>
            </a:r>
            <a:r>
              <a:rPr lang="en-US" sz="1200" dirty="0" smtClean="0"/>
              <a:t> que </a:t>
            </a:r>
            <a:r>
              <a:rPr lang="en-US" sz="1200" dirty="0" err="1" smtClean="0"/>
              <a:t>tienen</a:t>
            </a:r>
            <a:r>
              <a:rPr lang="en-US" sz="1200" dirty="0" smtClean="0"/>
              <a:t> un </a:t>
            </a:r>
            <a:r>
              <a:rPr lang="en-US" sz="1200" dirty="0" err="1" smtClean="0"/>
              <a:t>evento</a:t>
            </a:r>
            <a:r>
              <a:rPr lang="en-US" sz="1200" dirty="0" smtClean="0"/>
              <a:t> </a:t>
            </a:r>
            <a:r>
              <a:rPr lang="en-US" sz="1200" dirty="0" err="1" smtClean="0"/>
              <a:t>trombótico</a:t>
            </a:r>
            <a:r>
              <a:rPr lang="en-US" sz="1200" dirty="0" smtClean="0"/>
              <a:t> </a:t>
            </a:r>
            <a:r>
              <a:rPr lang="en-US" sz="1200" dirty="0" err="1" smtClean="0"/>
              <a:t>recurrente</a:t>
            </a:r>
            <a:r>
              <a:rPr lang="en-US" sz="1200" dirty="0" smtClean="0"/>
              <a:t> </a:t>
            </a:r>
            <a:r>
              <a:rPr lang="en-US" sz="1200" dirty="0" err="1" smtClean="0"/>
              <a:t>mientras</a:t>
            </a:r>
            <a:r>
              <a:rPr lang="en-US" sz="1200" dirty="0" smtClean="0"/>
              <a:t> </a:t>
            </a:r>
            <a:r>
              <a:rPr lang="en-US" sz="1200" dirty="0" err="1" smtClean="0"/>
              <a:t>reciben</a:t>
            </a:r>
            <a:r>
              <a:rPr lang="en-US" sz="1200" dirty="0" smtClean="0"/>
              <a:t> </a:t>
            </a:r>
            <a:r>
              <a:rPr lang="en-US" sz="1200" dirty="0" err="1" smtClean="0"/>
              <a:t>anticoagulación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 La </a:t>
            </a:r>
            <a:r>
              <a:rPr lang="en-US" sz="1200" dirty="0" err="1" smtClean="0"/>
              <a:t>elección</a:t>
            </a:r>
            <a:r>
              <a:rPr lang="en-US" sz="1200" dirty="0" smtClean="0"/>
              <a:t> entre </a:t>
            </a:r>
            <a:r>
              <a:rPr lang="en-US" sz="1200" dirty="0" err="1" smtClean="0"/>
              <a:t>estos</a:t>
            </a:r>
            <a:r>
              <a:rPr lang="en-US" sz="1200" dirty="0" smtClean="0"/>
              <a:t> </a:t>
            </a:r>
            <a:r>
              <a:rPr lang="en-US" sz="1200" dirty="0" err="1" smtClean="0"/>
              <a:t>debe</a:t>
            </a:r>
            <a:r>
              <a:rPr lang="en-US" sz="1200" dirty="0" smtClean="0"/>
              <a:t> </a:t>
            </a:r>
            <a:r>
              <a:rPr lang="en-US" sz="1200" dirty="0" err="1" smtClean="0"/>
              <a:t>ser</a:t>
            </a:r>
            <a:r>
              <a:rPr lang="en-US" sz="1200" dirty="0" smtClean="0"/>
              <a:t> </a:t>
            </a:r>
            <a:r>
              <a:rPr lang="en-US" sz="1200" dirty="0" err="1" smtClean="0"/>
              <a:t>individualizada</a:t>
            </a:r>
            <a:r>
              <a:rPr lang="en-US" sz="1200" dirty="0" smtClean="0"/>
              <a:t>. </a:t>
            </a:r>
            <a:r>
              <a:rPr lang="es-ES" sz="1200" dirty="0" smtClean="0"/>
              <a:t/>
            </a:r>
            <a:br>
              <a:rPr lang="es-ES" sz="1200" dirty="0" smtClean="0"/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5271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(SER):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continúa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(IR 2-3) reduce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 embargo, y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despreciable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propuestos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INR. 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apropiado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inferior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INR de 2.1). Sin embargo, NO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mayor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solo sea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dificultades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implícitas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respaldado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mayor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anticoauglación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 a un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controvertido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ineficacia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un mayor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hemorragia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controvertida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FINAZZI, 2005:.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solo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suposición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studio,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tromboembólico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thrombosis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y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hemorrágicas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tromboprofilaxis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3,6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CROWTHER N England Med 2003: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anticuerpos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absoluto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dirigía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INR de 2-3.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hallazgos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studio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tenían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alto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thrombosis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ACO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pudieron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determiner con precision.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especializadas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studio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adjudicación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central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thrombosis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probable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estricto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INR mayor de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hubiera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 EN TROMBOPROFILAXIS SECUNDARIA; NO HAY DATOS PARA RECURRENCIA A PESAR DE ANTICOAGULACIÓN.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7951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GRANDES DIFICULTADES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2018;44:419-426: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Chighizola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40%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fluctuaciones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trombogénico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principal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enfatizar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hemorragia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2016:(Atherosclerosis,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244,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48-50): SAF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time in therapeutic range : TTR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terapuetico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El TTR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TTR se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correlacionado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tromboembolismo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NUNCA se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SAF.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y con FA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TTR.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TTR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FA. DISCUSIÓN: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 (TTR &lt;60%),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FA. 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TTR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SAF)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de AVK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FA.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hallazgo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concuerda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RESISTENCIA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 embargo,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difícil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del SAF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AVK.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alto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SAF.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personas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síndrome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(APS)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dificultades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anticuerpos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tromboplastina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protrombina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(PT)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(INR).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artificial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protrombina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subterapéuticas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subdosficicación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AVK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espurios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INR.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PT / INR antes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APS,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un valor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se mal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336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largo plazo de los pacientes con SAF con trombosis recurrente puede complicarse por la fluctuación de los niveles de INR, hemorragia grave por lo que hay considerar otras alternativas. 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peso molecular (HBPM).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apropiado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INR de 2.9).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artículo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Chighizola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2018; 44:419-426):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HPBM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13º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anticuerpos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HBPM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SAF. 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series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LMWH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HBPM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pleiotrópicos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Interactúa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B2glipcortina,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B2GPI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consiguiente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deterioro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protrombótica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anti-B2GPI 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simliares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fármacos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antiagregantes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resolver.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6242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J.thrombohaemost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2005;3.2121-3.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HBPM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SAF”: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exitosamente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HBPM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terapeuticas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inmediato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conclusion,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terapeutica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 embargo,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osteoporosis.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Lopaciuk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Heparina de bajo peso molecular versus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acenocumarol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profilaxis secundaria de la trombosis venosa.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1999; 81(1):26-31.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objetivo de este estudio fue determinar la eficacia y la seguridad de la HBPM en comparación con el anticoagulante oral en la prevención del ETV venoso recurrente. En un Ensayo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multicéntrico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prospectivo, incluyó 202 pacientes con TVP y se dividieron en dos grupos, uno recibió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nadroparina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otro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acenocumarol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Recuerrieron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7,1% del grupo heparina y 9,5% en grupo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acenocumarol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Khamashta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Antiphospholipid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2016; 30(1):133-48.: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largo plazo de los pacientes con SAF con trombosis recurrente puede complicarse por la fluctuación de los niveles de INR, hemorragia grave. Por esta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HBPM.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-Vargas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HBPM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HBPM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que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habían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AVK.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HBPM,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HBPM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HBPM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alternative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Wijetilleka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Khamashta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MA. Management of refractory anti-phospholipid syndrome.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Autoimmun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Rev. 2011;10(11):669-673.: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obstétricos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evalúa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HBMP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refractarias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Evalúa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015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0739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 smtClean="0"/>
              <a:t>basadas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evidencias</a:t>
            </a:r>
            <a:r>
              <a:rPr lang="en-US" i="1" dirty="0" smtClean="0"/>
              <a:t> para </a:t>
            </a:r>
            <a:r>
              <a:rPr lang="en-US" i="1" dirty="0" err="1" smtClean="0"/>
              <a:t>prevencion</a:t>
            </a:r>
            <a:r>
              <a:rPr lang="en-US" i="1" dirty="0" smtClean="0"/>
              <a:t> y </a:t>
            </a:r>
            <a:r>
              <a:rPr lang="en-US" i="1" dirty="0" err="1" smtClean="0"/>
              <a:t>tto</a:t>
            </a:r>
            <a:r>
              <a:rPr lang="en-US" i="1" dirty="0" smtClean="0"/>
              <a:t> a largo </a:t>
            </a:r>
            <a:r>
              <a:rPr lang="en-US" i="1" dirty="0" err="1" smtClean="0"/>
              <a:t>plazo</a:t>
            </a:r>
            <a:r>
              <a:rPr lang="en-US" i="1" dirty="0" smtClean="0"/>
              <a:t> de la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SAF. </a:t>
            </a:r>
            <a:r>
              <a:rPr lang="en-US" i="1" dirty="0" err="1" smtClean="0"/>
              <a:t>Informe</a:t>
            </a:r>
            <a:r>
              <a:rPr lang="en-US" i="1" dirty="0" smtClean="0"/>
              <a:t> del </a:t>
            </a:r>
            <a:r>
              <a:rPr lang="en-US" i="1" dirty="0" err="1" smtClean="0"/>
              <a:t>grupo</a:t>
            </a:r>
            <a:r>
              <a:rPr lang="en-US" i="1" dirty="0" smtClean="0"/>
              <a:t> de </a:t>
            </a:r>
            <a:r>
              <a:rPr lang="en-US" i="1" dirty="0" err="1" smtClean="0"/>
              <a:t>trabajo</a:t>
            </a:r>
            <a:r>
              <a:rPr lang="en-US" i="1" dirty="0" smtClean="0"/>
              <a:t> del 13º </a:t>
            </a:r>
            <a:r>
              <a:rPr lang="en-US" i="1" dirty="0" err="1" smtClean="0"/>
              <a:t>congreso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SAF. Lupus. Feb 2011 20(2):206-218.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66878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 smtClean="0"/>
              <a:t>basadas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evidencias</a:t>
            </a:r>
            <a:r>
              <a:rPr lang="en-US" i="1" dirty="0" smtClean="0"/>
              <a:t> para </a:t>
            </a:r>
            <a:r>
              <a:rPr lang="en-US" i="1" dirty="0" err="1" smtClean="0"/>
              <a:t>prevencion</a:t>
            </a:r>
            <a:r>
              <a:rPr lang="en-US" i="1" dirty="0" smtClean="0"/>
              <a:t> y </a:t>
            </a:r>
            <a:r>
              <a:rPr lang="en-US" i="1" dirty="0" err="1" smtClean="0"/>
              <a:t>tto</a:t>
            </a:r>
            <a:r>
              <a:rPr lang="en-US" i="1" dirty="0" smtClean="0"/>
              <a:t> a largo </a:t>
            </a:r>
            <a:r>
              <a:rPr lang="en-US" i="1" dirty="0" err="1" smtClean="0"/>
              <a:t>plazo</a:t>
            </a:r>
            <a:r>
              <a:rPr lang="en-US" i="1" dirty="0" smtClean="0"/>
              <a:t> de la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SAF. </a:t>
            </a:r>
            <a:r>
              <a:rPr lang="en-US" i="1" dirty="0" err="1" smtClean="0"/>
              <a:t>Informe</a:t>
            </a:r>
            <a:r>
              <a:rPr lang="en-US" i="1" dirty="0" smtClean="0"/>
              <a:t> del </a:t>
            </a:r>
            <a:r>
              <a:rPr lang="en-US" i="1" dirty="0" err="1" smtClean="0"/>
              <a:t>grupo</a:t>
            </a:r>
            <a:r>
              <a:rPr lang="en-US" i="1" dirty="0" smtClean="0"/>
              <a:t> de </a:t>
            </a:r>
            <a:r>
              <a:rPr lang="en-US" i="1" dirty="0" err="1" smtClean="0"/>
              <a:t>trabajo</a:t>
            </a:r>
            <a:r>
              <a:rPr lang="en-US" i="1" dirty="0" smtClean="0"/>
              <a:t> del 13º </a:t>
            </a:r>
            <a:r>
              <a:rPr lang="en-US" i="1" dirty="0" err="1" smtClean="0"/>
              <a:t>congreso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SAF. Lupus. Feb 2011 20(2):206-218. : </a:t>
            </a:r>
            <a:r>
              <a:rPr lang="en-US" i="1" dirty="0" err="1" smtClean="0"/>
              <a:t>Grados</a:t>
            </a:r>
            <a:r>
              <a:rPr lang="en-US" i="1" dirty="0" smtClean="0"/>
              <a:t> de </a:t>
            </a:r>
            <a:r>
              <a:rPr lang="en-US" i="1" dirty="0" err="1" smtClean="0"/>
              <a:t>reocmendación“En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</a:t>
            </a:r>
            <a:r>
              <a:rPr lang="en-US" i="1" dirty="0" err="1" smtClean="0"/>
              <a:t>dificultad</a:t>
            </a:r>
            <a:r>
              <a:rPr lang="en-US" i="1" dirty="0" smtClean="0"/>
              <a:t> del </a:t>
            </a:r>
            <a:r>
              <a:rPr lang="en-US" i="1" dirty="0" err="1" smtClean="0"/>
              <a:t>manejo</a:t>
            </a:r>
            <a:r>
              <a:rPr lang="en-US" i="1" dirty="0" smtClean="0"/>
              <a:t> de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SAF </a:t>
            </a:r>
            <a:r>
              <a:rPr lang="en-US" i="1" dirty="0" err="1" smtClean="0"/>
              <a:t>debido</a:t>
            </a:r>
            <a:r>
              <a:rPr lang="en-US" i="1" dirty="0" smtClean="0"/>
              <a:t> a </a:t>
            </a:r>
            <a:r>
              <a:rPr lang="en-US" i="1" dirty="0" err="1" smtClean="0"/>
              <a:t>recurencia</a:t>
            </a:r>
            <a:r>
              <a:rPr lang="en-US" i="1" dirty="0" smtClean="0"/>
              <a:t>, </a:t>
            </a:r>
            <a:r>
              <a:rPr lang="en-US" i="1" dirty="0" err="1" smtClean="0"/>
              <a:t>fluctación</a:t>
            </a:r>
            <a:r>
              <a:rPr lang="en-US" i="1" dirty="0" smtClean="0"/>
              <a:t> del INR, </a:t>
            </a:r>
            <a:r>
              <a:rPr lang="en-US" i="1" dirty="0" err="1" smtClean="0"/>
              <a:t>sangrado</a:t>
            </a:r>
            <a:r>
              <a:rPr lang="en-US" i="1" dirty="0" smtClean="0"/>
              <a:t> mayor o alto </a:t>
            </a:r>
            <a:r>
              <a:rPr lang="en-US" i="1" dirty="0" err="1" smtClean="0"/>
              <a:t>riesgo</a:t>
            </a:r>
            <a:r>
              <a:rPr lang="en-US" i="1" dirty="0" smtClean="0"/>
              <a:t> de </a:t>
            </a:r>
            <a:r>
              <a:rPr lang="en-US" i="1" dirty="0" err="1" smtClean="0"/>
              <a:t>sangrado</a:t>
            </a:r>
            <a:r>
              <a:rPr lang="en-US" i="1" dirty="0" smtClean="0"/>
              <a:t> </a:t>
            </a:r>
            <a:r>
              <a:rPr lang="en-US" i="1" dirty="0" err="1" smtClean="0"/>
              <a:t>mayor,terapias</a:t>
            </a:r>
            <a:r>
              <a:rPr lang="en-US" i="1" dirty="0" smtClean="0"/>
              <a:t> </a:t>
            </a:r>
            <a:r>
              <a:rPr lang="en-US" i="1" dirty="0" err="1" smtClean="0"/>
              <a:t>alternativas</a:t>
            </a:r>
            <a:r>
              <a:rPr lang="en-US" i="1" dirty="0" smtClean="0"/>
              <a:t> </a:t>
            </a:r>
            <a:r>
              <a:rPr lang="en-US" i="1" dirty="0" err="1" smtClean="0"/>
              <a:t>pordrían</a:t>
            </a:r>
            <a:r>
              <a:rPr lang="en-US" i="1" dirty="0" smtClean="0"/>
              <a:t> </a:t>
            </a:r>
            <a:r>
              <a:rPr lang="en-US" i="1" dirty="0" err="1" smtClean="0"/>
              <a:t>incluir</a:t>
            </a:r>
            <a:r>
              <a:rPr lang="en-US" i="1" dirty="0" smtClean="0"/>
              <a:t> HBPM a largo </a:t>
            </a:r>
            <a:r>
              <a:rPr lang="en-US" i="1" dirty="0" err="1" smtClean="0"/>
              <a:t>plazo</a:t>
            </a:r>
            <a:r>
              <a:rPr lang="en-US" i="1" dirty="0" smtClean="0"/>
              <a:t>, </a:t>
            </a:r>
            <a:r>
              <a:rPr lang="en-US" i="1" dirty="0" err="1" smtClean="0"/>
              <a:t>hidroxicloroquina</a:t>
            </a:r>
            <a:r>
              <a:rPr lang="en-US" i="1" dirty="0" smtClean="0"/>
              <a:t> o </a:t>
            </a:r>
            <a:r>
              <a:rPr lang="en-US" i="1" dirty="0" err="1" smtClean="0"/>
              <a:t>estatinas</a:t>
            </a:r>
            <a:r>
              <a:rPr lang="en-US" i="1" dirty="0" smtClean="0"/>
              <a:t>. “ GRADO DE RECOMENDACIÓN: Non-graded.::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recomendación</a:t>
            </a:r>
            <a:r>
              <a:rPr lang="en-US" i="1" dirty="0" smtClean="0"/>
              <a:t> </a:t>
            </a:r>
            <a:r>
              <a:rPr lang="en-US" i="1" dirty="0" err="1" smtClean="0"/>
              <a:t>está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basada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únicamente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en</a:t>
            </a:r>
            <a:r>
              <a:rPr lang="en-US" i="1" baseline="0" dirty="0" smtClean="0"/>
              <a:t> series de </a:t>
            </a:r>
            <a:r>
              <a:rPr lang="en-US" i="1" baseline="0" dirty="0" err="1" smtClean="0"/>
              <a:t>pacientes</a:t>
            </a:r>
            <a:r>
              <a:rPr lang="en-US" i="1" baseline="0" dirty="0" smtClean="0"/>
              <a:t> con un </a:t>
            </a:r>
            <a:r>
              <a:rPr lang="en-US" i="1" baseline="0" dirty="0" err="1" smtClean="0"/>
              <a:t>limitado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número</a:t>
            </a:r>
            <a:r>
              <a:rPr lang="en-US" i="1" baseline="0" dirty="0" smtClean="0"/>
              <a:t> de </a:t>
            </a:r>
            <a:r>
              <a:rPr lang="en-US" i="1" baseline="0" dirty="0" err="1" smtClean="0"/>
              <a:t>individuos</a:t>
            </a:r>
            <a:r>
              <a:rPr lang="en-US" i="1" baseline="0" dirty="0" smtClean="0"/>
              <a:t>: </a:t>
            </a:r>
            <a:r>
              <a:rPr lang="es-ES" dirty="0" smtClean="0"/>
              <a:t>Recomendación “No calificado”. Práctica recomendada basada en la experiencia clínica y el consenso de expertos.</a:t>
            </a:r>
          </a:p>
          <a:p>
            <a:endParaRPr lang="en-US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inyección</a:t>
            </a:r>
            <a:r>
              <a:rPr lang="en-US" dirty="0" smtClean="0"/>
              <a:t> </a:t>
            </a:r>
            <a:r>
              <a:rPr lang="en-US" dirty="0" err="1" smtClean="0"/>
              <a:t>sc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y las </a:t>
            </a:r>
            <a:r>
              <a:rPr lang="en-US" dirty="0" err="1" smtClean="0"/>
              <a:t>consideraciones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trombocitopenia</a:t>
            </a:r>
            <a:r>
              <a:rPr lang="en-US" dirty="0" smtClean="0"/>
              <a:t> </a:t>
            </a:r>
            <a:r>
              <a:rPr lang="en-US" dirty="0" err="1" smtClean="0"/>
              <a:t>inducida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heparina</a:t>
            </a:r>
            <a:r>
              <a:rPr lang="en-US" dirty="0" smtClean="0"/>
              <a:t> (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frecuente</a:t>
            </a:r>
            <a:r>
              <a:rPr lang="en-US" dirty="0" smtClean="0"/>
              <a:t> con </a:t>
            </a:r>
            <a:r>
              <a:rPr lang="en-US" dirty="0" err="1" smtClean="0"/>
              <a:t>HBPm</a:t>
            </a:r>
            <a:r>
              <a:rPr lang="en-US" dirty="0" smtClean="0"/>
              <a:t>), y </a:t>
            </a:r>
            <a:r>
              <a:rPr lang="en-US" dirty="0" err="1" smtClean="0"/>
              <a:t>especialmente</a:t>
            </a:r>
            <a:r>
              <a:rPr lang="en-US" dirty="0" smtClean="0"/>
              <a:t> de osteoporosis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prolongado</a:t>
            </a:r>
            <a:r>
              <a:rPr lang="en-US" dirty="0" smtClean="0"/>
              <a:t>, son las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limitaciones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terapéutica</a:t>
            </a:r>
            <a:r>
              <a:rPr lang="en-US" dirty="0" smtClean="0"/>
              <a:t>.</a:t>
            </a:r>
            <a:endParaRPr lang="es-ES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71539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Chile. 2013. 141:1048.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Ibañez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al;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estregias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SAF):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1970-79 y 1980-89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profilaxis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profunda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postoperatorio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cirugías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ortopédicas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viscosidad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sanguínea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plaquetaria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cirugía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1990-99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HCQ,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animal de SAF,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tamaño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(con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asintomáticos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Mediante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logística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HCQ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 y cols.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2008, que la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inmunes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IgGaPL-B2GPI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Recientemente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HCQ,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anexina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A5 (AnxA5). AnxA5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proteína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cristaliza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bloqueando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AnxA5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favoreciendo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aparición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revirtió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AnxA5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plasma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ámbito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benéfico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necesariamente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dado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trombogénicos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razonable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41865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apuntes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española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reumatología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vitro e in vivo,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hidroxicloroquina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antitrombótica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hidroxicloroquina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plaquetaria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-β 2 GPI.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HCQ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AAF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LES.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bibliografia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133. Rosa RF,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Ugolini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-Lopes MR,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Zeinad-Valim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AK, D'Amico E, Andrade D. Difficult clinical situations in the antiphospholipid syndrome.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2015;17(4):29.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136. Nuri 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Taraborelli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Andreoli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Calligaro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et al. Long-term use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hydroxychloroquine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reduces antiphospholipid antibodies levels in patients with primary antiphospholipid syndrome.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Res. 2017;65(1):17-24.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137. Broder 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Putterman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Hydroxychloroquine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is associated with lower odds of persistently positive antiphospholipid antibodies and/or lupus anticoagulant in systemic lupus erythematosus.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2013;40(1):30-33.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138. Schmidt-Tanguy 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Voswinkel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Henrion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Subra JF,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Loufrani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Rohmer V, et al. Antithrombotic effects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hydroxychloroquine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primary antiphospholipid syndrome patients.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2013;11(10):1927-1929.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0752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J.Thromb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11(10). 2013: La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equilibrio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económico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terpaúetico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studio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20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HCQ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ACO y a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solo ACO 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Hasta 2013,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primer studio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HCQ para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profilaxis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límites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ACO y HCQ  y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pacinetes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solo ACO. 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terapeutico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antirtrombóticos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adminsitración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tamaño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HCQ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sistémico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SAF, y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supervivencia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0146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 smtClean="0"/>
              <a:t>basadas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evidencias</a:t>
            </a:r>
            <a:r>
              <a:rPr lang="en-US" i="1" dirty="0" smtClean="0"/>
              <a:t> para </a:t>
            </a:r>
            <a:r>
              <a:rPr lang="en-US" i="1" dirty="0" err="1" smtClean="0"/>
              <a:t>prevencion</a:t>
            </a:r>
            <a:r>
              <a:rPr lang="en-US" i="1" dirty="0" smtClean="0"/>
              <a:t> y </a:t>
            </a:r>
            <a:r>
              <a:rPr lang="en-US" i="1" dirty="0" err="1" smtClean="0"/>
              <a:t>tto</a:t>
            </a:r>
            <a:r>
              <a:rPr lang="en-US" i="1" dirty="0" smtClean="0"/>
              <a:t> a largo </a:t>
            </a:r>
            <a:r>
              <a:rPr lang="en-US" i="1" dirty="0" err="1" smtClean="0"/>
              <a:t>plazo</a:t>
            </a:r>
            <a:r>
              <a:rPr lang="en-US" i="1" dirty="0" smtClean="0"/>
              <a:t> de la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SAF. </a:t>
            </a:r>
            <a:r>
              <a:rPr lang="en-US" i="1" dirty="0" err="1" smtClean="0"/>
              <a:t>Informe</a:t>
            </a:r>
            <a:r>
              <a:rPr lang="en-US" i="1" dirty="0" smtClean="0"/>
              <a:t> del </a:t>
            </a:r>
            <a:r>
              <a:rPr lang="en-US" i="1" dirty="0" err="1" smtClean="0"/>
              <a:t>grupo</a:t>
            </a:r>
            <a:r>
              <a:rPr lang="en-US" i="1" dirty="0" smtClean="0"/>
              <a:t> de </a:t>
            </a:r>
            <a:r>
              <a:rPr lang="en-US" i="1" dirty="0" err="1" smtClean="0"/>
              <a:t>trabajo</a:t>
            </a:r>
            <a:r>
              <a:rPr lang="en-US" i="1" dirty="0" smtClean="0"/>
              <a:t> del 13º </a:t>
            </a:r>
            <a:r>
              <a:rPr lang="en-US" i="1" dirty="0" err="1" smtClean="0"/>
              <a:t>congreso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SAF. Lupus. Feb 2011 20(2):206-218.</a:t>
            </a:r>
          </a:p>
          <a:p>
            <a:r>
              <a:rPr lang="en-US" i="1" dirty="0" smtClean="0"/>
              <a:t>No </a:t>
            </a:r>
            <a:r>
              <a:rPr lang="en-US" i="1" dirty="0" err="1" smtClean="0"/>
              <a:t>calificado</a:t>
            </a:r>
            <a:r>
              <a:rPr lang="en-US" i="1" dirty="0" smtClean="0"/>
              <a:t>. </a:t>
            </a:r>
            <a:r>
              <a:rPr lang="en-US" i="1" dirty="0" err="1" smtClean="0"/>
              <a:t>Evidencia</a:t>
            </a:r>
            <a:r>
              <a:rPr lang="en-US" i="1" dirty="0" smtClean="0"/>
              <a:t> de </a:t>
            </a:r>
            <a:r>
              <a:rPr lang="en-US" i="1" dirty="0" err="1" smtClean="0"/>
              <a:t>baja</a:t>
            </a:r>
            <a:r>
              <a:rPr lang="en-US" i="1" dirty="0" smtClean="0"/>
              <a:t> </a:t>
            </a:r>
            <a:r>
              <a:rPr lang="en-US" i="1" dirty="0" err="1" smtClean="0"/>
              <a:t>calidad</a:t>
            </a:r>
            <a:r>
              <a:rPr lang="en-US" i="1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3062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(Lupus. Feb 2011 20(2):206-218): 13ºcongreso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 :  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APS sin LES,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hidroxicloroquina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adyuvante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APS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difícil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hemorragia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s-ES" dirty="0" smtClean="0"/>
              <a:t>- Se necesitan estudios prospectivos </a:t>
            </a:r>
            <a:r>
              <a:rPr lang="es-ES" dirty="0" err="1" smtClean="0"/>
              <a:t>multicéntricos</a:t>
            </a:r>
            <a:r>
              <a:rPr lang="es-ES" dirty="0" smtClean="0"/>
              <a:t> que permitan determinar el papel de la HCQ en la prevención de recurrencia </a:t>
            </a:r>
            <a:r>
              <a:rPr lang="es-ES" dirty="0" err="1" smtClean="0"/>
              <a:t>trombótica</a:t>
            </a:r>
            <a:r>
              <a:rPr lang="es-ES" dirty="0" smtClean="0"/>
              <a:t> en pacientes de alto riesgo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6633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Chile. 2013. 141:1048.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Ibañez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al;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estragetias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proliferación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músculo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monocitos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síntesis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citoquinas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FT8.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-Primero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cols.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Ferrara y cols.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disminuyó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tamaño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leucocitos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adyuvante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evalúen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SAF,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ejercen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antiinflamatorios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pleiotrópicos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vitro, se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síntesis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factor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células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suprimen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adhesividad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antiB2GPI;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monocitos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vascular. In vivo,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tamaño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leucocitos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células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2016;18(4):22.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Tektonidou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42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disminuyó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trombgénicos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inflamatorios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monocitos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parámetros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proinflamatorios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procoagulantes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despúes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asintomáticos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-(Ann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2014. 73(6):1176-1180):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biomarcadores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proinflamatorios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biomarcadores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reversible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proteínas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inflamatorias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revertir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20mg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biomarcadores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interrupción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biomarcadores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redujeron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confluvastatina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sugiere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persistentemente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demostrar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losbiomarcadores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despue´s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artritis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2001;44(12):2870-8)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Ac antiB2GPI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sugerido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células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endoteliales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patogénesis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justificación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SAF.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10200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SAF.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29578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 smtClean="0"/>
              <a:t>basadas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evidencias</a:t>
            </a:r>
            <a:r>
              <a:rPr lang="en-US" i="1" dirty="0" smtClean="0"/>
              <a:t> para </a:t>
            </a:r>
            <a:r>
              <a:rPr lang="en-US" i="1" dirty="0" err="1" smtClean="0"/>
              <a:t>prevencion</a:t>
            </a:r>
            <a:r>
              <a:rPr lang="en-US" i="1" dirty="0" smtClean="0"/>
              <a:t> y </a:t>
            </a:r>
            <a:r>
              <a:rPr lang="en-US" i="1" dirty="0" err="1" smtClean="0"/>
              <a:t>tto</a:t>
            </a:r>
            <a:r>
              <a:rPr lang="en-US" i="1" dirty="0" smtClean="0"/>
              <a:t> a largo </a:t>
            </a:r>
            <a:r>
              <a:rPr lang="en-US" i="1" dirty="0" err="1" smtClean="0"/>
              <a:t>plazo</a:t>
            </a:r>
            <a:r>
              <a:rPr lang="en-US" i="1" dirty="0" smtClean="0"/>
              <a:t> de la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SAF. </a:t>
            </a:r>
            <a:r>
              <a:rPr lang="en-US" i="1" dirty="0" err="1" smtClean="0"/>
              <a:t>Informe</a:t>
            </a:r>
            <a:r>
              <a:rPr lang="en-US" i="1" dirty="0" smtClean="0"/>
              <a:t> del </a:t>
            </a:r>
            <a:r>
              <a:rPr lang="en-US" i="1" dirty="0" err="1" smtClean="0"/>
              <a:t>grupo</a:t>
            </a:r>
            <a:r>
              <a:rPr lang="en-US" i="1" dirty="0" smtClean="0"/>
              <a:t> de </a:t>
            </a:r>
            <a:r>
              <a:rPr lang="en-US" i="1" dirty="0" err="1" smtClean="0"/>
              <a:t>trabajo</a:t>
            </a:r>
            <a:r>
              <a:rPr lang="en-US" i="1" dirty="0" smtClean="0"/>
              <a:t> del 13º </a:t>
            </a:r>
            <a:r>
              <a:rPr lang="en-US" i="1" dirty="0" err="1" smtClean="0"/>
              <a:t>congreso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SAF. Lupus. Feb 2011 20(2):206-218.</a:t>
            </a:r>
          </a:p>
          <a:p>
            <a:r>
              <a:rPr lang="en-US" i="1" dirty="0" smtClean="0"/>
              <a:t>No </a:t>
            </a:r>
            <a:r>
              <a:rPr lang="en-US" i="1" dirty="0" err="1" smtClean="0"/>
              <a:t>calificado</a:t>
            </a:r>
            <a:r>
              <a:rPr lang="en-US" i="1" dirty="0" smtClean="0"/>
              <a:t>. </a:t>
            </a:r>
            <a:r>
              <a:rPr lang="en-US" i="1" dirty="0" err="1" smtClean="0"/>
              <a:t>Evidencia</a:t>
            </a:r>
            <a:r>
              <a:rPr lang="en-US" i="1" dirty="0" smtClean="0"/>
              <a:t> de </a:t>
            </a:r>
            <a:r>
              <a:rPr lang="en-US" i="1" dirty="0" err="1" smtClean="0"/>
              <a:t>baja</a:t>
            </a:r>
            <a:r>
              <a:rPr lang="en-US" i="1" dirty="0" smtClean="0"/>
              <a:t> </a:t>
            </a:r>
            <a:r>
              <a:rPr lang="en-US" i="1" dirty="0" err="1" smtClean="0"/>
              <a:t>calidad</a:t>
            </a:r>
            <a:r>
              <a:rPr lang="en-US" i="1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020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continúa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(IR 2-3) reduce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 embargo, y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despreciable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episodios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controvertido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que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44351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Recientemente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SAF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IG iv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Ig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ySAf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Autoimmu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 2016; 15(3):226-235.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al:.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IGIV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enfocandose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obstétrica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trombprofilaxis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secundaria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anlaizan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thrombosis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pacinetes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anticoauglante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Sciascia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Igiv.Sciacia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2012: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inmunoglobulina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intravenosa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RECURRENTE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 iv: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infusiones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consecutivas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iv a 0,4g/Kg/peso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abierto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alto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descubrió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Ig iv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thrombosis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ótpimas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pacinetes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Ig iv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infusión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Ig iv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adminsitró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400mg/Kg/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consecutivos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Durante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Ig iv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control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isquemia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cerebral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TVP.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estadisticamente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anticardiolipina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antiB2GPI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60535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controvertidos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Ig iv.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búlsqueda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dificultad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menudo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heterogénea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triple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Ig iv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estandarizado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aceptado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obstáculo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alto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Ig iv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parcialmente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justificado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 que a menudo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hospitalizaciones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costosas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70974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ACCP (American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categorías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intrínseco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 DE TRATAMIENTO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preguntamos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sit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subterapéutico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AVK;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farmacológicas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 DEL PACIENTE: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subyacente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SAF)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 CHEST 2016.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*29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TEV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trapia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AVK 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terapeutico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 con dabigatran,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rivaroxabán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apixabán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edoxabán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 se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sugerimos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HBPM al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temporalmente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2C.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 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recidivante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anticoagulants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inusual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impulsar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1.-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reevaluación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2.-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3.-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subyacente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temporal a HBPM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*30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.-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TEV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HBPM a largo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 se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sugerimos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HBPM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aproximadamente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cuarto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tercio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2C.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idem que 29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cohorte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645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(RECOMENDACIONES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española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Reumatología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diagnóstico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2019):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ACOD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 individual con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benficio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terapeutica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alergia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dicumarínicos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dificultad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terapéutico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ÚNICAMENTE,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triple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9420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 smtClean="0"/>
              <a:t>basadas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evidencias</a:t>
            </a:r>
            <a:r>
              <a:rPr lang="en-US" i="1" dirty="0" smtClean="0"/>
              <a:t> para </a:t>
            </a:r>
            <a:r>
              <a:rPr lang="en-US" i="1" dirty="0" err="1" smtClean="0"/>
              <a:t>prevencion</a:t>
            </a:r>
            <a:r>
              <a:rPr lang="en-US" i="1" dirty="0" smtClean="0"/>
              <a:t> y </a:t>
            </a:r>
            <a:r>
              <a:rPr lang="en-US" i="1" dirty="0" err="1" smtClean="0"/>
              <a:t>tto</a:t>
            </a:r>
            <a:r>
              <a:rPr lang="en-US" i="1" dirty="0" smtClean="0"/>
              <a:t> a largo </a:t>
            </a:r>
            <a:r>
              <a:rPr lang="en-US" i="1" dirty="0" err="1" smtClean="0"/>
              <a:t>plazo</a:t>
            </a:r>
            <a:r>
              <a:rPr lang="en-US" i="1" dirty="0" smtClean="0"/>
              <a:t> de la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SAF. </a:t>
            </a:r>
            <a:r>
              <a:rPr lang="en-US" i="1" dirty="0" err="1" smtClean="0"/>
              <a:t>Informe</a:t>
            </a:r>
            <a:r>
              <a:rPr lang="en-US" i="1" dirty="0" smtClean="0"/>
              <a:t> del </a:t>
            </a:r>
            <a:r>
              <a:rPr lang="en-US" i="1" dirty="0" err="1" smtClean="0"/>
              <a:t>grupo</a:t>
            </a:r>
            <a:r>
              <a:rPr lang="en-US" i="1" dirty="0" smtClean="0"/>
              <a:t> de </a:t>
            </a:r>
            <a:r>
              <a:rPr lang="en-US" i="1" dirty="0" err="1" smtClean="0"/>
              <a:t>trabajo</a:t>
            </a:r>
            <a:r>
              <a:rPr lang="en-US" i="1" dirty="0" smtClean="0"/>
              <a:t> del 13º </a:t>
            </a:r>
            <a:r>
              <a:rPr lang="en-US" i="1" dirty="0" err="1" smtClean="0"/>
              <a:t>congreso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SAF. Lupus. Feb 2011 20(2):206-218. : </a:t>
            </a:r>
            <a:r>
              <a:rPr lang="en-US" i="1" dirty="0" err="1" smtClean="0"/>
              <a:t>Grados</a:t>
            </a:r>
            <a:r>
              <a:rPr lang="en-US" i="1" dirty="0" smtClean="0"/>
              <a:t> de </a:t>
            </a:r>
            <a:r>
              <a:rPr lang="en-US" i="1" dirty="0" err="1" smtClean="0"/>
              <a:t>reocmendación“En</a:t>
            </a:r>
            <a:r>
              <a:rPr lang="en-US" i="1" dirty="0" smtClean="0"/>
              <a:t> </a:t>
            </a:r>
            <a:r>
              <a:rPr lang="en-US" i="1" dirty="0" err="1" smtClean="0"/>
              <a:t>pacientes</a:t>
            </a:r>
            <a:r>
              <a:rPr lang="en-US" i="1" dirty="0" smtClean="0"/>
              <a:t> con </a:t>
            </a:r>
            <a:r>
              <a:rPr lang="en-US" i="1" dirty="0" err="1" smtClean="0"/>
              <a:t>dificultad</a:t>
            </a:r>
            <a:r>
              <a:rPr lang="en-US" i="1" dirty="0" smtClean="0"/>
              <a:t> del </a:t>
            </a:r>
            <a:r>
              <a:rPr lang="en-US" i="1" dirty="0" err="1" smtClean="0"/>
              <a:t>manejo</a:t>
            </a:r>
            <a:r>
              <a:rPr lang="en-US" i="1" dirty="0" smtClean="0"/>
              <a:t> de </a:t>
            </a:r>
            <a:r>
              <a:rPr lang="en-US" i="1" dirty="0" err="1" smtClean="0"/>
              <a:t>trombosis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SAF </a:t>
            </a:r>
            <a:r>
              <a:rPr lang="en-US" i="1" dirty="0" err="1" smtClean="0"/>
              <a:t>debido</a:t>
            </a:r>
            <a:r>
              <a:rPr lang="en-US" i="1" dirty="0" smtClean="0"/>
              <a:t> a </a:t>
            </a:r>
            <a:r>
              <a:rPr lang="en-US" i="1" dirty="0" err="1" smtClean="0"/>
              <a:t>recurencia</a:t>
            </a:r>
            <a:r>
              <a:rPr lang="en-US" i="1" dirty="0" smtClean="0"/>
              <a:t>, </a:t>
            </a:r>
            <a:r>
              <a:rPr lang="en-US" i="1" dirty="0" err="1" smtClean="0"/>
              <a:t>fluctación</a:t>
            </a:r>
            <a:r>
              <a:rPr lang="en-US" i="1" dirty="0" smtClean="0"/>
              <a:t> del INR, </a:t>
            </a:r>
            <a:r>
              <a:rPr lang="en-US" i="1" dirty="0" err="1" smtClean="0"/>
              <a:t>sangrado</a:t>
            </a:r>
            <a:r>
              <a:rPr lang="en-US" i="1" dirty="0" smtClean="0"/>
              <a:t> mayor o alto </a:t>
            </a:r>
            <a:r>
              <a:rPr lang="en-US" i="1" dirty="0" err="1" smtClean="0"/>
              <a:t>riesgo</a:t>
            </a:r>
            <a:r>
              <a:rPr lang="en-US" i="1" dirty="0" smtClean="0"/>
              <a:t> de </a:t>
            </a:r>
            <a:r>
              <a:rPr lang="en-US" i="1" dirty="0" err="1" smtClean="0"/>
              <a:t>sangrado</a:t>
            </a:r>
            <a:r>
              <a:rPr lang="en-US" i="1" dirty="0" smtClean="0"/>
              <a:t> </a:t>
            </a:r>
            <a:r>
              <a:rPr lang="en-US" i="1" dirty="0" err="1" smtClean="0"/>
              <a:t>mayor,terapias</a:t>
            </a:r>
            <a:r>
              <a:rPr lang="en-US" i="1" dirty="0" smtClean="0"/>
              <a:t> </a:t>
            </a:r>
            <a:r>
              <a:rPr lang="en-US" i="1" dirty="0" err="1" smtClean="0"/>
              <a:t>alternativas</a:t>
            </a:r>
            <a:r>
              <a:rPr lang="en-US" i="1" dirty="0" smtClean="0"/>
              <a:t> </a:t>
            </a:r>
            <a:r>
              <a:rPr lang="en-US" i="1" dirty="0" err="1" smtClean="0"/>
              <a:t>pordrían</a:t>
            </a:r>
            <a:r>
              <a:rPr lang="en-US" i="1" dirty="0" smtClean="0"/>
              <a:t> </a:t>
            </a:r>
            <a:r>
              <a:rPr lang="en-US" i="1" dirty="0" err="1" smtClean="0"/>
              <a:t>incluir</a:t>
            </a:r>
            <a:r>
              <a:rPr lang="en-US" i="1" dirty="0" smtClean="0"/>
              <a:t> HBPM a largo </a:t>
            </a:r>
            <a:r>
              <a:rPr lang="en-US" i="1" dirty="0" err="1" smtClean="0"/>
              <a:t>plazo</a:t>
            </a:r>
            <a:r>
              <a:rPr lang="en-US" i="1" dirty="0" smtClean="0"/>
              <a:t>, </a:t>
            </a:r>
            <a:r>
              <a:rPr lang="en-US" i="1" dirty="0" err="1" smtClean="0"/>
              <a:t>hidroxicloroquina</a:t>
            </a:r>
            <a:r>
              <a:rPr lang="en-US" i="1" dirty="0" smtClean="0"/>
              <a:t> o </a:t>
            </a:r>
            <a:r>
              <a:rPr lang="en-US" i="1" dirty="0" err="1" smtClean="0"/>
              <a:t>estatinas</a:t>
            </a:r>
            <a:r>
              <a:rPr lang="en-US" i="1" dirty="0" smtClean="0"/>
              <a:t>. “ GRADO DE RECOMENDACIÓN: Non-graded.::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888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tromboprofilaxis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secundaria con anticoagulación a largo plazo es el pilar del tratamiento para pacientes con síndrome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(SAF) debido a la alta tasa de trombosis recurrente (21-30% según los estudios). Los pacientes con positividad de AAF tienen un bajo riesgo de desarrollar eventos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(&lt;1% al año), pero después de un primer episodio de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tromboembolismo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venoso, 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interrupción de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riesgo aumenta dramáticamente  (10-67%).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necesidad de una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tromboprofilaxis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secundaria en pacientes con AAF positivos es reconocida universalmente. Existe consenso general para tratar con anticoagulación en un índice INR 2-3, intensidad moderada en pacientes con AAF positivos con trombosis venosa previa;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terapéutico de aquellos con antecedentes de eventos arteriales es más debatido.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0878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 y revisiones recientes plantean este algoritmo de tratamiento en el manejo de SAF.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con las recomendaciones actuales, los pacientes con ETEV se tratan mejor con anticoagulación oral de intensidad estándar o moderada con INR 2-3, con tendencia a duración indefinida por la alta tasa de recurrencia que existe tras un evento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trombótico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venoso.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pacientes con trombosis arterial se recomienda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anticoagualción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alta intensidad con INR 3-4 o una terapia combinada con aspirina a bajas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dosis+anticoagulación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INR 2-3.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644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840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ha demostrado que la anticoagulación estándar en un INR 2-3 confiere protección efectiva contra las recidivas VENOSAS, recomendación con grado de evidencia 1B.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los eventos ARTERIALES recomiendan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 2-3+AAS bajas dosis o INR &gt;3. El nivel de recomendación no está clasificado por falta de consenso y ausencia de estudios bien diseñados como para recomendar esta opción de tratamiento.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0688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Espinosa 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Cervera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 Current treatment of antiphospholipid syndrome: lights and shadows.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 Rev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2015; 11:586-596.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 INR 2-3.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ECA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sistemática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 INR 3-4, o AAS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anticoagualcion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 2-3 o AAS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sola: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un ECA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asegurar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INR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no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juicio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*RCT: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arterial,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sugiere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INR, 2 a 3)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seleccionados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cardiovascular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enfoque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DIFIERE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(13 º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Congreso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anticuerpos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recomienda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arterial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INR&gt; 3.0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(INR , 2 a 3)) . Sin embargo,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 mas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48825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tromboembolismo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síndrome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antifosfolípido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(APS)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a menudo,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circunstancias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sujetos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SAF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recibieron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antitrombótico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osciló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3 y 24%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artículo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SAF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Chighizola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2018: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Chighizola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Treatment of thrombotic antiphospholipid syndrome: the rationale of current management-an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insighut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future approaches. 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 2015).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todavía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ningún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clínico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aleatorizado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trombosis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ETEV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caracteríastcias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caracteristicas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alto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recurrencia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vigilancia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F47A0-15B4-4597-BF2F-B8CD59973D9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169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468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942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876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481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32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0544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504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60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3992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14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07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3143-1FD7-40B5-A622-8379EE9FE5FE}" type="datetimeFigureOut">
              <a:rPr lang="es-ES" smtClean="0"/>
              <a:pPr/>
              <a:t>21/10/2019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AE46-0E27-4E69-A3FE-DC9F6036DD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9328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47326" y="1122213"/>
            <a:ext cx="7086583" cy="1785072"/>
          </a:xfr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b="1" dirty="0" smtClean="0"/>
              <a:t>TRATAMIENTO DE LA RECURRENCIA VENOSA EN EL SÍNDROME ANTIFOSFOLÍPIDO</a:t>
            </a:r>
            <a:endParaRPr lang="es-ES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110846" y="9737767"/>
            <a:ext cx="50087" cy="38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21"/>
            <a:ext cx="2350118" cy="2169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rombosis venosa en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26" y="3886221"/>
            <a:ext cx="2603208" cy="2169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anticuerpos antifosfolipid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0" y="3924000"/>
            <a:ext cx="4247999" cy="21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0729" y="376238"/>
            <a:ext cx="3921149" cy="57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140520" y="4281056"/>
            <a:ext cx="3512128" cy="1323439"/>
          </a:xfrm>
          <a:prstGeom prst="rec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Ruth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Martín.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ETEV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Medicina Interna.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U. de Jaén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8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08" y="365126"/>
            <a:ext cx="11084626" cy="120241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¿QUÉ HACER ANTE SOSPECHA DE RECURRENCIA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5126" y="2086873"/>
            <a:ext cx="8068294" cy="1748852"/>
          </a:xfr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ES" dirty="0"/>
              <a:t> </a:t>
            </a:r>
            <a:r>
              <a:rPr lang="es-ES" dirty="0" smtClean="0"/>
              <a:t>COMPROBAR QUE ES UNA RECURRENCIA</a:t>
            </a:r>
          </a:p>
          <a:p>
            <a:pPr algn="ctr"/>
            <a:r>
              <a:rPr lang="es-ES" dirty="0" smtClean="0"/>
              <a:t>INVESTIGAR ENFERMEDAD SUBYACENTE</a:t>
            </a:r>
          </a:p>
          <a:p>
            <a:pPr algn="ctr"/>
            <a:r>
              <a:rPr lang="es-ES" dirty="0" smtClean="0"/>
              <a:t>¿TERAPEUTICAMENTE ANTICOAGULADO?</a:t>
            </a:r>
            <a:endParaRPr lang="es-ES" dirty="0"/>
          </a:p>
        </p:txBody>
      </p:sp>
      <p:pic>
        <p:nvPicPr>
          <p:cNvPr id="1030" name="Picture 6" descr="Resultado de imagen de ECODOPPLER DE TROMBOSIS VENOSA EN MIEMBROS INFERIO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" y="4767509"/>
            <a:ext cx="3121876" cy="1241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CELULAS MALIGNAS MICROSCOPIA ELECTRONIC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26" y="4663808"/>
            <a:ext cx="1638645" cy="1463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DIBUJO EMBARAZA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91" y="4914924"/>
            <a:ext cx="720007" cy="960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VASCULITI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18" y="4701168"/>
            <a:ext cx="938299" cy="1246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52922" y="4767509"/>
            <a:ext cx="3121876" cy="12414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3996103" y="9363844"/>
            <a:ext cx="4263241" cy="180824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8" name="Picture 14" descr="Resultado de imagen de PASTILLA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53" y="4604436"/>
            <a:ext cx="2571733" cy="172306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263234" y="4548249"/>
            <a:ext cx="4073237" cy="183862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37" y="224972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906981" y="365126"/>
            <a:ext cx="8412678" cy="41864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¿QUÉ HACER ANTE SOSPECHA DE RECURRENCIA?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754" y="6317673"/>
            <a:ext cx="10995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Sam Schulman. How I treat recurrent venous thromboembolism in patients on anticoagulant therapy. </a:t>
            </a:r>
            <a:r>
              <a:rPr lang="en-US" sz="1600" i="1" dirty="0"/>
              <a:t>Blood </a:t>
            </a:r>
            <a:r>
              <a:rPr lang="en-US" sz="1600" dirty="0"/>
              <a:t>2017. 129:3285-3293.</a:t>
            </a:r>
            <a:endParaRPr lang="es-ES" sz="1600" b="1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1" y="916841"/>
            <a:ext cx="8372104" cy="54008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73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6931" y="305750"/>
            <a:ext cx="10515600" cy="132556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¿QUÉ HACER ANTE SOSPECHA DE RECURRENCIA</a:t>
            </a:r>
            <a:r>
              <a:rPr lang="en-US" sz="2200" b="1" dirty="0" smtClean="0">
                <a:solidFill>
                  <a:srgbClr val="FF0000"/>
                </a:solidFill>
              </a:rPr>
              <a:t>?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b="1" dirty="0" smtClean="0"/>
              <a:t>COMPROBAR QUE ES RECURRENCIA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4395" y="2208811"/>
            <a:ext cx="4607626" cy="2529444"/>
          </a:xfr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s-ES" sz="2400" b="1" dirty="0" smtClean="0"/>
              <a:t>Infrecuente</a:t>
            </a:r>
          </a:p>
          <a:p>
            <a:r>
              <a:rPr lang="es-ES" sz="2400" b="1" dirty="0" smtClean="0"/>
              <a:t>Nuevos síntomas: síndrome </a:t>
            </a:r>
            <a:r>
              <a:rPr lang="es-ES" sz="2400" b="1" dirty="0" err="1" smtClean="0"/>
              <a:t>postrombótico</a:t>
            </a:r>
            <a:r>
              <a:rPr lang="es-ES" sz="2400" b="1" dirty="0" smtClean="0"/>
              <a:t>??</a:t>
            </a:r>
          </a:p>
          <a:p>
            <a:pPr marL="228600" lvl="1">
              <a:spcBef>
                <a:spcPts val="1000"/>
              </a:spcBef>
            </a:pPr>
            <a:r>
              <a:rPr lang="es-ES" b="1" dirty="0" err="1" smtClean="0"/>
              <a:t>Ipsilateral</a:t>
            </a:r>
            <a:r>
              <a:rPr lang="es-ES" b="1" dirty="0" smtClean="0"/>
              <a:t>: desafío diagnóstico.</a:t>
            </a:r>
          </a:p>
          <a:p>
            <a:pPr marL="228600" lvl="1">
              <a:spcBef>
                <a:spcPts val="1000"/>
              </a:spcBef>
            </a:pPr>
            <a:r>
              <a:rPr lang="es-ES" b="1" dirty="0" smtClean="0"/>
              <a:t>Imagen: Extensión. Progresión. </a:t>
            </a:r>
          </a:p>
          <a:p>
            <a:pPr marL="228600" lvl="1">
              <a:spcBef>
                <a:spcPts val="1000"/>
              </a:spcBef>
            </a:pPr>
            <a:r>
              <a:rPr lang="es-ES" b="1" dirty="0" smtClean="0"/>
              <a:t>LOCALIZACIÓN</a:t>
            </a:r>
          </a:p>
        </p:txBody>
      </p:sp>
      <p:pic>
        <p:nvPicPr>
          <p:cNvPr id="2050" name="Picture 2" descr="Ecógrafo Mindray DP-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09127"/>
            <a:ext cx="1936873" cy="1453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SINDROME POSTFLEBIT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79" y="5009127"/>
            <a:ext cx="1233250" cy="1379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31"/>
          <a:stretch/>
        </p:blipFill>
        <p:spPr>
          <a:xfrm>
            <a:off x="5813159" y="2220685"/>
            <a:ext cx="6352971" cy="3776354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28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66308" y="1872736"/>
            <a:ext cx="8170221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b="1" dirty="0" smtClean="0"/>
              <a:t>CÁNCER: </a:t>
            </a:r>
            <a:r>
              <a:rPr lang="es-ES" sz="2400" dirty="0" smtClean="0"/>
              <a:t>causa más frecuente.</a:t>
            </a:r>
            <a:endParaRPr lang="es-ES" sz="24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600" b="1" dirty="0" smtClean="0"/>
              <a:t>SAF</a:t>
            </a:r>
            <a:r>
              <a:rPr lang="es-ES" sz="2400" dirty="0" smtClean="0"/>
              <a:t>: </a:t>
            </a:r>
            <a:r>
              <a:rPr lang="es-ES" sz="1400" dirty="0" smtClean="0"/>
              <a:t>INR falsamente elevado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b="1" dirty="0" smtClean="0"/>
              <a:t>Vasculiti</a:t>
            </a:r>
            <a:r>
              <a:rPr lang="es-ES" sz="2400" dirty="0" smtClean="0"/>
              <a:t>s (</a:t>
            </a:r>
            <a:r>
              <a:rPr lang="es-ES" sz="2400" dirty="0" err="1" smtClean="0"/>
              <a:t>Beçhet</a:t>
            </a:r>
            <a:r>
              <a:rPr lang="es-ES" sz="2400" dirty="0" smtClean="0"/>
              <a:t>): </a:t>
            </a:r>
            <a:r>
              <a:rPr lang="es-ES" sz="1400" dirty="0" smtClean="0"/>
              <a:t>disminución óxido nítrico, alteración vía </a:t>
            </a:r>
            <a:r>
              <a:rPr lang="es-ES" sz="1400" dirty="0" err="1" smtClean="0"/>
              <a:t>prot</a:t>
            </a:r>
            <a:r>
              <a:rPr lang="es-ES" sz="1400" dirty="0" smtClean="0"/>
              <a:t>. C..</a:t>
            </a:r>
            <a:endParaRPr lang="es-ES" sz="1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b="1" dirty="0" smtClean="0"/>
              <a:t>Hemoglobinuria paroxística nocturna</a:t>
            </a:r>
            <a:r>
              <a:rPr lang="es-ES" sz="2400" dirty="0" smtClean="0"/>
              <a:t>: </a:t>
            </a:r>
            <a:r>
              <a:rPr lang="es-ES" sz="1400" dirty="0" smtClean="0"/>
              <a:t>trombosis, </a:t>
            </a:r>
            <a:r>
              <a:rPr lang="es-ES" sz="1400" dirty="0" err="1" smtClean="0"/>
              <a:t>citopenias</a:t>
            </a:r>
            <a:r>
              <a:rPr lang="es-ES" sz="1400" dirty="0" smtClean="0"/>
              <a:t>, hemólisis.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b="1" dirty="0" smtClean="0"/>
              <a:t>Trombocitopenia inducida por heparina</a:t>
            </a:r>
            <a:r>
              <a:rPr lang="es-ES" sz="2400" dirty="0" smtClean="0"/>
              <a:t>: </a:t>
            </a:r>
            <a:r>
              <a:rPr lang="es-ES" sz="1400" dirty="0" err="1" smtClean="0"/>
              <a:t>microparticulas</a:t>
            </a:r>
            <a:r>
              <a:rPr lang="es-ES" sz="1400" dirty="0" smtClean="0"/>
              <a:t> </a:t>
            </a:r>
            <a:r>
              <a:rPr lang="es-ES" sz="1400" dirty="0" err="1" smtClean="0"/>
              <a:t>procoagulantes</a:t>
            </a:r>
            <a:r>
              <a:rPr lang="es-ES" sz="1400" dirty="0" smtClean="0"/>
              <a:t>. </a:t>
            </a:r>
            <a:endParaRPr lang="es-E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b="1" dirty="0" smtClean="0"/>
              <a:t>Embarazo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400" b="1" dirty="0" smtClean="0"/>
              <a:t>Anormalidades vasculares</a:t>
            </a:r>
            <a:r>
              <a:rPr lang="es-ES" sz="2400" dirty="0" smtClean="0"/>
              <a:t>: </a:t>
            </a:r>
            <a:r>
              <a:rPr lang="es-ES" sz="1400" dirty="0" err="1" smtClean="0"/>
              <a:t>Sd</a:t>
            </a:r>
            <a:r>
              <a:rPr lang="es-ES" sz="1400" dirty="0" smtClean="0"/>
              <a:t> desfiladero torácico, </a:t>
            </a:r>
            <a:r>
              <a:rPr lang="es-ES" sz="1400" dirty="0" err="1" smtClean="0"/>
              <a:t>May-Thurner</a:t>
            </a:r>
            <a:r>
              <a:rPr lang="es-ES" sz="1400" dirty="0" smtClean="0"/>
              <a:t>.</a:t>
            </a:r>
            <a:endParaRPr lang="es-ES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51216" y="178131"/>
            <a:ext cx="10515600" cy="122557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¿QUÉ HACER ANTE SOSPECHA DE RECURRENCIA?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b="1" dirty="0" smtClean="0"/>
              <a:t>ENFERMEDAD SUBYACENTE</a:t>
            </a:r>
            <a:endParaRPr lang="es-ES" dirty="0"/>
          </a:p>
        </p:txBody>
      </p:sp>
      <p:pic>
        <p:nvPicPr>
          <p:cNvPr id="3074" name="Picture 2" descr="Resultado de imagen de mecanismo de trombosis mediada por antifosfolipid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1" y="5195812"/>
            <a:ext cx="1770201" cy="1275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celulas cancerigenas anatomia patologic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37" y="5195812"/>
            <a:ext cx="1418456" cy="104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n de DIBUJO EMBARAZA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74" y="5292759"/>
            <a:ext cx="720007" cy="960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jeringa heparin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91" y="5195812"/>
            <a:ext cx="1293275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sd may thurn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9" y="5195812"/>
            <a:ext cx="1929875" cy="1154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6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8759"/>
            <a:ext cx="10515600" cy="1381930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36271" y="2073967"/>
            <a:ext cx="8490856" cy="1815882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2800" dirty="0" smtClean="0">
                <a:latin typeface="Arial Black" panose="020B0A04020102020204" pitchFamily="34" charset="0"/>
              </a:rPr>
              <a:t>DETERMINAR SI TERAPEUTICAMENTE ANTICOAGULADO: INR en el evento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Black" panose="020B0A04020102020204" pitchFamily="34" charset="0"/>
              </a:rPr>
              <a:t>INTERACCIONES: </a:t>
            </a:r>
            <a:r>
              <a:rPr lang="en-US" sz="2800" dirty="0" err="1" smtClean="0">
                <a:latin typeface="Arial Black" panose="020B0A04020102020204" pitchFamily="34" charset="0"/>
              </a:rPr>
              <a:t>ajustes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latin typeface="Arial Black" panose="020B0A04020102020204" pitchFamily="34" charset="0"/>
              </a:rPr>
              <a:t>frecuentes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4966" y="282667"/>
            <a:ext cx="10515600" cy="104259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¿QUÉ HACER ANTE SOSPECHA DE RECURRENCIA?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b="1" dirty="0" smtClean="0"/>
              <a:t>TERAPÉUTICAMENTE ANTICOAGULADO</a:t>
            </a:r>
            <a:endParaRPr lang="es-ES" dirty="0"/>
          </a:p>
        </p:txBody>
      </p:sp>
      <p:pic>
        <p:nvPicPr>
          <p:cNvPr id="4098" name="Picture 2" descr="Resultado de imagen de rifampici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20" y="2121385"/>
            <a:ext cx="1362480" cy="902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amiodaron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98" y="5376316"/>
            <a:ext cx="1321937" cy="99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verduras de color verd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93" y="4708260"/>
            <a:ext cx="1745673" cy="1163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INR RANGO SINTRO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3" y="4659778"/>
            <a:ext cx="3131644" cy="1465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Resultado de imagen de PASTILLA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20" y="3704545"/>
            <a:ext cx="1425721" cy="955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7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1374" y="1825625"/>
            <a:ext cx="6947064" cy="4159540"/>
          </a:xfrm>
          <a:blipFill>
            <a:blip r:embed="rId3"/>
            <a:tile tx="0" ty="0" sx="100000" sy="100000" flip="none" algn="tl"/>
          </a:blip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</a:t>
            </a:r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HBPM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Terapias adyuvantes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Hidroxicloroquina</a:t>
            </a: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Estatinas</a:t>
            </a: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Inmunoglobulinas iv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3084" y="280910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 ANTE UNA RECURRENCIA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30627" y="3396341"/>
            <a:ext cx="5177640" cy="70788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¡¡INDIVIDUALIZAR!!</a:t>
            </a:r>
            <a:endParaRPr lang="es-ES" sz="4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43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20585" y="280910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TRATAMIENTO: </a:t>
            </a:r>
            <a:r>
              <a:rPr lang="en-US" sz="2800" b="1" dirty="0" err="1" smtClean="0">
                <a:latin typeface="Arial Black" panose="020B0A04020102020204" pitchFamily="34" charset="0"/>
              </a:rPr>
              <a:t>aumentar</a:t>
            </a:r>
            <a:r>
              <a:rPr lang="en-US" sz="2800" b="1" dirty="0" smtClean="0">
                <a:latin typeface="Arial Black" panose="020B0A04020102020204" pitchFamily="34" charset="0"/>
              </a:rPr>
              <a:t> INR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55" y="1534412"/>
            <a:ext cx="4567052" cy="26910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8" y="1534412"/>
            <a:ext cx="4209185" cy="19279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4269" y="3521187"/>
            <a:ext cx="6542786" cy="304698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1"/>
                </a:solidFill>
              </a:rPr>
              <a:t>Recurrencia a pesar de anticoagulación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1"/>
                </a:solidFill>
              </a:rPr>
              <a:t>Enfoque alta intensidad: no estudios que apoyen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1"/>
                </a:solidFill>
              </a:rPr>
              <a:t>Dificultad mantener INR&gt;3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1"/>
                </a:solidFill>
              </a:rPr>
              <a:t>Régimen alta intensidad: estudios previos, intensidad moderada en arteriales, no protección suficiente contra recurrencia (sesgos)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bg1"/>
                </a:solidFill>
              </a:rPr>
              <a:t>Tratamiento óptimo: controvertido. No estudios bien diseñados.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32069" y="4263244"/>
            <a:ext cx="4691891" cy="23083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ENSAYOS CLÍNICOS ALEATORIZADOS</a:t>
            </a:r>
            <a:r>
              <a:rPr lang="es-ES" dirty="0" smtClean="0"/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Compara intensidades </a:t>
            </a:r>
            <a:r>
              <a:rPr lang="es-ES" dirty="0" err="1" smtClean="0"/>
              <a:t>warfarina</a:t>
            </a:r>
            <a:r>
              <a:rPr lang="es-ES" dirty="0"/>
              <a:t> </a:t>
            </a:r>
            <a:r>
              <a:rPr lang="es-ES" dirty="0" smtClean="0"/>
              <a:t>en SAF </a:t>
            </a:r>
            <a:r>
              <a:rPr lang="es-ES" dirty="0" err="1" smtClean="0"/>
              <a:t>trombótico</a:t>
            </a:r>
            <a:r>
              <a:rPr lang="es-ES" dirty="0" smtClean="0"/>
              <a:t>. </a:t>
            </a:r>
            <a:r>
              <a:rPr lang="es-ES" dirty="0" err="1" smtClean="0"/>
              <a:t>Tromboprofilaxis</a:t>
            </a:r>
            <a:r>
              <a:rPr lang="es-ES" dirty="0" smtClean="0"/>
              <a:t> secundaria.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Aleatorios, doble ciego, adjudicación central.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Resultados DIFIEREN estudios previos (</a:t>
            </a:r>
            <a:r>
              <a:rPr lang="es-ES" dirty="0" err="1" smtClean="0"/>
              <a:t>retrosprospectivos</a:t>
            </a:r>
            <a:r>
              <a:rPr lang="es-ES" dirty="0" smtClean="0"/>
              <a:t>, sesgo de selección..).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NO mejor alta intensidad. SÍ aumento hemorragia.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42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675" y="1475995"/>
            <a:ext cx="5076028" cy="1115912"/>
          </a:xfrm>
          <a:ln w="57150"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DIFICULTADES MANTENER INR EN SAF: limita interpretación eficacia régimen alta intensidad.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HEMORRAGIAS</a:t>
            </a:r>
          </a:p>
          <a:p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3717" y="280910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TRATAMIENTO: </a:t>
            </a:r>
            <a:r>
              <a:rPr lang="en-US" sz="2800" b="1" dirty="0" err="1" smtClean="0">
                <a:latin typeface="Arial Black" panose="020B0A04020102020204" pitchFamily="34" charset="0"/>
              </a:rPr>
              <a:t>aumentar</a:t>
            </a:r>
            <a:r>
              <a:rPr lang="en-US" sz="2800" b="1" dirty="0" smtClean="0">
                <a:latin typeface="Arial Black" panose="020B0A04020102020204" pitchFamily="34" charset="0"/>
              </a:rPr>
              <a:t> INR</a:t>
            </a:r>
          </a:p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CONSIDERACIONES ADICIONALES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" y="4191990"/>
            <a:ext cx="4943723" cy="20615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" y="1911927"/>
            <a:ext cx="5203638" cy="14487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56417" y="2956959"/>
            <a:ext cx="5783282" cy="3754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TTR: tiempo en rango terapéutico: calidad anticoagulación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Estudio observacional prospectivo</a:t>
            </a:r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Objetivo: Calidad de anticoagulación: SAF vs FA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 smtClean="0">
                <a:solidFill>
                  <a:srgbClr val="FF0000"/>
                </a:solidFill>
              </a:rPr>
              <a:t>SAF: terapia de baja calidad</a:t>
            </a:r>
            <a:r>
              <a:rPr lang="es-ES" sz="2000" b="1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 smtClean="0"/>
              <a:t>Tiempo en rango terapéutico peor (&lt;60%): mucho tiempo por debajo del rango terapéutico.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 smtClean="0"/>
              <a:t>Resistencia a </a:t>
            </a:r>
            <a:r>
              <a:rPr lang="es-ES" dirty="0" err="1" smtClean="0"/>
              <a:t>warfarina</a:t>
            </a:r>
            <a:r>
              <a:rPr lang="es-ES" dirty="0" smtClean="0"/>
              <a:t>: mayor dosis para mantener INR (resultados a pesar de mas dosis de </a:t>
            </a:r>
            <a:r>
              <a:rPr lang="es-ES" dirty="0" err="1" smtClean="0"/>
              <a:t>warfarina</a:t>
            </a:r>
            <a:r>
              <a:rPr lang="es-ES" dirty="0" smtClean="0"/>
              <a:t> en SAF).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 smtClean="0"/>
              <a:t>Efecto AAF: (prolongación artificial TP, ATPP), </a:t>
            </a:r>
            <a:r>
              <a:rPr lang="es-ES" dirty="0"/>
              <a:t>INR falsamente </a:t>
            </a:r>
            <a:r>
              <a:rPr lang="es-ES" dirty="0" smtClean="0"/>
              <a:t>elevados lo que conlleva </a:t>
            </a:r>
            <a:r>
              <a:rPr lang="es-ES" dirty="0" err="1" smtClean="0"/>
              <a:t>subdosificación</a:t>
            </a:r>
            <a:r>
              <a:rPr lang="es-ES" dirty="0" smtClean="0"/>
              <a:t> de AVK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4622369" y="5222783"/>
            <a:ext cx="12578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5689351" y="19569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8" y="190995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3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5589" y="482797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TRATAMIENTO: HBPM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0030" y="3396343"/>
            <a:ext cx="5866412" cy="156966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HEPARINA EN SAF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Efectos </a:t>
            </a:r>
            <a:r>
              <a:rPr lang="es-ES" dirty="0" err="1" smtClean="0"/>
              <a:t>pleiotrópicos</a:t>
            </a:r>
            <a:r>
              <a:rPr lang="es-ES" dirty="0" smtClean="0"/>
              <a:t> más allá de su acción anticoagulante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Interactúa con B2glicoproteína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Mejora la escisión mediada por </a:t>
            </a:r>
            <a:r>
              <a:rPr lang="es-ES" dirty="0" err="1" smtClean="0"/>
              <a:t>plasmina</a:t>
            </a:r>
            <a:r>
              <a:rPr lang="es-ES" dirty="0" smtClean="0"/>
              <a:t>: capacidad disminuida de B2glicoproteína de reconocer fosfolípidos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43146" y="5415148"/>
            <a:ext cx="9528891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Fluctuaciones INR, alternativa: HBPM (más apropiado INR límite superior).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HBPM</a:t>
            </a:r>
            <a:r>
              <a:rPr lang="es-ES" dirty="0">
                <a:solidFill>
                  <a:schemeClr val="tx1"/>
                </a:solidFill>
              </a:rPr>
              <a:t>: alternativa segura y </a:t>
            </a:r>
            <a:r>
              <a:rPr lang="es-ES" dirty="0" smtClean="0">
                <a:solidFill>
                  <a:schemeClr val="tx1"/>
                </a:solidFill>
              </a:rPr>
              <a:t>efectiva (13º congreso sobre SAF).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Recomendación basada en opinión de expertos y datos de estudios de  pequeñas series de casos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Limitaciones: inyección diaria, THI y especialmente la osteoporosis.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29" y="1789412"/>
            <a:ext cx="5106392" cy="1421714"/>
          </a:xfrm>
          <a:prstGeom prst="rect">
            <a:avLst/>
          </a:prstGeom>
        </p:spPr>
      </p:pic>
      <p:pic>
        <p:nvPicPr>
          <p:cNvPr id="1028" name="Picture 4" descr="Fisiopatología&#10;SÍNDROME ANTIFOSFOLÍPIDO&#10;Luis Ángel Ponce Rea&#10;Fuente: Autoimmunity Reviews Volume 12, Issue 7, May 2013, Pa...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2075" y="3757835"/>
            <a:ext cx="2054431" cy="1365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5" y="1631428"/>
            <a:ext cx="1793178" cy="1992420"/>
          </a:xfrm>
          <a:prstGeom prst="rect">
            <a:avLst/>
          </a:prstGeom>
        </p:spPr>
      </p:pic>
      <p:pic>
        <p:nvPicPr>
          <p:cNvPr id="9" name="Picture 6" descr="Resultado de imagen de jeringa heparin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61" y="2264603"/>
            <a:ext cx="1108117" cy="979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pic>
        <p:nvPicPr>
          <p:cNvPr id="11" name="Picture 6" descr="Resultado de imagen de jeringa heparin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561" y="4150801"/>
            <a:ext cx="1108117" cy="979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85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188" y="1576248"/>
            <a:ext cx="10288978" cy="2342609"/>
          </a:xfr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S</a:t>
            </a:r>
            <a:r>
              <a:rPr lang="es-ES" sz="2000" dirty="0" smtClean="0">
                <a:solidFill>
                  <a:schemeClr val="bg1"/>
                </a:solidFill>
              </a:rPr>
              <a:t>eries de casos (en recurrencia a pesar de anticoagulación)HBPM: segura y eficaz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Estudio prospectivo: compara HPBM vs AVK. </a:t>
            </a:r>
            <a:r>
              <a:rPr lang="es-ES" sz="2000" dirty="0" err="1">
                <a:solidFill>
                  <a:schemeClr val="bg1"/>
                </a:solidFill>
              </a:rPr>
              <a:t>T</a:t>
            </a:r>
            <a:r>
              <a:rPr lang="es-ES" sz="2000" dirty="0" err="1" smtClean="0">
                <a:solidFill>
                  <a:schemeClr val="bg1"/>
                </a:solidFill>
              </a:rPr>
              <a:t>romboprofilaxis</a:t>
            </a:r>
            <a:r>
              <a:rPr lang="es-ES" sz="2000" dirty="0" smtClean="0">
                <a:solidFill>
                  <a:schemeClr val="bg1"/>
                </a:solidFill>
              </a:rPr>
              <a:t> secundaria: HBPM superior.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Estudio retrospectivo: evalúa HBPM ante fracaso </a:t>
            </a:r>
            <a:r>
              <a:rPr lang="es-ES" sz="2000" dirty="0" err="1" smtClean="0">
                <a:solidFill>
                  <a:schemeClr val="bg1"/>
                </a:solidFill>
              </a:rPr>
              <a:t>warfarina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Revisiones abordaje terapéutico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Opción que parece ser segura y efectiva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No evidencia científica de calidad</a:t>
            </a: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29342" y="375918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TRATAMIENTO: HBPM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34" y="2560816"/>
            <a:ext cx="4308207" cy="1758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9" y="5354351"/>
            <a:ext cx="6279513" cy="1309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063281" y="5758452"/>
            <a:ext cx="4797632" cy="737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9" y="4102688"/>
            <a:ext cx="7082467" cy="877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31920" y="4719170"/>
            <a:ext cx="6724650" cy="791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889" y="210310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TRATAMIENTO DE LA RECURRENCIA VENOSA EN EL SÍNDROME ANTIFOSFOLÍPIDO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110846" y="9737767"/>
            <a:ext cx="50087" cy="38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21"/>
            <a:ext cx="2350118" cy="2169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rombosis venosa en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26" y="3886221"/>
            <a:ext cx="2603208" cy="2169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anticuerpos antifosfolipid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35" y="4362578"/>
            <a:ext cx="3385965" cy="1692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4482" y="612000"/>
            <a:ext cx="4009524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140520" y="4281056"/>
            <a:ext cx="3512128" cy="132343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Ruth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Martín.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ETEV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Medicina Interna.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U. de Jaén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8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4"/>
          <p:cNvPicPr>
            <a:picLocks noGrp="1"/>
          </p:cNvPicPr>
          <p:nvPr>
            <p:ph idx="1"/>
          </p:nvPr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684550" y="1326856"/>
            <a:ext cx="9480728" cy="426642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46217" y="352168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TRATAMIENTO: HBPM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66255" y="4477000"/>
            <a:ext cx="10260279" cy="119940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29341" y="5676406"/>
            <a:ext cx="983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/>
              <a:t>basadas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evidencias</a:t>
            </a:r>
            <a:r>
              <a:rPr lang="en-US" i="1" dirty="0"/>
              <a:t> para </a:t>
            </a:r>
            <a:r>
              <a:rPr lang="en-US" i="1" dirty="0" err="1"/>
              <a:t>prevencion</a:t>
            </a:r>
            <a:r>
              <a:rPr lang="en-US" i="1" dirty="0"/>
              <a:t> y </a:t>
            </a:r>
            <a:r>
              <a:rPr lang="en-US" i="1" dirty="0" err="1"/>
              <a:t>tto</a:t>
            </a:r>
            <a:r>
              <a:rPr lang="en-US" i="1" dirty="0"/>
              <a:t> a largo </a:t>
            </a:r>
            <a:r>
              <a:rPr lang="en-US" i="1" dirty="0" err="1"/>
              <a:t>plazo</a:t>
            </a:r>
            <a:r>
              <a:rPr lang="en-US" i="1" dirty="0"/>
              <a:t> de la </a:t>
            </a:r>
            <a:r>
              <a:rPr lang="en-US" i="1" dirty="0" err="1"/>
              <a:t>trombosis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pacientes</a:t>
            </a:r>
            <a:r>
              <a:rPr lang="en-US" i="1" dirty="0"/>
              <a:t> con SAF. </a:t>
            </a:r>
            <a:r>
              <a:rPr lang="en-US" i="1" dirty="0" err="1"/>
              <a:t>Informe</a:t>
            </a:r>
            <a:r>
              <a:rPr lang="en-US" i="1" dirty="0"/>
              <a:t> del </a:t>
            </a:r>
            <a:r>
              <a:rPr lang="en-US" i="1" dirty="0" err="1"/>
              <a:t>grupo</a:t>
            </a:r>
            <a:r>
              <a:rPr lang="en-US" i="1" dirty="0"/>
              <a:t> de </a:t>
            </a:r>
            <a:r>
              <a:rPr lang="en-US" i="1" dirty="0" err="1"/>
              <a:t>trabajo</a:t>
            </a:r>
            <a:r>
              <a:rPr lang="en-US" i="1" dirty="0"/>
              <a:t> del 13º </a:t>
            </a:r>
            <a:r>
              <a:rPr lang="en-US" i="1" dirty="0" err="1"/>
              <a:t>congreso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 SAF. Lupus. Feb 2011 20(2):206-218.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42" y="262247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08710" y="352168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TRATAMIENTO: HBPM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2153117"/>
            <a:ext cx="10865922" cy="877176"/>
          </a:xfrm>
          <a:prstGeom prst="rect">
            <a:avLst/>
          </a:prstGeom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415636" y="3633849"/>
            <a:ext cx="4405757" cy="258532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Grados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 smtClean="0"/>
              <a:t>recomendación</a:t>
            </a:r>
            <a:r>
              <a:rPr lang="en-US" i="1" dirty="0" smtClean="0"/>
              <a:t> </a:t>
            </a:r>
            <a:r>
              <a:rPr lang="en-US" i="1" dirty="0" err="1"/>
              <a:t>e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i="1" dirty="0" err="1"/>
              <a:t>pacientes</a:t>
            </a:r>
            <a:r>
              <a:rPr lang="en-US" i="1" dirty="0"/>
              <a:t> con </a:t>
            </a:r>
            <a:r>
              <a:rPr lang="en-US" i="1" dirty="0" err="1"/>
              <a:t>dificultad</a:t>
            </a:r>
            <a:r>
              <a:rPr lang="en-US" i="1" dirty="0"/>
              <a:t> del </a:t>
            </a:r>
            <a:r>
              <a:rPr lang="en-US" i="1" dirty="0" err="1"/>
              <a:t>manejo</a:t>
            </a:r>
            <a:r>
              <a:rPr lang="en-US" i="1" dirty="0"/>
              <a:t> de </a:t>
            </a:r>
            <a:r>
              <a:rPr lang="en-US" i="1" dirty="0" err="1"/>
              <a:t>trombosis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SAF </a:t>
            </a:r>
            <a:r>
              <a:rPr lang="en-US" i="1" dirty="0" err="1"/>
              <a:t>debido</a:t>
            </a:r>
            <a:r>
              <a:rPr lang="en-US" i="1" dirty="0"/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recurencia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fluctación</a:t>
            </a:r>
            <a:r>
              <a:rPr lang="en-US" b="1" i="1" dirty="0">
                <a:solidFill>
                  <a:srgbClr val="FF0000"/>
                </a:solidFill>
              </a:rPr>
              <a:t> del INR, </a:t>
            </a:r>
            <a:r>
              <a:rPr lang="en-US" b="1" i="1" dirty="0" err="1">
                <a:solidFill>
                  <a:srgbClr val="FF0000"/>
                </a:solidFill>
              </a:rPr>
              <a:t>sangrado</a:t>
            </a:r>
            <a:r>
              <a:rPr lang="en-US" b="1" i="1" dirty="0">
                <a:solidFill>
                  <a:srgbClr val="FF0000"/>
                </a:solidFill>
              </a:rPr>
              <a:t> mayor o alto </a:t>
            </a:r>
            <a:r>
              <a:rPr lang="en-US" b="1" i="1" dirty="0" err="1">
                <a:solidFill>
                  <a:srgbClr val="FF0000"/>
                </a:solidFill>
              </a:rPr>
              <a:t>riesgo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sangrado</a:t>
            </a:r>
            <a:r>
              <a:rPr lang="en-US" b="1" i="1" dirty="0">
                <a:solidFill>
                  <a:srgbClr val="FF0000"/>
                </a:solidFill>
              </a:rPr>
              <a:t> mayor</a:t>
            </a:r>
            <a:r>
              <a:rPr lang="en-US" i="1" dirty="0" smtClean="0"/>
              <a:t>, </a:t>
            </a:r>
            <a:r>
              <a:rPr lang="en-US" i="1" dirty="0" err="1" smtClean="0"/>
              <a:t>terapias</a:t>
            </a:r>
            <a:r>
              <a:rPr lang="en-US" i="1" dirty="0" smtClean="0"/>
              <a:t> </a:t>
            </a:r>
            <a:r>
              <a:rPr lang="en-US" i="1" dirty="0" err="1"/>
              <a:t>alternativas</a:t>
            </a:r>
            <a:r>
              <a:rPr lang="en-US" i="1" dirty="0"/>
              <a:t> </a:t>
            </a:r>
            <a:r>
              <a:rPr lang="en-US" i="1" dirty="0" err="1"/>
              <a:t>pordrían</a:t>
            </a:r>
            <a:r>
              <a:rPr lang="en-US" i="1" dirty="0"/>
              <a:t> </a:t>
            </a:r>
            <a:r>
              <a:rPr lang="en-US" i="1" dirty="0" err="1"/>
              <a:t>incluir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HBPM</a:t>
            </a:r>
            <a:r>
              <a:rPr lang="en-US" i="1" dirty="0"/>
              <a:t> a largo </a:t>
            </a:r>
            <a:r>
              <a:rPr lang="en-US" i="1" dirty="0" err="1"/>
              <a:t>plazo</a:t>
            </a:r>
            <a:r>
              <a:rPr lang="en-US" i="1" dirty="0"/>
              <a:t>, </a:t>
            </a:r>
            <a:r>
              <a:rPr lang="en-US" i="1" dirty="0" err="1"/>
              <a:t>hidroxicloroquina</a:t>
            </a:r>
            <a:r>
              <a:rPr lang="en-US" i="1" dirty="0"/>
              <a:t> o </a:t>
            </a:r>
            <a:r>
              <a:rPr lang="en-US" i="1" dirty="0" err="1"/>
              <a:t>estatinas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i="1" dirty="0"/>
              <a:t>GRADO DE RECOMENDACIÓN: Non-graded</a:t>
            </a:r>
            <a:r>
              <a:rPr lang="en-US" i="1" dirty="0" smtClean="0"/>
              <a:t>.</a:t>
            </a:r>
            <a:endParaRPr lang="es-ES" dirty="0"/>
          </a:p>
          <a:p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308758" y="1888177"/>
            <a:ext cx="11459689" cy="14369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izquierda y arriba 12"/>
          <p:cNvSpPr/>
          <p:nvPr/>
        </p:nvSpPr>
        <p:spPr>
          <a:xfrm>
            <a:off x="4904509" y="3336966"/>
            <a:ext cx="1816925" cy="199042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804550" y="3558313"/>
            <a:ext cx="4963897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/>
              <a:t>Basados en series de pacientes con un limitado número de casos.</a:t>
            </a:r>
          </a:p>
          <a:p>
            <a:endParaRPr lang="es-E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/>
              <a:t>Recomendación “Non-</a:t>
            </a:r>
            <a:r>
              <a:rPr lang="es-ES" sz="2400" dirty="0" err="1" smtClean="0"/>
              <a:t>graded</a:t>
            </a:r>
            <a:r>
              <a:rPr lang="es-ES" sz="2400" dirty="0" smtClean="0"/>
              <a:t>”. Práctica recomendada basada en la experiencia clínica y el consenso de expertos.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42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192" y="365125"/>
            <a:ext cx="10515600" cy="14605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</a:t>
            </a:r>
            <a:r>
              <a:rPr lang="en-US" sz="2800" dirty="0">
                <a:latin typeface="Arial Black" panose="020B0A04020102020204" pitchFamily="34" charset="0"/>
              </a:rPr>
              <a:t>ADYUVANTES EN EL TTO DEL SAF </a:t>
            </a:r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HIDROXICLOROQUINA</a:t>
            </a:r>
            <a:r>
              <a:rPr lang="es-ES" sz="2800" dirty="0">
                <a:latin typeface="Arial Black" panose="020B0A04020102020204" pitchFamily="34" charset="0"/>
              </a:rPr>
              <a:t/>
            </a:r>
            <a:br>
              <a:rPr lang="es-ES" sz="2800" dirty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59530" y="4073240"/>
            <a:ext cx="6278094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ÁMBITO CLÍNICO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Evidencia de calidad moderada en pacientes con LES (resultados no necesariamente aplicables a pacientes con SAF).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Razonable recomendar su uso: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Efecto de HCQ sobre los procesos </a:t>
            </a:r>
            <a:r>
              <a:rPr lang="es-ES" sz="2000" dirty="0" err="1" smtClean="0"/>
              <a:t>trombogénicos</a:t>
            </a:r>
            <a:r>
              <a:rPr lang="es-ES" sz="20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smtClean="0"/>
              <a:t>Buen perfil de seguridad</a:t>
            </a: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93" y="2000105"/>
            <a:ext cx="3776351" cy="16930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68291" y="2066307"/>
            <a:ext cx="5285509" cy="1846659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ANTECEDENTES: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Profilaxis ETV post cirugía ortopédica, </a:t>
            </a:r>
            <a:r>
              <a:rPr lang="es-ES" dirty="0"/>
              <a:t>años </a:t>
            </a:r>
            <a:r>
              <a:rPr lang="es-ES" dirty="0" smtClean="0"/>
              <a:t>70. </a:t>
            </a:r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En </a:t>
            </a:r>
            <a:r>
              <a:rPr lang="es-ES" dirty="0"/>
              <a:t>años 90: demostró en modelo animal reducción del trombo.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 smtClean="0"/>
              <a:t>2002</a:t>
            </a:r>
            <a:r>
              <a:rPr lang="es-ES" dirty="0"/>
              <a:t>: estudio </a:t>
            </a:r>
            <a:r>
              <a:rPr lang="es-ES" dirty="0" smtClean="0"/>
              <a:t>en SAF </a:t>
            </a:r>
            <a:r>
              <a:rPr lang="es-ES" dirty="0"/>
              <a:t>y </a:t>
            </a:r>
            <a:r>
              <a:rPr lang="es-ES" dirty="0" smtClean="0"/>
              <a:t>LES: </a:t>
            </a:r>
            <a:r>
              <a:rPr lang="es-ES" dirty="0"/>
              <a:t>HCQ disminuyó la probabilidad presentar trombosis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1" y="5261583"/>
            <a:ext cx="1852553" cy="159641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12513" y="3867607"/>
            <a:ext cx="4868890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EFECTOS</a:t>
            </a:r>
            <a:endParaRPr lang="es-E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Inhibe </a:t>
            </a:r>
            <a:r>
              <a:rPr lang="es-ES" dirty="0"/>
              <a:t>directamente la formación de complejos inmunes en la bicapa de </a:t>
            </a:r>
            <a:r>
              <a:rPr lang="es-ES" dirty="0" smtClean="0"/>
              <a:t>fosfolípidos.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Efecto </a:t>
            </a:r>
            <a:r>
              <a:rPr lang="es-ES" dirty="0"/>
              <a:t>sobre </a:t>
            </a:r>
            <a:r>
              <a:rPr lang="es-ES" dirty="0" err="1"/>
              <a:t>anexina</a:t>
            </a:r>
            <a:r>
              <a:rPr lang="es-ES" dirty="0"/>
              <a:t> A5 (potente proteína anticoagulante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66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35623"/>
            <a:ext cx="10515600" cy="247323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Rosa </a:t>
            </a:r>
            <a:r>
              <a:rPr lang="en-US" sz="1600" dirty="0"/>
              <a:t>RF, </a:t>
            </a:r>
            <a:r>
              <a:rPr lang="en-US" sz="1600" dirty="0" err="1"/>
              <a:t>Ugolini</a:t>
            </a:r>
            <a:r>
              <a:rPr lang="en-US" sz="1600" dirty="0"/>
              <a:t>-Lopes MR, </a:t>
            </a:r>
            <a:r>
              <a:rPr lang="en-US" sz="1600" dirty="0" err="1"/>
              <a:t>Zeinad-Valim</a:t>
            </a:r>
            <a:r>
              <a:rPr lang="en-US" sz="1600" dirty="0"/>
              <a:t> AK, D'Amico E, Andrade D. Difficult clinical situations in the antiphospholipid syndrome</a:t>
            </a:r>
            <a:r>
              <a:rPr lang="en-US" sz="1600" i="1" dirty="0"/>
              <a:t>. </a:t>
            </a:r>
            <a:r>
              <a:rPr lang="en-US" sz="1600" i="1" dirty="0" err="1"/>
              <a:t>Curr</a:t>
            </a:r>
            <a:r>
              <a:rPr lang="en-US" sz="1600" i="1" dirty="0"/>
              <a:t> </a:t>
            </a:r>
            <a:r>
              <a:rPr lang="en-US" sz="1600" i="1" dirty="0" err="1"/>
              <a:t>Rheumatol</a:t>
            </a:r>
            <a:r>
              <a:rPr lang="en-US" sz="1600" i="1" dirty="0"/>
              <a:t> Rep</a:t>
            </a:r>
            <a:r>
              <a:rPr lang="en-US" sz="1600" dirty="0"/>
              <a:t>. 2015;17(4):29.</a:t>
            </a:r>
            <a:endParaRPr lang="es-ES" sz="1600" dirty="0"/>
          </a:p>
          <a:p>
            <a:r>
              <a:rPr lang="en-US" sz="1600" dirty="0" smtClean="0"/>
              <a:t>Nuri </a:t>
            </a:r>
            <a:r>
              <a:rPr lang="en-US" sz="1600" dirty="0"/>
              <a:t>E, </a:t>
            </a:r>
            <a:r>
              <a:rPr lang="en-US" sz="1600" dirty="0" err="1"/>
              <a:t>Taraborelli</a:t>
            </a:r>
            <a:r>
              <a:rPr lang="en-US" sz="1600" dirty="0"/>
              <a:t> M, </a:t>
            </a:r>
            <a:r>
              <a:rPr lang="en-US" sz="1600" dirty="0" err="1"/>
              <a:t>Andreoli</a:t>
            </a:r>
            <a:r>
              <a:rPr lang="en-US" sz="1600" dirty="0"/>
              <a:t> L, </a:t>
            </a:r>
            <a:r>
              <a:rPr lang="en-US" sz="1600" dirty="0" err="1"/>
              <a:t>Tonello</a:t>
            </a:r>
            <a:r>
              <a:rPr lang="en-US" sz="1600" dirty="0"/>
              <a:t> M, </a:t>
            </a:r>
            <a:r>
              <a:rPr lang="en-US" sz="1600" dirty="0" err="1"/>
              <a:t>Gerosa</a:t>
            </a:r>
            <a:r>
              <a:rPr lang="en-US" sz="1600" dirty="0"/>
              <a:t> M, </a:t>
            </a:r>
            <a:r>
              <a:rPr lang="en-US" sz="1600" dirty="0" err="1"/>
              <a:t>Calligaro</a:t>
            </a:r>
            <a:r>
              <a:rPr lang="en-US" sz="1600" dirty="0"/>
              <a:t> A, et al. Long-term use of </a:t>
            </a:r>
            <a:r>
              <a:rPr lang="en-US" sz="1600" dirty="0" err="1"/>
              <a:t>hydroxychloroquine</a:t>
            </a:r>
            <a:r>
              <a:rPr lang="en-US" sz="1600" dirty="0"/>
              <a:t> reduces antiphospholipid antibodies levels in patients with primary antiphospholipid syndrome. </a:t>
            </a:r>
            <a:r>
              <a:rPr lang="en-US" sz="1600" i="1" dirty="0" err="1"/>
              <a:t>Immunol</a:t>
            </a:r>
            <a:r>
              <a:rPr lang="en-US" sz="1600" i="1" dirty="0"/>
              <a:t> Re</a:t>
            </a:r>
            <a:r>
              <a:rPr lang="en-US" sz="1600" dirty="0"/>
              <a:t>s. 2017;65(1):17-24.</a:t>
            </a:r>
            <a:endParaRPr lang="es-ES" sz="1600" dirty="0"/>
          </a:p>
          <a:p>
            <a:r>
              <a:rPr lang="en-US" sz="1600" dirty="0" smtClean="0"/>
              <a:t>Broder </a:t>
            </a:r>
            <a:r>
              <a:rPr lang="en-US" sz="1600" dirty="0"/>
              <a:t>A, </a:t>
            </a:r>
            <a:r>
              <a:rPr lang="en-US" sz="1600" dirty="0" err="1"/>
              <a:t>Putterman</a:t>
            </a:r>
            <a:r>
              <a:rPr lang="en-US" sz="1600" dirty="0"/>
              <a:t> C. </a:t>
            </a:r>
            <a:r>
              <a:rPr lang="en-US" sz="1600" dirty="0" err="1"/>
              <a:t>Hydroxychloroquine</a:t>
            </a:r>
            <a:r>
              <a:rPr lang="en-US" sz="1600" dirty="0"/>
              <a:t> use is associated with lower odds of persistently positive antiphospholipid antibodies and/or lupus anticoagulant in systemic lupus erythematosus. </a:t>
            </a:r>
            <a:r>
              <a:rPr lang="en-US" sz="1600" i="1" dirty="0"/>
              <a:t>J </a:t>
            </a:r>
            <a:r>
              <a:rPr lang="en-US" sz="1600" i="1" dirty="0" err="1"/>
              <a:t>Rheumatol</a:t>
            </a:r>
            <a:r>
              <a:rPr lang="en-US" sz="1600" dirty="0"/>
              <a:t>. 2013;40(1):30-33.</a:t>
            </a:r>
            <a:endParaRPr lang="es-ES" sz="1600" dirty="0"/>
          </a:p>
          <a:p>
            <a:r>
              <a:rPr lang="en-US" sz="1600" dirty="0" smtClean="0"/>
              <a:t> </a:t>
            </a:r>
            <a:r>
              <a:rPr lang="en-US" sz="1600" dirty="0"/>
              <a:t>Schmidt-Tanguy A, </a:t>
            </a:r>
            <a:r>
              <a:rPr lang="en-US" sz="1600" dirty="0" err="1"/>
              <a:t>Voswinkel</a:t>
            </a:r>
            <a:r>
              <a:rPr lang="en-US" sz="1600" dirty="0"/>
              <a:t> J, </a:t>
            </a:r>
            <a:r>
              <a:rPr lang="en-US" sz="1600" dirty="0" err="1"/>
              <a:t>Henrion</a:t>
            </a:r>
            <a:r>
              <a:rPr lang="en-US" sz="1600" dirty="0"/>
              <a:t> D, Subra JF, </a:t>
            </a:r>
            <a:r>
              <a:rPr lang="en-US" sz="1600" dirty="0" err="1"/>
              <a:t>Loufrani</a:t>
            </a:r>
            <a:r>
              <a:rPr lang="en-US" sz="1600" dirty="0"/>
              <a:t> L, Rohmer V, et al. Antithrombotic effects of </a:t>
            </a:r>
            <a:r>
              <a:rPr lang="en-US" sz="1600" dirty="0" err="1"/>
              <a:t>hydroxychloroquine</a:t>
            </a:r>
            <a:r>
              <a:rPr lang="en-US" sz="1600" dirty="0"/>
              <a:t> in primary antiphospholipid syndrome patients</a:t>
            </a:r>
            <a:r>
              <a:rPr lang="en-US" sz="1600" i="1" dirty="0"/>
              <a:t>. J </a:t>
            </a:r>
            <a:r>
              <a:rPr lang="en-US" sz="1600" i="1" dirty="0" err="1"/>
              <a:t>Thromb</a:t>
            </a:r>
            <a:r>
              <a:rPr lang="en-US" sz="1600" i="1" dirty="0"/>
              <a:t> </a:t>
            </a:r>
            <a:r>
              <a:rPr lang="en-US" sz="1600" i="1" dirty="0" err="1"/>
              <a:t>Haemost</a:t>
            </a:r>
            <a:r>
              <a:rPr lang="en-US" sz="1600" dirty="0"/>
              <a:t>. 2013;11(10):1927-1929.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65068" y="127619"/>
            <a:ext cx="10515600" cy="139242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HIDROXICLOROQUINA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6268" y="4063583"/>
            <a:ext cx="10901549" cy="24006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err="1" smtClean="0"/>
              <a:t>Capacidad</a:t>
            </a:r>
            <a:r>
              <a:rPr lang="en-US" sz="2000" b="1" dirty="0" smtClean="0"/>
              <a:t> </a:t>
            </a:r>
            <a:r>
              <a:rPr lang="en-US" sz="2000" b="1" dirty="0" err="1"/>
              <a:t>antitrombótica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Reduce </a:t>
            </a:r>
            <a:r>
              <a:rPr lang="es-ES" sz="2000" b="1" dirty="0"/>
              <a:t>la activación y coagulación plaquetaria inducida por </a:t>
            </a:r>
            <a:r>
              <a:rPr lang="es-ES" sz="2000" b="1" dirty="0" smtClean="0"/>
              <a:t>AAF.</a:t>
            </a:r>
            <a:endParaRPr lang="es-E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 smtClean="0"/>
              <a:t>Inhibe </a:t>
            </a:r>
            <a:r>
              <a:rPr lang="es-ES" sz="2000" b="1" dirty="0"/>
              <a:t>la formación de complejos de bicapa de fosfolípidos aPL-B2GPI</a:t>
            </a:r>
            <a:r>
              <a:rPr lang="es-ES" sz="2000" b="1" dirty="0" smtClean="0"/>
              <a:t>.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smtClean="0"/>
              <a:t>Reduce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/>
              <a:t>niveles</a:t>
            </a:r>
            <a:r>
              <a:rPr lang="en-US" sz="2000" b="1" dirty="0"/>
              <a:t> de </a:t>
            </a:r>
            <a:r>
              <a:rPr lang="en-US" sz="2000" b="1" dirty="0" smtClean="0"/>
              <a:t>AAF (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LES y SAF) </a:t>
            </a:r>
            <a:r>
              <a:rPr lang="en-US" sz="2000" b="1" dirty="0"/>
              <a:t>y la </a:t>
            </a:r>
            <a:r>
              <a:rPr lang="en-US" sz="2000" b="1" dirty="0" err="1"/>
              <a:t>incidencia</a:t>
            </a:r>
            <a:r>
              <a:rPr lang="en-US" sz="2000" b="1" dirty="0"/>
              <a:t> de </a:t>
            </a:r>
            <a:r>
              <a:rPr lang="en-US" sz="2000" b="1" dirty="0" err="1"/>
              <a:t>trombosis</a:t>
            </a:r>
            <a:r>
              <a:rPr lang="en-US" sz="2000" b="1" dirty="0"/>
              <a:t> </a:t>
            </a:r>
            <a:r>
              <a:rPr lang="en-US" sz="2000" b="1" dirty="0" smtClean="0"/>
              <a:t>arterial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 err="1" smtClean="0"/>
              <a:t>Asociada</a:t>
            </a:r>
            <a:r>
              <a:rPr lang="en-US" sz="2000" b="1" dirty="0" smtClean="0"/>
              <a:t> </a:t>
            </a:r>
            <a:r>
              <a:rPr lang="en-US" sz="2000" b="1" dirty="0"/>
              <a:t>a </a:t>
            </a:r>
            <a:r>
              <a:rPr lang="en-US" sz="2000" b="1" dirty="0" err="1"/>
              <a:t>anticoagulantes</a:t>
            </a:r>
            <a:r>
              <a:rPr lang="en-US" sz="2000" b="1" dirty="0"/>
              <a:t> </a:t>
            </a:r>
            <a:r>
              <a:rPr lang="en-US" sz="2000" b="1" dirty="0" err="1" smtClean="0"/>
              <a:t>orales</a:t>
            </a:r>
            <a:r>
              <a:rPr lang="en-US" sz="2000" b="1" dirty="0" smtClean="0"/>
              <a:t>: reduce </a:t>
            </a:r>
            <a:r>
              <a:rPr lang="en-US" sz="2000" b="1" dirty="0" err="1" smtClean="0"/>
              <a:t>riesgo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recurrencia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estudios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calidad</a:t>
            </a:r>
            <a:r>
              <a:rPr lang="en-US" sz="2000" b="1" dirty="0" smtClean="0"/>
              <a:t>)</a:t>
            </a:r>
            <a:endParaRPr lang="es-ES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6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70066" y="234505"/>
            <a:ext cx="10515600" cy="1460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HIDROXICLOROQUINA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95699" y="4417618"/>
            <a:ext cx="6700873" cy="147732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Estudio prospectivo no aleatorizado. 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Evaluar </a:t>
            </a:r>
            <a:r>
              <a:rPr lang="es-ES" dirty="0" err="1" smtClean="0"/>
              <a:t>tto</a:t>
            </a:r>
            <a:r>
              <a:rPr lang="es-ES" dirty="0" smtClean="0"/>
              <a:t> adyuvante con HCQ (incluye pacientes con recurrencia)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Efectos </a:t>
            </a:r>
            <a:r>
              <a:rPr lang="es-ES" dirty="0" err="1" smtClean="0"/>
              <a:t>antitrombóticos</a:t>
            </a:r>
            <a:r>
              <a:rPr lang="es-ES" dirty="0" smtClean="0"/>
              <a:t>. Redujo tamaño y duración del trombo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Ausencia de eventos </a:t>
            </a:r>
            <a:r>
              <a:rPr lang="es-ES" dirty="0" err="1" smtClean="0"/>
              <a:t>trombóticos</a:t>
            </a:r>
            <a:r>
              <a:rPr lang="es-ES" dirty="0" smtClean="0"/>
              <a:t> recurrentes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Necesarios ensayos aleatorizados y controlados.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33" y="1788690"/>
            <a:ext cx="5886202" cy="1947259"/>
          </a:xfrm>
          <a:prstGeom prst="rect">
            <a:avLst/>
          </a:prstGeom>
        </p:spPr>
      </p:pic>
      <p:pic>
        <p:nvPicPr>
          <p:cNvPr id="1026" name="Picture 2" descr="Resultado de imagen de HIDROXICLOROQUINA MOLECU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7424" y="4757245"/>
            <a:ext cx="1436376" cy="1075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HIDROXICLOROQUINA MOLECU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190" y="2392076"/>
            <a:ext cx="1436376" cy="1075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4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2569" y="127619"/>
            <a:ext cx="10515600" cy="147554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HIDROXICLOROQUINA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3" name="Imagen4"/>
          <p:cNvPicPr>
            <a:picLocks/>
          </p:cNvPicPr>
          <p:nvPr/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684550" y="1326856"/>
            <a:ext cx="9480728" cy="426642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Elipse 3"/>
          <p:cNvSpPr/>
          <p:nvPr/>
        </p:nvSpPr>
        <p:spPr>
          <a:xfrm>
            <a:off x="166255" y="4477000"/>
            <a:ext cx="10260279" cy="119940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29341" y="5676406"/>
            <a:ext cx="983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/>
              <a:t>basadas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evidencias</a:t>
            </a:r>
            <a:r>
              <a:rPr lang="en-US" i="1" dirty="0"/>
              <a:t> para </a:t>
            </a:r>
            <a:r>
              <a:rPr lang="en-US" i="1" dirty="0" err="1"/>
              <a:t>prevencion</a:t>
            </a:r>
            <a:r>
              <a:rPr lang="en-US" i="1" dirty="0"/>
              <a:t> y </a:t>
            </a:r>
            <a:r>
              <a:rPr lang="en-US" i="1" dirty="0" err="1"/>
              <a:t>tto</a:t>
            </a:r>
            <a:r>
              <a:rPr lang="en-US" i="1" dirty="0"/>
              <a:t> a largo </a:t>
            </a:r>
            <a:r>
              <a:rPr lang="en-US" i="1" dirty="0" err="1"/>
              <a:t>plazo</a:t>
            </a:r>
            <a:r>
              <a:rPr lang="en-US" i="1" dirty="0"/>
              <a:t> de la </a:t>
            </a:r>
            <a:r>
              <a:rPr lang="en-US" i="1" dirty="0" err="1"/>
              <a:t>trombosis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pacientes</a:t>
            </a:r>
            <a:r>
              <a:rPr lang="en-US" i="1" dirty="0"/>
              <a:t> con SAF. </a:t>
            </a:r>
            <a:r>
              <a:rPr lang="en-US" i="1" dirty="0" err="1"/>
              <a:t>Informe</a:t>
            </a:r>
            <a:r>
              <a:rPr lang="en-US" i="1" dirty="0"/>
              <a:t> del </a:t>
            </a:r>
            <a:r>
              <a:rPr lang="en-US" i="1" dirty="0" err="1"/>
              <a:t>grupo</a:t>
            </a:r>
            <a:r>
              <a:rPr lang="en-US" i="1" dirty="0"/>
              <a:t> de </a:t>
            </a:r>
            <a:r>
              <a:rPr lang="en-US" i="1" dirty="0" err="1"/>
              <a:t>trabajo</a:t>
            </a:r>
            <a:r>
              <a:rPr lang="en-US" i="1" dirty="0"/>
              <a:t> del 13º </a:t>
            </a:r>
            <a:r>
              <a:rPr lang="en-US" i="1" dirty="0" err="1"/>
              <a:t>congreso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 SAF. Lupus. Feb 2011 20(2):206-218.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33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Recomendaciones</a:t>
            </a:r>
            <a:r>
              <a:rPr lang="en-US" sz="1800" dirty="0" smtClean="0"/>
              <a:t> </a:t>
            </a:r>
            <a:r>
              <a:rPr lang="en-US" sz="1800" dirty="0" err="1"/>
              <a:t>basadas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evidencias</a:t>
            </a:r>
            <a:r>
              <a:rPr lang="en-US" sz="1800" dirty="0"/>
              <a:t> para </a:t>
            </a:r>
            <a:r>
              <a:rPr lang="en-US" sz="1800" dirty="0" err="1"/>
              <a:t>prevencion</a:t>
            </a:r>
            <a:r>
              <a:rPr lang="en-US" sz="1800" dirty="0"/>
              <a:t> y </a:t>
            </a:r>
            <a:r>
              <a:rPr lang="en-US" sz="1800" dirty="0" err="1"/>
              <a:t>tto</a:t>
            </a:r>
            <a:r>
              <a:rPr lang="en-US" sz="1800" dirty="0"/>
              <a:t> a largo </a:t>
            </a:r>
            <a:r>
              <a:rPr lang="en-US" sz="1800" dirty="0" err="1"/>
              <a:t>plazo</a:t>
            </a:r>
            <a:r>
              <a:rPr lang="en-US" sz="1800" dirty="0"/>
              <a:t> de la </a:t>
            </a:r>
            <a:r>
              <a:rPr lang="en-US" sz="1800" dirty="0" err="1"/>
              <a:t>trombosis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pacientes</a:t>
            </a:r>
            <a:r>
              <a:rPr lang="en-US" sz="1800" dirty="0"/>
              <a:t> con SAF. </a:t>
            </a:r>
            <a:r>
              <a:rPr lang="en-US" sz="1800" dirty="0" err="1"/>
              <a:t>Informe</a:t>
            </a:r>
            <a:r>
              <a:rPr lang="en-US" sz="1800" dirty="0"/>
              <a:t> del </a:t>
            </a:r>
            <a:r>
              <a:rPr lang="en-US" sz="1800" dirty="0" err="1"/>
              <a:t>grupo</a:t>
            </a:r>
            <a:r>
              <a:rPr lang="en-US" sz="1800" dirty="0"/>
              <a:t> de </a:t>
            </a:r>
            <a:r>
              <a:rPr lang="en-US" sz="1800" dirty="0" err="1"/>
              <a:t>trabajo</a:t>
            </a:r>
            <a:r>
              <a:rPr lang="en-US" sz="1800" dirty="0"/>
              <a:t> del 13º </a:t>
            </a:r>
            <a:r>
              <a:rPr lang="en-US" sz="1800" dirty="0" err="1"/>
              <a:t>congreso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SAF. </a:t>
            </a:r>
            <a:r>
              <a:rPr lang="en-US" sz="1800" i="1" dirty="0"/>
              <a:t>Lupus</a:t>
            </a:r>
            <a:r>
              <a:rPr lang="en-US" sz="1800" dirty="0"/>
              <a:t>. 2011 20(2):206-218.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2569" y="258252"/>
            <a:ext cx="10515600" cy="1460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HIDROXICLOROQUINA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5034" y="3004459"/>
            <a:ext cx="10272156" cy="353943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Faltan estudios clínicos en pacientes con SAF sin LES.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Podría usarse como agente adyuvante en pacientes con SAF de manejo difícil.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Excelente perfil de seguridad.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Falta de hemorragia asociada.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 smtClean="0"/>
              <a:t>Necesidad de estudios prospectivos </a:t>
            </a:r>
            <a:r>
              <a:rPr lang="es-ES" sz="3200" dirty="0" err="1" smtClean="0"/>
              <a:t>multicéntricos</a:t>
            </a:r>
            <a:r>
              <a:rPr lang="es-ES" sz="3200" dirty="0" smtClean="0"/>
              <a:t> evalúen el papel de la HCQ en prevención de recurrencia.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13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63139" y="234505"/>
            <a:ext cx="10546278" cy="15111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ESTATINAS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03169" y="4667003"/>
            <a:ext cx="9197326" cy="163121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b="1" dirty="0" smtClean="0"/>
              <a:t>Inhiben la activación endotelial mediada por Ac </a:t>
            </a:r>
            <a:r>
              <a:rPr lang="es-ES" sz="2000" b="1" dirty="0" err="1" smtClean="0"/>
              <a:t>antifosfolípidos</a:t>
            </a:r>
            <a:r>
              <a:rPr lang="es-ES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/>
              <a:t>En SAF: efectos antiinflamatorios y </a:t>
            </a:r>
            <a:r>
              <a:rPr lang="es-ES" sz="2000" b="1" dirty="0" err="1" smtClean="0"/>
              <a:t>antitrombóticos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pleiotrópicos</a:t>
            </a:r>
            <a:r>
              <a:rPr lang="es-ES" sz="2000" b="1" dirty="0" smtClean="0"/>
              <a:t> adicionales.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/>
              <a:t>Suprimen la adhesividad endotelial inducida por Ac antiB2glicoproteína.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/>
              <a:t>Disminuyen los </a:t>
            </a:r>
            <a:r>
              <a:rPr lang="es-ES" sz="2000" b="1" dirty="0" err="1" smtClean="0"/>
              <a:t>biomarcadores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proinflamatorios</a:t>
            </a:r>
            <a:r>
              <a:rPr lang="es-ES" sz="2000" b="1" dirty="0" smtClean="0"/>
              <a:t> y </a:t>
            </a:r>
            <a:r>
              <a:rPr lang="es-ES" sz="2000" b="1" dirty="0" err="1" smtClean="0"/>
              <a:t>protrombóticos</a:t>
            </a:r>
            <a:r>
              <a:rPr lang="es-ES" sz="2000" b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/>
              <a:t>Disminuyen el tamaño de los trombos y de la adhesión de leucocitos al endotelio.</a:t>
            </a:r>
            <a:endParaRPr lang="es-ES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4042" y="1934706"/>
            <a:ext cx="2334970" cy="23288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6332221" y="2048009"/>
            <a:ext cx="3643052" cy="20729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4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66217" y="3692908"/>
            <a:ext cx="6876599" cy="138499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JUSTIFICACIÓN PARA USAR LAS ESTATINAS COMO UNA HERRAMIENTA TERAPÉUTICA ADICIONAL EN EL SAF</a:t>
            </a:r>
            <a:endParaRPr lang="es-ES" sz="2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5638" y="234505"/>
            <a:ext cx="10546278" cy="15111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ESTATINAS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" y="2088248"/>
            <a:ext cx="4380263" cy="1354323"/>
          </a:xfrm>
          <a:prstGeom prst="rect">
            <a:avLst/>
          </a:prstGeom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4" y="4129530"/>
            <a:ext cx="3322099" cy="2260495"/>
          </a:xfrm>
          <a:prstGeom prst="rect">
            <a:avLst/>
          </a:prstGeom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28" y="2225239"/>
            <a:ext cx="5119488" cy="1094797"/>
          </a:xfrm>
          <a:prstGeom prst="rect">
            <a:avLst/>
          </a:prstGeom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65767" y="5450775"/>
            <a:ext cx="6068290" cy="66138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*Faltan estudios de calidad que evalúen si su uso disminuye los eventos </a:t>
            </a:r>
            <a:r>
              <a:rPr lang="es-ES" b="1" dirty="0" err="1" smtClean="0"/>
              <a:t>trombóticos</a:t>
            </a:r>
            <a:r>
              <a:rPr lang="es-ES" b="1" dirty="0" smtClean="0"/>
              <a:t> en estos pacientes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41402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2569" y="127619"/>
            <a:ext cx="10515600" cy="147554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ESTATINAS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3" name="Imagen4"/>
          <p:cNvPicPr>
            <a:picLocks/>
          </p:cNvPicPr>
          <p:nvPr/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684550" y="1326856"/>
            <a:ext cx="9480728" cy="426642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Elipse 3"/>
          <p:cNvSpPr/>
          <p:nvPr/>
        </p:nvSpPr>
        <p:spPr>
          <a:xfrm>
            <a:off x="166255" y="4477000"/>
            <a:ext cx="10260279" cy="119940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29341" y="5676406"/>
            <a:ext cx="983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/>
              <a:t>basadas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evidencias</a:t>
            </a:r>
            <a:r>
              <a:rPr lang="en-US" i="1" dirty="0"/>
              <a:t> para </a:t>
            </a:r>
            <a:r>
              <a:rPr lang="en-US" i="1" dirty="0" err="1"/>
              <a:t>prevencion</a:t>
            </a:r>
            <a:r>
              <a:rPr lang="en-US" i="1" dirty="0"/>
              <a:t> y </a:t>
            </a:r>
            <a:r>
              <a:rPr lang="en-US" i="1" dirty="0" err="1"/>
              <a:t>tto</a:t>
            </a:r>
            <a:r>
              <a:rPr lang="en-US" i="1" dirty="0"/>
              <a:t> a largo </a:t>
            </a:r>
            <a:r>
              <a:rPr lang="en-US" i="1" dirty="0" err="1"/>
              <a:t>plazo</a:t>
            </a:r>
            <a:r>
              <a:rPr lang="en-US" i="1" dirty="0"/>
              <a:t> de la </a:t>
            </a:r>
            <a:r>
              <a:rPr lang="en-US" i="1" dirty="0" err="1"/>
              <a:t>trombosis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pacientes</a:t>
            </a:r>
            <a:r>
              <a:rPr lang="en-US" i="1" dirty="0"/>
              <a:t> con SAF. </a:t>
            </a:r>
            <a:r>
              <a:rPr lang="en-US" i="1" dirty="0" err="1"/>
              <a:t>Informe</a:t>
            </a:r>
            <a:r>
              <a:rPr lang="en-US" i="1" dirty="0"/>
              <a:t> del </a:t>
            </a:r>
            <a:r>
              <a:rPr lang="en-US" i="1" dirty="0" err="1"/>
              <a:t>grupo</a:t>
            </a:r>
            <a:r>
              <a:rPr lang="en-US" i="1" dirty="0"/>
              <a:t> de </a:t>
            </a:r>
            <a:r>
              <a:rPr lang="en-US" i="1" dirty="0" err="1"/>
              <a:t>trabajo</a:t>
            </a:r>
            <a:r>
              <a:rPr lang="en-US" i="1" dirty="0"/>
              <a:t> del 13º </a:t>
            </a:r>
            <a:r>
              <a:rPr lang="en-US" i="1" dirty="0" err="1"/>
              <a:t>congreso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 SAF. Lupus. Feb 2011 20(2):206-218.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6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4473" y="320634"/>
            <a:ext cx="4963885" cy="65314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INTRODUCCIÓN</a:t>
            </a:r>
            <a:endParaRPr lang="es-ES" b="1" dirty="0"/>
          </a:p>
        </p:txBody>
      </p:sp>
      <p:pic>
        <p:nvPicPr>
          <p:cNvPr id="2050" name="Picture 2" descr="Resultado de imagen de tormenta de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23" y="2835026"/>
            <a:ext cx="6696487" cy="3575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1306" y="1543792"/>
            <a:ext cx="8338308" cy="101566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chemeClr val="bg1"/>
                </a:solidFill>
              </a:rPr>
              <a:t>Tratamiento convencional SAF </a:t>
            </a:r>
            <a:r>
              <a:rPr lang="es-ES" sz="2000" b="1" dirty="0" err="1" smtClean="0">
                <a:solidFill>
                  <a:schemeClr val="bg1"/>
                </a:solidFill>
              </a:rPr>
              <a:t>trombótico</a:t>
            </a:r>
            <a:r>
              <a:rPr lang="es-ES" sz="2000" b="1" dirty="0" smtClean="0">
                <a:solidFill>
                  <a:schemeClr val="bg1"/>
                </a:solidFill>
              </a:rPr>
              <a:t>: AVK.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chemeClr val="bg1"/>
                </a:solidFill>
              </a:rPr>
              <a:t>A pesar de tratamiento correcto: recurren.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chemeClr val="bg1"/>
                </a:solidFill>
              </a:rPr>
              <a:t>Tratamiento óptimo SAF recurrente: controvertido y en continua revisión.</a:t>
            </a:r>
          </a:p>
        </p:txBody>
      </p:sp>
    </p:spTree>
    <p:extLst>
      <p:ext uri="{BB962C8B-B14F-4D97-AF65-F5344CB8AC3E}">
        <p14:creationId xmlns="" xmlns:p14="http://schemas.microsoft.com/office/powerpoint/2010/main" val="3413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58143" y="234505"/>
            <a:ext cx="10546278" cy="15111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INMUNOGLOBULINAS IV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2" y="2028640"/>
            <a:ext cx="9432352" cy="13010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4" y="3526895"/>
            <a:ext cx="8959438" cy="11804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5101843"/>
            <a:ext cx="5781675" cy="1609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53144" y="5194244"/>
            <a:ext cx="4512623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Serie</a:t>
            </a:r>
            <a:r>
              <a:rPr lang="en-US" sz="1600" dirty="0" smtClean="0"/>
              <a:t> de </a:t>
            </a:r>
            <a:r>
              <a:rPr lang="en-US" sz="1600" dirty="0" err="1" smtClean="0"/>
              <a:t>casos</a:t>
            </a:r>
            <a:r>
              <a:rPr lang="en-US" sz="1600" dirty="0" smtClean="0"/>
              <a:t> : SAF </a:t>
            </a:r>
            <a:r>
              <a:rPr lang="en-US" sz="1600" dirty="0" err="1" smtClean="0"/>
              <a:t>recurrente</a:t>
            </a:r>
            <a:r>
              <a:rPr lang="en-US" sz="1600" dirty="0" smtClean="0"/>
              <a:t> a </a:t>
            </a:r>
            <a:r>
              <a:rPr lang="en-US" sz="1600" dirty="0" err="1" smtClean="0"/>
              <a:t>pesar</a:t>
            </a:r>
            <a:r>
              <a:rPr lang="en-US" sz="1600" dirty="0" smtClean="0"/>
              <a:t> de </a:t>
            </a:r>
            <a:r>
              <a:rPr lang="en-US" sz="1600" dirty="0" err="1" smtClean="0"/>
              <a:t>anticoagulación</a:t>
            </a:r>
            <a:r>
              <a:rPr lang="en-US" sz="1600" dirty="0" smtClean="0"/>
              <a:t>: Ig </a:t>
            </a:r>
            <a:r>
              <a:rPr lang="en-US" sz="1600" dirty="0"/>
              <a:t>iv </a:t>
            </a:r>
            <a:r>
              <a:rPr lang="en-US" sz="1600" dirty="0" err="1" smtClean="0"/>
              <a:t>eficaz</a:t>
            </a:r>
            <a:r>
              <a:rPr lang="en-US" sz="1600" dirty="0" smtClean="0"/>
              <a:t> </a:t>
            </a:r>
            <a:r>
              <a:rPr lang="en-US" sz="1600" dirty="0"/>
              <a:t>para </a:t>
            </a:r>
            <a:r>
              <a:rPr lang="en-US" sz="1600" dirty="0" err="1"/>
              <a:t>prevenir</a:t>
            </a:r>
            <a:r>
              <a:rPr lang="en-US" sz="1600" dirty="0"/>
              <a:t> </a:t>
            </a:r>
            <a:r>
              <a:rPr lang="en-US" sz="1600" dirty="0" err="1" smtClean="0"/>
              <a:t>trombosis</a:t>
            </a:r>
            <a:r>
              <a:rPr lang="en-US" sz="1600" dirty="0" smtClean="0"/>
              <a:t> </a:t>
            </a:r>
            <a:r>
              <a:rPr lang="en-US" sz="1600" dirty="0" err="1" smtClean="0"/>
              <a:t>recurrente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Estudio</a:t>
            </a:r>
            <a:r>
              <a:rPr lang="en-US" sz="1600" dirty="0" smtClean="0"/>
              <a:t> de revision: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actualmente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</a:t>
            </a:r>
            <a:r>
              <a:rPr lang="en-US" sz="1600" dirty="0" err="1" smtClean="0"/>
              <a:t>terapia</a:t>
            </a:r>
            <a:r>
              <a:rPr lang="en-US" sz="1600" dirty="0" smtClean="0"/>
              <a:t> con Ig iv. </a:t>
            </a:r>
            <a:endParaRPr lang="es-ES" sz="1600" dirty="0"/>
          </a:p>
        </p:txBody>
      </p:sp>
    </p:spTree>
    <p:extLst>
      <p:ext uri="{BB962C8B-B14F-4D97-AF65-F5344CB8AC3E}">
        <p14:creationId xmlns="" xmlns:p14="http://schemas.microsoft.com/office/powerpoint/2010/main" val="16345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512" y="2122506"/>
            <a:ext cx="10926288" cy="4468299"/>
          </a:xfrm>
          <a:blipFill>
            <a:blip r:embed="rId3"/>
            <a:tile tx="0" ty="0" sx="100000" sy="100000" flip="none" algn="tl"/>
          </a:blipFill>
          <a:ln w="76200"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2400" dirty="0" smtClean="0"/>
              <a:t>Revisiones, estudios pequeñas cohortes, no evalúan “perfil SAF”</a:t>
            </a:r>
          </a:p>
          <a:p>
            <a:pPr>
              <a:lnSpc>
                <a:spcPct val="120000"/>
              </a:lnSpc>
            </a:pPr>
            <a:r>
              <a:rPr lang="es-ES" sz="2400" dirty="0" smtClean="0"/>
              <a:t>Concluyen: </a:t>
            </a:r>
            <a:r>
              <a:rPr lang="es-ES" sz="2400" dirty="0" err="1" smtClean="0"/>
              <a:t>tto</a:t>
            </a:r>
            <a:r>
              <a:rPr lang="es-ES" sz="2400" dirty="0" smtClean="0"/>
              <a:t> con </a:t>
            </a:r>
            <a:r>
              <a:rPr lang="es-ES" sz="2400" dirty="0" err="1" smtClean="0"/>
              <a:t>Ig</a:t>
            </a:r>
            <a:r>
              <a:rPr lang="es-ES" sz="2400" dirty="0" smtClean="0"/>
              <a:t> iv además de la terapia convencional podría ser útil para prevenir la trombosis recurrente</a:t>
            </a:r>
          </a:p>
          <a:p>
            <a:pPr>
              <a:lnSpc>
                <a:spcPct val="120000"/>
              </a:lnSpc>
            </a:pPr>
            <a:r>
              <a:rPr lang="es-ES" sz="2400" dirty="0" smtClean="0"/>
              <a:t>Necesidad de estudios bien diseñados:	</a:t>
            </a:r>
          </a:p>
          <a:p>
            <a:pPr lvl="1">
              <a:lnSpc>
                <a:spcPct val="120000"/>
              </a:lnSpc>
            </a:pPr>
            <a:r>
              <a:rPr lang="es-ES" sz="2000" dirty="0" smtClean="0"/>
              <a:t>Comprobar eficacia y tolerabilidad de las </a:t>
            </a:r>
            <a:r>
              <a:rPr lang="es-ES" sz="2000" dirty="0" err="1" smtClean="0"/>
              <a:t>Ig</a:t>
            </a:r>
            <a:r>
              <a:rPr lang="es-ES" sz="2000" dirty="0" smtClean="0"/>
              <a:t> iv.</a:t>
            </a:r>
          </a:p>
          <a:p>
            <a:pPr lvl="1">
              <a:lnSpc>
                <a:spcPct val="120000"/>
              </a:lnSpc>
            </a:pPr>
            <a:r>
              <a:rPr lang="es-ES" sz="2000" dirty="0" smtClean="0"/>
              <a:t>Necesidad de establecer protocolo estandarizado de la terapia </a:t>
            </a:r>
            <a:r>
              <a:rPr lang="es-ES" sz="2000" dirty="0" err="1" smtClean="0"/>
              <a:t>Ig</a:t>
            </a:r>
            <a:r>
              <a:rPr lang="es-ES" sz="2000" dirty="0" smtClean="0"/>
              <a:t> iv. </a:t>
            </a:r>
            <a:endParaRPr lang="es-ES" sz="2000" dirty="0"/>
          </a:p>
          <a:p>
            <a:pPr lvl="1">
              <a:lnSpc>
                <a:spcPct val="120000"/>
              </a:lnSpc>
            </a:pPr>
            <a:r>
              <a:rPr lang="es-ES" sz="2000" dirty="0" smtClean="0"/>
              <a:t>Resultados controvertidos</a:t>
            </a:r>
            <a:endParaRPr lang="es-ES" sz="2000" dirty="0"/>
          </a:p>
          <a:p>
            <a:pPr>
              <a:lnSpc>
                <a:spcPct val="120000"/>
              </a:lnSpc>
            </a:pPr>
            <a:r>
              <a:rPr lang="es-ES" sz="2400" dirty="0" smtClean="0"/>
              <a:t>Obstáculo: alto costo de las </a:t>
            </a:r>
            <a:r>
              <a:rPr lang="es-ES" sz="2400" dirty="0" err="1" smtClean="0"/>
              <a:t>Ig</a:t>
            </a:r>
            <a:r>
              <a:rPr lang="es-ES" sz="2400" dirty="0" smtClean="0"/>
              <a:t> iv, PERO evita complicaciones obstétricas o </a:t>
            </a:r>
            <a:r>
              <a:rPr lang="es-ES" sz="2400" dirty="0" err="1" smtClean="0"/>
              <a:t>trombóticas</a:t>
            </a:r>
            <a:r>
              <a:rPr lang="es-ES" sz="2400" dirty="0" smtClean="0"/>
              <a:t>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4390" y="234505"/>
            <a:ext cx="10546278" cy="15111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TERAPIAS ADYUVANTES EN EL TTO DEL SAF </a:t>
            </a:r>
            <a:br>
              <a:rPr lang="en-US" sz="28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INMUNOGLOBULINAS IV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7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643252" y="2137558"/>
            <a:ext cx="7398327" cy="179317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942" y="365125"/>
            <a:ext cx="10515600" cy="1325563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Manejo de la TEV recurrente. ACCP 2016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65811" y="2609392"/>
            <a:ext cx="6108867" cy="881952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/>
              <a:t>Recomendaciones basadas en pruebas de baja calidad</a:t>
            </a:r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37655" y="1971306"/>
            <a:ext cx="301044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TRATAMIENTO</a:t>
            </a:r>
          </a:p>
          <a:p>
            <a:r>
              <a:rPr lang="es-ES" dirty="0" smtClean="0"/>
              <a:t>-Adherencia</a:t>
            </a:r>
          </a:p>
          <a:p>
            <a:r>
              <a:rPr lang="es-ES" dirty="0" smtClean="0"/>
              <a:t>-AVK </a:t>
            </a:r>
            <a:r>
              <a:rPr lang="es-ES" dirty="0" err="1" smtClean="0"/>
              <a:t>subterapéutico</a:t>
            </a:r>
            <a:endParaRPr lang="es-ES" dirty="0" smtClean="0"/>
          </a:p>
          <a:p>
            <a:r>
              <a:rPr lang="es-ES" dirty="0" smtClean="0"/>
              <a:t>-Interacciones</a:t>
            </a:r>
          </a:p>
          <a:p>
            <a:endParaRPr lang="es-ES" dirty="0"/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DEL PACIENTE</a:t>
            </a:r>
          </a:p>
          <a:p>
            <a:r>
              <a:rPr lang="es-ES" dirty="0"/>
              <a:t>-Enfermedad subyacente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360117" y="4548249"/>
            <a:ext cx="8828907" cy="203132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*29</a:t>
            </a:r>
            <a:r>
              <a:rPr lang="en-US" b="1" dirty="0" smtClean="0"/>
              <a:t>.-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/>
              <a:t>pacientes</a:t>
            </a:r>
            <a:r>
              <a:rPr lang="en-US" b="1" dirty="0"/>
              <a:t> con TEV </a:t>
            </a:r>
            <a:r>
              <a:rPr lang="en-US" b="1" dirty="0" err="1"/>
              <a:t>recurrente</a:t>
            </a:r>
            <a:r>
              <a:rPr lang="en-US" b="1" dirty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terapia</a:t>
            </a:r>
            <a:r>
              <a:rPr lang="en-US" b="1" dirty="0" smtClean="0"/>
              <a:t> </a:t>
            </a:r>
            <a:r>
              <a:rPr lang="en-US" b="1" dirty="0"/>
              <a:t>con AVK (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rango</a:t>
            </a:r>
            <a:r>
              <a:rPr lang="en-US" b="1" dirty="0"/>
              <a:t> </a:t>
            </a:r>
            <a:r>
              <a:rPr lang="en-US" b="1" dirty="0" err="1" smtClean="0"/>
              <a:t>terapéutico</a:t>
            </a:r>
            <a:r>
              <a:rPr lang="en-US" b="1" dirty="0"/>
              <a:t>) o con dabigatran, </a:t>
            </a:r>
            <a:r>
              <a:rPr lang="en-US" b="1" dirty="0" err="1"/>
              <a:t>rivaroxabán</a:t>
            </a:r>
            <a:r>
              <a:rPr lang="en-US" b="1" dirty="0"/>
              <a:t>, </a:t>
            </a:r>
            <a:r>
              <a:rPr lang="en-US" b="1" dirty="0" err="1"/>
              <a:t>apixabán</a:t>
            </a:r>
            <a:r>
              <a:rPr lang="en-US" b="1" dirty="0"/>
              <a:t> o </a:t>
            </a:r>
            <a:r>
              <a:rPr lang="en-US" b="1" dirty="0" err="1"/>
              <a:t>edoxabán</a:t>
            </a:r>
            <a:r>
              <a:rPr lang="en-US" b="1" dirty="0"/>
              <a:t> (y se </a:t>
            </a:r>
            <a:r>
              <a:rPr lang="en-US" b="1" dirty="0" err="1"/>
              <a:t>considera</a:t>
            </a:r>
            <a:r>
              <a:rPr lang="en-US" b="1" dirty="0"/>
              <a:t> que </a:t>
            </a:r>
            <a:r>
              <a:rPr lang="en-US" b="1" dirty="0" err="1"/>
              <a:t>cumplen</a:t>
            </a:r>
            <a:r>
              <a:rPr lang="en-US" b="1" dirty="0"/>
              <a:t> </a:t>
            </a:r>
            <a:r>
              <a:rPr lang="en-US" b="1" dirty="0" err="1"/>
              <a:t>tto</a:t>
            </a:r>
            <a:r>
              <a:rPr lang="en-US" b="1" dirty="0"/>
              <a:t>), </a:t>
            </a:r>
            <a:r>
              <a:rPr lang="en-US" b="1" dirty="0" err="1"/>
              <a:t>sugerimos</a:t>
            </a:r>
            <a:r>
              <a:rPr lang="en-US" b="1" dirty="0"/>
              <a:t> </a:t>
            </a:r>
            <a:r>
              <a:rPr lang="en-US" b="1" dirty="0" err="1"/>
              <a:t>cambiar</a:t>
            </a:r>
            <a:r>
              <a:rPr lang="en-US" b="1" dirty="0"/>
              <a:t> al </a:t>
            </a:r>
            <a:r>
              <a:rPr lang="en-US" b="1" dirty="0" err="1"/>
              <a:t>tto</a:t>
            </a:r>
            <a:r>
              <a:rPr lang="en-US" b="1" dirty="0"/>
              <a:t> con HBPM al </a:t>
            </a:r>
            <a:r>
              <a:rPr lang="en-US" b="1" dirty="0" err="1"/>
              <a:t>menos</a:t>
            </a:r>
            <a:r>
              <a:rPr lang="en-US" b="1" dirty="0"/>
              <a:t> </a:t>
            </a:r>
            <a:r>
              <a:rPr lang="en-US" b="1" dirty="0" err="1"/>
              <a:t>temporalmente</a:t>
            </a:r>
            <a:r>
              <a:rPr lang="en-US" b="1" dirty="0"/>
              <a:t>: </a:t>
            </a:r>
            <a:r>
              <a:rPr lang="en-US" b="1" dirty="0" err="1"/>
              <a:t>Grado</a:t>
            </a:r>
            <a:r>
              <a:rPr lang="en-US" b="1" dirty="0"/>
              <a:t> 2C</a:t>
            </a:r>
            <a:r>
              <a:rPr lang="en-US" b="1" dirty="0" smtClean="0"/>
              <a:t>.</a:t>
            </a:r>
          </a:p>
          <a:p>
            <a:endParaRPr lang="es-ES" dirty="0"/>
          </a:p>
          <a:p>
            <a:r>
              <a:rPr lang="en-US" dirty="0" smtClean="0"/>
              <a:t>*</a:t>
            </a:r>
            <a:r>
              <a:rPr lang="en-US" dirty="0"/>
              <a:t>30</a:t>
            </a:r>
            <a:r>
              <a:rPr lang="en-US" b="1" dirty="0"/>
              <a:t>.-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pacientes</a:t>
            </a:r>
            <a:r>
              <a:rPr lang="en-US" b="1" dirty="0"/>
              <a:t> que </a:t>
            </a:r>
            <a:r>
              <a:rPr lang="en-US" b="1" dirty="0" err="1"/>
              <a:t>tienen</a:t>
            </a:r>
            <a:r>
              <a:rPr lang="en-US" b="1" dirty="0"/>
              <a:t> TEV </a:t>
            </a:r>
            <a:r>
              <a:rPr lang="en-US" b="1" dirty="0" err="1"/>
              <a:t>recurrente</a:t>
            </a:r>
            <a:r>
              <a:rPr lang="en-US" b="1" dirty="0"/>
              <a:t> </a:t>
            </a:r>
            <a:r>
              <a:rPr lang="en-US" b="1" dirty="0" err="1"/>
              <a:t>estando</a:t>
            </a:r>
            <a:r>
              <a:rPr lang="en-US" b="1" dirty="0"/>
              <a:t> con HBPM a largo </a:t>
            </a:r>
            <a:r>
              <a:rPr lang="en-US" b="1" dirty="0" err="1"/>
              <a:t>plazo</a:t>
            </a:r>
            <a:r>
              <a:rPr lang="en-US" b="1" dirty="0"/>
              <a:t> (y se </a:t>
            </a:r>
            <a:r>
              <a:rPr lang="en-US" b="1" dirty="0" err="1"/>
              <a:t>consideran</a:t>
            </a:r>
            <a:r>
              <a:rPr lang="en-US" b="1" dirty="0"/>
              <a:t> que </a:t>
            </a:r>
            <a:r>
              <a:rPr lang="en-US" b="1" dirty="0" err="1"/>
              <a:t>cumplen</a:t>
            </a:r>
            <a:r>
              <a:rPr lang="en-US" b="1" dirty="0"/>
              <a:t>), </a:t>
            </a:r>
            <a:r>
              <a:rPr lang="en-US" b="1" dirty="0" err="1"/>
              <a:t>sugerimos</a:t>
            </a:r>
            <a:r>
              <a:rPr lang="en-US" b="1" dirty="0"/>
              <a:t> </a:t>
            </a:r>
            <a:r>
              <a:rPr lang="en-US" b="1" dirty="0" err="1"/>
              <a:t>aumentar</a:t>
            </a:r>
            <a:r>
              <a:rPr lang="en-US" b="1" dirty="0"/>
              <a:t> la </a:t>
            </a:r>
            <a:r>
              <a:rPr lang="en-US" b="1" dirty="0" err="1"/>
              <a:t>dosis</a:t>
            </a:r>
            <a:r>
              <a:rPr lang="en-US" b="1" dirty="0"/>
              <a:t> de la HBPM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aproximadamente</a:t>
            </a:r>
            <a:r>
              <a:rPr lang="en-US" b="1" dirty="0"/>
              <a:t> un </a:t>
            </a:r>
            <a:r>
              <a:rPr lang="en-US" b="1" dirty="0" err="1"/>
              <a:t>cuarto</a:t>
            </a:r>
            <a:r>
              <a:rPr lang="en-US" b="1" dirty="0"/>
              <a:t> a un </a:t>
            </a:r>
            <a:r>
              <a:rPr lang="en-US" b="1" dirty="0" err="1"/>
              <a:t>tercio</a:t>
            </a:r>
            <a:r>
              <a:rPr lang="en-US" b="1" dirty="0"/>
              <a:t>: </a:t>
            </a:r>
            <a:r>
              <a:rPr lang="en-US" b="1" dirty="0" err="1"/>
              <a:t>Grado</a:t>
            </a:r>
            <a:r>
              <a:rPr lang="en-US" b="1" dirty="0"/>
              <a:t> 2C.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1"/>
          <p:cNvPicPr>
            <a:picLocks noGrp="1"/>
          </p:cNvPicPr>
          <p:nvPr>
            <p:ph idx="1"/>
          </p:nvPr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1727556" y="1669989"/>
            <a:ext cx="8057712" cy="433892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08709" y="340299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ALGORITMO ACTITUD TERAPÉUTICA SAF TROMBÓTICO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1900" y="6329547"/>
            <a:ext cx="934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Recomendaciones de la SER sobre SAF: diagnostico, evaluación y tratamiento. Febrero de 2019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4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4"/>
          <p:cNvPicPr>
            <a:picLocks noGrp="1"/>
          </p:cNvPicPr>
          <p:nvPr>
            <p:ph idx="1"/>
          </p:nvPr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684550" y="1326856"/>
            <a:ext cx="5751876" cy="434955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15587" y="352168"/>
            <a:ext cx="10515600" cy="10165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OPCIONES DE TRATAMIENTO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66255" y="4477000"/>
            <a:ext cx="5628903" cy="106877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729341" y="5676406"/>
            <a:ext cx="983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Recomendaciones</a:t>
            </a:r>
            <a:r>
              <a:rPr lang="en-US" i="1" dirty="0" smtClean="0"/>
              <a:t> </a:t>
            </a:r>
            <a:r>
              <a:rPr lang="en-US" i="1" dirty="0" err="1"/>
              <a:t>basadas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evidencias</a:t>
            </a:r>
            <a:r>
              <a:rPr lang="en-US" i="1" dirty="0"/>
              <a:t> para </a:t>
            </a:r>
            <a:r>
              <a:rPr lang="en-US" i="1" dirty="0" err="1"/>
              <a:t>prevencion</a:t>
            </a:r>
            <a:r>
              <a:rPr lang="en-US" i="1" dirty="0"/>
              <a:t> y </a:t>
            </a:r>
            <a:r>
              <a:rPr lang="en-US" i="1" dirty="0" err="1"/>
              <a:t>tto</a:t>
            </a:r>
            <a:r>
              <a:rPr lang="en-US" i="1" dirty="0"/>
              <a:t> a largo </a:t>
            </a:r>
            <a:r>
              <a:rPr lang="en-US" i="1" dirty="0" err="1"/>
              <a:t>plazo</a:t>
            </a:r>
            <a:r>
              <a:rPr lang="en-US" i="1" dirty="0"/>
              <a:t> de la </a:t>
            </a:r>
            <a:r>
              <a:rPr lang="en-US" i="1" dirty="0" err="1"/>
              <a:t>trombosis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pacientes</a:t>
            </a:r>
            <a:r>
              <a:rPr lang="en-US" i="1" dirty="0"/>
              <a:t> con SAF. </a:t>
            </a:r>
            <a:r>
              <a:rPr lang="en-US" i="1" dirty="0" err="1"/>
              <a:t>Informe</a:t>
            </a:r>
            <a:r>
              <a:rPr lang="en-US" i="1" dirty="0"/>
              <a:t> del </a:t>
            </a:r>
            <a:r>
              <a:rPr lang="en-US" i="1" dirty="0" err="1"/>
              <a:t>grupo</a:t>
            </a:r>
            <a:r>
              <a:rPr lang="en-US" i="1" dirty="0"/>
              <a:t> de </a:t>
            </a:r>
            <a:r>
              <a:rPr lang="en-US" i="1" dirty="0" err="1"/>
              <a:t>trabajo</a:t>
            </a:r>
            <a:r>
              <a:rPr lang="en-US" i="1" dirty="0"/>
              <a:t> del 13º </a:t>
            </a:r>
            <a:r>
              <a:rPr lang="en-US" i="1" dirty="0" err="1"/>
              <a:t>congreso</a:t>
            </a:r>
            <a:r>
              <a:rPr lang="en-US" i="1" dirty="0"/>
              <a:t> </a:t>
            </a:r>
            <a:r>
              <a:rPr lang="en-US" i="1" dirty="0" err="1"/>
              <a:t>sobre</a:t>
            </a:r>
            <a:r>
              <a:rPr lang="en-US" i="1" dirty="0"/>
              <a:t> SAF. Lupus. Feb 2011 20(2):206-218.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7006432" y="2018804"/>
            <a:ext cx="4405757" cy="30469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Grados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 smtClean="0"/>
              <a:t>reocmendación</a:t>
            </a:r>
            <a:r>
              <a:rPr lang="en-US" i="1" dirty="0" smtClean="0"/>
              <a:t> </a:t>
            </a:r>
            <a:r>
              <a:rPr lang="en-US" i="1" dirty="0" err="1"/>
              <a:t>e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i="1" dirty="0" err="1"/>
              <a:t>pacientes</a:t>
            </a:r>
            <a:r>
              <a:rPr lang="en-US" i="1" dirty="0"/>
              <a:t> con </a:t>
            </a:r>
            <a:r>
              <a:rPr lang="en-US" i="1" dirty="0" err="1"/>
              <a:t>dificultad</a:t>
            </a:r>
            <a:r>
              <a:rPr lang="en-US" i="1" dirty="0"/>
              <a:t> del </a:t>
            </a:r>
            <a:r>
              <a:rPr lang="en-US" i="1" dirty="0" err="1"/>
              <a:t>manejo</a:t>
            </a:r>
            <a:r>
              <a:rPr lang="en-US" i="1" dirty="0"/>
              <a:t> de </a:t>
            </a:r>
            <a:r>
              <a:rPr lang="en-US" i="1" dirty="0" err="1"/>
              <a:t>trombosis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SAF </a:t>
            </a:r>
            <a:r>
              <a:rPr lang="en-US" i="1" dirty="0" err="1"/>
              <a:t>debido</a:t>
            </a:r>
            <a:r>
              <a:rPr lang="en-US" i="1" dirty="0"/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recurencia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fluctación</a:t>
            </a:r>
            <a:r>
              <a:rPr lang="en-US" b="1" i="1" dirty="0">
                <a:solidFill>
                  <a:srgbClr val="FF0000"/>
                </a:solidFill>
              </a:rPr>
              <a:t> del INR, </a:t>
            </a:r>
            <a:r>
              <a:rPr lang="en-US" b="1" i="1" dirty="0" err="1">
                <a:solidFill>
                  <a:srgbClr val="FF0000"/>
                </a:solidFill>
              </a:rPr>
              <a:t>sangrado</a:t>
            </a:r>
            <a:r>
              <a:rPr lang="en-US" b="1" i="1" dirty="0">
                <a:solidFill>
                  <a:srgbClr val="FF0000"/>
                </a:solidFill>
              </a:rPr>
              <a:t> mayor o alto </a:t>
            </a:r>
            <a:r>
              <a:rPr lang="en-US" b="1" i="1" dirty="0" err="1">
                <a:solidFill>
                  <a:srgbClr val="FF0000"/>
                </a:solidFill>
              </a:rPr>
              <a:t>riesgo</a:t>
            </a:r>
            <a:r>
              <a:rPr lang="en-US" b="1" i="1" dirty="0">
                <a:solidFill>
                  <a:srgbClr val="FF0000"/>
                </a:solidFill>
              </a:rPr>
              <a:t> de </a:t>
            </a:r>
            <a:r>
              <a:rPr lang="en-US" b="1" i="1" dirty="0" err="1">
                <a:solidFill>
                  <a:srgbClr val="FF0000"/>
                </a:solidFill>
              </a:rPr>
              <a:t>sangrado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mayor</a:t>
            </a:r>
            <a:r>
              <a:rPr lang="en-US" i="1" dirty="0" err="1"/>
              <a:t>,terapias</a:t>
            </a:r>
            <a:r>
              <a:rPr lang="en-US" i="1" dirty="0"/>
              <a:t> </a:t>
            </a:r>
            <a:r>
              <a:rPr lang="en-US" i="1" dirty="0" err="1"/>
              <a:t>alternativas</a:t>
            </a:r>
            <a:r>
              <a:rPr lang="en-US" i="1" dirty="0"/>
              <a:t> </a:t>
            </a:r>
            <a:r>
              <a:rPr lang="en-US" i="1" dirty="0" err="1"/>
              <a:t>pordrían</a:t>
            </a:r>
            <a:r>
              <a:rPr lang="en-US" i="1" dirty="0"/>
              <a:t> </a:t>
            </a:r>
            <a:r>
              <a:rPr lang="en-US" i="1" dirty="0" err="1" smtClean="0"/>
              <a:t>incluir</a:t>
            </a:r>
            <a:r>
              <a:rPr lang="en-US" i="1" dirty="0" smtClean="0"/>
              <a:t>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HBPM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a largo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plazo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hidroxicloroquina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estatinas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i="1" dirty="0" smtClean="0"/>
              <a:t> </a:t>
            </a:r>
            <a:r>
              <a:rPr lang="en-US" i="1" dirty="0"/>
              <a:t>GRADO DE RECOMENDACIÓN: Non-graded</a:t>
            </a:r>
            <a:r>
              <a:rPr lang="en-US" i="1" dirty="0" smtClean="0"/>
              <a:t>.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76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s-ES" sz="6000" b="1" dirty="0" smtClean="0"/>
              <a:t>CONCLUSIONES</a:t>
            </a:r>
            <a:endParaRPr lang="es-ES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78124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El SAF </a:t>
            </a:r>
            <a:r>
              <a:rPr lang="es-ES" dirty="0" err="1" smtClean="0"/>
              <a:t>trombótico</a:t>
            </a:r>
            <a:r>
              <a:rPr lang="es-ES" dirty="0" smtClean="0"/>
              <a:t> recurrente es poco frecuente.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Aumentar intensidad AVK: dificultades mantener INR. No superioridad vs intensidad moderada (</a:t>
            </a:r>
            <a:r>
              <a:rPr lang="es-ES" dirty="0" err="1" smtClean="0"/>
              <a:t>Tromboprofilaxis</a:t>
            </a:r>
            <a:r>
              <a:rPr lang="es-ES" dirty="0" smtClean="0"/>
              <a:t> secundaria).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HBPM. Mejor opción aunque sin evidencia clínica de calidad.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Terapias adyuvantes: “recomendables”; falta de evidencia clínica de calidad.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Identificar pacientes de alto riesgo: individualizar tratamiento.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 smtClean="0"/>
              <a:t> Necesidad de ensayos clínicos controlados que permitan aumentar el nivel de recomendación de estas terapias.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38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7/72/Old_Man_with_Water_Stu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98" y="176009"/>
            <a:ext cx="10664042" cy="6466748"/>
          </a:xfrm>
          <a:prstGeom prst="rect">
            <a:avLst/>
          </a:prstGeom>
          <a:noFill/>
        </p:spPr>
      </p:pic>
      <p:sp>
        <p:nvSpPr>
          <p:cNvPr id="5" name="1 CuadroTexto"/>
          <p:cNvSpPr txBox="1"/>
          <p:nvPr/>
        </p:nvSpPr>
        <p:spPr>
          <a:xfrm>
            <a:off x="5301998" y="5876515"/>
            <a:ext cx="601254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/>
              <a:t>« La sabiduría es hija de la experiencia »</a:t>
            </a:r>
          </a:p>
        </p:txBody>
      </p:sp>
    </p:spTree>
    <p:extLst>
      <p:ext uri="{BB962C8B-B14F-4D97-AF65-F5344CB8AC3E}">
        <p14:creationId xmlns="" xmlns:p14="http://schemas.microsoft.com/office/powerpoint/2010/main" val="32114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3263" y="1825625"/>
            <a:ext cx="5467597" cy="549440"/>
          </a:xfr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TROMBOPROFILAXIS SECUNDARIA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13219" y="391884"/>
            <a:ext cx="4963885" cy="73627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s-ES" b="1" dirty="0" smtClean="0"/>
              <a:t>INTRODUCCIÓN</a:t>
            </a:r>
            <a:endParaRPr lang="es-ES" b="1" dirty="0"/>
          </a:p>
        </p:txBody>
      </p:sp>
      <p:pic>
        <p:nvPicPr>
          <p:cNvPr id="3074" name="Picture 2" descr="Resultado de imagen de ANTICOAGULANT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89" y="2799607"/>
            <a:ext cx="2626625" cy="171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961413" y="4833259"/>
            <a:ext cx="4895186" cy="3693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Anticoagulación a largo plazo: pilar del </a:t>
            </a:r>
            <a:r>
              <a:rPr lang="es-ES" b="1" dirty="0" err="1" smtClean="0"/>
              <a:t>tto</a:t>
            </a:r>
            <a:r>
              <a:rPr lang="es-ES" b="1" dirty="0" smtClean="0"/>
              <a:t> en SAF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472542" y="3408213"/>
            <a:ext cx="4639283" cy="92333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FF3300"/>
                </a:solidFill>
              </a:rPr>
              <a:t>RECURRENCIA!!</a:t>
            </a:r>
            <a:endParaRPr lang="es-ES" sz="5400" dirty="0">
              <a:solidFill>
                <a:srgbClr val="FF3300"/>
              </a:solidFill>
            </a:endParaRPr>
          </a:p>
        </p:txBody>
      </p:sp>
      <p:pic>
        <p:nvPicPr>
          <p:cNvPr id="3076" name="Picture 4" descr="Resultado de imagen de signo de alar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56" y="3040098"/>
            <a:ext cx="831872" cy="736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65069" y="5581399"/>
            <a:ext cx="6411307" cy="73866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b="1" dirty="0" smtClean="0"/>
              <a:t>CONSENSO GENERAL EN TROMBOSIS VENOSA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FF0000"/>
                </a:solidFill>
              </a:rPr>
              <a:t>Evento arterial: más debatido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6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ma1"/>
          <p:cNvPicPr/>
          <p:nvPr/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2339189" y="1040407"/>
            <a:ext cx="7541080" cy="489866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CuadroTexto 2"/>
          <p:cNvSpPr txBox="1"/>
          <p:nvPr/>
        </p:nvSpPr>
        <p:spPr>
          <a:xfrm>
            <a:off x="589085" y="6124009"/>
            <a:ext cx="878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Uthman</a:t>
            </a:r>
            <a:r>
              <a:rPr lang="en-US" dirty="0" smtClean="0"/>
              <a:t> I </a:t>
            </a:r>
            <a:r>
              <a:rPr lang="en-US" i="1" dirty="0" smtClean="0"/>
              <a:t>et </a:t>
            </a:r>
            <a:r>
              <a:rPr lang="en-US" i="1" dirty="0"/>
              <a:t>al</a:t>
            </a:r>
            <a:r>
              <a:rPr lang="en-US" dirty="0"/>
              <a:t>. Management of antiphospholipid syndrome. </a:t>
            </a:r>
            <a:r>
              <a:rPr lang="en-US" i="1" dirty="0"/>
              <a:t>Ann Rheum</a:t>
            </a:r>
            <a:r>
              <a:rPr lang="en-US" dirty="0"/>
              <a:t> 2019;78:155-161</a:t>
            </a:r>
            <a:r>
              <a:rPr lang="en-US" dirty="0" smtClean="0"/>
              <a:t>.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13219" y="130630"/>
            <a:ext cx="4880755" cy="7348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s-ES" b="1" dirty="0" smtClean="0"/>
              <a:t>INTRODUCCIÓN</a:t>
            </a:r>
          </a:p>
          <a:p>
            <a:pPr algn="ctr"/>
            <a:r>
              <a:rPr lang="es-ES" b="1" dirty="0" smtClean="0"/>
              <a:t>TROMBOPROFILAXIS SECUNDARIA</a:t>
            </a:r>
          </a:p>
        </p:txBody>
      </p:sp>
      <p:sp>
        <p:nvSpPr>
          <p:cNvPr id="5" name="Elipse 4"/>
          <p:cNvSpPr/>
          <p:nvPr/>
        </p:nvSpPr>
        <p:spPr>
          <a:xfrm>
            <a:off x="3859480" y="2434442"/>
            <a:ext cx="2398816" cy="193567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03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7830" y="5961069"/>
            <a:ext cx="10239619" cy="587057"/>
          </a:xfrm>
        </p:spPr>
        <p:txBody>
          <a:bodyPr>
            <a:noAutofit/>
          </a:bodyPr>
          <a:lstStyle/>
          <a:p>
            <a:pPr algn="just"/>
            <a:r>
              <a:rPr lang="es-ES" sz="1600" dirty="0" err="1">
                <a:solidFill>
                  <a:schemeClr val="tx1"/>
                </a:solidFill>
              </a:rPr>
              <a:t>Irastorza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i="1" dirty="0">
                <a:solidFill>
                  <a:schemeClr val="tx1"/>
                </a:solidFill>
              </a:rPr>
              <a:t>et al</a:t>
            </a:r>
            <a:r>
              <a:rPr lang="es-E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Recomendaciones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basadas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evidencias</a:t>
            </a:r>
            <a:r>
              <a:rPr lang="en-US" sz="1600" dirty="0">
                <a:solidFill>
                  <a:schemeClr val="tx1"/>
                </a:solidFill>
              </a:rPr>
              <a:t> para </a:t>
            </a:r>
            <a:r>
              <a:rPr lang="en-US" sz="1600" dirty="0" err="1">
                <a:solidFill>
                  <a:schemeClr val="tx1"/>
                </a:solidFill>
              </a:rPr>
              <a:t>prevencion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tto</a:t>
            </a:r>
            <a:r>
              <a:rPr lang="en-US" sz="1600" dirty="0">
                <a:solidFill>
                  <a:schemeClr val="tx1"/>
                </a:solidFill>
              </a:rPr>
              <a:t> a largo </a:t>
            </a:r>
            <a:r>
              <a:rPr lang="en-US" sz="1600" dirty="0" err="1">
                <a:solidFill>
                  <a:schemeClr val="tx1"/>
                </a:solidFill>
              </a:rPr>
              <a:t>plazo</a:t>
            </a:r>
            <a:r>
              <a:rPr lang="en-US" sz="1600" dirty="0">
                <a:solidFill>
                  <a:schemeClr val="tx1"/>
                </a:solidFill>
              </a:rPr>
              <a:t> de la </a:t>
            </a:r>
            <a:r>
              <a:rPr lang="en-US" sz="1600" dirty="0" err="1">
                <a:solidFill>
                  <a:schemeClr val="tx1"/>
                </a:solidFill>
              </a:rPr>
              <a:t>trombosis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pacientes</a:t>
            </a:r>
            <a:r>
              <a:rPr lang="en-US" sz="1600" dirty="0">
                <a:solidFill>
                  <a:schemeClr val="tx1"/>
                </a:solidFill>
              </a:rPr>
              <a:t> con SAF. </a:t>
            </a:r>
            <a:r>
              <a:rPr lang="en-US" sz="1600" dirty="0" err="1">
                <a:solidFill>
                  <a:schemeClr val="tx1"/>
                </a:solidFill>
              </a:rPr>
              <a:t>Informe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grupo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trabajo</a:t>
            </a:r>
            <a:r>
              <a:rPr lang="en-US" sz="1600" dirty="0">
                <a:solidFill>
                  <a:schemeClr val="tx1"/>
                </a:solidFill>
              </a:rPr>
              <a:t> del 13º </a:t>
            </a:r>
            <a:r>
              <a:rPr lang="en-US" sz="1600" dirty="0" err="1">
                <a:solidFill>
                  <a:schemeClr val="tx1"/>
                </a:solidFill>
              </a:rPr>
              <a:t>congreso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sobre</a:t>
            </a:r>
            <a:r>
              <a:rPr lang="en-US" sz="1600" dirty="0">
                <a:solidFill>
                  <a:schemeClr val="tx1"/>
                </a:solidFill>
              </a:rPr>
              <a:t> SAF. </a:t>
            </a:r>
            <a:r>
              <a:rPr lang="en-US" sz="1600" i="1" dirty="0">
                <a:solidFill>
                  <a:schemeClr val="tx1"/>
                </a:solidFill>
              </a:rPr>
              <a:t>Lupus</a:t>
            </a:r>
            <a:r>
              <a:rPr lang="en-US" sz="1600" dirty="0">
                <a:solidFill>
                  <a:schemeClr val="tx1"/>
                </a:solidFill>
              </a:rPr>
              <a:t>. 2011 20(2):206-218.</a:t>
            </a:r>
            <a:endParaRPr lang="es-ES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313219" y="130630"/>
            <a:ext cx="4880755" cy="7348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s-ES" b="1" dirty="0" smtClean="0"/>
              <a:t>INTRODUCCIÓN</a:t>
            </a:r>
          </a:p>
          <a:p>
            <a:pPr algn="ctr"/>
            <a:r>
              <a:rPr lang="es-ES" b="1" dirty="0" smtClean="0"/>
              <a:t>TROMBOPROFILAXIS SECUNDARIA</a:t>
            </a:r>
          </a:p>
        </p:txBody>
      </p:sp>
      <p:pic>
        <p:nvPicPr>
          <p:cNvPr id="4" name="Imagen3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7523" y="947167"/>
            <a:ext cx="9951522" cy="472923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Rectángulo 1"/>
          <p:cNvSpPr/>
          <p:nvPr/>
        </p:nvSpPr>
        <p:spPr>
          <a:xfrm>
            <a:off x="510639" y="2921330"/>
            <a:ext cx="10402784" cy="19000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3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6" y="641269"/>
            <a:ext cx="12032793" cy="5771406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0245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kuloth\2015\04-June\24-06-2015\NR_aop\slides_img\nrrheum.2015.88-t1.jpg"/>
          <p:cNvPicPr/>
          <p:nvPr/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4223409" y="1579418"/>
            <a:ext cx="7865671" cy="516576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CuadroTexto 2"/>
          <p:cNvSpPr txBox="1"/>
          <p:nvPr/>
        </p:nvSpPr>
        <p:spPr>
          <a:xfrm>
            <a:off x="446038" y="4926714"/>
            <a:ext cx="344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Espinosa G and </a:t>
            </a:r>
            <a:r>
              <a:rPr lang="en-US" dirty="0" err="1"/>
              <a:t>Cervera</a:t>
            </a:r>
            <a:r>
              <a:rPr lang="en-US" dirty="0"/>
              <a:t> R. Current treatment of antiphospholipid syndrome: lights and shadows. </a:t>
            </a:r>
            <a:r>
              <a:rPr lang="en-US" i="1" dirty="0"/>
              <a:t>Nat Rev </a:t>
            </a:r>
            <a:r>
              <a:rPr lang="en-US" i="1" dirty="0" err="1"/>
              <a:t>Rheumatol</a:t>
            </a:r>
            <a:r>
              <a:rPr lang="en-US" dirty="0"/>
              <a:t>. 2015; 11:586-596.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3883231" y="1389407"/>
            <a:ext cx="8538359" cy="200693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46917" y="261259"/>
            <a:ext cx="9702133" cy="8550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s-ES" sz="3200" b="1" dirty="0" smtClean="0"/>
              <a:t>INTRODUCCIÓN</a:t>
            </a:r>
          </a:p>
          <a:p>
            <a:pPr algn="ctr"/>
            <a:r>
              <a:rPr lang="es-ES" sz="3200" b="1" dirty="0" smtClean="0"/>
              <a:t>TROMBOPROFILAXIS SECUNDARIA</a:t>
            </a:r>
          </a:p>
        </p:txBody>
      </p:sp>
      <p:sp>
        <p:nvSpPr>
          <p:cNvPr id="6" name="Flecha arriba 5"/>
          <p:cNvSpPr/>
          <p:nvPr/>
        </p:nvSpPr>
        <p:spPr>
          <a:xfrm>
            <a:off x="1683836" y="387550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5637" y="3363566"/>
            <a:ext cx="3230180" cy="369332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*Difieren en trombosis arterial*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de trombosis arteria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04" y="1546451"/>
            <a:ext cx="1701209" cy="1481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8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312" y="365125"/>
            <a:ext cx="10515600" cy="132556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b="1" dirty="0" smtClean="0"/>
              <a:t>TROMBOEMBOLISMO RECURRENTE A PESAR DE TTO ANTICOAGULANTE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8852" y="2609398"/>
            <a:ext cx="8911442" cy="2865127"/>
          </a:xfrm>
          <a:blipFill>
            <a:blip r:embed="rId3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 smtClean="0"/>
              <a:t>RARO</a:t>
            </a:r>
          </a:p>
          <a:p>
            <a:r>
              <a:rPr lang="es-ES" b="1" dirty="0" smtClean="0"/>
              <a:t>Incidencia anual 3-24%.</a:t>
            </a:r>
            <a:endParaRPr lang="en-US" b="1" dirty="0" smtClean="0"/>
          </a:p>
          <a:p>
            <a:r>
              <a:rPr lang="en-US" b="1" dirty="0" err="1" smtClean="0"/>
              <a:t>Carga</a:t>
            </a:r>
            <a:r>
              <a:rPr lang="en-US" b="1" dirty="0" smtClean="0"/>
              <a:t> </a:t>
            </a:r>
            <a:r>
              <a:rPr lang="en-US" b="1" dirty="0" err="1" smtClean="0"/>
              <a:t>significativa</a:t>
            </a:r>
            <a:r>
              <a:rPr lang="en-US" b="1" dirty="0" smtClean="0"/>
              <a:t> de </a:t>
            </a:r>
            <a:r>
              <a:rPr lang="en-US" b="1" dirty="0" err="1" smtClean="0"/>
              <a:t>Morbi</a:t>
            </a:r>
            <a:r>
              <a:rPr lang="en-US" b="1" dirty="0" smtClean="0"/>
              <a:t>/</a:t>
            </a:r>
            <a:r>
              <a:rPr lang="en-US" b="1" dirty="0" err="1" smtClean="0"/>
              <a:t>mortalidad</a:t>
            </a:r>
            <a:endParaRPr lang="en-US" b="1" dirty="0" smtClean="0"/>
          </a:p>
          <a:p>
            <a:r>
              <a:rPr lang="en-US" b="1" dirty="0" smtClean="0"/>
              <a:t>No </a:t>
            </a:r>
            <a:r>
              <a:rPr lang="en-US" b="1" dirty="0" err="1" smtClean="0"/>
              <a:t>ensayos</a:t>
            </a:r>
            <a:r>
              <a:rPr lang="en-US" b="1" dirty="0" smtClean="0"/>
              <a:t> </a:t>
            </a:r>
            <a:r>
              <a:rPr lang="en-US" b="1" dirty="0" err="1" smtClean="0"/>
              <a:t>aleatorizados</a:t>
            </a:r>
            <a:r>
              <a:rPr lang="en-US" b="1" dirty="0" smtClean="0"/>
              <a:t>, no </a:t>
            </a:r>
            <a:r>
              <a:rPr lang="en-US" b="1" dirty="0" err="1" smtClean="0"/>
              <a:t>recomendaciones</a:t>
            </a:r>
            <a:r>
              <a:rPr lang="en-US" b="1" dirty="0" smtClean="0"/>
              <a:t> </a:t>
            </a:r>
            <a:r>
              <a:rPr lang="en-US" b="1" dirty="0" err="1" smtClean="0"/>
              <a:t>claras</a:t>
            </a:r>
            <a:endParaRPr lang="en-US" b="1" dirty="0" smtClean="0"/>
          </a:p>
          <a:p>
            <a:r>
              <a:rPr lang="en-US" b="1" dirty="0" err="1" smtClean="0"/>
              <a:t>Identificar</a:t>
            </a:r>
            <a:r>
              <a:rPr lang="en-US" b="1" dirty="0" smtClean="0"/>
              <a:t> </a:t>
            </a:r>
            <a:r>
              <a:rPr lang="en-US" b="1" dirty="0" err="1" smtClean="0"/>
              <a:t>pacientes</a:t>
            </a:r>
            <a:r>
              <a:rPr lang="en-US" b="1" dirty="0" smtClean="0"/>
              <a:t> de alto </a:t>
            </a:r>
            <a:r>
              <a:rPr lang="en-US" b="1" dirty="0" err="1" smtClean="0"/>
              <a:t>riesgo</a:t>
            </a:r>
            <a:r>
              <a:rPr lang="en-US" b="1" dirty="0" smtClean="0"/>
              <a:t> de </a:t>
            </a:r>
            <a:r>
              <a:rPr lang="en-US" b="1" dirty="0" err="1" smtClean="0"/>
              <a:t>recurrencia</a:t>
            </a:r>
            <a:endParaRPr lang="en-US" b="1" dirty="0" smtClean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97" y="238496"/>
            <a:ext cx="741363" cy="74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9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3298</TotalTime>
  <Words>6598</Words>
  <Application>Microsoft Office PowerPoint</Application>
  <PresentationFormat>Personalizado</PresentationFormat>
  <Paragraphs>390</Paragraphs>
  <Slides>36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Office Theme</vt:lpstr>
      <vt:lpstr>TRATAMIENTO DE LA RECURRENCIA VENOSA EN EL SÍNDROME ANTIFOSFOLÍPIDO</vt:lpstr>
      <vt:lpstr>TRATAMIENTO DE LA RECURRENCIA VENOSA EN EL SÍNDROME ANTIFOSFOLÍPIDO</vt:lpstr>
      <vt:lpstr>INTRODUCCIÓN</vt:lpstr>
      <vt:lpstr>Diapositiva 4</vt:lpstr>
      <vt:lpstr>Diapositiva 5</vt:lpstr>
      <vt:lpstr>Diapositiva 6</vt:lpstr>
      <vt:lpstr>Diapositiva 7</vt:lpstr>
      <vt:lpstr>Diapositiva 8</vt:lpstr>
      <vt:lpstr>TROMBOEMBOLISMO RECURRENTE A PESAR DE TTO ANTICOAGULANTE</vt:lpstr>
      <vt:lpstr>¿QUÉ HACER ANTE SOSPECHA DE RECURRENCIA?</vt:lpstr>
      <vt:lpstr>Diapositiva 11</vt:lpstr>
      <vt:lpstr>¿QUÉ HACER ANTE SOSPECHA DE RECURRENCIA? COMPROBAR QUE ES RECURRENCIA</vt:lpstr>
      <vt:lpstr>Diapositiva 13</vt:lpstr>
      <vt:lpstr>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 TERAPIAS ADYUVANTES EN EL TTO DEL SAF  HIDROXICLOROQUINA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Manejo de la TEV recurrente. ACCP 2016</vt:lpstr>
      <vt:lpstr>Diapositiva 33</vt:lpstr>
      <vt:lpstr>Diapositiva 34</vt:lpstr>
      <vt:lpstr>CONCLUSIONES</vt:lpstr>
      <vt:lpstr>Diapositiva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retrombosis</dc:title>
  <dc:creator>Usuario de Windows</dc:creator>
  <cp:lastModifiedBy>Julio</cp:lastModifiedBy>
  <cp:revision>352</cp:revision>
  <dcterms:created xsi:type="dcterms:W3CDTF">2019-08-23T10:23:39Z</dcterms:created>
  <dcterms:modified xsi:type="dcterms:W3CDTF">2019-10-21T17:38:03Z</dcterms:modified>
</cp:coreProperties>
</file>