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9" r:id="rId1"/>
  </p:sldMasterIdLst>
  <p:notesMasterIdLst>
    <p:notesMasterId r:id="rId42"/>
  </p:notesMasterIdLst>
  <p:sldIdLst>
    <p:sldId id="256" r:id="rId2"/>
    <p:sldId id="702" r:id="rId3"/>
    <p:sldId id="650" r:id="rId4"/>
    <p:sldId id="654" r:id="rId5"/>
    <p:sldId id="611" r:id="rId6"/>
    <p:sldId id="649" r:id="rId7"/>
    <p:sldId id="653" r:id="rId8"/>
    <p:sldId id="614" r:id="rId9"/>
    <p:sldId id="703" r:id="rId10"/>
    <p:sldId id="699" r:id="rId11"/>
    <p:sldId id="700" r:id="rId12"/>
    <p:sldId id="701" r:id="rId13"/>
    <p:sldId id="704" r:id="rId14"/>
    <p:sldId id="258" r:id="rId15"/>
    <p:sldId id="689" r:id="rId16"/>
    <p:sldId id="508" r:id="rId17"/>
    <p:sldId id="373" r:id="rId18"/>
    <p:sldId id="687" r:id="rId19"/>
    <p:sldId id="694" r:id="rId20"/>
    <p:sldId id="690" r:id="rId21"/>
    <p:sldId id="691" r:id="rId22"/>
    <p:sldId id="692" r:id="rId23"/>
    <p:sldId id="693" r:id="rId24"/>
    <p:sldId id="705" r:id="rId25"/>
    <p:sldId id="259" r:id="rId26"/>
    <p:sldId id="279" r:id="rId27"/>
    <p:sldId id="706" r:id="rId28"/>
    <p:sldId id="663" r:id="rId29"/>
    <p:sldId id="657" r:id="rId30"/>
    <p:sldId id="658" r:id="rId31"/>
    <p:sldId id="773" r:id="rId32"/>
    <p:sldId id="661" r:id="rId33"/>
    <p:sldId id="763" r:id="rId34"/>
    <p:sldId id="776" r:id="rId35"/>
    <p:sldId id="697" r:id="rId36"/>
    <p:sldId id="698" r:id="rId37"/>
    <p:sldId id="777" r:id="rId38"/>
    <p:sldId id="774" r:id="rId39"/>
    <p:sldId id="775" r:id="rId40"/>
    <p:sldId id="257" r:id="rId4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009"/>
    <p:restoredTop sz="83755"/>
  </p:normalViewPr>
  <p:slideViewPr>
    <p:cSldViewPr snapToGrid="0" snapToObjects="1">
      <p:cViewPr varScale="1">
        <p:scale>
          <a:sx n="51" d="100"/>
          <a:sy n="51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meditechmedia\london\Projects\Clients\GSK\Benlysta\3_Resources\Graphical%20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GB" sz="2800"/>
              <a:t> </a:t>
            </a:r>
          </a:p>
        </c:rich>
      </c:tx>
      <c:layout>
        <c:manualLayout>
          <c:xMode val="edge"/>
          <c:yMode val="edge"/>
          <c:x val="0.27295703482855299"/>
          <c:y val="2.5660787734547601E-2"/>
        </c:manualLayout>
      </c:layout>
    </c:title>
    <c:plotArea>
      <c:layout>
        <c:manualLayout>
          <c:layoutTarget val="inner"/>
          <c:xMode val="edge"/>
          <c:yMode val="edge"/>
          <c:x val="9.0632689264034394E-2"/>
          <c:y val="0.13874419205750552"/>
          <c:w val="0.8345140612791655"/>
          <c:h val="0.75488533681443293"/>
        </c:manualLayout>
      </c:layout>
      <c:lineChart>
        <c:grouping val="standard"/>
        <c:ser>
          <c:idx val="0"/>
          <c:order val="0"/>
          <c:tx>
            <c:strRef>
              <c:f>'Borchers Graph'!$B$2</c:f>
              <c:strCache>
                <c:ptCount val="1"/>
                <c:pt idx="0">
                  <c:v>5-year survival</c:v>
                </c:pt>
              </c:strCache>
            </c:strRef>
          </c:tx>
          <c:spPr>
            <a:ln>
              <a:solidFill>
                <a:srgbClr val="544F40"/>
              </a:solidFill>
            </a:ln>
          </c:spPr>
          <c:marker>
            <c:symbol val="none"/>
          </c:marker>
          <c:cat>
            <c:numRef>
              <c:f>'Borchers Graph'!$A$3:$A$9</c:f>
              <c:numCache>
                <c:formatCode>General</c:formatCode>
                <c:ptCount val="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'Borchers Graph'!$B$3:$B$9</c:f>
              <c:numCache>
                <c:formatCode>General</c:formatCode>
                <c:ptCount val="7"/>
                <c:pt idx="0">
                  <c:v>49</c:v>
                </c:pt>
                <c:pt idx="1">
                  <c:v>79.5</c:v>
                </c:pt>
                <c:pt idx="2">
                  <c:v>83.333333333333258</c:v>
                </c:pt>
                <c:pt idx="3">
                  <c:v>84.142857142856059</c:v>
                </c:pt>
                <c:pt idx="4">
                  <c:v>90.357142857142819</c:v>
                </c:pt>
                <c:pt idx="5">
                  <c:v>92.666666666666671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41-4735-8AC4-9429E47EAA92}"/>
            </c:ext>
          </c:extLst>
        </c:ser>
        <c:ser>
          <c:idx val="1"/>
          <c:order val="1"/>
          <c:tx>
            <c:strRef>
              <c:f>'Borchers Graph'!$C$2</c:f>
              <c:strCache>
                <c:ptCount val="1"/>
                <c:pt idx="0">
                  <c:v>10-year survival</c:v>
                </c:pt>
              </c:strCache>
            </c:strRef>
          </c:tx>
          <c:spPr>
            <a:ln>
              <a:solidFill>
                <a:srgbClr val="F36633"/>
              </a:solidFill>
            </a:ln>
          </c:spPr>
          <c:marker>
            <c:symbol val="none"/>
          </c:marker>
          <c:cat>
            <c:numRef>
              <c:f>'Borchers Graph'!$A$3:$A$9</c:f>
              <c:numCache>
                <c:formatCode>General</c:formatCode>
                <c:ptCount val="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'Borchers Graph'!$C$3:$C$9</c:f>
              <c:numCache>
                <c:formatCode>General</c:formatCode>
                <c:ptCount val="7"/>
                <c:pt idx="0">
                  <c:v>33</c:v>
                </c:pt>
                <c:pt idx="1">
                  <c:v>64</c:v>
                </c:pt>
                <c:pt idx="2">
                  <c:v>69</c:v>
                </c:pt>
                <c:pt idx="3">
                  <c:v>75.461538461538467</c:v>
                </c:pt>
                <c:pt idx="4">
                  <c:v>85.214285714285722</c:v>
                </c:pt>
                <c:pt idx="5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41-4735-8AC4-9429E47EAA92}"/>
            </c:ext>
          </c:extLst>
        </c:ser>
        <c:dLbls/>
        <c:marker val="1"/>
        <c:axId val="49183744"/>
        <c:axId val="50021120"/>
      </c:lineChart>
      <c:catAx>
        <c:axId val="49183744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rgbClr val="FFFFFF">
                <a:lumMod val="50000"/>
              </a:srgbClr>
            </a:solidFill>
          </a:ln>
        </c:spPr>
        <c:txPr>
          <a:bodyPr/>
          <a:lstStyle/>
          <a:p>
            <a:pPr>
              <a:defRPr>
                <a:solidFill>
                  <a:srgbClr val="635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50021120"/>
        <c:crosses val="autoZero"/>
        <c:auto val="1"/>
        <c:lblAlgn val="ctr"/>
        <c:lblOffset val="100"/>
      </c:catAx>
      <c:valAx>
        <c:axId val="50021120"/>
        <c:scaling>
          <c:orientation val="minMax"/>
        </c:scaling>
        <c:axPos val="l"/>
        <c:numFmt formatCode="General" sourceLinked="1"/>
        <c:tickLblPos val="nextTo"/>
        <c:spPr>
          <a:ln w="28575" cap="sq">
            <a:solidFill>
              <a:srgbClr val="FFFFFF">
                <a:lumMod val="50000"/>
              </a:srgbClr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635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49183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es-E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69428499080979E-2"/>
          <c:y val="4.9485884843621313E-2"/>
          <c:w val="0.91741829446140599"/>
          <c:h val="0.70725328850091751"/>
        </c:manualLayout>
      </c:layout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Placebo + SoC</c:v>
                </c:pt>
              </c:strCache>
            </c:strRef>
          </c:tx>
          <c:spPr>
            <a:solidFill>
              <a:srgbClr val="908376"/>
            </a:solidFill>
            <a:ln w="9517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'Sheet1'!$A$2</c:f>
              <c:strCache>
                <c:ptCount val="1"/>
                <c:pt idx="0">
                  <c:v>BLISS-NE</c:v>
                </c:pt>
              </c:strCache>
            </c:strRef>
          </c:cat>
          <c:val>
            <c:numRef>
              <c:f>'Sheet1'!$B$2</c:f>
              <c:numCache>
                <c:formatCode>General</c:formatCode>
                <c:ptCount val="1"/>
                <c:pt idx="0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AD-455B-846E-3CD3E0581AD0}"/>
            </c:ext>
          </c:extLst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Belimumab 10 mg/kg + SoC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>
                        <a:highlight>
                          <a:srgbClr val="FFFFFF"/>
                        </a:highlight>
                      </a:rPr>
                      <a:t>53,8</a:t>
                    </a:r>
                    <a:r>
                      <a:rPr lang="en-US" dirty="0"/>
                      <a:t>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AD-455B-846E-3CD3E0581A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/>
                      <a:t>4</a:t>
                    </a:r>
                    <a:r>
                      <a:rPr lang="en-US"/>
                      <a:t>3.2*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AD-455B-846E-3CD3E0581A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/>
                      <a:t>5</a:t>
                    </a:r>
                    <a:r>
                      <a:rPr lang="en-US"/>
                      <a:t>0.6**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AD-455B-846E-3CD3E0581AD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/>
                      <a:t>5</a:t>
                    </a:r>
                    <a:r>
                      <a:rPr lang="en-US"/>
                      <a:t>1.5**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AD-455B-846E-3CD3E0581AD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/>
                      <a:t>6</a:t>
                    </a:r>
                    <a:r>
                      <a:rPr lang="en-US"/>
                      <a:t>1,4**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AD-455B-846E-3CD3E0581AD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00"/>
                      <a:t>6</a:t>
                    </a:r>
                    <a:r>
                      <a:rPr lang="en-US"/>
                      <a:t>5**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AD-455B-846E-3CD3E0581AD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00"/>
                      <a:t>5</a:t>
                    </a:r>
                    <a:r>
                      <a:rPr lang="en-US"/>
                      <a:t>4,3**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AD-455B-846E-3CD3E0581A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'Sheet1'!$A$2</c:f>
              <c:strCache>
                <c:ptCount val="1"/>
                <c:pt idx="0">
                  <c:v>BLISS-NE</c:v>
                </c:pt>
              </c:strCache>
            </c:strRef>
          </c:cat>
          <c:val>
            <c:numRef>
              <c:f>'Sheet1'!$C$2</c:f>
              <c:numCache>
                <c:formatCode>General</c:formatCode>
                <c:ptCount val="1"/>
                <c:pt idx="0">
                  <c:v>54.3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6AD-455B-846E-3CD3E0581AD0}"/>
            </c:ext>
          </c:extLst>
        </c:ser>
        <c:dLbls>
          <c:showVal val="1"/>
        </c:dLbls>
        <c:gapWidth val="60"/>
        <c:axId val="57513472"/>
        <c:axId val="68228992"/>
      </c:barChart>
      <c:catAx>
        <c:axId val="57513472"/>
        <c:scaling>
          <c:orientation val="minMax"/>
        </c:scaling>
        <c:axPos val="b"/>
        <c:numFmt formatCode="General" sourceLinked="1"/>
        <c:tickLblPos val="low"/>
        <c:spPr>
          <a:ln w="28551" cap="sq" cmpd="sng">
            <a:solidFill>
              <a:schemeClr val="tx1"/>
            </a:solidFill>
          </a:ln>
        </c:spPr>
        <c:txPr>
          <a:bodyPr/>
          <a:lstStyle/>
          <a:p>
            <a:pPr>
              <a:defRPr lang="en-US" sz="1400" b="0"/>
            </a:pPr>
            <a:endParaRPr lang="es-ES"/>
          </a:p>
        </c:txPr>
        <c:crossAx val="68228992"/>
        <c:crosses val="autoZero"/>
        <c:lblAlgn val="ctr"/>
        <c:lblOffset val="50"/>
      </c:catAx>
      <c:valAx>
        <c:axId val="68228992"/>
        <c:scaling>
          <c:orientation val="minMax"/>
          <c:max val="70"/>
        </c:scaling>
        <c:axPos val="l"/>
        <c:numFmt formatCode="#,##0" sourceLinked="0"/>
        <c:tickLblPos val="nextTo"/>
        <c:spPr>
          <a:ln w="28551" cap="sq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/>
            </a:pPr>
            <a:endParaRPr lang="es-ES"/>
          </a:p>
        </c:txPr>
        <c:crossAx val="57513472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es-E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69428499080979E-2"/>
          <c:y val="4.9485884843621313E-2"/>
          <c:w val="0.91741829446140599"/>
          <c:h val="0.707253288500917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SoC</c:v>
                </c:pt>
              </c:strCache>
            </c:strRef>
          </c:tx>
          <c:spPr>
            <a:solidFill>
              <a:srgbClr val="908376"/>
            </a:solidFill>
            <a:ln w="9517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BLISS-SC</c:v>
                </c:pt>
                <c:pt idx="1">
                  <c:v>BLISS-SC High disease activity subg.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48.4</c:v>
                </c:pt>
                <c:pt idx="1">
                  <c:v>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55-4EE2-B994-00ED1E9740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Belimumab 10 mg/kg + SoC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/>
                      <a:t>6</a:t>
                    </a:r>
                    <a:r>
                      <a:rPr lang="en-US" dirty="0"/>
                      <a:t>1,4**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55-4EE2-B994-00ED1E97406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dirty="0"/>
                      <a:t>6</a:t>
                    </a:r>
                    <a:r>
                      <a:rPr lang="en-US" sz="1000" dirty="0"/>
                      <a:t>4,6**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55-4EE2-B994-00ED1E9740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5</a:t>
                    </a:r>
                    <a:r>
                      <a:rPr lang="en-US"/>
                      <a:t>0.6**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55-4EE2-B994-00ED1E9740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/>
                      <a:t>5</a:t>
                    </a:r>
                    <a:r>
                      <a:rPr lang="en-US"/>
                      <a:t>1.5**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55-4EE2-B994-00ED1E97406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/>
                      <a:t>6</a:t>
                    </a:r>
                    <a:r>
                      <a:rPr lang="en-US"/>
                      <a:t>1,4**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55-4EE2-B994-00ED1E97406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/>
                      <a:t>6</a:t>
                    </a:r>
                    <a:r>
                      <a:rPr lang="en-US"/>
                      <a:t>5**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55-4EE2-B994-00ED1E97406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/>
                      <a:t>5</a:t>
                    </a:r>
                    <a:r>
                      <a:rPr lang="en-US"/>
                      <a:t>4,3**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55-4EE2-B994-00ED1E9740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BLISS-SC</c:v>
                </c:pt>
                <c:pt idx="1">
                  <c:v>BLISS-SC High disease activity subg.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61.4</c:v>
                </c:pt>
                <c:pt idx="1">
                  <c:v>64.599999999999994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55-4EE2-B994-00ED1E974063}"/>
            </c:ext>
          </c:extLst>
        </c:ser>
        <c:dLbls>
          <c:showVal val="1"/>
        </c:dLbls>
        <c:gapWidth val="60"/>
        <c:axId val="71070848"/>
        <c:axId val="71072384"/>
      </c:barChart>
      <c:catAx>
        <c:axId val="71070848"/>
        <c:scaling>
          <c:orientation val="minMax"/>
        </c:scaling>
        <c:axPos val="b"/>
        <c:numFmt formatCode="General" sourceLinked="1"/>
        <c:tickLblPos val="low"/>
        <c:spPr>
          <a:ln w="28551" cap="sq" cmpd="sng">
            <a:solidFill>
              <a:schemeClr val="tx1"/>
            </a:solidFill>
          </a:ln>
        </c:spPr>
        <c:txPr>
          <a:bodyPr/>
          <a:lstStyle/>
          <a:p>
            <a:pPr>
              <a:defRPr lang="en-US" sz="1400" b="0"/>
            </a:pPr>
            <a:endParaRPr lang="es-ES"/>
          </a:p>
        </c:txPr>
        <c:crossAx val="71072384"/>
        <c:crosses val="autoZero"/>
        <c:lblAlgn val="ctr"/>
        <c:lblOffset val="50"/>
      </c:catAx>
      <c:valAx>
        <c:axId val="71072384"/>
        <c:scaling>
          <c:orientation val="minMax"/>
        </c:scaling>
        <c:axPos val="l"/>
        <c:numFmt formatCode="#,##0" sourceLinked="0"/>
        <c:tickLblPos val="nextTo"/>
        <c:spPr>
          <a:ln w="28551" cap="sq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/>
            </a:pPr>
            <a:endParaRPr lang="es-ES"/>
          </a:p>
        </c:txPr>
        <c:crossAx val="71070848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es-E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969428499080979E-2"/>
          <c:y val="4.9485884843621188E-2"/>
          <c:w val="0.91741829446140599"/>
          <c:h val="0.707253288500917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SoC</c:v>
                </c:pt>
              </c:strCache>
            </c:strRef>
          </c:tx>
          <c:spPr>
            <a:solidFill>
              <a:srgbClr val="908376"/>
            </a:solidFill>
            <a:ln w="9517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>
                        <a:highlight>
                          <a:srgbClr val="FFFFFF"/>
                        </a:highlight>
                      </a:defRPr>
                    </a:pPr>
                    <a:r>
                      <a:rPr lang="en-US" dirty="0">
                        <a:highlight>
                          <a:srgbClr val="FFFFFF"/>
                        </a:highlight>
                      </a:rPr>
                      <a:t>33,5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1C-4A4F-AB08-79F4AD602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BLISS-52</c:v>
                </c:pt>
                <c:pt idx="1">
                  <c:v>BLISS-76</c:v>
                </c:pt>
                <c:pt idx="2">
                  <c:v>BLISS High disease 
activity subg.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43.6</c:v>
                </c:pt>
                <c:pt idx="1">
                  <c:v>33.800000000000004</c:v>
                </c:pt>
                <c:pt idx="2">
                  <c:v>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F-4312-9991-A4A642EBFD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Belimumab 10 mg/kg + SoC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/>
                      <a:t>5</a:t>
                    </a:r>
                    <a:r>
                      <a:rPr lang="en-US" dirty="0"/>
                      <a:t>7,6**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F-4312-9991-A4A642EBFD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dirty="0"/>
                      <a:t>4</a:t>
                    </a:r>
                    <a:r>
                      <a:rPr lang="en-US" dirty="0"/>
                      <a:t>3,2*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F-4312-9991-A4A642EBFD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dirty="0"/>
                      <a:t>5</a:t>
                    </a:r>
                    <a:r>
                      <a:rPr lang="en-US" dirty="0"/>
                      <a:t>0,6**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F-4312-9991-A4A642EBFD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/>
                      <a:t>5</a:t>
                    </a:r>
                    <a:r>
                      <a:rPr lang="en-US"/>
                      <a:t>1.5**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F-4312-9991-A4A642EBFD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/>
                      <a:t>6</a:t>
                    </a:r>
                    <a:r>
                      <a:rPr lang="en-US"/>
                      <a:t>1,4**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F-4312-9991-A4A642EBFD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/>
                      <a:t>6</a:t>
                    </a:r>
                    <a:r>
                      <a:rPr lang="en-US"/>
                      <a:t>5**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2F-4312-9991-A4A642EBFD5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/>
                      <a:t>5</a:t>
                    </a:r>
                    <a:r>
                      <a:rPr lang="en-US"/>
                      <a:t>4,3**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2F-4312-9991-A4A642EBF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BLISS-52</c:v>
                </c:pt>
                <c:pt idx="1">
                  <c:v>BLISS-76</c:v>
                </c:pt>
                <c:pt idx="2">
                  <c:v>BLISS High disease 
activity subg.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57.6</c:v>
                </c:pt>
                <c:pt idx="1">
                  <c:v>43.2</c:v>
                </c:pt>
                <c:pt idx="2">
                  <c:v>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2F-4312-9991-A4A642EBFD55}"/>
            </c:ext>
          </c:extLst>
        </c:ser>
        <c:dLbls>
          <c:showVal val="1"/>
        </c:dLbls>
        <c:gapWidth val="60"/>
        <c:axId val="71156480"/>
        <c:axId val="71158016"/>
      </c:barChart>
      <c:catAx>
        <c:axId val="71156480"/>
        <c:scaling>
          <c:orientation val="minMax"/>
        </c:scaling>
        <c:axPos val="b"/>
        <c:numFmt formatCode="General" sourceLinked="1"/>
        <c:tickLblPos val="low"/>
        <c:spPr>
          <a:ln w="28551" cap="sq" cmpd="sng">
            <a:solidFill>
              <a:schemeClr val="tx1"/>
            </a:solidFill>
          </a:ln>
        </c:spPr>
        <c:txPr>
          <a:bodyPr/>
          <a:lstStyle/>
          <a:p>
            <a:pPr>
              <a:defRPr lang="en-US" sz="1400" b="0"/>
            </a:pPr>
            <a:endParaRPr lang="es-ES"/>
          </a:p>
        </c:txPr>
        <c:crossAx val="71158016"/>
        <c:crosses val="autoZero"/>
        <c:lblAlgn val="ctr"/>
        <c:lblOffset val="50"/>
      </c:catAx>
      <c:valAx>
        <c:axId val="71158016"/>
        <c:scaling>
          <c:orientation val="minMax"/>
        </c:scaling>
        <c:axPos val="l"/>
        <c:numFmt formatCode="#,##0" sourceLinked="0"/>
        <c:tickLblPos val="nextTo"/>
        <c:spPr>
          <a:ln w="28551" cap="sq">
            <a:solidFill>
              <a:schemeClr val="tx1"/>
            </a:solidFill>
          </a:ln>
        </c:spPr>
        <c:txPr>
          <a:bodyPr/>
          <a:lstStyle/>
          <a:p>
            <a:pPr>
              <a:defRPr lang="en-US" sz="1600" b="1"/>
            </a:pPr>
            <a:endParaRPr lang="es-ES"/>
          </a:p>
        </c:txPr>
        <c:crossAx val="71156480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es-E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5526760931158931"/>
          <c:y val="3.3400218517102856E-2"/>
          <c:w val="0.78338046984617848"/>
          <c:h val="0.613760280323367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 = 279)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20.100000000000001</c:v>
                </c:pt>
                <c:pt idx="1">
                  <c:v>33.700000000000003</c:v>
                </c:pt>
                <c:pt idx="2">
                  <c:v>40.5</c:v>
                </c:pt>
                <c:pt idx="3">
                  <c:v>47.7</c:v>
                </c:pt>
                <c:pt idx="4">
                  <c:v>45.9</c:v>
                </c:pt>
                <c:pt idx="5">
                  <c:v>49.5</c:v>
                </c:pt>
                <c:pt idx="6">
                  <c:v>51.3</c:v>
                </c:pt>
                <c:pt idx="7">
                  <c:v>50.2</c:v>
                </c:pt>
                <c:pt idx="8">
                  <c:v>51.3</c:v>
                </c:pt>
                <c:pt idx="9">
                  <c:v>48.7</c:v>
                </c:pt>
                <c:pt idx="10">
                  <c:v>47.7</c:v>
                </c:pt>
                <c:pt idx="11">
                  <c:v>50.2</c:v>
                </c:pt>
                <c:pt idx="12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77-48C7-9AF4-12D9AD17F1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Belimumab 200 mg SC (n = 554)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36</c:v>
                </c:pt>
                <c:pt idx="9">
                  <c:v>40</c:v>
                </c:pt>
                <c:pt idx="10">
                  <c:v>44</c:v>
                </c:pt>
                <c:pt idx="11">
                  <c:v>48</c:v>
                </c:pt>
                <c:pt idx="12">
                  <c:v>52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21.1</c:v>
                </c:pt>
                <c:pt idx="1">
                  <c:v>37.200000000000003</c:v>
                </c:pt>
                <c:pt idx="2">
                  <c:v>47.3</c:v>
                </c:pt>
                <c:pt idx="3">
                  <c:v>55.6</c:v>
                </c:pt>
                <c:pt idx="4">
                  <c:v>59.7</c:v>
                </c:pt>
                <c:pt idx="5">
                  <c:v>59.9</c:v>
                </c:pt>
                <c:pt idx="6">
                  <c:v>63</c:v>
                </c:pt>
                <c:pt idx="7">
                  <c:v>60.5</c:v>
                </c:pt>
                <c:pt idx="8">
                  <c:v>61</c:v>
                </c:pt>
                <c:pt idx="9">
                  <c:v>63.2</c:v>
                </c:pt>
                <c:pt idx="10">
                  <c:v>61.6</c:v>
                </c:pt>
                <c:pt idx="11">
                  <c:v>62.5</c:v>
                </c:pt>
                <c:pt idx="12">
                  <c:v>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77-48C7-9AF4-12D9AD17F1A6}"/>
            </c:ext>
          </c:extLst>
        </c:ser>
        <c:dLbls/>
        <c:marker val="1"/>
        <c:axId val="71621248"/>
        <c:axId val="71377664"/>
      </c:lineChart>
      <c:catAx>
        <c:axId val="7162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 err="1"/>
                  <a:t>Semana</a:t>
                </a:r>
                <a:endParaRPr lang="en-GB" sz="1600"/>
              </a:p>
            </c:rich>
          </c:tx>
          <c:layout>
            <c:manualLayout>
              <c:xMode val="edge"/>
              <c:yMode val="edge"/>
              <c:x val="0.486484012499245"/>
              <c:y val="0.74753765703885178"/>
            </c:manualLayout>
          </c:layout>
        </c:title>
        <c:numFmt formatCode="General" sourceLinked="0"/>
        <c:tickLblPos val="nextTo"/>
        <c:spPr>
          <a:ln w="19050">
            <a:solidFill>
              <a:srgbClr val="635A54"/>
            </a:solidFill>
          </a:ln>
        </c:spPr>
        <c:txPr>
          <a:bodyPr/>
          <a:lstStyle/>
          <a:p>
            <a:pPr>
              <a:defRPr sz="1600"/>
            </a:pPr>
            <a:endParaRPr lang="es-ES"/>
          </a:p>
        </c:txPr>
        <c:crossAx val="71377664"/>
        <c:crossesAt val="0"/>
        <c:auto val="1"/>
        <c:lblAlgn val="ctr"/>
        <c:lblOffset val="100"/>
      </c:catAx>
      <c:valAx>
        <c:axId val="71377664"/>
        <c:scaling>
          <c:orientation val="minMax"/>
          <c:max val="80"/>
        </c:scaling>
        <c:axPos val="l"/>
        <c:title>
          <c:tx>
            <c:rich>
              <a:bodyPr/>
              <a:lstStyle/>
              <a:p>
                <a:pPr algn="ctr" rtl="0">
                  <a:defRPr lang="en-GB" sz="1600" b="1" i="0" u="none" strike="noStrike" kern="1200" baseline="0" dirty="0">
                    <a:solidFill>
                      <a:srgbClr val="544F4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kern="1200" baseline="0" err="1">
                    <a:solidFill>
                      <a:srgbClr val="544F40"/>
                    </a:solidFill>
                    <a:latin typeface="+mn-lt"/>
                    <a:ea typeface="+mn-ea"/>
                    <a:cs typeface="+mn-cs"/>
                  </a:rPr>
                  <a:t>Pacientes</a:t>
                </a:r>
                <a:r>
                  <a:rPr lang="en-GB" sz="1600" b="1" i="0" u="none" strike="noStrike" kern="1200" baseline="0">
                    <a:solidFill>
                      <a:srgbClr val="544F40"/>
                    </a:solidFill>
                    <a:latin typeface="+mn-lt"/>
                    <a:ea typeface="+mn-ea"/>
                    <a:cs typeface="+mn-cs"/>
                  </a:rPr>
                  <a:t>, %</a:t>
                </a:r>
              </a:p>
            </c:rich>
          </c:tx>
          <c:layout>
            <c:manualLayout>
              <c:xMode val="edge"/>
              <c:yMode val="edge"/>
              <c:x val="5.4037040729715123E-2"/>
              <c:y val="0.20593644439166608"/>
            </c:manualLayout>
          </c:layout>
        </c:title>
        <c:numFmt formatCode="#,##0" sourceLinked="0"/>
        <c:tickLblPos val="nextTo"/>
        <c:spPr>
          <a:ln w="19050">
            <a:solidFill>
              <a:srgbClr val="635A54"/>
            </a:solidFill>
          </a:ln>
        </c:spPr>
        <c:txPr>
          <a:bodyPr/>
          <a:lstStyle/>
          <a:p>
            <a:pPr>
              <a:defRPr sz="1600"/>
            </a:pPr>
            <a:endParaRPr lang="es-ES"/>
          </a:p>
        </c:txPr>
        <c:crossAx val="7162124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658352966178149"/>
          <c:y val="0.80342075235961863"/>
          <c:w val="0.77127612168833393"/>
          <c:h val="7.6883168018191519E-2"/>
        </c:manualLayout>
      </c:layout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5265966748036289"/>
          <c:y val="0.10944389763779479"/>
          <c:w val="0.64768195933360106"/>
          <c:h val="0.5783632287533547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Elevada a normal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2E-4DAE-BAFD-1A9B141FA7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Belimumab 200 mg SC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 w="253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Elevada a normal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2E-4DAE-BAFD-1A9B141FA7E5}"/>
            </c:ext>
          </c:extLst>
        </c:ser>
        <c:dLbls>
          <c:showVal val="1"/>
        </c:dLbls>
        <c:gapWidth val="50"/>
        <c:axId val="75459200"/>
        <c:axId val="75489664"/>
      </c:barChart>
      <c:catAx>
        <c:axId val="75459200"/>
        <c:scaling>
          <c:orientation val="minMax"/>
        </c:scaling>
        <c:axPos val="b"/>
        <c:numFmt formatCode="General" sourceLinked="0"/>
        <c:tickLblPos val="nextTo"/>
        <c:spPr>
          <a:ln w="19050">
            <a:solidFill>
              <a:srgbClr val="635A54"/>
            </a:solidFill>
          </a:ln>
        </c:spPr>
        <c:txPr>
          <a:bodyPr/>
          <a:lstStyle/>
          <a:p>
            <a:pPr>
              <a:defRPr sz="1600" b="0"/>
            </a:pPr>
            <a:endParaRPr lang="es-ES"/>
          </a:p>
        </c:txPr>
        <c:crossAx val="75489664"/>
        <c:crosses val="autoZero"/>
        <c:auto val="1"/>
        <c:lblAlgn val="ctr"/>
        <c:lblOffset val="100"/>
      </c:catAx>
      <c:valAx>
        <c:axId val="75489664"/>
        <c:scaling>
          <c:orientation val="minMax"/>
          <c:max val="100"/>
          <c:min val="0"/>
        </c:scaling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600" err="1">
                    <a:solidFill>
                      <a:schemeClr val="tx1"/>
                    </a:solidFill>
                  </a:rPr>
                  <a:t>Pacientes</a:t>
                </a:r>
                <a:r>
                  <a:rPr lang="en-GB" sz="1600">
                    <a:solidFill>
                      <a:schemeClr val="tx1"/>
                    </a:solidFill>
                  </a:rPr>
                  <a:t>, %</a:t>
                </a:r>
              </a:p>
            </c:rich>
          </c:tx>
          <c:layout>
            <c:manualLayout>
              <c:xMode val="edge"/>
              <c:yMode val="edge"/>
              <c:x val="5.3327623311507519E-2"/>
              <c:y val="0.26541810312348235"/>
            </c:manualLayout>
          </c:layout>
        </c:title>
        <c:numFmt formatCode="General" sourceLinked="0"/>
        <c:tickLblPos val="nextTo"/>
        <c:spPr>
          <a:ln w="19050">
            <a:solidFill>
              <a:srgbClr val="635A54"/>
            </a:solidFill>
          </a:ln>
        </c:spPr>
        <c:txPr>
          <a:bodyPr/>
          <a:lstStyle/>
          <a:p>
            <a:pPr>
              <a:defRPr sz="1600"/>
            </a:pPr>
            <a:endParaRPr lang="es-ES"/>
          </a:p>
        </c:txPr>
        <c:crossAx val="75459200"/>
        <c:crosses val="autoZero"/>
        <c:crossBetween val="between"/>
        <c:majorUnit val="20"/>
      </c:valAx>
      <c:spPr>
        <a:noFill/>
        <a:ln w="2534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/>
            </a:pPr>
            <a:endParaRPr lang="es-ES"/>
          </a:p>
        </c:txPr>
      </c:legendEntry>
      <c:legendEntry>
        <c:idx val="0"/>
        <c:txPr>
          <a:bodyPr/>
          <a:lstStyle/>
          <a:p>
            <a:pPr>
              <a:defRPr sz="1400"/>
            </a:pPr>
            <a:endParaRPr lang="es-ES"/>
          </a:p>
        </c:txPr>
      </c:legendEntry>
      <c:layout>
        <c:manualLayout>
          <c:xMode val="edge"/>
          <c:yMode val="edge"/>
          <c:x val="0.14984729385342793"/>
          <c:y val="0.81951951029521353"/>
          <c:w val="0.85015270614657645"/>
          <c:h val="6.771549011994539E-2"/>
        </c:manualLayout>
      </c:layout>
      <c:spPr>
        <a:ln>
          <a:noFill/>
        </a:ln>
        <a:effectLst/>
      </c:spPr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</c:chart>
  <c:txPr>
    <a:bodyPr/>
    <a:lstStyle/>
    <a:p>
      <a:pPr>
        <a:defRPr sz="1796"/>
      </a:pPr>
      <a:endParaRPr lang="es-E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0.69773</cdr:x>
      <cdr:y>0.0188</cdr:y>
    </cdr:from>
    <cdr:to>
      <cdr:x>0.9717</cdr:x>
      <cdr:y>0.18236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900275" y="56098"/>
          <a:ext cx="1138792" cy="48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0.32451</cdr:x>
      <cdr:y>0.61513</cdr:y>
    </cdr:from>
    <cdr:to>
      <cdr:x>0.57142</cdr:x>
      <cdr:y>0.68899</cdr:y>
    </cdr:to>
    <cdr:sp macro="" textlink="">
      <cdr:nvSpPr>
        <cdr:cNvPr id="2" name="Text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60902" y="2563297"/>
          <a:ext cx="95937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buClr>
              <a:schemeClr val="tx1"/>
            </a:buClr>
          </a:pPr>
          <a:r>
            <a:rPr lang="en-GB" altLang="en-US" sz="1400" dirty="0">
              <a:solidFill>
                <a:schemeClr val="bg1"/>
              </a:solidFill>
            </a:rPr>
            <a:t>7/29</a:t>
          </a:r>
        </a:p>
      </cdr:txBody>
    </cdr:sp>
  </cdr:relSizeAnchor>
  <cdr:relSizeAnchor xmlns:cdr="http://schemas.openxmlformats.org/drawingml/2006/chartDrawing">
    <cdr:from>
      <cdr:x>0.57603</cdr:x>
      <cdr:y>0.61513</cdr:y>
    </cdr:from>
    <cdr:to>
      <cdr:x>0.83213</cdr:x>
      <cdr:y>0.68899</cdr:y>
    </cdr:to>
    <cdr:sp macro="" textlink="">
      <cdr:nvSpPr>
        <cdr:cNvPr id="3" name="Text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38208" y="2563297"/>
          <a:ext cx="99508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buClr>
              <a:schemeClr val="tx1"/>
            </a:buClr>
          </a:pPr>
          <a:r>
            <a:rPr lang="en-GB" altLang="en-US" sz="1400" dirty="0">
              <a:solidFill>
                <a:schemeClr val="bg1"/>
              </a:solidFill>
            </a:rPr>
            <a:t>33/67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E0B59-1EBB-1C4C-A241-EF2FC4FC9652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F15A-3EEF-5A42-89D5-C661177EB5D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5778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8847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8985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4618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82412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6410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61540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Systemic Lupus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683D859-AD40-4B73-B238-D30E72986342}" type="datetime8">
              <a:rPr lang="en-US" smtClean="0">
                <a:solidFill>
                  <a:prstClr val="black"/>
                </a:solidFill>
              </a:rPr>
              <a:pPr>
                <a:defRPr/>
              </a:pPr>
              <a:t>2/23/2020 2:39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File Name Here.ppt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C45AD80-DBDE-499C-967D-7A33A808C66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637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Systemic Lupus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3D859-AD40-4B73-B238-D30E7298634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2/23/2020 2:39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 Name Here.ppt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5AD80-DBDE-499C-967D-7A33A808C6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9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982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B53C8-14E4-49A7-A1A5-3BF810B81E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539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470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59179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61439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071FA-9F2F-4920-9953-90F34D2EFE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96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8A6A-5E2C-4BDF-83BE-784055704567}" type="slidenum">
              <a:rPr lang="es-ES_tradnl" smtClean="0"/>
              <a:pPr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59215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8A6A-5E2C-4BDF-83BE-784055704567}" type="slidenum">
              <a:rPr lang="es-ES_tradnl" smtClean="0"/>
              <a:pPr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46691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8A6A-5E2C-4BDF-83BE-784055704567}" type="slidenum">
              <a:rPr lang="es-ES_tradnl" smtClean="0"/>
              <a:pPr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43184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8A6A-5E2C-4BDF-83BE-784055704567}" type="slidenum">
              <a:rPr lang="es-ES_tradnl" smtClean="0"/>
              <a:pPr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42699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8A6A-5E2C-4BDF-83BE-784055704567}" type="slidenum">
              <a:rPr lang="es-ES_tradnl" smtClean="0"/>
              <a:pPr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26672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8A6A-5E2C-4BDF-83BE-784055704567}" type="slidenum">
              <a:rPr lang="es-ES_tradnl" smtClean="0"/>
              <a:pPr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12191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95931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3133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08248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58125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34987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0111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GB" dirty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F9AB0-A52A-4B9A-9E33-FE83D922550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55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DA554-FD0A-443D-9AC4-E6B03937F5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61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1695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1682"/>
            <a:ext cx="5486727" cy="4117944"/>
          </a:xfrm>
          <a:ln/>
          <a:extLst/>
        </p:spPr>
        <p:txBody>
          <a:bodyPr lIns="95747" tIns="47873" rIns="95747" bIns="47873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7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9788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3F15A-3EEF-5A42-89D5-C661177EB5D5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93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263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0388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769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294810"/>
            <a:ext cx="10102852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196152"/>
            <a:ext cx="11231033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6832" y="692554"/>
            <a:ext cx="10130368" cy="2349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92758" y="5978065"/>
            <a:ext cx="11261093" cy="203133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your date / confidentiality text here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0623551" y="6437314"/>
            <a:ext cx="1107016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9A8B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9AAB7-4BF3-4FE3-AA1F-BE35C79277D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617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294810"/>
            <a:ext cx="10102852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6832" y="692554"/>
            <a:ext cx="10130368" cy="234950"/>
          </a:xfrm>
        </p:spPr>
        <p:txBody>
          <a:bodyPr rtlCol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86832" y="5978065"/>
            <a:ext cx="11261093" cy="203133"/>
          </a:xfrm>
        </p:spPr>
        <p:txBody>
          <a:bodyPr anchor="b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654F-6187-43DC-B4F9-BFEE9E88BA6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782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grpSp>
        <p:nvGrpSpPr>
          <p:cNvPr id="3" name="Group 18"/>
          <p:cNvGrpSpPr/>
          <p:nvPr userDrawn="1"/>
        </p:nvGrpSpPr>
        <p:grpSpPr>
          <a:xfrm flipH="1">
            <a:off x="0" y="1071600"/>
            <a:ext cx="12192000" cy="72008"/>
            <a:chOff x="0" y="1412776"/>
            <a:chExt cx="9144000" cy="72008"/>
          </a:xfrm>
        </p:grpSpPr>
        <p:cxnSp>
          <p:nvCxnSpPr>
            <p:cNvPr id="36" name="Straight Connector 35"/>
            <p:cNvCxnSpPr/>
            <p:nvPr userDrawn="1"/>
          </p:nvCxnSpPr>
          <p:spPr>
            <a:xfrm>
              <a:off x="0" y="1412776"/>
              <a:ext cx="91440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0" y="1484784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609600" y="1340769"/>
            <a:ext cx="10972800" cy="4525963"/>
          </a:xfrm>
        </p:spPr>
        <p:txBody>
          <a:bodyPr/>
          <a:lstStyle>
            <a:lvl1pPr>
              <a:buClr>
                <a:srgbClr val="7030A0"/>
              </a:buClr>
              <a:buSzPct val="80000"/>
              <a:buFontTx/>
              <a:buBlip>
                <a:blip r:embed="rId2"/>
              </a:buBlip>
              <a:defRPr sz="28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030A0"/>
              </a:buClr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C000"/>
              </a:buClr>
              <a:buSzPct val="150000"/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030A0"/>
              </a:buClr>
              <a:defRPr sz="18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5345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335280"/>
            <a:ext cx="10587569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7" y="6400803"/>
            <a:ext cx="8498843" cy="12311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spcAft>
                <a:spcPts val="225"/>
              </a:spcAft>
              <a:buNone/>
              <a:defRPr lang="en-US" sz="6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marL="0" lvl="0" indent="0" algn="l" defTabSz="6858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dirty="0"/>
              <a:t>Insert Source text here</a:t>
            </a:r>
          </a:p>
        </p:txBody>
      </p:sp>
      <p:sp>
        <p:nvSpPr>
          <p:cNvPr id="6" name="Content Placeholder 15"/>
          <p:cNvSpPr>
            <a:spLocks noGrp="1"/>
          </p:cNvSpPr>
          <p:nvPr>
            <p:ph sz="quarter" idx="12"/>
          </p:nvPr>
        </p:nvSpPr>
        <p:spPr>
          <a:xfrm>
            <a:off x="486834" y="4343403"/>
            <a:ext cx="11231033" cy="1046669"/>
          </a:xfrm>
        </p:spPr>
        <p:txBody>
          <a:bodyPr/>
          <a:lstStyle>
            <a:lvl1pPr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202406" indent="-202406"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386954" indent="-202406">
              <a:spcBef>
                <a:spcPts val="0"/>
              </a:spcBef>
              <a:defRPr sz="1050">
                <a:solidFill>
                  <a:schemeClr val="tx1"/>
                </a:solidFill>
              </a:defRPr>
            </a:lvl3pPr>
            <a:lvl4pPr marL="604838" indent="-202406">
              <a:spcBef>
                <a:spcPts val="0"/>
              </a:spcBef>
              <a:defRPr sz="1050">
                <a:solidFill>
                  <a:schemeClr val="tx1"/>
                </a:solidFill>
              </a:defRPr>
            </a:lvl4pPr>
            <a:lvl5pPr marL="813197" indent="-202406">
              <a:spcBef>
                <a:spcPts val="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2332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99872" y="6005767"/>
            <a:ext cx="11261093" cy="17543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600" baseline="0"/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53247"/>
            <a:ext cx="1009092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5" y="692554"/>
            <a:ext cx="10118404" cy="234950"/>
          </a:xfrm>
        </p:spPr>
        <p:txBody>
          <a:bodyPr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i="0">
                <a:latin typeface="+mn-lt"/>
              </a:defRPr>
            </a:lvl1pPr>
            <a:lvl2pPr marL="203597" indent="0">
              <a:buNone/>
              <a:defRPr/>
            </a:lvl2pPr>
            <a:lvl3pPr marL="400050" indent="0">
              <a:buNone/>
              <a:defRPr/>
            </a:lvl3pPr>
            <a:lvl4pPr marL="611981" indent="0">
              <a:buNone/>
              <a:defRPr/>
            </a:lvl4pPr>
            <a:lvl5pPr marL="828675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2"/>
          </p:nvPr>
        </p:nvSpPr>
        <p:spPr>
          <a:xfrm>
            <a:off x="500098" y="1177489"/>
            <a:ext cx="11217769" cy="4658549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777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0882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044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983222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5177871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296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0428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646942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735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E043337-C867-AF41-9E4A-9AA07724DA44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F15CEED-83E3-E24A-A946-A8BC6D7048E5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314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2" r:id="rId12"/>
    <p:sldLayoutId id="2147484263" r:id="rId13"/>
    <p:sldLayoutId id="2147484264" r:id="rId14"/>
    <p:sldLayoutId id="2147484265" r:id="rId15"/>
    <p:sldLayoutId id="2147484267" r:id="rId1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673851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673851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?term=Cytokine+Growth+Factor+Rev+2013;+24:203-15" TargetMode="External"/><Relationship Id="rId4" Type="http://schemas.openxmlformats.org/officeDocument/2006/relationships/hyperlink" Target="https://www.ncbi.nlm.nih.gov/pubmed/?term=Arthritis+Rheumatol+2017;+69:+122-13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cbi.nlm.nih.gov/pubmed/?term=Arthritis+Rheumatol+2016;+68:+2184-+92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sk-studyregister.com/study/3644" TargetMode="Externa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s://www.ncbi.nlm.nih.gov/pubmed/?term=Schwarting+A,+Dooley+MA,+Roth+DA+et+al.+Impact+of+concomitant+medication+use+on+belimumab+efficacy+and+safety+in+patients+with+systemic+lupus+erythematosus.+Lupus+2016;+25:+1587-1596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cbi.nlm.nih.gov/pubmed/?term=Effect+of+belimumab+treatment+on+renal+outcomes:+results+from+the+phase+3+belimumab+clinical+trials+in+patients+with+SL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Relationship Id="rId7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2ahUKEwjDiObzsKveAhVRmeAKHVpFDawQjRx6BAgBEAU&amp;url=https://es.gsk.com/&amp;psig=AOvVaw2_A3H3WhAQ2PyynvEb2Jcu&amp;ust=1540893271589609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C8B408-EA7B-854E-AA98-E273B00E7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Qué nos ha enseñado Belimumab sobre el manejo del lupus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AA23FA5-6572-F74F-AC45-7D56C546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Antonio Fernández Nebro</a:t>
            </a:r>
          </a:p>
          <a:p>
            <a:r>
              <a:rPr lang="es-ES_tradnl" dirty="0"/>
              <a:t>UGC Reumatología</a:t>
            </a:r>
          </a:p>
          <a:p>
            <a:r>
              <a:rPr lang="es-ES_tradnl" dirty="0"/>
              <a:t>IBIMA, HRUM, UMA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261258"/>
            <a:ext cx="3076150" cy="4161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941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B8212B-E527-9349-8056-C37B747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Qué importancia tiene </a:t>
            </a:r>
            <a:r>
              <a:rPr lang="es-ES_tradnl" dirty="0" err="1"/>
              <a:t>BLyS</a:t>
            </a:r>
            <a:r>
              <a:rPr lang="es-ES_tradnl" dirty="0"/>
              <a:t> en la autoinmunidad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F63BB3A-13A5-944B-B602-B97E4FB26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23938" y="2342745"/>
            <a:ext cx="9720262" cy="3909235"/>
          </a:xfrm>
        </p:spPr>
      </p:pic>
      <p:sp>
        <p:nvSpPr>
          <p:cNvPr id="3" name="Flecha izquierda y derecha 2">
            <a:extLst>
              <a:ext uri="{FF2B5EF4-FFF2-40B4-BE49-F238E27FC236}">
                <a16:creationId xmlns:a16="http://schemas.microsoft.com/office/drawing/2014/main" xmlns="" id="{913490F6-A492-0744-8081-2B29AC7575CA}"/>
              </a:ext>
            </a:extLst>
          </p:cNvPr>
          <p:cNvSpPr/>
          <p:nvPr/>
        </p:nvSpPr>
        <p:spPr>
          <a:xfrm>
            <a:off x="2426677" y="6251980"/>
            <a:ext cx="7127631" cy="4536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MÉDULA ÓSEA – Antígeno-independiente</a:t>
            </a:r>
          </a:p>
        </p:txBody>
      </p:sp>
      <p:sp>
        <p:nvSpPr>
          <p:cNvPr id="7" name="Flecha abajo 6">
            <a:extLst>
              <a:ext uri="{FF2B5EF4-FFF2-40B4-BE49-F238E27FC236}">
                <a16:creationId xmlns:a16="http://schemas.microsoft.com/office/drawing/2014/main" xmlns="" id="{0C709A8B-2CC6-1043-A75D-FBB282D7D4F2}"/>
              </a:ext>
            </a:extLst>
          </p:cNvPr>
          <p:cNvSpPr/>
          <p:nvPr/>
        </p:nvSpPr>
        <p:spPr>
          <a:xfrm>
            <a:off x="8827477" y="2342745"/>
            <a:ext cx="304800" cy="271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lecha izquierda y derecha 7">
            <a:extLst>
              <a:ext uri="{FF2B5EF4-FFF2-40B4-BE49-F238E27FC236}">
                <a16:creationId xmlns:a16="http://schemas.microsoft.com/office/drawing/2014/main" xmlns="" id="{86B94572-FD6B-F940-B162-54DDBF425473}"/>
              </a:ext>
            </a:extLst>
          </p:cNvPr>
          <p:cNvSpPr/>
          <p:nvPr/>
        </p:nvSpPr>
        <p:spPr>
          <a:xfrm>
            <a:off x="9554309" y="6240257"/>
            <a:ext cx="1805354" cy="4536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Bazo - </a:t>
            </a:r>
            <a:r>
              <a:rPr lang="es-ES_tradnl" b="1" dirty="0" err="1"/>
              <a:t>Circul</a:t>
            </a:r>
            <a:endParaRPr lang="es-ES_tradnl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3F829FF-496D-AB4E-A315-C28F3882D423}"/>
              </a:ext>
            </a:extLst>
          </p:cNvPr>
          <p:cNvSpPr txBox="1"/>
          <p:nvPr/>
        </p:nvSpPr>
        <p:spPr>
          <a:xfrm>
            <a:off x="10244363" y="1889022"/>
            <a:ext cx="12742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_tradnl" dirty="0" err="1"/>
              <a:t>BLyS</a:t>
            </a:r>
            <a:r>
              <a:rPr lang="es-ES_tradnl" dirty="0"/>
              <a:t> - BAFF</a:t>
            </a:r>
          </a:p>
        </p:txBody>
      </p:sp>
      <p:sp>
        <p:nvSpPr>
          <p:cNvPr id="10" name="Flecha abajo 9">
            <a:extLst>
              <a:ext uri="{FF2B5EF4-FFF2-40B4-BE49-F238E27FC236}">
                <a16:creationId xmlns:a16="http://schemas.microsoft.com/office/drawing/2014/main" xmlns="" id="{35A81F55-CA67-1F44-BD17-4D5FE9D16969}"/>
              </a:ext>
            </a:extLst>
          </p:cNvPr>
          <p:cNvSpPr/>
          <p:nvPr/>
        </p:nvSpPr>
        <p:spPr>
          <a:xfrm>
            <a:off x="10245967" y="2354469"/>
            <a:ext cx="304800" cy="2715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2E2A0E6D-10A7-314A-B061-936631572B21}"/>
              </a:ext>
            </a:extLst>
          </p:cNvPr>
          <p:cNvCxnSpPr>
            <a:cxnSpLocks/>
          </p:cNvCxnSpPr>
          <p:nvPr/>
        </p:nvCxnSpPr>
        <p:spPr>
          <a:xfrm>
            <a:off x="9554308" y="1184031"/>
            <a:ext cx="0" cy="5673969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AEF6CFA-F4A7-E14F-9391-56FB2260C540}"/>
              </a:ext>
            </a:extLst>
          </p:cNvPr>
          <p:cNvSpPr txBox="1"/>
          <p:nvPr/>
        </p:nvSpPr>
        <p:spPr>
          <a:xfrm>
            <a:off x="7902571" y="1335024"/>
            <a:ext cx="215956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_tradnl" dirty="0"/>
              <a:t>Edición de receptores</a:t>
            </a:r>
          </a:p>
          <a:p>
            <a:pPr algn="ctr"/>
            <a:r>
              <a:rPr lang="es-ES_tradnl" dirty="0"/>
              <a:t>Delección clonal</a:t>
            </a:r>
          </a:p>
          <a:p>
            <a:pPr algn="ctr"/>
            <a:r>
              <a:rPr lang="es-ES_tradnl" dirty="0"/>
              <a:t>Inducción de anergia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EFD3BFF3-9136-3B4F-A812-6AAE47057BF4}"/>
              </a:ext>
            </a:extLst>
          </p:cNvPr>
          <p:cNvSpPr/>
          <p:nvPr/>
        </p:nvSpPr>
        <p:spPr>
          <a:xfrm>
            <a:off x="3645877" y="4325815"/>
            <a:ext cx="2286000" cy="480647"/>
          </a:xfrm>
          <a:prstGeom prst="roundRect">
            <a:avLst/>
          </a:prstGeom>
          <a:noFill/>
          <a:ln w="34925">
            <a:solidFill>
              <a:srgbClr val="C00000"/>
            </a:solidFill>
            <a:prstDash val="dash"/>
          </a:ln>
          <a:effectLst>
            <a:glow rad="101600">
              <a:srgbClr val="FF9D9C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xmlns="" id="{588CDEF8-8C15-A346-9119-65F27B0D0EC3}"/>
              </a:ext>
            </a:extLst>
          </p:cNvPr>
          <p:cNvSpPr/>
          <p:nvPr/>
        </p:nvSpPr>
        <p:spPr>
          <a:xfrm>
            <a:off x="7168896" y="4808251"/>
            <a:ext cx="1195521" cy="480647"/>
          </a:xfrm>
          <a:prstGeom prst="roundRect">
            <a:avLst/>
          </a:prstGeom>
          <a:noFill/>
          <a:ln w="34925">
            <a:solidFill>
              <a:srgbClr val="00B0F0"/>
            </a:solidFill>
            <a:prstDash val="dash"/>
          </a:ln>
          <a:effectLst>
            <a:glow rad="101600">
              <a:schemeClr val="accent2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xmlns="" id="{2AF5D963-F7CE-EB43-AAE2-B7247451B349}"/>
              </a:ext>
            </a:extLst>
          </p:cNvPr>
          <p:cNvSpPr/>
          <p:nvPr/>
        </p:nvSpPr>
        <p:spPr>
          <a:xfrm>
            <a:off x="8573085" y="3133960"/>
            <a:ext cx="731520" cy="480647"/>
          </a:xfrm>
          <a:prstGeom prst="roundRect">
            <a:avLst/>
          </a:prstGeom>
          <a:noFill/>
          <a:ln w="34925">
            <a:solidFill>
              <a:srgbClr val="00B0F0"/>
            </a:solidFill>
            <a:prstDash val="dash"/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xmlns="" id="{B030847F-8277-E940-B539-C582B4401E15}"/>
              </a:ext>
            </a:extLst>
          </p:cNvPr>
          <p:cNvSpPr/>
          <p:nvPr/>
        </p:nvSpPr>
        <p:spPr>
          <a:xfrm>
            <a:off x="9762976" y="3081513"/>
            <a:ext cx="731520" cy="480647"/>
          </a:xfrm>
          <a:prstGeom prst="roundRect">
            <a:avLst/>
          </a:prstGeom>
          <a:noFill/>
          <a:ln w="34925">
            <a:solidFill>
              <a:srgbClr val="00B0F0"/>
            </a:solidFill>
            <a:prstDash val="dash"/>
          </a:ln>
          <a:effectLst>
            <a:glow rad="101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82877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22143AA-0384-8E4F-9149-84A78831F80E}"/>
              </a:ext>
            </a:extLst>
          </p:cNvPr>
          <p:cNvSpPr/>
          <p:nvPr/>
        </p:nvSpPr>
        <p:spPr>
          <a:xfrm>
            <a:off x="282422" y="6488668"/>
            <a:ext cx="4593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J Clin Invest</a:t>
            </a:r>
            <a:r>
              <a:rPr lang="es-ES" dirty="0"/>
              <a:t>. 2009 </a:t>
            </a:r>
            <a:r>
              <a:rPr lang="es-ES" dirty="0" err="1"/>
              <a:t>May</a:t>
            </a:r>
            <a:r>
              <a:rPr lang="es-ES" dirty="0"/>
              <a:t> 1; 119(5): 1066–1073.</a:t>
            </a:r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CFC982E-BE11-9A4F-9100-3B3C38D6808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00693"/>
            <a:ext cx="11320944" cy="56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21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FFDC17-7910-534A-A4C3-59B8E13E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LES y </a:t>
            </a:r>
            <a:r>
              <a:rPr lang="es-ES_tradnl" dirty="0" err="1"/>
              <a:t>BLyS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9CE191-DE46-414A-9A75-A15EC0AE5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Un exceso de </a:t>
            </a:r>
            <a:r>
              <a:rPr lang="es-ES_tradnl" dirty="0" err="1"/>
              <a:t>BLyS</a:t>
            </a:r>
            <a:r>
              <a:rPr lang="es-ES_tradnl" dirty="0"/>
              <a:t> podría permitir la supervivencia de células B autorreactivas escapen a la apoptosis</a:t>
            </a:r>
          </a:p>
          <a:p>
            <a:endParaRPr lang="es-ES_tradnl" dirty="0"/>
          </a:p>
          <a:p>
            <a:r>
              <a:rPr lang="es-ES" dirty="0" err="1"/>
              <a:t>BLyS</a:t>
            </a:r>
            <a:r>
              <a:rPr lang="es-ES" dirty="0"/>
              <a:t> ≥2 </a:t>
            </a:r>
            <a:r>
              <a:rPr lang="es-ES" dirty="0" err="1"/>
              <a:t>ng</a:t>
            </a:r>
            <a:r>
              <a:rPr lang="es-ES" dirty="0"/>
              <a:t>/ml en LES se asocian con:</a:t>
            </a:r>
          </a:p>
          <a:p>
            <a:pPr lvl="1"/>
            <a:r>
              <a:rPr lang="es-ES" dirty="0"/>
              <a:t>Sm+, DNA+, C3/C4 bajos</a:t>
            </a:r>
          </a:p>
          <a:p>
            <a:pPr lvl="1"/>
            <a:r>
              <a:rPr lang="es-ES" dirty="0"/>
              <a:t>PCR alta, proteinuria, linfocitos bajos</a:t>
            </a:r>
          </a:p>
          <a:p>
            <a:pPr lvl="1"/>
            <a:r>
              <a:rPr lang="es-ES" dirty="0"/>
              <a:t>Uso de inmunosupresores</a:t>
            </a:r>
          </a:p>
          <a:p>
            <a:pPr lvl="1"/>
            <a:r>
              <a:rPr lang="es-ES" dirty="0"/>
              <a:t>Más riesgo de brote</a:t>
            </a:r>
          </a:p>
          <a:p>
            <a:r>
              <a:rPr lang="es-ES" dirty="0"/>
              <a:t>El bloqueo de </a:t>
            </a:r>
            <a:r>
              <a:rPr lang="es-ES" dirty="0" err="1"/>
              <a:t>BLyS</a:t>
            </a:r>
            <a:r>
              <a:rPr lang="es-ES" dirty="0"/>
              <a:t> se asocia con:</a:t>
            </a:r>
          </a:p>
          <a:p>
            <a:pPr lvl="1"/>
            <a:r>
              <a:rPr lang="es-ES_tradnl" sz="2000" dirty="0"/>
              <a:t>Reducción de la producción de auto-Ac</a:t>
            </a:r>
          </a:p>
          <a:p>
            <a:pPr lvl="1"/>
            <a:r>
              <a:rPr lang="es-ES_tradnl" sz="2000" dirty="0"/>
              <a:t>Inhibición de células plasmáticas de vida larga y de células de memoria de alta afinidad</a:t>
            </a:r>
          </a:p>
          <a:p>
            <a:pPr lvl="1"/>
            <a:r>
              <a:rPr lang="es-ES_tradnl" sz="2000" dirty="0"/>
              <a:t>Inhibe la proliferación de células B</a:t>
            </a:r>
          </a:p>
          <a:p>
            <a:pPr lvl="1"/>
            <a:r>
              <a:rPr lang="es-ES_tradnl" sz="2000" dirty="0"/>
              <a:t>Induce la apoptosis de células B autorreactivas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075D645-ABD8-1F43-A00B-9B0ED7776D3E}"/>
              </a:ext>
            </a:extLst>
          </p:cNvPr>
          <p:cNvSpPr/>
          <p:nvPr/>
        </p:nvSpPr>
        <p:spPr>
          <a:xfrm>
            <a:off x="6044995" y="2645509"/>
            <a:ext cx="4593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3"/>
              </a:rPr>
              <a:t>J Clin Invest</a:t>
            </a:r>
            <a:r>
              <a:rPr lang="es-ES" dirty="0"/>
              <a:t>. 2009 </a:t>
            </a:r>
            <a:r>
              <a:rPr lang="es-ES" dirty="0" err="1"/>
              <a:t>May</a:t>
            </a:r>
            <a:r>
              <a:rPr lang="es-ES" dirty="0"/>
              <a:t> 1; 119(5): 1066–1073.</a:t>
            </a:r>
            <a:endParaRPr lang="es-ES_tradn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8AED23B-6A11-4D4F-A9CD-3407E5A8A6F2}"/>
              </a:ext>
            </a:extLst>
          </p:cNvPr>
          <p:cNvSpPr/>
          <p:nvPr/>
        </p:nvSpPr>
        <p:spPr>
          <a:xfrm>
            <a:off x="6044995" y="3216009"/>
            <a:ext cx="4350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4" tooltip="Arthritis &amp; rheumatology (Hoboken, N.J.)."/>
              </a:rPr>
              <a:t>Arthritis Rheumatol.</a:t>
            </a:r>
            <a:r>
              <a:rPr lang="es-ES" dirty="0"/>
              <a:t> 2017 Jan;69(1):122-130</a:t>
            </a:r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8812C0A-CD80-6243-8F7D-ED9601B3872B}"/>
              </a:ext>
            </a:extLst>
          </p:cNvPr>
          <p:cNvSpPr/>
          <p:nvPr/>
        </p:nvSpPr>
        <p:spPr>
          <a:xfrm>
            <a:off x="6044995" y="4661062"/>
            <a:ext cx="503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5" tooltip="Cytokine &amp; growth factor reviews."/>
              </a:rPr>
              <a:t>Cytokine Growth Factor Rev.</a:t>
            </a:r>
            <a:r>
              <a:rPr lang="es-ES" dirty="0"/>
              <a:t> 2013 Jun;24(3):203-15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47476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BAAE24-FDE3-ED43-AD14-2B36CC18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A2C96-2086-E747-96CC-FD5DFED8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Importancia de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BLyS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 en el LES</a:t>
            </a:r>
          </a:p>
          <a:p>
            <a:r>
              <a:rPr lang="es-ES_tradnl" b="1" dirty="0"/>
              <a:t>Eficacia de Belimumab</a:t>
            </a:r>
          </a:p>
          <a:p>
            <a:pPr lvl="1"/>
            <a:r>
              <a:rPr lang="es-ES_tradnl" b="1" dirty="0"/>
              <a:t>Principales ensayos</a:t>
            </a:r>
          </a:p>
          <a:p>
            <a:r>
              <a:rPr lang="es-ES_tradnl" dirty="0"/>
              <a:t>Análisis por subgrupos:</a:t>
            </a:r>
          </a:p>
          <a:p>
            <a:pPr lvl="1"/>
            <a:r>
              <a:rPr lang="es-ES_tradnl" dirty="0"/>
              <a:t>LES niños</a:t>
            </a:r>
          </a:p>
          <a:p>
            <a:pPr lvl="1"/>
            <a:r>
              <a:rPr lang="es-ES_tradnl" dirty="0"/>
              <a:t>LES alta actividad (SLDAI ≥10,  DNA+, ↓C3/C4)</a:t>
            </a:r>
          </a:p>
          <a:p>
            <a:pPr lvl="1"/>
            <a:r>
              <a:rPr lang="es-ES_tradnl" dirty="0"/>
              <a:t>LES severo (CNS, Nefritis, Vasculitis, </a:t>
            </a:r>
            <a:r>
              <a:rPr lang="es-ES_tradnl" dirty="0" err="1"/>
              <a:t>miopericarditis</a:t>
            </a:r>
            <a:r>
              <a:rPr lang="es-ES_tradnl" dirty="0"/>
              <a:t>, miositis, hemólisis, </a:t>
            </a:r>
            <a:r>
              <a:rPr lang="es-ES_tradnl" dirty="0" err="1"/>
              <a:t>etc</a:t>
            </a:r>
            <a:r>
              <a:rPr lang="es-ES_tradnl" dirty="0"/>
              <a:t>) y refractario (SLEDAI&gt;6 a pesar de IS y fallo a tratamiento de inducción o recaída o contraindicación de glucocorticoides</a:t>
            </a:r>
          </a:p>
          <a:p>
            <a:r>
              <a:rPr lang="es-ES_tradnl" dirty="0"/>
              <a:t>Nuevos datos de seguridad</a:t>
            </a:r>
          </a:p>
          <a:p>
            <a:r>
              <a:rPr lang="es-ES_tradnl" dirty="0"/>
              <a:t>Lo más destacable de Belimumab</a:t>
            </a:r>
          </a:p>
        </p:txBody>
      </p:sp>
    </p:spTree>
    <p:extLst>
      <p:ext uri="{BB962C8B-B14F-4D97-AF65-F5344CB8AC3E}">
        <p14:creationId xmlns:p14="http://schemas.microsoft.com/office/powerpoint/2010/main" xmlns="" val="275232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A75750-1E2D-FC45-860B-09D8763E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Belimumab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4F69CD-E508-D14B-BA31-E1756C10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Desarrollo clínico de BLM</a:t>
            </a:r>
          </a:p>
          <a:p>
            <a:pPr lvl="1"/>
            <a:r>
              <a:rPr lang="es-ES_tradnl" dirty="0"/>
              <a:t>BLISS-52</a:t>
            </a:r>
          </a:p>
          <a:p>
            <a:pPr lvl="1"/>
            <a:r>
              <a:rPr lang="es-ES_tradnl" dirty="0"/>
              <a:t>BLISS-76</a:t>
            </a:r>
          </a:p>
          <a:p>
            <a:pPr lvl="1"/>
            <a:r>
              <a:rPr lang="es-ES_tradnl" dirty="0"/>
              <a:t>BLISS-SC</a:t>
            </a:r>
          </a:p>
          <a:p>
            <a:pPr lvl="1"/>
            <a:r>
              <a:rPr lang="es-ES_tradnl" dirty="0"/>
              <a:t>PLUTO: Fase II niños</a:t>
            </a:r>
          </a:p>
          <a:p>
            <a:pPr lvl="1"/>
            <a:r>
              <a:rPr lang="es-ES_tradnl" dirty="0"/>
              <a:t>LTE </a:t>
            </a:r>
            <a:r>
              <a:rPr lang="es-ES_tradnl" dirty="0" err="1"/>
              <a:t>Study</a:t>
            </a:r>
            <a:r>
              <a:rPr lang="es-ES_tradnl" dirty="0"/>
              <a:t>: &gt;7 años seguimiento abierto</a:t>
            </a:r>
          </a:p>
          <a:p>
            <a:pPr lvl="1"/>
            <a:r>
              <a:rPr lang="es-ES_tradnl" dirty="0"/>
              <a:t>Otros estudios: Combinaciones, LES grave, Nefritis</a:t>
            </a:r>
          </a:p>
        </p:txBody>
      </p:sp>
      <p:pic>
        <p:nvPicPr>
          <p:cNvPr id="1026" name="Picture 2" descr="Resultado de imagen de mecanismo belimumab">
            <a:extLst>
              <a:ext uri="{FF2B5EF4-FFF2-40B4-BE49-F238E27FC236}">
                <a16:creationId xmlns:a16="http://schemas.microsoft.com/office/drawing/2014/main" xmlns="" id="{4FDDDB85-94DB-484D-8096-1ACA382A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0931" y="1864946"/>
            <a:ext cx="3333106" cy="24139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16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2D9F48-F2C5-0A47-9D66-4AAE4320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pacientes tratados con belimumab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25233B-3365-C44F-AA0D-AC4D7EA71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Experimentan una mejoría clínica (SRI) mayor que los pacientes con PLB + tratamiento estándar a las 52 semanas.</a:t>
            </a:r>
          </a:p>
          <a:p>
            <a:pPr lvl="1"/>
            <a:r>
              <a:rPr lang="es-ES_tradnl" dirty="0"/>
              <a:t>Los pacientes con alta actividad basal obtienen mayores beneficios</a:t>
            </a:r>
          </a:p>
          <a:p>
            <a:r>
              <a:rPr lang="es-ES_tradnl" dirty="0"/>
              <a:t>Tienen RRR 62% de brote grave respecto PLB.</a:t>
            </a:r>
          </a:p>
          <a:p>
            <a:r>
              <a:rPr lang="es-ES_tradnl" dirty="0"/>
              <a:t>Toman menos corticoides que PLB.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25923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Content Placeholder 6"/>
          <p:cNvGraphicFramePr>
            <a:graphicFrameLocks/>
          </p:cNvGraphicFramePr>
          <p:nvPr>
            <p:extLst/>
          </p:nvPr>
        </p:nvGraphicFramePr>
        <p:xfrm>
          <a:off x="8870284" y="2079627"/>
          <a:ext cx="1662545" cy="421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" name="Content Placeholder 6"/>
          <p:cNvGraphicFramePr>
            <a:graphicFrameLocks/>
          </p:cNvGraphicFramePr>
          <p:nvPr>
            <p:extLst/>
          </p:nvPr>
        </p:nvGraphicFramePr>
        <p:xfrm>
          <a:off x="5895976" y="2079627"/>
          <a:ext cx="3042978" cy="421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5240" y="386426"/>
            <a:ext cx="7577139" cy="338554"/>
          </a:xfrm>
        </p:spPr>
        <p:txBody>
          <a:bodyPr>
            <a:noAutofit/>
          </a:bodyPr>
          <a:lstStyle/>
          <a:p>
            <a:pPr algn="ctr"/>
            <a:r>
              <a:rPr lang="es-ES_tradnl" sz="3000" dirty="0">
                <a:solidFill>
                  <a:srgbClr val="65C822"/>
                </a:solidFill>
              </a:rPr>
              <a:t>4 Ensayos Clínicos Fase III </a:t>
            </a:r>
            <a:r>
              <a:rPr lang="es-ES_tradnl" sz="2800" dirty="0"/>
              <a:t/>
            </a:r>
            <a:br>
              <a:rPr lang="es-ES_tradnl" sz="2800" dirty="0"/>
            </a:br>
            <a:r>
              <a:rPr lang="es-ES_tradnl" sz="2500" dirty="0"/>
              <a:t>Variable Eficacia Principal (SRI)</a:t>
            </a:r>
          </a:p>
        </p:txBody>
      </p:sp>
      <p:graphicFrame>
        <p:nvGraphicFramePr>
          <p:cNvPr id="34" name="Content Placeholder 6"/>
          <p:cNvGraphicFramePr>
            <a:graphicFrameLocks/>
          </p:cNvGraphicFramePr>
          <p:nvPr>
            <p:extLst/>
          </p:nvPr>
        </p:nvGraphicFramePr>
        <p:xfrm>
          <a:off x="1562797" y="2079627"/>
          <a:ext cx="4333179" cy="421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 Placeholder 2"/>
          <p:cNvSpPr txBox="1">
            <a:spLocks/>
          </p:cNvSpPr>
          <p:nvPr/>
        </p:nvSpPr>
        <p:spPr>
          <a:xfrm>
            <a:off x="6039150" y="5821363"/>
            <a:ext cx="4493678" cy="4683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544F40"/>
              </a:buClr>
              <a:defRPr/>
            </a:pPr>
            <a:r>
              <a:rPr lang="es-ES_tradnl" sz="1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TE: tratamiento estándar; </a:t>
            </a:r>
            <a:r>
              <a:rPr lang="en-GB" sz="1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 pitchFamily="34" charset="0"/>
              </a:rPr>
              <a:t>SRI = </a:t>
            </a:r>
            <a:r>
              <a:rPr lang="en-GB" sz="1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 pitchFamily="34" charset="0"/>
              </a:rPr>
              <a:t>Índice</a:t>
            </a:r>
            <a:r>
              <a:rPr lang="en-GB" sz="1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 pitchFamily="34" charset="0"/>
              </a:rPr>
              <a:t> de </a:t>
            </a:r>
            <a:r>
              <a:rPr lang="en-GB" sz="1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 pitchFamily="34" charset="0"/>
              </a:rPr>
              <a:t>respuesta</a:t>
            </a:r>
            <a:r>
              <a:rPr lang="en-GB" sz="1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 pitchFamily="34" charset="0"/>
              </a:rPr>
              <a:t> del LES</a:t>
            </a:r>
            <a:endParaRPr lang="en-GB" sz="1000" dirty="0">
              <a:solidFill>
                <a:prstClr val="black">
                  <a:lumMod val="95000"/>
                  <a:lumOff val="5000"/>
                </a:prstClr>
              </a:solidFill>
              <a:latin typeface="Arial"/>
            </a:endParaRPr>
          </a:p>
        </p:txBody>
      </p:sp>
      <p:sp>
        <p:nvSpPr>
          <p:cNvPr id="36" name="Text Placeholder 6"/>
          <p:cNvSpPr txBox="1">
            <a:spLocks/>
          </p:cNvSpPr>
          <p:nvPr/>
        </p:nvSpPr>
        <p:spPr>
          <a:xfrm>
            <a:off x="1458388" y="6367322"/>
            <a:ext cx="9074440" cy="4038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228600">
              <a:spcBef>
                <a:spcPct val="0"/>
              </a:spcBef>
              <a:buClr>
                <a:srgbClr val="544F40"/>
              </a:buClr>
              <a:defRPr/>
            </a:pPr>
            <a:r>
              <a:rPr lang="en-US" sz="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Adaptado</a:t>
            </a:r>
            <a:r>
              <a:rPr lang="en-US" sz="5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 de 1.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 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Navarra SV, Guzmán RM, </a:t>
            </a:r>
            <a:r>
              <a:rPr lang="en-US" sz="5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Gallacher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 AE, Hall S, Levy RA, Jimenez RE, </a:t>
            </a:r>
            <a:r>
              <a:rPr lang="en-US" sz="500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et al. </a:t>
            </a:r>
            <a:r>
              <a:rPr lang="en-US" sz="5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Efficacy and safety of belimumab in patients with active systemic lupus erythematosus: a </a:t>
            </a:r>
            <a:r>
              <a:rPr lang="en-US" sz="500" i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randomised</a:t>
            </a:r>
            <a:r>
              <a:rPr lang="en-US" sz="5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, placebo-controlled, phase 3 trial. Lancet 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2011; 377:721–731;   </a:t>
            </a:r>
            <a:r>
              <a:rPr lang="en-US" sz="5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2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  <a:r>
              <a:rPr lang="pt-BR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 Furie R1, Petri M, Zamani O, Cervera R, Wallace DJ, Tegzová D, </a:t>
            </a:r>
            <a:r>
              <a:rPr lang="pt-BR" sz="5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et al.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 A phase III, randomized, placebo-controlled study of belimumab, a monoclonal antibody that inhibits B lymphocyte stimulator, in patients with systemic lupus erythematosus. </a:t>
            </a:r>
            <a:r>
              <a:rPr lang="de-DE" sz="500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Arthritis Rheum </a:t>
            </a:r>
            <a:r>
              <a:rPr lang="de-DE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2011; 63:3918–3930;  </a:t>
            </a:r>
            <a:r>
              <a:rPr lang="en-GB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 </a:t>
            </a:r>
            <a:r>
              <a:rPr lang="en-GB" sz="5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3</a:t>
            </a:r>
            <a:r>
              <a:rPr lang="en-GB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.</a:t>
            </a:r>
            <a:r>
              <a:rPr lang="nl-NL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nl-NL" sz="500" dirty="0">
                <a:solidFill>
                  <a:schemeClr val="tx1">
                    <a:lumMod val="50000"/>
                  </a:schemeClr>
                </a:solidFill>
              </a:rPr>
              <a:t>van Vollenhoven RF, Petri MA, Cervera R, Roth DA, Ji BN, Kleoudis CS</a:t>
            </a:r>
            <a:r>
              <a:rPr lang="nl-NL" sz="500" dirty="0">
                <a:solidFill>
                  <a:schemeClr val="tx1">
                    <a:lumMod val="50000"/>
                  </a:schemeClr>
                </a:solidFill>
                <a:latin typeface="Arial"/>
                <a:cs typeface="Calibri" pitchFamily="34" charset="0"/>
              </a:rPr>
              <a:t> </a:t>
            </a:r>
            <a:r>
              <a:rPr lang="nl-NL" sz="500" i="1" dirty="0">
                <a:solidFill>
                  <a:schemeClr val="tx1">
                    <a:lumMod val="50000"/>
                  </a:schemeClr>
                </a:solidFill>
                <a:latin typeface="Arial"/>
                <a:cs typeface="Calibri" pitchFamily="34" charset="0"/>
              </a:rPr>
              <a:t>et</a:t>
            </a:r>
            <a:r>
              <a:rPr lang="nl-NL" sz="500" dirty="0">
                <a:solidFill>
                  <a:schemeClr val="tx1">
                    <a:lumMod val="50000"/>
                  </a:schemeClr>
                </a:solidFill>
                <a:latin typeface="Arial"/>
                <a:cs typeface="Calibri" pitchFamily="34" charset="0"/>
              </a:rPr>
              <a:t> </a:t>
            </a:r>
            <a:r>
              <a:rPr lang="nl-NL" sz="500" i="1" dirty="0">
                <a:solidFill>
                  <a:schemeClr val="tx1">
                    <a:lumMod val="50000"/>
                  </a:schemeClr>
                </a:solidFill>
                <a:latin typeface="Arial"/>
                <a:cs typeface="Calibri" pitchFamily="34" charset="0"/>
              </a:rPr>
              <a:t>al</a:t>
            </a:r>
            <a:r>
              <a:rPr lang="nl-NL" sz="500" dirty="0">
                <a:solidFill>
                  <a:schemeClr val="tx1">
                    <a:lumMod val="50000"/>
                  </a:schemeClr>
                </a:solidFill>
                <a:latin typeface="Arial"/>
                <a:cs typeface="Calibri" pitchFamily="34" charset="0"/>
              </a:rPr>
              <a:t>.</a:t>
            </a:r>
            <a:r>
              <a:rPr lang="en-US" sz="500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Belimumab in the treatment of systemic lupus erythematosus: high disease activity predictors of response.</a:t>
            </a:r>
            <a:r>
              <a:rPr lang="nl-NL" sz="500" dirty="0">
                <a:solidFill>
                  <a:schemeClr val="tx1">
                    <a:lumMod val="50000"/>
                  </a:schemeClr>
                </a:solidFill>
                <a:latin typeface="Arial"/>
                <a:cs typeface="Calibri" pitchFamily="34" charset="0"/>
              </a:rPr>
              <a:t> </a:t>
            </a:r>
            <a:r>
              <a:rPr lang="nl-NL" sz="500" i="1" dirty="0">
                <a:solidFill>
                  <a:schemeClr val="tx1">
                    <a:lumMod val="50000"/>
                  </a:schemeClr>
                </a:solidFill>
                <a:latin typeface="Arial"/>
                <a:cs typeface="Calibri" pitchFamily="34" charset="0"/>
              </a:rPr>
              <a:t>Ann Rheum Dis </a:t>
            </a:r>
            <a:r>
              <a:rPr lang="nl-NL" sz="500" dirty="0">
                <a:solidFill>
                  <a:schemeClr val="tx1">
                    <a:lumMod val="50000"/>
                  </a:schemeClr>
                </a:solidFill>
                <a:latin typeface="Arial"/>
                <a:cs typeface="Calibri" pitchFamily="34" charset="0"/>
              </a:rPr>
              <a:t>2012;71(8):1343-9</a:t>
            </a:r>
            <a:r>
              <a:rPr lang="nl-NL" sz="500" dirty="0">
                <a:latin typeface="Arial"/>
                <a:cs typeface="Calibri" pitchFamily="34" charset="0"/>
              </a:rPr>
              <a:t>;  </a:t>
            </a:r>
            <a:r>
              <a:rPr lang="nl-NL" sz="5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Calibri" pitchFamily="34" charset="0"/>
              </a:rPr>
              <a:t>4</a:t>
            </a:r>
            <a:r>
              <a:rPr lang="nl-NL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Calibri" pitchFamily="34" charset="0"/>
              </a:rPr>
              <a:t>.</a:t>
            </a:r>
            <a:r>
              <a:rPr lang="nl-NL" sz="500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; Stohl W, Schwarting A, Okada M, Scheinberg M, Doria A, Hammer AE, </a:t>
            </a:r>
            <a:r>
              <a:rPr lang="nl-NL" sz="500" i="1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et al</a:t>
            </a:r>
            <a:r>
              <a:rPr lang="nl-NL" sz="500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.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 Efficacy and Safety of Subcutaneous Belimumab in Systemic Lupus Erythematosus: A Fifty-Two-Week Randomized, Double-Blind, Placebo-Controlled Study.</a:t>
            </a:r>
            <a:r>
              <a:rPr lang="es-ES_tradnl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s-ES_tradnl" sz="500" i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Arthritis</a:t>
            </a:r>
            <a:r>
              <a:rPr lang="es-ES_tradnl" sz="5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s-ES_tradnl" sz="500" i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Rheumatol</a:t>
            </a:r>
            <a:r>
              <a:rPr lang="es-ES_tradnl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2017 ;</a:t>
            </a:r>
            <a:r>
              <a:rPr lang="nl-NL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Calibri" pitchFamily="34" charset="0"/>
              </a:rPr>
              <a:t>   </a:t>
            </a:r>
            <a:r>
              <a:rPr lang="nl-NL" sz="5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Calibri" pitchFamily="34" charset="0"/>
              </a:rPr>
              <a:t>5. </a:t>
            </a:r>
            <a:r>
              <a:rPr lang="nl-NL" sz="500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Doria A, Stohl W, Schwarting A, Okada M, Scheinberg M, van Vollenhoven R</a:t>
            </a:r>
            <a:r>
              <a:rPr lang="en-GB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,</a:t>
            </a:r>
            <a:r>
              <a:rPr lang="en-GB" sz="500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 et al</a:t>
            </a:r>
            <a:r>
              <a:rPr lang="en-GB" sz="5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. 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Efficacy and safety of subcutaneous belimumab plus standard care in patients with systemic lupus erythematosus (SLE) with low complement and positive anti-dsDNA. </a:t>
            </a:r>
            <a:r>
              <a:rPr lang="nl-NL" sz="500" i="1" dirty="0">
                <a:solidFill>
                  <a:prstClr val="black">
                    <a:lumMod val="95000"/>
                    <a:lumOff val="5000"/>
                  </a:prstClr>
                </a:solidFill>
                <a:cs typeface="Calibri" pitchFamily="34" charset="0"/>
              </a:rPr>
              <a:t>Ann Rheum Dis 2016; 75(2)</a:t>
            </a:r>
            <a:r>
              <a:rPr lang="en-US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500" dirty="0">
                <a:solidFill>
                  <a:prstClr val="black"/>
                </a:solidFill>
                <a:latin typeface="Arial"/>
              </a:rPr>
              <a:t>;  </a:t>
            </a:r>
            <a:r>
              <a:rPr lang="en-GB" sz="5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rPr>
              <a:t>6</a:t>
            </a:r>
            <a:r>
              <a:rPr lang="en-GB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Zhang F, Bae S, Bass D, et al.  A pivotal phase III, randomised, placebo-controlled study of belimumab in patients with systemic lupus erythematosus located in China, Japan and South Korea</a:t>
            </a:r>
            <a:r>
              <a:rPr lang="nl-NL" sz="500" i="1" dirty="0">
                <a:solidFill>
                  <a:schemeClr val="tx1">
                    <a:lumMod val="50000"/>
                  </a:schemeClr>
                </a:solidFill>
                <a:cs typeface="Calibri" pitchFamily="34" charset="0"/>
              </a:rPr>
              <a:t> Ann Rheum Dis </a:t>
            </a:r>
            <a:r>
              <a:rPr lang="en-GB" sz="500" dirty="0">
                <a:solidFill>
                  <a:prstClr val="black">
                    <a:lumMod val="95000"/>
                    <a:lumOff val="5000"/>
                  </a:prstClr>
                </a:solidFill>
              </a:rPr>
              <a:t>2018;77:355-363</a:t>
            </a:r>
            <a:endParaRPr lang="en-GB" sz="500" dirty="0">
              <a:solidFill>
                <a:prstClr val="black">
                  <a:lumMod val="95000"/>
                  <a:lumOff val="5000"/>
                </a:prstClr>
              </a:solidFill>
              <a:latin typeface="Arial"/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1631504" y="6124074"/>
            <a:ext cx="14603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200">
                <a:solidFill>
                  <a:srgbClr val="544F40">
                    <a:lumMod val="50000"/>
                  </a:srgbClr>
                </a:solidFill>
                <a:latin typeface="Calibri" pitchFamily="34" charset="0"/>
              </a:rPr>
              <a:t>* </a:t>
            </a:r>
            <a:r>
              <a:rPr lang="en-GB" sz="1200" i="1">
                <a:solidFill>
                  <a:srgbClr val="544F40">
                    <a:lumMod val="50000"/>
                  </a:srgbClr>
                </a:solidFill>
                <a:latin typeface="Calibri" pitchFamily="34" charset="0"/>
              </a:rPr>
              <a:t>P </a:t>
            </a:r>
            <a:r>
              <a:rPr lang="en-GB" sz="1200">
                <a:solidFill>
                  <a:srgbClr val="544F40">
                    <a:lumMod val="50000"/>
                  </a:srgbClr>
                </a:solidFill>
                <a:latin typeface="Calibri" pitchFamily="34" charset="0"/>
              </a:rPr>
              <a:t>&lt; 0.05; ** </a:t>
            </a:r>
            <a:r>
              <a:rPr lang="en-GB" sz="1200" i="1">
                <a:solidFill>
                  <a:srgbClr val="544F40">
                    <a:lumMod val="50000"/>
                  </a:srgbClr>
                </a:solidFill>
                <a:latin typeface="Calibri" pitchFamily="34" charset="0"/>
              </a:rPr>
              <a:t>P </a:t>
            </a:r>
            <a:r>
              <a:rPr lang="en-GB" sz="1200">
                <a:solidFill>
                  <a:srgbClr val="544F40">
                    <a:lumMod val="50000"/>
                  </a:srgbClr>
                </a:solidFill>
                <a:latin typeface="Calibri" pitchFamily="34" charset="0"/>
              </a:rPr>
              <a:t>&lt; 0.001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3878958" y="1111228"/>
            <a:ext cx="36708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prstClr val="black"/>
                </a:solidFill>
                <a:latin typeface="Calibri"/>
                <a:ea typeface="ＭＳ Ｐゴシック" pitchFamily="34" charset="-128"/>
                <a:cs typeface="Calibri" pitchFamily="34" charset="0"/>
              </a:defRPr>
            </a:lvl1pPr>
            <a:lvl2pPr marL="742950" indent="-285750">
              <a:defRPr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000" kern="0">
                <a:solidFill>
                  <a:prstClr val="black">
                    <a:lumMod val="95000"/>
                    <a:lumOff val="5000"/>
                  </a:prstClr>
                </a:solidFill>
              </a:rPr>
              <a:t>% </a:t>
            </a:r>
            <a:r>
              <a:rPr lang="en-US" sz="2000" kern="0" err="1">
                <a:solidFill>
                  <a:prstClr val="black">
                    <a:lumMod val="95000"/>
                    <a:lumOff val="5000"/>
                  </a:prstClr>
                </a:solidFill>
              </a:rPr>
              <a:t>Respondedores</a:t>
            </a:r>
            <a:r>
              <a:rPr lang="en-US" sz="2000" kern="0">
                <a:solidFill>
                  <a:prstClr val="black">
                    <a:lumMod val="95000"/>
                    <a:lumOff val="5000"/>
                  </a:prstClr>
                </a:solidFill>
              </a:rPr>
              <a:t> SRI, 52 </a:t>
            </a:r>
            <a:r>
              <a:rPr lang="en-US" sz="2000" kern="0" err="1">
                <a:solidFill>
                  <a:prstClr val="black">
                    <a:lumMod val="95000"/>
                    <a:lumOff val="5000"/>
                  </a:prstClr>
                </a:solidFill>
              </a:rPr>
              <a:t>semanas</a:t>
            </a:r>
            <a:endParaRPr lang="en-US" sz="2000" ker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746149" y="1465531"/>
            <a:ext cx="2376515" cy="465437"/>
            <a:chOff x="5992812" y="1189304"/>
            <a:chExt cx="2376515" cy="465437"/>
          </a:xfrm>
        </p:grpSpPr>
        <p:grpSp>
          <p:nvGrpSpPr>
            <p:cNvPr id="4" name="Group 39"/>
            <p:cNvGrpSpPr/>
            <p:nvPr/>
          </p:nvGrpSpPr>
          <p:grpSpPr>
            <a:xfrm>
              <a:off x="5992812" y="1189304"/>
              <a:ext cx="1342578" cy="215444"/>
              <a:chOff x="5992812" y="1141679"/>
              <a:chExt cx="1342578" cy="215444"/>
            </a:xfrm>
          </p:grpSpPr>
          <p:sp>
            <p:nvSpPr>
              <p:cNvPr id="44" name="TextBox 1"/>
              <p:cNvSpPr txBox="1">
                <a:spLocks noChangeArrowheads="1"/>
              </p:cNvSpPr>
              <p:nvPr/>
            </p:nvSpPr>
            <p:spPr bwMode="auto">
              <a:xfrm>
                <a:off x="6254966" y="1141679"/>
                <a:ext cx="108042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1400" kern="0" dirty="0">
                    <a:solidFill>
                      <a:sysClr val="windowText" lastClr="000000"/>
                    </a:solidFill>
                    <a:latin typeface="Arial"/>
                    <a:ea typeface="MS PGothic" pitchFamily="34" charset="-128"/>
                  </a:rPr>
                  <a:t>Placebo + TE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5992812" y="1159401"/>
                <a:ext cx="180000" cy="180000"/>
              </a:xfrm>
              <a:prstGeom prst="rect">
                <a:avLst/>
              </a:prstGeom>
              <a:solidFill>
                <a:srgbClr val="908376"/>
              </a:solidFill>
              <a:ln w="9525" cap="flat" cmpd="sng" algn="ctr">
                <a:solidFill>
                  <a:srgbClr val="544F4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 sz="1400" kern="0">
                  <a:solidFill>
                    <a:sysClr val="windowText" lastClr="000000"/>
                  </a:solidFill>
                  <a:latin typeface="Arial"/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5992812" y="1439297"/>
              <a:ext cx="2376515" cy="215444"/>
              <a:chOff x="5992812" y="1439297"/>
              <a:chExt cx="2376515" cy="215444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5992812" y="1457019"/>
                <a:ext cx="180000" cy="180000"/>
              </a:xfrm>
              <a:prstGeom prst="rect">
                <a:avLst/>
              </a:prstGeom>
              <a:solidFill>
                <a:srgbClr val="F36633"/>
              </a:solidFill>
              <a:ln w="9525" cap="flat" cmpd="sng" algn="ctr">
                <a:solidFill>
                  <a:srgbClr val="544F4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 sz="1400" kern="0">
                  <a:solidFill>
                    <a:sysClr val="windowText" lastClr="000000"/>
                  </a:solidFill>
                  <a:latin typeface="Arial"/>
                </a:endParaRPr>
              </a:p>
            </p:txBody>
          </p:sp>
          <p:sp>
            <p:nvSpPr>
              <p:cNvPr id="43" name="TextBox 51"/>
              <p:cNvSpPr txBox="1">
                <a:spLocks noChangeArrowheads="1"/>
              </p:cNvSpPr>
              <p:nvPr/>
            </p:nvSpPr>
            <p:spPr bwMode="auto">
              <a:xfrm>
                <a:off x="6254966" y="1439297"/>
                <a:ext cx="2114361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1400" kern="0" dirty="0">
                    <a:solidFill>
                      <a:sysClr val="windowText" lastClr="000000"/>
                    </a:solidFill>
                    <a:latin typeface="Arial"/>
                    <a:ea typeface="MS PGothic" pitchFamily="34" charset="-128"/>
                  </a:rPr>
                  <a:t>Belimumab 10 mg/kg + TE</a:t>
                </a: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3026184" y="5336995"/>
            <a:ext cx="26000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kern="0" baseline="30000">
                <a:solidFill>
                  <a:srgbClr val="544F40"/>
                </a:solidFill>
                <a:latin typeface="Arial"/>
              </a:rPr>
              <a:t>1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285900" y="4509160"/>
            <a:ext cx="639830" cy="36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36633"/>
            </a:solidFill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FFFF"/>
              </a:buClr>
              <a:defRPr/>
            </a:pPr>
            <a:r>
              <a:rPr lang="en-GB" sz="1300" b="1" kern="0" dirty="0">
                <a:solidFill>
                  <a:srgbClr val="544F40">
                    <a:lumMod val="50000"/>
                  </a:srgbClr>
                </a:solidFill>
                <a:latin typeface="Arial"/>
                <a:sym typeface="Symbol"/>
              </a:rPr>
              <a:t>14,0</a:t>
            </a:r>
            <a:endParaRPr lang="en-GB" sz="1300" b="1" kern="0" dirty="0">
              <a:solidFill>
                <a:srgbClr val="544F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582046" y="4509160"/>
            <a:ext cx="639830" cy="36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36633"/>
            </a:solidFill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FFFF"/>
              </a:buClr>
              <a:defRPr/>
            </a:pPr>
            <a:r>
              <a:rPr lang="en-GB" sz="1300" b="1" kern="0" dirty="0">
                <a:solidFill>
                  <a:srgbClr val="544F40">
                    <a:lumMod val="50000"/>
                  </a:srgbClr>
                </a:solidFill>
                <a:latin typeface="Arial"/>
                <a:sym typeface="Symbol"/>
              </a:rPr>
              <a:t>9,4</a:t>
            </a:r>
            <a:endParaRPr lang="en-GB" sz="1300" b="1" kern="0" dirty="0">
              <a:solidFill>
                <a:srgbClr val="544F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4941956" y="4509160"/>
            <a:ext cx="639830" cy="36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36633"/>
            </a:solidFill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FFFF"/>
              </a:buClr>
              <a:defRPr/>
            </a:pPr>
            <a:r>
              <a:rPr lang="en-GB" sz="1300" b="1" kern="0" dirty="0">
                <a:solidFill>
                  <a:srgbClr val="544F40">
                    <a:lumMod val="50000"/>
                  </a:srgbClr>
                </a:solidFill>
                <a:latin typeface="Arial"/>
                <a:sym typeface="Symbol"/>
              </a:rPr>
              <a:t>19,8</a:t>
            </a:r>
            <a:endParaRPr lang="en-GB" sz="1300" b="1" kern="0" dirty="0">
              <a:solidFill>
                <a:srgbClr val="544F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40639" y="5299673"/>
            <a:ext cx="26000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kern="0" baseline="30000">
                <a:solidFill>
                  <a:srgbClr val="544F40"/>
                </a:solidFill>
                <a:latin typeface="Arial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33560" y="5314597"/>
            <a:ext cx="26000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kern="0" baseline="30000">
                <a:solidFill>
                  <a:srgbClr val="544F40"/>
                </a:solidFill>
                <a:latin typeface="Arial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00551" y="5295934"/>
            <a:ext cx="26000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kern="0" baseline="30000">
                <a:solidFill>
                  <a:srgbClr val="544F40"/>
                </a:solidFill>
                <a:latin typeface="Arial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309225" y="5278969"/>
            <a:ext cx="26000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kern="0" baseline="30000">
                <a:solidFill>
                  <a:srgbClr val="544F40"/>
                </a:solidFill>
                <a:latin typeface="Arial"/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29007" y="5370580"/>
            <a:ext cx="260008" cy="256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600" kern="0" baseline="30000">
                <a:solidFill>
                  <a:srgbClr val="544F40"/>
                </a:solidFill>
                <a:latin typeface="Arial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6633511" y="4509160"/>
            <a:ext cx="639830" cy="36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36633"/>
            </a:solidFill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FFFF"/>
              </a:buClr>
              <a:defRPr/>
            </a:pPr>
            <a:r>
              <a:rPr lang="en-GB" sz="1300" b="1" kern="0" dirty="0">
                <a:solidFill>
                  <a:srgbClr val="544F40">
                    <a:lumMod val="50000"/>
                  </a:srgbClr>
                </a:solidFill>
                <a:latin typeface="Arial"/>
                <a:sym typeface="Symbol"/>
              </a:rPr>
              <a:t>13,0</a:t>
            </a:r>
            <a:endParaRPr lang="en-GB" sz="1300" b="1" kern="0" dirty="0">
              <a:solidFill>
                <a:srgbClr val="544F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976377" y="4509160"/>
            <a:ext cx="639830" cy="36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36633"/>
            </a:solidFill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FFFF"/>
              </a:buClr>
              <a:defRPr/>
            </a:pPr>
            <a:r>
              <a:rPr lang="en-GB" sz="1300" b="1" kern="0" dirty="0">
                <a:solidFill>
                  <a:srgbClr val="544F40">
                    <a:lumMod val="50000"/>
                  </a:srgbClr>
                </a:solidFill>
                <a:latin typeface="Arial"/>
                <a:sym typeface="Symbol"/>
              </a:rPr>
              <a:t>17,4</a:t>
            </a:r>
            <a:endParaRPr lang="en-GB" sz="1300" b="1" kern="0" dirty="0">
              <a:solidFill>
                <a:srgbClr val="544F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9679974" y="4492498"/>
            <a:ext cx="639830" cy="36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36633"/>
            </a:solidFill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FFFF"/>
              </a:buClr>
              <a:defRPr/>
            </a:pPr>
            <a:r>
              <a:rPr lang="en-GB" sz="1300" b="1" kern="0" dirty="0">
                <a:solidFill>
                  <a:srgbClr val="544F40">
                    <a:lumMod val="50000"/>
                  </a:srgbClr>
                </a:solidFill>
                <a:latin typeface="Arial"/>
                <a:sym typeface="Symbol"/>
              </a:rPr>
              <a:t>13,7</a:t>
            </a:r>
            <a:endParaRPr lang="en-GB" sz="1300" b="1" kern="0" dirty="0">
              <a:solidFill>
                <a:srgbClr val="544F40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5068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94295" y="29022"/>
            <a:ext cx="2143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68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7421" y="5571745"/>
            <a:ext cx="8162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2D531B8-05A6-4B5F-AE3D-EDD99729053D}"/>
              </a:ext>
            </a:extLst>
          </p:cNvPr>
          <p:cNvSpPr txBox="1"/>
          <p:nvPr/>
        </p:nvSpPr>
        <p:spPr>
          <a:xfrm>
            <a:off x="10422037" y="2177884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_tradnl" sz="1100" dirty="0">
                <a:latin typeface="Calibri" panose="020F0502020204030204" pitchFamily="34" charset="0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634473CE-070A-4A4B-9C8E-578ECAA96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388" y="1900970"/>
            <a:ext cx="32449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000" b="1" dirty="0" err="1">
                <a:solidFill>
                  <a:srgbClr val="544F40"/>
                </a:solidFill>
              </a:rPr>
              <a:t>Diferencia</a:t>
            </a:r>
            <a:r>
              <a:rPr lang="en-US" altLang="en-US" sz="1000" b="1" dirty="0">
                <a:solidFill>
                  <a:srgbClr val="544F40"/>
                </a:solidFill>
              </a:rPr>
              <a:t> </a:t>
            </a:r>
            <a:r>
              <a:rPr lang="en-US" altLang="en-US" sz="1000" b="1" dirty="0" err="1">
                <a:solidFill>
                  <a:srgbClr val="544F40"/>
                </a:solidFill>
              </a:rPr>
              <a:t>observada</a:t>
            </a:r>
            <a:r>
              <a:rPr lang="en-US" altLang="en-US" sz="1000" b="1" dirty="0">
                <a:solidFill>
                  <a:srgbClr val="544F40"/>
                </a:solidFill>
              </a:rPr>
              <a:t>: 13%</a:t>
            </a:r>
            <a:r>
              <a:rPr lang="en-US" altLang="en-US" sz="1000" b="1" dirty="0">
                <a:solidFill>
                  <a:srgbClr val="544F40"/>
                </a:solidFill>
                <a:cs typeface="Arial"/>
              </a:rPr>
              <a:t/>
            </a:r>
            <a:br>
              <a:rPr lang="en-US" altLang="en-US" sz="1000" b="1" dirty="0">
                <a:solidFill>
                  <a:srgbClr val="544F40"/>
                </a:solidFill>
                <a:cs typeface="Arial"/>
              </a:rPr>
            </a:br>
            <a:r>
              <a:rPr lang="en-US" altLang="en-US" sz="1000" dirty="0">
                <a:solidFill>
                  <a:srgbClr val="544F40"/>
                </a:solidFill>
              </a:rPr>
              <a:t>OR (95% IC) vs. placebo: </a:t>
            </a:r>
            <a:r>
              <a:rPr lang="en-US" altLang="en-US" sz="1000" dirty="0">
                <a:solidFill>
                  <a:srgbClr val="544F40"/>
                </a:solidFill>
                <a:cs typeface="Arial"/>
              </a:rPr>
              <a:t/>
            </a:r>
            <a:br>
              <a:rPr lang="en-US" altLang="en-US" sz="1000" dirty="0">
                <a:solidFill>
                  <a:srgbClr val="544F40"/>
                </a:solidFill>
                <a:cs typeface="Arial"/>
              </a:rPr>
            </a:br>
            <a:r>
              <a:rPr lang="en-US" altLang="en-US" sz="1000" dirty="0">
                <a:solidFill>
                  <a:srgbClr val="544F40"/>
                </a:solidFill>
              </a:rPr>
              <a:t>1,68 (1,25, 2,25)</a:t>
            </a:r>
            <a:r>
              <a:rPr lang="en-US" altLang="en-US" sz="1000" baseline="30000" dirty="0">
                <a:solidFill>
                  <a:srgbClr val="544F40"/>
                </a:solidFill>
              </a:rPr>
              <a:t>4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1660A392-3749-40DF-B81E-D5496EDE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053" y="1586904"/>
            <a:ext cx="32096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en-US" altLang="en-US" sz="1000" b="1" dirty="0" err="1">
                <a:solidFill>
                  <a:srgbClr val="544F40"/>
                </a:solidFill>
              </a:rPr>
              <a:t>Diferencia</a:t>
            </a:r>
            <a:r>
              <a:rPr lang="en-US" altLang="en-US" sz="1000" b="1" dirty="0">
                <a:solidFill>
                  <a:srgbClr val="544F40"/>
                </a:solidFill>
              </a:rPr>
              <a:t> </a:t>
            </a:r>
            <a:r>
              <a:rPr lang="en-US" altLang="en-US" sz="1000" b="1" dirty="0" err="1">
                <a:solidFill>
                  <a:srgbClr val="544F40"/>
                </a:solidFill>
              </a:rPr>
              <a:t>observada</a:t>
            </a:r>
            <a:r>
              <a:rPr lang="en-US" altLang="en-US" sz="1000" b="1" dirty="0">
                <a:solidFill>
                  <a:srgbClr val="544F40"/>
                </a:solidFill>
              </a:rPr>
              <a:t>: 17,4%</a:t>
            </a:r>
            <a:r>
              <a:rPr lang="en-US" altLang="en-US" sz="1000" b="1" dirty="0">
                <a:solidFill>
                  <a:srgbClr val="544F40"/>
                </a:solidFill>
                <a:cs typeface="Arial"/>
              </a:rPr>
              <a:t/>
            </a:r>
            <a:br>
              <a:rPr lang="en-US" altLang="en-US" sz="1000" b="1" dirty="0">
                <a:solidFill>
                  <a:srgbClr val="544F40"/>
                </a:solidFill>
                <a:cs typeface="Arial"/>
              </a:rPr>
            </a:br>
            <a:r>
              <a:rPr lang="en-US" altLang="en-US" sz="1000" dirty="0">
                <a:solidFill>
                  <a:srgbClr val="544F40"/>
                </a:solidFill>
              </a:rPr>
              <a:t>OR (95% IC) vs. placebo: </a:t>
            </a:r>
            <a:r>
              <a:rPr lang="en-US" altLang="en-US" sz="1000" dirty="0">
                <a:solidFill>
                  <a:srgbClr val="544F40"/>
                </a:solidFill>
                <a:cs typeface="Arial"/>
              </a:rPr>
              <a:t/>
            </a:r>
            <a:br>
              <a:rPr lang="en-US" altLang="en-US" sz="1000" dirty="0">
                <a:solidFill>
                  <a:srgbClr val="544F40"/>
                </a:solidFill>
                <a:cs typeface="Arial"/>
              </a:rPr>
            </a:br>
            <a:r>
              <a:rPr lang="en-US" altLang="en-US" sz="1000" dirty="0">
                <a:solidFill>
                  <a:srgbClr val="544F40"/>
                </a:solidFill>
              </a:rPr>
              <a:t>2,23 (1,36, 3,64)</a:t>
            </a:r>
            <a:r>
              <a:rPr lang="en-US" altLang="en-US" sz="1000" baseline="30000" dirty="0">
                <a:solidFill>
                  <a:srgbClr val="544F40"/>
                </a:solidFill>
              </a:rPr>
              <a:t>5</a:t>
            </a:r>
            <a:endParaRPr lang="en-GB" altLang="en-US" sz="1000" baseline="30000" dirty="0">
              <a:solidFill>
                <a:srgbClr val="544F40"/>
              </a:solidFill>
            </a:endParaRP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xmlns="" id="{340148D3-65B9-4054-AE04-E73BE5CB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733" y="1105673"/>
            <a:ext cx="32096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en-US" altLang="en-US" sz="1000" b="1" dirty="0" err="1">
                <a:solidFill>
                  <a:srgbClr val="544F40"/>
                </a:solidFill>
              </a:rPr>
              <a:t>Diferencia</a:t>
            </a:r>
            <a:r>
              <a:rPr lang="en-US" altLang="en-US" sz="1000" b="1" dirty="0">
                <a:solidFill>
                  <a:srgbClr val="544F40"/>
                </a:solidFill>
              </a:rPr>
              <a:t> </a:t>
            </a:r>
            <a:r>
              <a:rPr lang="en-US" altLang="en-US" sz="1000" b="1" dirty="0" err="1">
                <a:solidFill>
                  <a:srgbClr val="544F40"/>
                </a:solidFill>
              </a:rPr>
              <a:t>observada</a:t>
            </a:r>
            <a:r>
              <a:rPr lang="en-US" altLang="en-US" sz="1000" b="1" dirty="0">
                <a:solidFill>
                  <a:srgbClr val="544F40"/>
                </a:solidFill>
              </a:rPr>
              <a:t>: 13,7%</a:t>
            </a:r>
            <a:r>
              <a:rPr lang="en-US" altLang="en-US" sz="1000" b="1" dirty="0">
                <a:solidFill>
                  <a:srgbClr val="544F40"/>
                </a:solidFill>
                <a:cs typeface="Arial"/>
              </a:rPr>
              <a:t/>
            </a:r>
            <a:br>
              <a:rPr lang="en-US" altLang="en-US" sz="1000" b="1" dirty="0">
                <a:solidFill>
                  <a:srgbClr val="544F40"/>
                </a:solidFill>
                <a:cs typeface="Arial"/>
              </a:rPr>
            </a:br>
            <a:r>
              <a:rPr lang="en-US" altLang="en-US" sz="1000" dirty="0">
                <a:solidFill>
                  <a:srgbClr val="544F40"/>
                </a:solidFill>
              </a:rPr>
              <a:t>OR (95% IC) vs. placebo: </a:t>
            </a:r>
            <a:r>
              <a:rPr lang="en-US" altLang="en-US" sz="1000" dirty="0">
                <a:solidFill>
                  <a:srgbClr val="544F40"/>
                </a:solidFill>
                <a:cs typeface="Arial"/>
              </a:rPr>
              <a:t/>
            </a:r>
            <a:br>
              <a:rPr lang="en-US" altLang="en-US" sz="1000" dirty="0">
                <a:solidFill>
                  <a:srgbClr val="544F40"/>
                </a:solidFill>
                <a:cs typeface="Arial"/>
              </a:rPr>
            </a:br>
            <a:r>
              <a:rPr lang="en-US" altLang="en-US" sz="1000" dirty="0">
                <a:solidFill>
                  <a:srgbClr val="544F40"/>
                </a:solidFill>
                <a:cs typeface="Arial"/>
              </a:rPr>
              <a:t>1,99</a:t>
            </a:r>
            <a:r>
              <a:rPr lang="en-US" altLang="en-US" sz="1000" dirty="0">
                <a:solidFill>
                  <a:srgbClr val="544F40"/>
                </a:solidFill>
              </a:rPr>
              <a:t> (1,40, 2,82)</a:t>
            </a:r>
            <a:r>
              <a:rPr lang="en-US" altLang="en-US" sz="1000" baseline="30000" dirty="0">
                <a:solidFill>
                  <a:srgbClr val="544F40"/>
                </a:solidFill>
              </a:rPr>
              <a:t>6</a:t>
            </a:r>
            <a:endParaRPr lang="en-GB" altLang="en-US" sz="1000" baseline="30000" dirty="0">
              <a:solidFill>
                <a:srgbClr val="544F40"/>
              </a:solidFill>
            </a:endParaRP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xmlns="" id="{16E543C3-B64B-4723-AE80-7F2EBE41E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44" y="2031980"/>
            <a:ext cx="32096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en-US" altLang="en-US" sz="1000" b="1" dirty="0" err="1">
                <a:solidFill>
                  <a:srgbClr val="544F40"/>
                </a:solidFill>
              </a:rPr>
              <a:t>Diferencia</a:t>
            </a:r>
            <a:r>
              <a:rPr lang="en-US" altLang="en-US" sz="1000" b="1" dirty="0">
                <a:solidFill>
                  <a:srgbClr val="544F40"/>
                </a:solidFill>
              </a:rPr>
              <a:t> </a:t>
            </a:r>
            <a:r>
              <a:rPr lang="en-US" altLang="en-US" sz="1000" b="1" dirty="0" err="1">
                <a:solidFill>
                  <a:srgbClr val="544F40"/>
                </a:solidFill>
              </a:rPr>
              <a:t>observada</a:t>
            </a:r>
            <a:r>
              <a:rPr lang="en-US" altLang="en-US" sz="1000" b="1" dirty="0">
                <a:solidFill>
                  <a:srgbClr val="544F40"/>
                </a:solidFill>
              </a:rPr>
              <a:t>: 14%</a:t>
            </a:r>
            <a:r>
              <a:rPr lang="en-US" altLang="en-US" sz="1000" b="1" dirty="0">
                <a:solidFill>
                  <a:srgbClr val="544F40"/>
                </a:solidFill>
                <a:cs typeface="Arial"/>
              </a:rPr>
              <a:t/>
            </a:r>
            <a:br>
              <a:rPr lang="en-US" altLang="en-US" sz="1000" b="1" dirty="0">
                <a:solidFill>
                  <a:srgbClr val="544F40"/>
                </a:solidFill>
                <a:cs typeface="Arial"/>
              </a:rPr>
            </a:br>
            <a:r>
              <a:rPr lang="en-US" altLang="en-US" sz="1000" dirty="0">
                <a:solidFill>
                  <a:srgbClr val="544F40"/>
                </a:solidFill>
              </a:rPr>
              <a:t>OR (95% IC) vs. placebo: </a:t>
            </a:r>
            <a:r>
              <a:rPr lang="en-US" altLang="en-US" sz="1000" dirty="0">
                <a:solidFill>
                  <a:srgbClr val="544F40"/>
                </a:solidFill>
                <a:cs typeface="Arial"/>
              </a:rPr>
              <a:t/>
            </a:r>
            <a:br>
              <a:rPr lang="en-US" altLang="en-US" sz="1000" dirty="0">
                <a:solidFill>
                  <a:srgbClr val="544F40"/>
                </a:solidFill>
                <a:cs typeface="Arial"/>
              </a:rPr>
            </a:br>
            <a:r>
              <a:rPr lang="en-US" altLang="en-US" sz="1000" dirty="0">
                <a:solidFill>
                  <a:srgbClr val="544F40"/>
                </a:solidFill>
                <a:cs typeface="Arial"/>
              </a:rPr>
              <a:t>1</a:t>
            </a:r>
            <a:r>
              <a:rPr lang="en-US" altLang="en-US" sz="1000" dirty="0">
                <a:solidFill>
                  <a:srgbClr val="544F40"/>
                </a:solidFill>
              </a:rPr>
              <a:t>,83 (1,30, 2,59)</a:t>
            </a:r>
            <a:r>
              <a:rPr lang="en-US" altLang="en-US" sz="1000" baseline="30000" dirty="0">
                <a:solidFill>
                  <a:srgbClr val="544F40"/>
                </a:solidFill>
              </a:rPr>
              <a:t>1</a:t>
            </a:r>
            <a:endParaRPr lang="en-GB" altLang="en-US" sz="1000" baseline="30000" dirty="0">
              <a:solidFill>
                <a:srgbClr val="544F4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72CC14B-F62F-46C4-8879-4CA9545E1B51}"/>
              </a:ext>
            </a:extLst>
          </p:cNvPr>
          <p:cNvSpPr/>
          <p:nvPr/>
        </p:nvSpPr>
        <p:spPr>
          <a:xfrm rot="5400000">
            <a:off x="1061533" y="1499412"/>
            <a:ext cx="1109599" cy="18466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/>
            </a:pPr>
            <a:r>
              <a:rPr lang="es-ES_tradnl" sz="600" b="1" dirty="0"/>
              <a:t>ESP/BEL/0057/18(1)</a:t>
            </a:r>
            <a:r>
              <a:rPr lang="es-ES_tradnl" sz="600" dirty="0">
                <a:solidFill>
                  <a:srgbClr val="635A54"/>
                </a:solidFill>
              </a:rPr>
              <a:t> 02/2019</a:t>
            </a:r>
            <a:endParaRPr lang="es-ES_tradnl" sz="100" dirty="0">
              <a:solidFill>
                <a:srgbClr val="4F1D78"/>
              </a:solidFill>
              <a:latin typeface="Calibri"/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1665EC0-4790-FE44-B91F-24CCAC799D4A}"/>
              </a:ext>
            </a:extLst>
          </p:cNvPr>
          <p:cNvSpPr txBox="1"/>
          <p:nvPr/>
        </p:nvSpPr>
        <p:spPr>
          <a:xfrm>
            <a:off x="335131" y="87174"/>
            <a:ext cx="354382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ES" sz="4800" dirty="0"/>
              <a:t>BELIMUMAB</a:t>
            </a:r>
          </a:p>
        </p:txBody>
      </p:sp>
    </p:spTree>
    <p:extLst>
      <p:ext uri="{BB962C8B-B14F-4D97-AF65-F5344CB8AC3E}">
        <p14:creationId xmlns:p14="http://schemas.microsoft.com/office/powerpoint/2010/main" xmlns="" val="348469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>
            <p:extLst/>
          </p:nvPr>
        </p:nvGraphicFramePr>
        <p:xfrm>
          <a:off x="1653956" y="1981201"/>
          <a:ext cx="8695887" cy="442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69580"/>
            <a:ext cx="11704320" cy="55855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Inicio</a:t>
            </a:r>
            <a:r>
              <a:rPr lang="en-GB" dirty="0"/>
              <a:t> y </a:t>
            </a:r>
            <a:r>
              <a:rPr lang="en-GB" dirty="0" err="1"/>
              <a:t>Evolución</a:t>
            </a:r>
            <a:r>
              <a:rPr lang="en-GB" dirty="0"/>
              <a:t> de la </a:t>
            </a:r>
            <a:r>
              <a:rPr lang="en-GB" dirty="0" err="1"/>
              <a:t>Eficacia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las 52 </a:t>
            </a:r>
            <a:r>
              <a:rPr lang="en-GB" dirty="0" err="1"/>
              <a:t>Semanas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86833" y="1615440"/>
            <a:ext cx="11231033" cy="4239261"/>
          </a:xfrm>
          <a:noFill/>
          <a:ln>
            <a:noFill/>
          </a:ln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893568" y="5867266"/>
            <a:ext cx="8445820" cy="313932"/>
          </a:xfrm>
        </p:spPr>
        <p:txBody>
          <a:bodyPr/>
          <a:lstStyle/>
          <a:p>
            <a:r>
              <a:rPr lang="en-GB"/>
              <a:t>*</a:t>
            </a:r>
            <a:r>
              <a:rPr lang="en-GB" i="1"/>
              <a:t>P</a:t>
            </a:r>
            <a:r>
              <a:rPr lang="en-GB"/>
              <a:t> ≤ 0.05 vs placebo.</a:t>
            </a:r>
            <a:br>
              <a:rPr lang="en-GB"/>
            </a:br>
            <a:endParaRPr lang="en-GB"/>
          </a:p>
        </p:txBody>
      </p:sp>
      <p:grpSp>
        <p:nvGrpSpPr>
          <p:cNvPr id="4" name="Group 9"/>
          <p:cNvGrpSpPr/>
          <p:nvPr/>
        </p:nvGrpSpPr>
        <p:grpSpPr>
          <a:xfrm>
            <a:off x="4752771" y="2510596"/>
            <a:ext cx="4870200" cy="246221"/>
            <a:chOff x="3228771" y="2851264"/>
            <a:chExt cx="4870200" cy="246221"/>
          </a:xfrm>
        </p:grpSpPr>
        <p:sp>
          <p:nvSpPr>
            <p:cNvPr id="22" name="TextBox 21"/>
            <p:cNvSpPr txBox="1"/>
            <p:nvPr/>
          </p:nvSpPr>
          <p:spPr>
            <a:xfrm>
              <a:off x="3228771" y="2851264"/>
              <a:ext cx="161840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6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1922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75073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8224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21375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44526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67677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90828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13979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37131" y="2862805"/>
              <a:ext cx="161840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400">
                  <a:solidFill>
                    <a:srgbClr val="F36633"/>
                  </a:solidFill>
                </a:rPr>
                <a:t>*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021106" y="1921104"/>
            <a:ext cx="6786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err="1">
                <a:solidFill>
                  <a:srgbClr val="544F40"/>
                </a:solidFill>
              </a:rPr>
              <a:t>Evolución</a:t>
            </a:r>
            <a:r>
              <a:rPr lang="en-GB" sz="1600" b="1">
                <a:solidFill>
                  <a:srgbClr val="544F40"/>
                </a:solidFill>
              </a:rPr>
              <a:t> de la </a:t>
            </a:r>
            <a:r>
              <a:rPr lang="en-GB" sz="1600" b="1" err="1">
                <a:solidFill>
                  <a:srgbClr val="544F40"/>
                </a:solidFill>
              </a:rPr>
              <a:t>respuesta</a:t>
            </a:r>
            <a:r>
              <a:rPr lang="en-GB" sz="1600" b="1">
                <a:solidFill>
                  <a:srgbClr val="544F40"/>
                </a:solidFill>
              </a:rPr>
              <a:t> SRI4 </a:t>
            </a:r>
          </a:p>
        </p:txBody>
      </p:sp>
      <p:sp>
        <p:nvSpPr>
          <p:cNvPr id="18" name="Rectangle 17"/>
          <p:cNvSpPr/>
          <p:nvPr/>
        </p:nvSpPr>
        <p:spPr bwMode="auto">
          <a:xfrm flipV="1">
            <a:off x="4434541" y="2492187"/>
            <a:ext cx="753035" cy="1039907"/>
          </a:xfrm>
          <a:prstGeom prst="rect">
            <a:avLst/>
          </a:prstGeom>
          <a:noFill/>
          <a:ln w="19050" cap="rnd" cmpd="sng">
            <a:solidFill>
              <a:srgbClr val="92D050"/>
            </a:solidFill>
            <a:bevel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hangingPunct="0">
              <a:buClr>
                <a:srgbClr val="FFFFFF"/>
              </a:buClr>
              <a:buFont typeface="Arial" pitchFamily="34" charset="0"/>
              <a:buChar char="–"/>
            </a:pPr>
            <a:endParaRPr lang="en-US" sz="1200" b="1" kern="0" err="1">
              <a:solidFill>
                <a:srgbClr val="FFFFFF"/>
              </a:solidFill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xmlns="" id="{BF81B4B9-B316-4E1D-B7D6-7721CD43294A}"/>
              </a:ext>
            </a:extLst>
          </p:cNvPr>
          <p:cNvSpPr/>
          <p:nvPr/>
        </p:nvSpPr>
        <p:spPr bwMode="auto">
          <a:xfrm>
            <a:off x="9690504" y="2804611"/>
            <a:ext cx="639830" cy="3600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36633"/>
            </a:solidFill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FFFF"/>
              </a:buClr>
              <a:defRPr/>
            </a:pPr>
            <a:r>
              <a:rPr lang="en-GB" sz="1400" b="1" kern="0">
                <a:solidFill>
                  <a:srgbClr val="544F40">
                    <a:lumMod val="50000"/>
                  </a:srgbClr>
                </a:solidFill>
                <a:latin typeface="Arial"/>
                <a:sym typeface="Symbol"/>
              </a:rPr>
              <a:t>13,0</a:t>
            </a:r>
            <a:endParaRPr lang="en-GB" sz="1400" b="1" kern="0">
              <a:solidFill>
                <a:srgbClr val="544F40">
                  <a:lumMod val="50000"/>
                </a:srgbClr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EED6F0-DF16-4EED-A83C-50DCBF8B0299}"/>
              </a:ext>
            </a:extLst>
          </p:cNvPr>
          <p:cNvSpPr txBox="1"/>
          <p:nvPr/>
        </p:nvSpPr>
        <p:spPr>
          <a:xfrm>
            <a:off x="10321369" y="1733267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_tradnl" sz="1100">
                <a:latin typeface="Calibri" panose="020F0502020204030204" pitchFamily="34" charset="0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BF7361B-ECE2-485B-8529-F0A5C7A4988A}"/>
              </a:ext>
            </a:extLst>
          </p:cNvPr>
          <p:cNvSpPr/>
          <p:nvPr/>
        </p:nvSpPr>
        <p:spPr>
          <a:xfrm>
            <a:off x="1796062" y="6322722"/>
            <a:ext cx="8476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800" err="1"/>
              <a:t>Adaptado</a:t>
            </a:r>
            <a:r>
              <a:rPr lang="en-GB" altLang="en-US" sz="800"/>
              <a:t> de: </a:t>
            </a:r>
            <a:r>
              <a:rPr lang="en-GB" altLang="en-US" sz="800" err="1"/>
              <a:t>Stohl</a:t>
            </a:r>
            <a:r>
              <a:rPr lang="en-GB" altLang="en-US" sz="800"/>
              <a:t> W, </a:t>
            </a:r>
            <a:r>
              <a:rPr lang="en-GB" altLang="en-US" sz="800" err="1"/>
              <a:t>Schwarting</a:t>
            </a:r>
            <a:r>
              <a:rPr lang="en-GB" altLang="en-US" sz="800"/>
              <a:t> A, Okada M, </a:t>
            </a:r>
            <a:r>
              <a:rPr lang="en-GB" altLang="en-US" sz="800" err="1"/>
              <a:t>Scheinberg</a:t>
            </a:r>
            <a:r>
              <a:rPr lang="en-GB" altLang="en-US" sz="800"/>
              <a:t> M, </a:t>
            </a:r>
            <a:r>
              <a:rPr lang="en-GB" altLang="en-US" sz="800" err="1"/>
              <a:t>Doria</a:t>
            </a:r>
            <a:r>
              <a:rPr lang="en-GB" altLang="en-US" sz="800"/>
              <a:t> A, Hammer AE, et al. Efficacy and Safety of Subcutaneous Belimumab in Systemic Lupus Erythematosus: A Fifty-Two-Week Randomized, Double-Blind, Placebo-Controlled Study. </a:t>
            </a:r>
            <a:r>
              <a:rPr lang="en-GB" altLang="en-US" sz="800" i="1"/>
              <a:t>Arthritis </a:t>
            </a:r>
            <a:r>
              <a:rPr lang="en-GB" altLang="en-US" sz="800" i="1" err="1"/>
              <a:t>Rheumatol</a:t>
            </a:r>
            <a:r>
              <a:rPr lang="en-GB" altLang="en-US" sz="800"/>
              <a:t>. 2017 ;69(5):1016-1027.</a:t>
            </a:r>
            <a:endParaRPr lang="es-ES_tradnl" sz="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8803A69-34F4-4545-A93A-A70DFE4EA8F5}"/>
              </a:ext>
            </a:extLst>
          </p:cNvPr>
          <p:cNvSpPr/>
          <p:nvPr/>
        </p:nvSpPr>
        <p:spPr>
          <a:xfrm rot="5400000">
            <a:off x="1070583" y="2333913"/>
            <a:ext cx="1112805" cy="18466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/>
            </a:pPr>
            <a:r>
              <a:rPr lang="es-ES_tradnl" sz="600" b="1" dirty="0"/>
              <a:t>ESP/BEL/0057/18(1) 02/2019</a:t>
            </a:r>
            <a:endParaRPr lang="es-ES_tradnl" sz="100" dirty="0">
              <a:solidFill>
                <a:srgbClr val="4F1D78"/>
              </a:solidFill>
              <a:latin typeface="Calibri"/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1420AF0-479D-5147-8E3B-9643798F460E}"/>
              </a:ext>
            </a:extLst>
          </p:cNvPr>
          <p:cNvSpPr txBox="1"/>
          <p:nvPr/>
        </p:nvSpPr>
        <p:spPr>
          <a:xfrm>
            <a:off x="1077136" y="823802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respuesta</a:t>
            </a:r>
            <a:r>
              <a:rPr lang="en-GB" dirty="0"/>
              <a:t> </a:t>
            </a:r>
            <a:r>
              <a:rPr lang="en-GB" b="1" dirty="0"/>
              <a:t>SRI4</a:t>
            </a:r>
            <a:r>
              <a:rPr lang="en-GB" dirty="0"/>
              <a:t> </a:t>
            </a:r>
            <a:r>
              <a:rPr lang="en-GB" dirty="0" err="1"/>
              <a:t>fue</a:t>
            </a:r>
            <a:r>
              <a:rPr lang="en-GB" dirty="0"/>
              <a:t> </a:t>
            </a:r>
            <a:r>
              <a:rPr lang="en-GB" b="1" dirty="0" err="1"/>
              <a:t>significativamente</a:t>
            </a:r>
            <a:r>
              <a:rPr lang="en-GB" b="1" dirty="0"/>
              <a:t> mayor con belimumab 200 mg SC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comparación</a:t>
            </a:r>
            <a:r>
              <a:rPr lang="en-GB" dirty="0"/>
              <a:t> con placebo </a:t>
            </a:r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b="1" dirty="0" err="1"/>
              <a:t>semana</a:t>
            </a:r>
            <a:r>
              <a:rPr lang="en-GB" b="1" dirty="0"/>
              <a:t> 16, </a:t>
            </a:r>
            <a:r>
              <a:rPr lang="en-GB" dirty="0"/>
              <a:t>y </a:t>
            </a:r>
            <a:r>
              <a:rPr lang="en-GB" b="1" dirty="0"/>
              <a:t>se </a:t>
            </a:r>
            <a:r>
              <a:rPr lang="en-GB" b="1" dirty="0" err="1"/>
              <a:t>mantuvo</a:t>
            </a:r>
            <a:r>
              <a:rPr lang="en-GB" b="1" dirty="0"/>
              <a:t> </a:t>
            </a:r>
            <a:r>
              <a:rPr lang="en-GB" dirty="0"/>
              <a:t>hasta las 52 </a:t>
            </a:r>
            <a:r>
              <a:rPr lang="en-GB" dirty="0" err="1"/>
              <a:t>semanas</a:t>
            </a:r>
            <a:r>
              <a:rPr lang="en-GB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2922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3" y="194875"/>
            <a:ext cx="11866882" cy="55953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36633"/>
                </a:solidFill>
              </a:rPr>
              <a:t>Variable </a:t>
            </a:r>
            <a:r>
              <a:rPr lang="en-GB" dirty="0" err="1">
                <a:solidFill>
                  <a:srgbClr val="F36633"/>
                </a:solidFill>
              </a:rPr>
              <a:t>secundaria</a:t>
            </a:r>
            <a:r>
              <a:rPr lang="en-GB" dirty="0">
                <a:solidFill>
                  <a:srgbClr val="F36633"/>
                </a:solidFill>
              </a:rPr>
              <a:t>: </a:t>
            </a:r>
            <a:r>
              <a:rPr lang="en-GB" dirty="0" err="1">
                <a:solidFill>
                  <a:srgbClr val="F36633"/>
                </a:solidFill>
              </a:rPr>
              <a:t>Tiempo</a:t>
            </a:r>
            <a:r>
              <a:rPr lang="en-GB" dirty="0">
                <a:solidFill>
                  <a:srgbClr val="F36633"/>
                </a:solidFill>
              </a:rPr>
              <a:t> hasta el Primer </a:t>
            </a:r>
            <a:r>
              <a:rPr lang="en-GB" dirty="0" err="1">
                <a:solidFill>
                  <a:srgbClr val="F36633"/>
                </a:solidFill>
              </a:rPr>
              <a:t>Brote</a:t>
            </a:r>
            <a:r>
              <a:rPr lang="en-GB" dirty="0">
                <a:solidFill>
                  <a:srgbClr val="F36633"/>
                </a:solidFill>
              </a:rPr>
              <a:t> Grave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889125" y="1258144"/>
            <a:ext cx="8423275" cy="465854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Los </a:t>
            </a:r>
            <a:r>
              <a:rPr lang="en-GB" dirty="0" err="1"/>
              <a:t>pacientes</a:t>
            </a:r>
            <a:r>
              <a:rPr lang="en-GB" dirty="0"/>
              <a:t> que </a:t>
            </a:r>
            <a:r>
              <a:rPr lang="en-GB" dirty="0" err="1"/>
              <a:t>recibieron</a:t>
            </a:r>
            <a:r>
              <a:rPr lang="en-GB" dirty="0"/>
              <a:t> </a:t>
            </a:r>
            <a:r>
              <a:rPr lang="en-GB" b="1" dirty="0"/>
              <a:t>belimumab</a:t>
            </a:r>
            <a:r>
              <a:rPr lang="en-GB" dirty="0"/>
              <a:t> </a:t>
            </a:r>
            <a:r>
              <a:rPr lang="en-GB" dirty="0" err="1"/>
              <a:t>tenían</a:t>
            </a:r>
            <a:r>
              <a:rPr lang="en-GB" dirty="0"/>
              <a:t> un </a:t>
            </a:r>
            <a:r>
              <a:rPr lang="en-GB" b="1" dirty="0"/>
              <a:t>62% </a:t>
            </a:r>
            <a:r>
              <a:rPr lang="en-GB" b="1" dirty="0" err="1"/>
              <a:t>menos</a:t>
            </a:r>
            <a:r>
              <a:rPr lang="en-GB" b="1" dirty="0"/>
              <a:t> de </a:t>
            </a:r>
            <a:r>
              <a:rPr lang="en-GB" b="1" dirty="0" err="1"/>
              <a:t>probabilidad</a:t>
            </a:r>
            <a:r>
              <a:rPr lang="en-GB" b="1" dirty="0"/>
              <a:t> </a:t>
            </a:r>
            <a:r>
              <a:rPr lang="en-GB" dirty="0"/>
              <a:t>de </a:t>
            </a:r>
            <a:r>
              <a:rPr lang="en-GB" dirty="0" err="1"/>
              <a:t>experimentar</a:t>
            </a:r>
            <a:r>
              <a:rPr lang="en-GB" dirty="0"/>
              <a:t> un </a:t>
            </a:r>
            <a:r>
              <a:rPr lang="en-GB" dirty="0" err="1"/>
              <a:t>brote</a:t>
            </a:r>
            <a:r>
              <a:rPr lang="en-GB" dirty="0"/>
              <a:t> grave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comparación</a:t>
            </a:r>
            <a:r>
              <a:rPr lang="en-GB" dirty="0"/>
              <a:t> con el </a:t>
            </a:r>
            <a:r>
              <a:rPr lang="en-GB" dirty="0" err="1"/>
              <a:t>grupo</a:t>
            </a:r>
            <a:r>
              <a:rPr lang="en-GB" dirty="0"/>
              <a:t> placebo.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u="sng" dirty="0"/>
          </a:p>
          <a:p>
            <a:r>
              <a:rPr lang="en-GB" u="sng" dirty="0"/>
              <a:t>La </a:t>
            </a:r>
            <a:r>
              <a:rPr lang="en-GB" u="sng" dirty="0" err="1"/>
              <a:t>incidencia</a:t>
            </a:r>
            <a:r>
              <a:rPr lang="en-GB" u="sng" dirty="0"/>
              <a:t> </a:t>
            </a:r>
            <a:r>
              <a:rPr lang="en-GB" dirty="0"/>
              <a:t>de </a:t>
            </a:r>
            <a:r>
              <a:rPr lang="en-GB" dirty="0" err="1"/>
              <a:t>brotes</a:t>
            </a:r>
            <a:r>
              <a:rPr lang="en-GB" dirty="0"/>
              <a:t> graves </a:t>
            </a:r>
            <a:r>
              <a:rPr lang="en-GB" dirty="0" err="1"/>
              <a:t>fue</a:t>
            </a:r>
            <a:r>
              <a:rPr lang="en-GB" dirty="0"/>
              <a:t> de </a:t>
            </a:r>
            <a:r>
              <a:rPr lang="en-GB" b="1" dirty="0">
                <a:solidFill>
                  <a:schemeClr val="accent5"/>
                </a:solidFill>
              </a:rPr>
              <a:t>31,5%</a:t>
            </a:r>
            <a:r>
              <a:rPr lang="en-GB" dirty="0"/>
              <a:t> (34/108)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grupo</a:t>
            </a:r>
            <a:r>
              <a:rPr lang="en-GB" dirty="0"/>
              <a:t> </a:t>
            </a:r>
            <a:r>
              <a:rPr lang="en-GB" b="1" dirty="0">
                <a:solidFill>
                  <a:schemeClr val="accent5"/>
                </a:solidFill>
              </a:rPr>
              <a:t>placebo</a:t>
            </a:r>
            <a:r>
              <a:rPr lang="en-GB" dirty="0"/>
              <a:t> y </a:t>
            </a:r>
            <a:r>
              <a:rPr lang="en-GB" b="1" dirty="0">
                <a:solidFill>
                  <a:schemeClr val="accent1"/>
                </a:solidFill>
              </a:rPr>
              <a:t>14,1%</a:t>
            </a:r>
            <a:r>
              <a:rPr lang="en-GB" dirty="0"/>
              <a:t> (35/248)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dirty="0" err="1"/>
              <a:t>grupo</a:t>
            </a:r>
            <a:r>
              <a:rPr lang="en-GB" dirty="0"/>
              <a:t> de </a:t>
            </a:r>
            <a:r>
              <a:rPr lang="en-GB" b="1" dirty="0">
                <a:solidFill>
                  <a:schemeClr val="accent1"/>
                </a:solidFill>
              </a:rPr>
              <a:t>belimumab</a:t>
            </a:r>
            <a:r>
              <a:rPr lang="en-GB" dirty="0"/>
              <a:t>.</a:t>
            </a:r>
          </a:p>
          <a:p>
            <a:r>
              <a:rPr lang="en-GB" dirty="0"/>
              <a:t>La </a:t>
            </a:r>
            <a:r>
              <a:rPr lang="en-GB" u="sng" dirty="0" err="1"/>
              <a:t>mediana</a:t>
            </a:r>
            <a:r>
              <a:rPr lang="en-GB" u="sng" dirty="0"/>
              <a:t> del </a:t>
            </a:r>
            <a:r>
              <a:rPr lang="en-GB" u="sng" dirty="0" err="1"/>
              <a:t>tiempo</a:t>
            </a:r>
            <a:r>
              <a:rPr lang="en-GB" u="sng" dirty="0"/>
              <a:t> </a:t>
            </a:r>
            <a:r>
              <a:rPr lang="en-GB" dirty="0"/>
              <a:t>hasta el primer </a:t>
            </a:r>
            <a:r>
              <a:rPr lang="en-GB" dirty="0" err="1"/>
              <a:t>brote</a:t>
            </a:r>
            <a:r>
              <a:rPr lang="en-GB" dirty="0"/>
              <a:t> grave para </a:t>
            </a:r>
            <a:r>
              <a:rPr lang="en-GB" dirty="0" err="1"/>
              <a:t>pacientes</a:t>
            </a:r>
            <a:r>
              <a:rPr lang="en-GB" dirty="0"/>
              <a:t> que </a:t>
            </a:r>
            <a:r>
              <a:rPr lang="en-GB" dirty="0" err="1"/>
              <a:t>sufrieron</a:t>
            </a:r>
            <a:r>
              <a:rPr lang="en-GB" dirty="0"/>
              <a:t> un </a:t>
            </a:r>
            <a:r>
              <a:rPr lang="en-GB" dirty="0" err="1"/>
              <a:t>brote</a:t>
            </a:r>
            <a:r>
              <a:rPr lang="en-GB" dirty="0"/>
              <a:t> </a:t>
            </a:r>
            <a:r>
              <a:rPr lang="en-GB" dirty="0" err="1"/>
              <a:t>fue</a:t>
            </a:r>
            <a:r>
              <a:rPr lang="en-GB" dirty="0"/>
              <a:t> de </a:t>
            </a:r>
            <a:r>
              <a:rPr lang="en-GB" b="1" dirty="0">
                <a:solidFill>
                  <a:schemeClr val="accent5"/>
                </a:solidFill>
              </a:rPr>
              <a:t>126,5 </a:t>
            </a:r>
            <a:r>
              <a:rPr lang="en-GB" b="1" dirty="0" err="1">
                <a:solidFill>
                  <a:schemeClr val="accent5"/>
                </a:solidFill>
              </a:rPr>
              <a:t>días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dirty="0"/>
              <a:t>(IQR: 57,0–243,0) </a:t>
            </a:r>
            <a:r>
              <a:rPr lang="en-GB" dirty="0" err="1"/>
              <a:t>en</a:t>
            </a:r>
            <a:r>
              <a:rPr lang="en-GB" dirty="0"/>
              <a:t> el </a:t>
            </a:r>
            <a:r>
              <a:rPr lang="en-GB" b="1" dirty="0" err="1">
                <a:solidFill>
                  <a:schemeClr val="accent5"/>
                </a:solidFill>
              </a:rPr>
              <a:t>grupo</a:t>
            </a:r>
            <a:r>
              <a:rPr lang="en-GB" b="1" dirty="0">
                <a:solidFill>
                  <a:schemeClr val="accent5"/>
                </a:solidFill>
              </a:rPr>
              <a:t> placebo </a:t>
            </a:r>
            <a:r>
              <a:rPr lang="en-GB" dirty="0"/>
              <a:t>y</a:t>
            </a:r>
            <a:r>
              <a:rPr lang="en-GB" b="1" dirty="0">
                <a:solidFill>
                  <a:schemeClr val="accent1"/>
                </a:solidFill>
              </a:rPr>
              <a:t> 90,0 </a:t>
            </a:r>
            <a:r>
              <a:rPr lang="en-GB" b="1" dirty="0" err="1">
                <a:solidFill>
                  <a:schemeClr val="accent1"/>
                </a:solidFill>
              </a:rPr>
              <a:t>días</a:t>
            </a:r>
            <a:r>
              <a:rPr lang="en-GB" dirty="0"/>
              <a:t> (IQR: 39,0–204,0) para el </a:t>
            </a:r>
            <a:r>
              <a:rPr lang="en-GB" dirty="0" err="1"/>
              <a:t>grupo</a:t>
            </a:r>
            <a:r>
              <a:rPr lang="en-GB" dirty="0"/>
              <a:t> con </a:t>
            </a:r>
            <a:r>
              <a:rPr lang="en-GB" b="1" dirty="0">
                <a:solidFill>
                  <a:schemeClr val="accent1"/>
                </a:solidFill>
              </a:rPr>
              <a:t>belimumab.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08914" y="728462"/>
            <a:ext cx="7597776" cy="234950"/>
          </a:xfrm>
        </p:spPr>
        <p:txBody>
          <a:bodyPr>
            <a:normAutofit fontScale="70000" lnSpcReduction="20000"/>
          </a:bodyPr>
          <a:lstStyle/>
          <a:p>
            <a:r>
              <a:rPr lang="en-GB" err="1"/>
              <a:t>Pacientes</a:t>
            </a:r>
            <a:r>
              <a:rPr lang="en-GB"/>
              <a:t> con anti-</a:t>
            </a:r>
            <a:r>
              <a:rPr lang="en-GB" err="1"/>
              <a:t>ADNdc</a:t>
            </a:r>
            <a:r>
              <a:rPr lang="en-GB"/>
              <a:t> </a:t>
            </a:r>
            <a:r>
              <a:rPr lang="en-GB" err="1"/>
              <a:t>positivos</a:t>
            </a:r>
            <a:r>
              <a:rPr lang="en-GB"/>
              <a:t> y bajo C3/C4 al </a:t>
            </a:r>
            <a:r>
              <a:rPr lang="en-GB" err="1"/>
              <a:t>inicio</a:t>
            </a:r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2119" y="2088017"/>
            <a:ext cx="6230469" cy="214750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rot="16200000">
            <a:off x="1872130" y="2421109"/>
            <a:ext cx="283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635A54"/>
              </a:buClr>
              <a:defRPr/>
            </a:pPr>
            <a:r>
              <a:rPr lang="en-GB" sz="1600" b="1" err="1">
                <a:solidFill>
                  <a:srgbClr val="635A54"/>
                </a:solidFill>
                <a:latin typeface="Arial"/>
              </a:rPr>
              <a:t>Probabilidad</a:t>
            </a:r>
            <a:r>
              <a:rPr lang="en-GB" sz="1600" b="1">
                <a:solidFill>
                  <a:srgbClr val="635A54"/>
                </a:solidFill>
                <a:latin typeface="Arial"/>
              </a:rPr>
              <a:t> de </a:t>
            </a:r>
            <a:r>
              <a:rPr lang="en-GB" sz="1600" b="1" err="1">
                <a:solidFill>
                  <a:srgbClr val="635A54"/>
                </a:solidFill>
                <a:latin typeface="Arial"/>
              </a:rPr>
              <a:t>experimentar</a:t>
            </a:r>
            <a:r>
              <a:rPr lang="en-GB" sz="1600" b="1">
                <a:solidFill>
                  <a:srgbClr val="635A54"/>
                </a:solidFill>
                <a:latin typeface="Arial"/>
              </a:rPr>
              <a:t> un </a:t>
            </a:r>
            <a:r>
              <a:rPr lang="en-GB" sz="1600" b="1" err="1">
                <a:solidFill>
                  <a:srgbClr val="635A54"/>
                </a:solidFill>
                <a:latin typeface="Arial"/>
              </a:rPr>
              <a:t>brote</a:t>
            </a:r>
            <a:r>
              <a:rPr lang="en-GB" sz="1600" b="1">
                <a:solidFill>
                  <a:srgbClr val="635A54"/>
                </a:solidFill>
                <a:latin typeface="Arial"/>
              </a:rPr>
              <a:t> grave SFI</a:t>
            </a:r>
            <a:endParaRPr lang="en-GB" sz="1600">
              <a:solidFill>
                <a:srgbClr val="635A54"/>
              </a:solidFill>
              <a:latin typeface="Arial"/>
            </a:endParaRPr>
          </a:p>
          <a:p>
            <a:pPr marL="171450" indent="-171450" algn="ctr">
              <a:buClr>
                <a:srgbClr val="635A54"/>
              </a:buClr>
              <a:defRPr/>
            </a:pPr>
            <a:endParaRPr lang="en-GB" sz="1600">
              <a:solidFill>
                <a:srgbClr val="635A54"/>
              </a:solidFill>
              <a:latin typeface="Arial"/>
            </a:endParaRPr>
          </a:p>
          <a:p>
            <a:pPr marL="171450" indent="-171450" algn="ctr">
              <a:buClr>
                <a:srgbClr val="635A54"/>
              </a:buClr>
              <a:defRPr/>
            </a:pPr>
            <a:endParaRPr lang="en-GB" sz="1600">
              <a:solidFill>
                <a:srgbClr val="635A54"/>
              </a:solidFill>
              <a:latin typeface="Arial"/>
            </a:endParaRPr>
          </a:p>
          <a:p>
            <a:pPr marL="171450" indent="-171450" algn="ctr">
              <a:buClr>
                <a:srgbClr val="635A54"/>
              </a:buClr>
              <a:defRPr/>
            </a:pPr>
            <a:endParaRPr lang="en-GB" sz="1600">
              <a:solidFill>
                <a:srgbClr val="635A54"/>
              </a:solidFill>
              <a:latin typeface="Arial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3321506" y="2226415"/>
            <a:ext cx="4038243" cy="954107"/>
            <a:chOff x="4160198" y="3635917"/>
            <a:chExt cx="4015354" cy="647578"/>
          </a:xfrm>
        </p:grpSpPr>
        <p:sp>
          <p:nvSpPr>
            <p:cNvPr id="36" name="TextBox 35"/>
            <p:cNvSpPr txBox="1"/>
            <p:nvPr/>
          </p:nvSpPr>
          <p:spPr>
            <a:xfrm>
              <a:off x="4160198" y="3635917"/>
              <a:ext cx="4015354" cy="64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635A54"/>
                </a:buClr>
                <a:defRPr/>
              </a:pPr>
              <a:r>
                <a:rPr lang="en-GB" sz="1400">
                  <a:solidFill>
                    <a:srgbClr val="635A54"/>
                  </a:solidFill>
                  <a:latin typeface="Arial"/>
                </a:rPr>
                <a:t>		 Placebo (n = 108)</a:t>
              </a:r>
            </a:p>
            <a:p>
              <a:pPr marL="171450" indent="-171450">
                <a:buClr>
                  <a:srgbClr val="635A54"/>
                </a:buClr>
                <a:defRPr/>
              </a:pPr>
              <a:r>
                <a:rPr lang="en-GB" sz="1400">
                  <a:solidFill>
                    <a:srgbClr val="635A54"/>
                  </a:solidFill>
                  <a:latin typeface="Arial"/>
                </a:rPr>
                <a:t>		 Belimumab 200 mg SC (n = 248) </a:t>
              </a:r>
            </a:p>
            <a:p>
              <a:pPr marL="171450" indent="-171450">
                <a:buClr>
                  <a:srgbClr val="635A54"/>
                </a:buClr>
                <a:defRPr/>
              </a:pPr>
              <a:r>
                <a:rPr lang="en-GB" sz="1400">
                  <a:solidFill>
                    <a:srgbClr val="635A54"/>
                  </a:solidFill>
                  <a:latin typeface="Arial"/>
                </a:rPr>
                <a:t>                    </a:t>
              </a:r>
            </a:p>
            <a:p>
              <a:pPr marL="171450" indent="-171450">
                <a:buClr>
                  <a:srgbClr val="635A54"/>
                </a:buClr>
                <a:defRPr/>
              </a:pPr>
              <a:r>
                <a:rPr lang="en-GB" sz="1400">
                  <a:solidFill>
                    <a:srgbClr val="635A54"/>
                  </a:solidFill>
                  <a:latin typeface="Arial"/>
                </a:rPr>
                <a:t>		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715886" y="3724365"/>
              <a:ext cx="43204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715886" y="3891489"/>
              <a:ext cx="432048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3773088" y="1963300"/>
            <a:ext cx="3593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635A54"/>
                </a:solidFill>
                <a:latin typeface="Arial"/>
              </a:rPr>
              <a:t>HR (95% IC): 0,38 (0,24, 0,61); </a:t>
            </a:r>
            <a:r>
              <a:rPr lang="en-GB" altLang="en-US" sz="1400" b="1" i="1">
                <a:solidFill>
                  <a:srgbClr val="635A54"/>
                </a:solidFill>
                <a:latin typeface="Arial"/>
              </a:rPr>
              <a:t>P </a:t>
            </a:r>
            <a:r>
              <a:rPr lang="en-GB" sz="1400" b="1">
                <a:solidFill>
                  <a:srgbClr val="635A54"/>
                </a:solidFill>
                <a:latin typeface="Arial"/>
              </a:rPr>
              <a:t>&lt; 0,0001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69101" y="4232947"/>
            <a:ext cx="57460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ctr">
              <a:buClr>
                <a:srgbClr val="635A54"/>
              </a:buClr>
              <a:defRPr/>
            </a:pPr>
            <a:r>
              <a:rPr lang="en-GB" sz="1600" b="1" err="1">
                <a:solidFill>
                  <a:srgbClr val="635A54"/>
                </a:solidFill>
                <a:latin typeface="Arial"/>
              </a:rPr>
              <a:t>Tiempo</a:t>
            </a:r>
            <a:r>
              <a:rPr lang="en-GB" sz="1600" b="1">
                <a:solidFill>
                  <a:srgbClr val="635A54"/>
                </a:solidFill>
                <a:latin typeface="Arial"/>
              </a:rPr>
              <a:t> </a:t>
            </a:r>
            <a:r>
              <a:rPr lang="en-GB" sz="1600" b="1" err="1">
                <a:solidFill>
                  <a:srgbClr val="635A54"/>
                </a:solidFill>
                <a:latin typeface="Arial"/>
              </a:rPr>
              <a:t>desde</a:t>
            </a:r>
            <a:r>
              <a:rPr lang="en-GB" sz="1600" b="1">
                <a:solidFill>
                  <a:srgbClr val="635A54"/>
                </a:solidFill>
                <a:latin typeface="Arial"/>
              </a:rPr>
              <a:t> la </a:t>
            </a:r>
            <a:r>
              <a:rPr lang="en-GB" sz="1600" b="1" err="1">
                <a:solidFill>
                  <a:srgbClr val="635A54"/>
                </a:solidFill>
                <a:latin typeface="Arial"/>
              </a:rPr>
              <a:t>primera</a:t>
            </a:r>
            <a:r>
              <a:rPr lang="en-GB" sz="1600" b="1">
                <a:solidFill>
                  <a:srgbClr val="635A54"/>
                </a:solidFill>
                <a:latin typeface="Arial"/>
              </a:rPr>
              <a:t> </a:t>
            </a:r>
            <a:r>
              <a:rPr lang="en-GB" sz="1600" b="1" err="1">
                <a:solidFill>
                  <a:srgbClr val="635A54"/>
                </a:solidFill>
                <a:latin typeface="Arial"/>
              </a:rPr>
              <a:t>dosis</a:t>
            </a:r>
            <a:r>
              <a:rPr lang="en-GB" sz="1600" b="1">
                <a:solidFill>
                  <a:srgbClr val="635A54"/>
                </a:solidFill>
                <a:latin typeface="Arial"/>
              </a:rPr>
              <a:t> (</a:t>
            </a:r>
            <a:r>
              <a:rPr lang="en-GB" sz="1600" b="1" err="1">
                <a:solidFill>
                  <a:srgbClr val="635A54"/>
                </a:solidFill>
                <a:latin typeface="Arial"/>
              </a:rPr>
              <a:t>semanas</a:t>
            </a:r>
            <a:r>
              <a:rPr lang="en-GB" sz="1600" b="1">
                <a:solidFill>
                  <a:srgbClr val="635A54"/>
                </a:solidFill>
                <a:latin typeface="Arial"/>
              </a:rPr>
              <a:t>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629674-F1BE-425A-9C9D-2C5D26F8907F}"/>
              </a:ext>
            </a:extLst>
          </p:cNvPr>
          <p:cNvSpPr txBox="1"/>
          <p:nvPr/>
        </p:nvSpPr>
        <p:spPr>
          <a:xfrm>
            <a:off x="10321369" y="1733267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_tradnl" sz="1100">
                <a:latin typeface="Calibri" panose="020F0502020204030204" pitchFamily="34" charset="0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A77021B-DE08-4ECF-8BB3-975D940D3424}"/>
              </a:ext>
            </a:extLst>
          </p:cNvPr>
          <p:cNvSpPr/>
          <p:nvPr/>
        </p:nvSpPr>
        <p:spPr>
          <a:xfrm>
            <a:off x="1796062" y="6322722"/>
            <a:ext cx="8476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800" err="1"/>
              <a:t>Stohl</a:t>
            </a:r>
            <a:r>
              <a:rPr lang="en-GB" altLang="en-US" sz="800"/>
              <a:t> W, </a:t>
            </a:r>
            <a:r>
              <a:rPr lang="en-GB" altLang="en-US" sz="800" err="1"/>
              <a:t>Schwarting</a:t>
            </a:r>
            <a:r>
              <a:rPr lang="en-GB" altLang="en-US" sz="800"/>
              <a:t> A, Okada M, </a:t>
            </a:r>
            <a:r>
              <a:rPr lang="en-GB" altLang="en-US" sz="800" err="1"/>
              <a:t>Scheinberg</a:t>
            </a:r>
            <a:r>
              <a:rPr lang="en-GB" altLang="en-US" sz="800"/>
              <a:t> M, </a:t>
            </a:r>
            <a:r>
              <a:rPr lang="en-GB" altLang="en-US" sz="800" err="1"/>
              <a:t>Doria</a:t>
            </a:r>
            <a:r>
              <a:rPr lang="en-GB" altLang="en-US" sz="800"/>
              <a:t> A, Hammer AE, et al. Efficacy and Safety of Subcutaneous Belimumab in Systemic Lupus Erythematosus: A Fifty-Two-Week Randomized, Double-Blind, Placebo-Controlled Study. </a:t>
            </a:r>
            <a:r>
              <a:rPr lang="en-GB" altLang="en-US" sz="800" i="1"/>
              <a:t>Arthritis </a:t>
            </a:r>
            <a:r>
              <a:rPr lang="en-GB" altLang="en-US" sz="800" i="1" err="1"/>
              <a:t>Rheumatol</a:t>
            </a:r>
            <a:r>
              <a:rPr lang="en-GB" altLang="en-US" sz="800"/>
              <a:t>. 2017 ;69(5):1016-1027.</a:t>
            </a:r>
            <a:endParaRPr lang="es-ES_tradnl" sz="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DAF78A7-A317-4B52-B01F-5F3E29F438CD}"/>
              </a:ext>
            </a:extLst>
          </p:cNvPr>
          <p:cNvSpPr/>
          <p:nvPr/>
        </p:nvSpPr>
        <p:spPr>
          <a:xfrm rot="5400000">
            <a:off x="1070583" y="2333913"/>
            <a:ext cx="1112805" cy="18466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/>
            </a:pPr>
            <a:r>
              <a:rPr lang="es-ES_tradnl" sz="600" b="1" dirty="0"/>
              <a:t>ESP/BEL/0057/18(1) 02/2019</a:t>
            </a:r>
            <a:endParaRPr lang="es-ES_tradnl" sz="100" dirty="0">
              <a:solidFill>
                <a:srgbClr val="4F1D7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9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B7F4ACEE-FBDD-1140-870E-200A1376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Ahorro de glucocorticoides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7D58B69-CF99-1447-A3AE-5D47C887A665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12985" y="1715688"/>
            <a:ext cx="7917309" cy="514212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9BE1E33-4288-564D-8D16-322038EE2C6E}"/>
              </a:ext>
            </a:extLst>
          </p:cNvPr>
          <p:cNvSpPr/>
          <p:nvPr/>
        </p:nvSpPr>
        <p:spPr>
          <a:xfrm>
            <a:off x="8201387" y="5987534"/>
            <a:ext cx="3943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hlinkClick r:id="rId4" tooltip="Arthritis &amp; rheumatology (Hoboken, N.J.)."/>
              </a:rPr>
              <a:t>Arthritis Rheumatol.</a:t>
            </a:r>
            <a:r>
              <a:rPr lang="es-ES" sz="1600" dirty="0"/>
              <a:t> 2016 Sep;68(9):2184-92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xmlns="" val="170453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BAAE24-FDE3-ED43-AD14-2B36CC18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A2C96-2086-E747-96CC-FD5DFED8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Introducción</a:t>
            </a:r>
          </a:p>
          <a:p>
            <a:r>
              <a:rPr lang="es-ES_tradnl" dirty="0"/>
              <a:t>Importancia de </a:t>
            </a:r>
            <a:r>
              <a:rPr lang="es-ES_tradnl" dirty="0" err="1"/>
              <a:t>BLyS</a:t>
            </a:r>
            <a:r>
              <a:rPr lang="es-ES_tradnl" dirty="0"/>
              <a:t> en el LES</a:t>
            </a:r>
          </a:p>
          <a:p>
            <a:r>
              <a:rPr lang="es-ES_tradnl" dirty="0"/>
              <a:t>Eficacia de Belimumab</a:t>
            </a:r>
          </a:p>
          <a:p>
            <a:pPr lvl="1"/>
            <a:r>
              <a:rPr lang="es-ES_tradnl" dirty="0"/>
              <a:t>Principales ensayos</a:t>
            </a:r>
          </a:p>
          <a:p>
            <a:r>
              <a:rPr lang="es-ES_tradnl" dirty="0"/>
              <a:t>Análisis por subgrupos:</a:t>
            </a:r>
          </a:p>
          <a:p>
            <a:pPr lvl="1"/>
            <a:r>
              <a:rPr lang="es-ES_tradnl" dirty="0"/>
              <a:t>LES infantil</a:t>
            </a:r>
          </a:p>
          <a:p>
            <a:pPr lvl="1"/>
            <a:r>
              <a:rPr lang="es-ES_tradnl" dirty="0"/>
              <a:t>LES alta actividad (SLDAI ≥10,  DNA+, ↓C3/C4)</a:t>
            </a:r>
          </a:p>
          <a:p>
            <a:pPr lvl="1"/>
            <a:r>
              <a:rPr lang="es-ES_tradnl" dirty="0"/>
              <a:t>LES severo (CNS, Nefritis, Vasculitis, </a:t>
            </a:r>
            <a:r>
              <a:rPr lang="es-ES_tradnl" dirty="0" err="1"/>
              <a:t>miopericarditis</a:t>
            </a:r>
            <a:r>
              <a:rPr lang="es-ES_tradnl" dirty="0"/>
              <a:t>, miositis, hemólisis, </a:t>
            </a:r>
            <a:r>
              <a:rPr lang="es-ES_tradnl" dirty="0" err="1"/>
              <a:t>etc</a:t>
            </a:r>
            <a:r>
              <a:rPr lang="es-ES_tradnl" dirty="0"/>
              <a:t>) y refractario (SLEDAI&gt;6 a pesar de IS y fallo a tratamiento de inducción o recaída o contraindicación de </a:t>
            </a:r>
            <a:r>
              <a:rPr lang="es-ES_tradnl" dirty="0" err="1"/>
              <a:t>glucocorticodies</a:t>
            </a:r>
            <a:endParaRPr lang="es-ES_tradnl" dirty="0"/>
          </a:p>
          <a:p>
            <a:r>
              <a:rPr lang="es-ES_tradnl" dirty="0"/>
              <a:t>Nuevos datos de seguridad</a:t>
            </a:r>
          </a:p>
          <a:p>
            <a:r>
              <a:rPr lang="es-ES_tradnl" dirty="0"/>
              <a:t>Lo más destacable de Belimumab</a:t>
            </a:r>
          </a:p>
        </p:txBody>
      </p:sp>
    </p:spTree>
    <p:extLst>
      <p:ext uri="{BB962C8B-B14F-4D97-AF65-F5344CB8AC3E}">
        <p14:creationId xmlns:p14="http://schemas.microsoft.com/office/powerpoint/2010/main" xmlns="" val="210760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2D9F48-F2C5-0A47-9D66-4AAE4320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Belimumab y los dominios del lupus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25233B-3365-C44F-AA0D-AC4D7EA7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52455"/>
            <a:ext cx="9720071" cy="4023360"/>
          </a:xfrm>
        </p:spPr>
        <p:txBody>
          <a:bodyPr/>
          <a:lstStyle/>
          <a:p>
            <a:r>
              <a:rPr lang="es-ES_tradnl" b="1" dirty="0"/>
              <a:t>Inmunológico:</a:t>
            </a:r>
            <a:r>
              <a:rPr lang="es-ES_tradnl" dirty="0"/>
              <a:t> reduce </a:t>
            </a:r>
          </a:p>
          <a:p>
            <a:pPr lvl="1"/>
            <a:r>
              <a:rPr lang="es-ES_tradnl" dirty="0"/>
              <a:t>Niveles de auto-Ac (DNA, Sm, anti-</a:t>
            </a:r>
            <a:r>
              <a:rPr lang="es-ES_tradnl" dirty="0" err="1"/>
              <a:t>Ribosomal</a:t>
            </a:r>
            <a:r>
              <a:rPr lang="es-ES_tradnl" dirty="0"/>
              <a:t>)</a:t>
            </a:r>
          </a:p>
          <a:p>
            <a:pPr lvl="1"/>
            <a:r>
              <a:rPr lang="es-ES_tradnl" dirty="0" err="1"/>
              <a:t>Hipergammaglobulinemia</a:t>
            </a:r>
            <a:endParaRPr lang="es-ES_tradnl" dirty="0"/>
          </a:p>
          <a:p>
            <a:pPr lvl="1"/>
            <a:r>
              <a:rPr lang="es-ES_tradnl" dirty="0"/>
              <a:t>Algunas subpoblaciones de células B: B </a:t>
            </a:r>
            <a:r>
              <a:rPr lang="es-ES_tradnl" dirty="0" err="1"/>
              <a:t>naive</a:t>
            </a:r>
            <a:r>
              <a:rPr lang="es-ES_tradnl" dirty="0"/>
              <a:t> y activas, y plasmáticas sin efecto en la memoria B y T. </a:t>
            </a:r>
          </a:p>
          <a:p>
            <a:r>
              <a:rPr lang="es-ES_tradnl" dirty="0"/>
              <a:t>Mejores resultados en </a:t>
            </a:r>
            <a:r>
              <a:rPr lang="es-ES_tradnl" b="1" dirty="0"/>
              <a:t>musculoesquelético y </a:t>
            </a:r>
            <a:r>
              <a:rPr lang="es-ES_tradnl" b="1" dirty="0" err="1"/>
              <a:t>muco</a:t>
            </a:r>
            <a:r>
              <a:rPr lang="es-ES_tradnl" b="1" dirty="0"/>
              <a:t>-cutáneo</a:t>
            </a:r>
          </a:p>
          <a:p>
            <a:r>
              <a:rPr lang="es-ES_tradnl" dirty="0"/>
              <a:t>Hay señales de que puede funcionar en </a:t>
            </a:r>
            <a:r>
              <a:rPr lang="es-ES_tradnl" b="1" dirty="0"/>
              <a:t>Nefritis</a:t>
            </a:r>
          </a:p>
          <a:p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137655A-F25C-B043-A0B9-46B260618D6C}"/>
              </a:ext>
            </a:extLst>
          </p:cNvPr>
          <p:cNvSpPr txBox="1"/>
          <p:nvPr/>
        </p:nvSpPr>
        <p:spPr>
          <a:xfrm>
            <a:off x="6366042" y="2252455"/>
            <a:ext cx="276576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_tradnl" sz="2000" dirty="0"/>
              <a:t>A más actividad (SLEDAI ≥10,  DNA+, ↓C3/C4)</a:t>
            </a:r>
          </a:p>
          <a:p>
            <a:pPr algn="ctr"/>
            <a:r>
              <a:rPr lang="es-ES_tradnl" sz="2000" dirty="0"/>
              <a:t>, mejor respuesta</a:t>
            </a:r>
          </a:p>
        </p:txBody>
      </p:sp>
      <p:sp>
        <p:nvSpPr>
          <p:cNvPr id="5" name="Flecha a la derecha con bandas 4">
            <a:extLst>
              <a:ext uri="{FF2B5EF4-FFF2-40B4-BE49-F238E27FC236}">
                <a16:creationId xmlns:a16="http://schemas.microsoft.com/office/drawing/2014/main" xmlns="" id="{5F6E96C9-F0DE-AA41-B0A0-53DE8C74D868}"/>
              </a:ext>
            </a:extLst>
          </p:cNvPr>
          <p:cNvSpPr/>
          <p:nvPr/>
        </p:nvSpPr>
        <p:spPr>
          <a:xfrm>
            <a:off x="5750591" y="2503879"/>
            <a:ext cx="516835" cy="512817"/>
          </a:xfrm>
          <a:prstGeom prst="strip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0924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9"/>
          <p:cNvSpPr>
            <a:spLocks noGrp="1"/>
          </p:cNvSpPr>
          <p:nvPr>
            <p:ph type="title"/>
          </p:nvPr>
        </p:nvSpPr>
        <p:spPr>
          <a:xfrm>
            <a:off x="869590" y="5929426"/>
            <a:ext cx="10056132" cy="677108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Cambio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la proteinuria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pacientes</a:t>
            </a:r>
            <a:r>
              <a:rPr lang="en-US" altLang="en-US" sz="2400" dirty="0"/>
              <a:t> con proteinuria basal &gt; 0.5 g/24 h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C053698-DEB8-4672-A906-C823B050C7E4}" type="slidenum">
              <a:rPr lang="en-GB" altLang="en-US" sz="800">
                <a:solidFill>
                  <a:srgbClr val="544F40"/>
                </a:solidFill>
              </a:rPr>
              <a:pPr algn="r">
                <a:defRPr/>
              </a:pPr>
              <a:t>21</a:t>
            </a:fld>
            <a:endParaRPr lang="en-GB" altLang="en-US" sz="800">
              <a:solidFill>
                <a:srgbClr val="544F40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670" y="2346344"/>
            <a:ext cx="4583812" cy="28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5818092" y="1456652"/>
            <a:ext cx="4829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44F40"/>
              </a:buClr>
              <a:defRPr/>
            </a:pPr>
            <a:r>
              <a:rPr lang="en-GB" altLang="en-US" sz="1200" b="1" dirty="0" err="1">
                <a:solidFill>
                  <a:srgbClr val="544F40"/>
                </a:solidFill>
              </a:rPr>
              <a:t>Porcentaje</a:t>
            </a:r>
            <a:r>
              <a:rPr lang="en-GB" altLang="en-US" sz="1200" b="1" dirty="0">
                <a:solidFill>
                  <a:srgbClr val="544F40"/>
                </a:solidFill>
              </a:rPr>
              <a:t> de </a:t>
            </a:r>
            <a:r>
              <a:rPr lang="en-GB" altLang="en-US" sz="1200" b="1" dirty="0" err="1">
                <a:solidFill>
                  <a:srgbClr val="544F40"/>
                </a:solidFill>
              </a:rPr>
              <a:t>cambio</a:t>
            </a:r>
            <a:r>
              <a:rPr lang="en-GB" altLang="en-US" sz="1200" b="1" dirty="0">
                <a:solidFill>
                  <a:srgbClr val="544F40"/>
                </a:solidFill>
              </a:rPr>
              <a:t> </a:t>
            </a:r>
            <a:r>
              <a:rPr lang="en-GB" altLang="en-US" sz="1200" b="1" dirty="0" err="1">
                <a:solidFill>
                  <a:srgbClr val="544F40"/>
                </a:solidFill>
              </a:rPr>
              <a:t>en</a:t>
            </a:r>
            <a:r>
              <a:rPr lang="en-GB" altLang="en-US" sz="1200" b="1" dirty="0">
                <a:solidFill>
                  <a:srgbClr val="544F40"/>
                </a:solidFill>
              </a:rPr>
              <a:t> la proteinuria </a:t>
            </a:r>
            <a:r>
              <a:rPr lang="en-GB" altLang="en-US" sz="1200" b="1" dirty="0" err="1">
                <a:solidFill>
                  <a:srgbClr val="544F40"/>
                </a:solidFill>
              </a:rPr>
              <a:t>desde</a:t>
            </a:r>
            <a:r>
              <a:rPr lang="en-GB" altLang="en-US" sz="1200" b="1" dirty="0">
                <a:solidFill>
                  <a:srgbClr val="544F40"/>
                </a:solidFill>
              </a:rPr>
              <a:t> el </a:t>
            </a:r>
            <a:r>
              <a:rPr lang="en-GB" altLang="en-US" sz="1200" b="1" dirty="0" err="1">
                <a:solidFill>
                  <a:srgbClr val="544F40"/>
                </a:solidFill>
              </a:rPr>
              <a:t>inicio</a:t>
            </a:r>
            <a:r>
              <a:rPr lang="en-GB" altLang="en-US" sz="1200" b="1" dirty="0">
                <a:solidFill>
                  <a:srgbClr val="544F40"/>
                </a:solidFill>
              </a:rPr>
              <a:t> </a:t>
            </a:r>
            <a:r>
              <a:rPr lang="en-GB" altLang="en-US" sz="1200" b="1" dirty="0" err="1">
                <a:solidFill>
                  <a:srgbClr val="544F40"/>
                </a:solidFill>
              </a:rPr>
              <a:t>por</a:t>
            </a:r>
            <a:r>
              <a:rPr lang="en-GB" altLang="en-US" sz="1200" b="1" dirty="0">
                <a:solidFill>
                  <a:srgbClr val="544F40"/>
                </a:solidFill>
              </a:rPr>
              <a:t> </a:t>
            </a:r>
            <a:r>
              <a:rPr lang="en-GB" altLang="en-US" sz="1200" b="1" dirty="0" err="1">
                <a:solidFill>
                  <a:srgbClr val="544F40"/>
                </a:solidFill>
              </a:rPr>
              <a:t>visita</a:t>
            </a:r>
            <a:r>
              <a:rPr lang="en-GB" altLang="en-US" sz="1200" b="1" dirty="0">
                <a:solidFill>
                  <a:srgbClr val="544F40"/>
                </a:solidFill>
              </a:rPr>
              <a:t>, entre </a:t>
            </a:r>
            <a:r>
              <a:rPr lang="en-GB" altLang="en-US" sz="1200" b="1" dirty="0" err="1">
                <a:solidFill>
                  <a:srgbClr val="544F40"/>
                </a:solidFill>
              </a:rPr>
              <a:t>los</a:t>
            </a:r>
            <a:r>
              <a:rPr lang="en-GB" altLang="en-US" sz="1200" b="1" dirty="0">
                <a:solidFill>
                  <a:srgbClr val="544F40"/>
                </a:solidFill>
              </a:rPr>
              <a:t> </a:t>
            </a:r>
            <a:r>
              <a:rPr lang="en-GB" altLang="en-US" sz="1200" b="1" dirty="0" err="1">
                <a:solidFill>
                  <a:srgbClr val="544F40"/>
                </a:solidFill>
              </a:rPr>
              <a:t>pacientes</a:t>
            </a:r>
            <a:r>
              <a:rPr lang="en-GB" altLang="en-US" sz="1200" b="1" dirty="0">
                <a:solidFill>
                  <a:srgbClr val="544F40"/>
                </a:solidFill>
              </a:rPr>
              <a:t> con proteinuria basal &gt; 0.5 mg/24 hr: </a:t>
            </a:r>
            <a:br>
              <a:rPr lang="en-GB" altLang="en-US" sz="1200" b="1" dirty="0">
                <a:solidFill>
                  <a:srgbClr val="544F40"/>
                </a:solidFill>
              </a:rPr>
            </a:br>
            <a:r>
              <a:rPr lang="en-GB" altLang="en-US" sz="1200" b="1" dirty="0" err="1">
                <a:solidFill>
                  <a:srgbClr val="544F40"/>
                </a:solidFill>
              </a:rPr>
              <a:t>Análisis</a:t>
            </a:r>
            <a:r>
              <a:rPr lang="en-GB" altLang="en-US" sz="1200" b="1" dirty="0">
                <a:solidFill>
                  <a:srgbClr val="544F40"/>
                </a:solidFill>
              </a:rPr>
              <a:t> de </a:t>
            </a:r>
            <a:r>
              <a:rPr lang="en-GB" altLang="en-US" sz="1200" b="1" dirty="0" err="1">
                <a:solidFill>
                  <a:srgbClr val="544F40"/>
                </a:solidFill>
              </a:rPr>
              <a:t>sensibilidad</a:t>
            </a:r>
            <a:r>
              <a:rPr lang="en-GB" altLang="en-US" sz="1200" b="1" dirty="0">
                <a:solidFill>
                  <a:srgbClr val="544F40"/>
                </a:solidFill>
              </a:rPr>
              <a:t> no </a:t>
            </a:r>
            <a:r>
              <a:rPr lang="en-GB" altLang="en-US" sz="1200" b="1" dirty="0" err="1">
                <a:solidFill>
                  <a:srgbClr val="544F40"/>
                </a:solidFill>
              </a:rPr>
              <a:t>paramétrico</a:t>
            </a:r>
            <a:r>
              <a:rPr lang="en-GB" altLang="en-US" sz="1200" b="1" dirty="0">
                <a:solidFill>
                  <a:srgbClr val="544F40"/>
                </a:solidFill>
              </a:rPr>
              <a:t> (</a:t>
            </a:r>
            <a:r>
              <a:rPr lang="en-GB" altLang="en-US" sz="1200" b="1" dirty="0" err="1">
                <a:solidFill>
                  <a:srgbClr val="544F40"/>
                </a:solidFill>
              </a:rPr>
              <a:t>observado</a:t>
            </a:r>
            <a:r>
              <a:rPr lang="en-GB" altLang="en-US" sz="1200" b="1" dirty="0">
                <a:solidFill>
                  <a:srgbClr val="544F40"/>
                </a:solidFill>
              </a:rPr>
              <a:t>)</a:t>
            </a:r>
            <a:r>
              <a:rPr lang="en-GB" altLang="en-US" sz="1200" b="1" baseline="30000" dirty="0">
                <a:solidFill>
                  <a:srgbClr val="544F40"/>
                </a:solidFill>
              </a:rPr>
              <a:t>2</a:t>
            </a:r>
          </a:p>
        </p:txBody>
      </p:sp>
      <p:sp>
        <p:nvSpPr>
          <p:cNvPr id="14347" name="TextBox 3"/>
          <p:cNvSpPr txBox="1">
            <a:spLocks noChangeArrowheads="1"/>
          </p:cNvSpPr>
          <p:nvPr/>
        </p:nvSpPr>
        <p:spPr bwMode="auto">
          <a:xfrm>
            <a:off x="6007661" y="5339231"/>
            <a:ext cx="1521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544F40"/>
              </a:buClr>
              <a:defRPr/>
            </a:pPr>
            <a:r>
              <a:rPr lang="en-GB" altLang="en-US" sz="1400">
                <a:solidFill>
                  <a:srgbClr val="544F40"/>
                </a:solidFill>
              </a:rPr>
              <a:t>Placebo (n = 48)</a:t>
            </a:r>
          </a:p>
        </p:txBody>
      </p:sp>
      <p:sp>
        <p:nvSpPr>
          <p:cNvPr id="14348" name="TextBox 17"/>
          <p:cNvSpPr txBox="1">
            <a:spLocks noChangeArrowheads="1"/>
          </p:cNvSpPr>
          <p:nvPr/>
        </p:nvSpPr>
        <p:spPr bwMode="auto">
          <a:xfrm>
            <a:off x="7850466" y="5339231"/>
            <a:ext cx="2790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544F40"/>
              </a:buClr>
              <a:defRPr/>
            </a:pPr>
            <a:r>
              <a:rPr lang="en-GB" altLang="en-US" sz="1400">
                <a:solidFill>
                  <a:srgbClr val="544F40"/>
                </a:solidFill>
              </a:rPr>
              <a:t>Belimumab 200 mg SC (n = 99)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429311" y="5458294"/>
            <a:ext cx="468313" cy="71437"/>
            <a:chOff x="5783177" y="5447082"/>
            <a:chExt cx="468000" cy="720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83177" y="5487082"/>
              <a:ext cx="468000" cy="320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 bwMode="auto">
            <a:xfrm>
              <a:off x="5821252" y="5447082"/>
              <a:ext cx="90428" cy="72000"/>
            </a:xfrm>
            <a:prstGeom prst="triangle">
              <a:avLst/>
            </a:prstGeom>
            <a:solidFill>
              <a:srgbClr val="0000FF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indent="-180975" algn="ctr">
                <a:buClr>
                  <a:srgbClr val="FFFFFF"/>
                </a:buClr>
                <a:buFont typeface="Arial" pitchFamily="34" charset="0"/>
                <a:buChar char="–"/>
                <a:defRPr/>
              </a:pPr>
              <a:endParaRPr lang="en-GB" sz="12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5991001" y="5447082"/>
              <a:ext cx="90427" cy="72000"/>
            </a:xfrm>
            <a:prstGeom prst="triangle">
              <a:avLst/>
            </a:prstGeom>
            <a:solidFill>
              <a:srgbClr val="0000FF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indent="-180975" algn="ctr">
                <a:buClr>
                  <a:srgbClr val="FFFFFF"/>
                </a:buClr>
                <a:buFont typeface="Arial" pitchFamily="34" charset="0"/>
                <a:buChar char="–"/>
                <a:defRPr/>
              </a:pPr>
              <a:endParaRPr lang="en-GB" sz="12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>
              <a:off x="6135366" y="5447082"/>
              <a:ext cx="90428" cy="72000"/>
            </a:xfrm>
            <a:prstGeom prst="triangle">
              <a:avLst/>
            </a:prstGeom>
            <a:solidFill>
              <a:srgbClr val="0000FF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indent="-180975" algn="ctr">
                <a:buClr>
                  <a:srgbClr val="FFFFFF"/>
                </a:buClr>
                <a:buFont typeface="Arial" pitchFamily="34" charset="0"/>
                <a:buChar char="–"/>
                <a:defRPr/>
              </a:pPr>
              <a:endParaRPr lang="en-GB" sz="1200" b="1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" name="Group 1023"/>
          <p:cNvGrpSpPr>
            <a:grpSpLocks/>
          </p:cNvGrpSpPr>
          <p:nvPr/>
        </p:nvGrpSpPr>
        <p:grpSpPr bwMode="auto">
          <a:xfrm>
            <a:off x="5611906" y="5453531"/>
            <a:ext cx="468313" cy="80963"/>
            <a:chOff x="3913314" y="5447838"/>
            <a:chExt cx="468000" cy="8096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913314" y="5487526"/>
              <a:ext cx="468000" cy="3175"/>
            </a:xfrm>
            <a:prstGeom prst="line">
              <a:avLst/>
            </a:prstGeom>
            <a:ln w="12700">
              <a:solidFill>
                <a:srgbClr val="0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3954561" y="5447838"/>
              <a:ext cx="84082" cy="80963"/>
            </a:xfrm>
            <a:prstGeom prst="ellipse">
              <a:avLst/>
            </a:prstGeom>
            <a:noFill/>
            <a:ln>
              <a:solidFill>
                <a:srgbClr val="000000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indent="-180975" algn="ctr">
                <a:buClr>
                  <a:srgbClr val="FFFFFF"/>
                </a:buClr>
                <a:buFont typeface="Arial" pitchFamily="34" charset="0"/>
                <a:buChar char="–"/>
                <a:defRPr/>
              </a:pPr>
              <a:endParaRPr lang="en-GB" sz="12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113205" y="5447838"/>
              <a:ext cx="85668" cy="80963"/>
            </a:xfrm>
            <a:prstGeom prst="ellipse">
              <a:avLst/>
            </a:prstGeom>
            <a:noFill/>
            <a:ln>
              <a:solidFill>
                <a:srgbClr val="000000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indent="-180975" algn="ctr">
                <a:buClr>
                  <a:srgbClr val="FFFFFF"/>
                </a:buClr>
                <a:buFont typeface="Arial" pitchFamily="34" charset="0"/>
                <a:buChar char="–"/>
                <a:defRPr/>
              </a:pPr>
              <a:endParaRPr lang="en-GB" sz="1200" b="1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265503" y="5447838"/>
              <a:ext cx="85668" cy="80963"/>
            </a:xfrm>
            <a:prstGeom prst="ellipse">
              <a:avLst/>
            </a:prstGeom>
            <a:noFill/>
            <a:ln>
              <a:solidFill>
                <a:srgbClr val="000000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marL="180975" indent="-180975" algn="ctr">
                <a:buClr>
                  <a:srgbClr val="FFFFFF"/>
                </a:buClr>
                <a:buFont typeface="Arial" pitchFamily="34" charset="0"/>
                <a:buChar char="–"/>
                <a:defRPr/>
              </a:pPr>
              <a:endParaRPr lang="en-GB" sz="1200" b="1" kern="0">
                <a:solidFill>
                  <a:srgbClr val="FFFFFF"/>
                </a:solidFill>
                <a:latin typeface="Arial"/>
              </a:endParaRPr>
            </a:p>
          </p:txBody>
        </p:sp>
      </p:grpSp>
      <p:graphicFrame>
        <p:nvGraphicFramePr>
          <p:cNvPr id="26" name="Content Placeholder 8"/>
          <p:cNvGraphicFramePr>
            <a:graphicFrameLocks/>
          </p:cNvGraphicFramePr>
          <p:nvPr>
            <p:extLst/>
          </p:nvPr>
        </p:nvGraphicFramePr>
        <p:xfrm>
          <a:off x="1643506" y="1946910"/>
          <a:ext cx="3885566" cy="416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1843776" y="1433219"/>
            <a:ext cx="36852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44F40"/>
              </a:buClr>
              <a:defRPr/>
            </a:pPr>
            <a:r>
              <a:rPr lang="en-GB" altLang="en-US" sz="1400" b="1" dirty="0">
                <a:solidFill>
                  <a:srgbClr val="544F40"/>
                </a:solidFill>
              </a:rPr>
              <a:t>Cambio </a:t>
            </a:r>
            <a:r>
              <a:rPr lang="en-GB" altLang="en-US" sz="1400" b="1" dirty="0" err="1">
                <a:solidFill>
                  <a:srgbClr val="544F40"/>
                </a:solidFill>
              </a:rPr>
              <a:t>en</a:t>
            </a:r>
            <a:r>
              <a:rPr lang="en-GB" altLang="en-US" sz="1400" b="1" dirty="0">
                <a:solidFill>
                  <a:srgbClr val="544F40"/>
                </a:solidFill>
              </a:rPr>
              <a:t> la proteinuria </a:t>
            </a:r>
            <a:r>
              <a:rPr lang="en-GB" altLang="en-US" sz="1400" b="1" dirty="0" err="1">
                <a:solidFill>
                  <a:srgbClr val="544F40"/>
                </a:solidFill>
              </a:rPr>
              <a:t>desde</a:t>
            </a:r>
            <a:r>
              <a:rPr lang="en-GB" altLang="en-US" sz="1400" b="1" dirty="0">
                <a:solidFill>
                  <a:srgbClr val="544F40"/>
                </a:solidFill>
              </a:rPr>
              <a:t> el </a:t>
            </a:r>
            <a:r>
              <a:rPr lang="en-GB" altLang="en-US" sz="1400" b="1" dirty="0" err="1">
                <a:solidFill>
                  <a:srgbClr val="544F40"/>
                </a:solidFill>
              </a:rPr>
              <a:t>inicio</a:t>
            </a:r>
            <a:r>
              <a:rPr lang="en-GB" altLang="en-US" sz="1400" b="1" dirty="0">
                <a:solidFill>
                  <a:srgbClr val="544F40"/>
                </a:solidFill>
              </a:rPr>
              <a:t> </a:t>
            </a:r>
            <a:r>
              <a:rPr lang="en-GB" altLang="en-US" sz="1400" b="1" dirty="0" err="1">
                <a:solidFill>
                  <a:srgbClr val="544F40"/>
                </a:solidFill>
              </a:rPr>
              <a:t>en</a:t>
            </a:r>
            <a:r>
              <a:rPr lang="en-GB" altLang="en-US" sz="1400" b="1" dirty="0">
                <a:solidFill>
                  <a:srgbClr val="544F40"/>
                </a:solidFill>
              </a:rPr>
              <a:t> la </a:t>
            </a:r>
            <a:r>
              <a:rPr lang="en-GB" altLang="en-US" sz="1400" b="1" dirty="0" err="1">
                <a:solidFill>
                  <a:srgbClr val="544F40"/>
                </a:solidFill>
              </a:rPr>
              <a:t>semana</a:t>
            </a:r>
            <a:r>
              <a:rPr lang="en-GB" altLang="en-US" sz="1400" b="1" dirty="0">
                <a:solidFill>
                  <a:srgbClr val="544F40"/>
                </a:solidFill>
              </a:rPr>
              <a:t> 52 </a:t>
            </a:r>
            <a:r>
              <a:rPr lang="en-GB" altLang="en-US" sz="1400" b="1" dirty="0" err="1">
                <a:solidFill>
                  <a:srgbClr val="544F40"/>
                </a:solidFill>
              </a:rPr>
              <a:t>en</a:t>
            </a:r>
            <a:r>
              <a:rPr lang="en-GB" altLang="en-US" sz="1400" b="1" dirty="0">
                <a:solidFill>
                  <a:srgbClr val="544F40"/>
                </a:solidFill>
              </a:rPr>
              <a:t> </a:t>
            </a:r>
            <a:r>
              <a:rPr lang="en-GB" altLang="en-US" sz="1400" b="1" dirty="0" err="1">
                <a:solidFill>
                  <a:srgbClr val="544F40"/>
                </a:solidFill>
              </a:rPr>
              <a:t>los</a:t>
            </a:r>
            <a:r>
              <a:rPr lang="en-GB" altLang="en-US" sz="1400" b="1" dirty="0">
                <a:solidFill>
                  <a:srgbClr val="544F40"/>
                </a:solidFill>
              </a:rPr>
              <a:t> </a:t>
            </a:r>
            <a:r>
              <a:rPr lang="en-GB" altLang="en-US" sz="1400" b="1" dirty="0" err="1">
                <a:solidFill>
                  <a:srgbClr val="544F40"/>
                </a:solidFill>
              </a:rPr>
              <a:t>pacientes</a:t>
            </a:r>
            <a:r>
              <a:rPr lang="en-GB" altLang="en-US" sz="1400" b="1" dirty="0">
                <a:solidFill>
                  <a:srgbClr val="544F40"/>
                </a:solidFill>
              </a:rPr>
              <a:t> con &gt; 0.5 g/24 hr de proteinuria al inicio</a:t>
            </a:r>
            <a:r>
              <a:rPr lang="en-GB" altLang="en-US" sz="1400" b="1" baseline="30000" dirty="0">
                <a:solidFill>
                  <a:srgbClr val="544F4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40663" y="3819397"/>
            <a:ext cx="7469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s-ES_tradnl" sz="1200">
                <a:solidFill>
                  <a:srgbClr val="2E2E2E"/>
                </a:solidFill>
                <a:latin typeface="Arial"/>
              </a:rPr>
              <a:t>61,4%</a:t>
            </a:r>
          </a:p>
          <a:p>
            <a:pPr>
              <a:defRPr/>
            </a:pPr>
            <a:r>
              <a:rPr lang="es-ES_tradnl" sz="1200" i="1">
                <a:solidFill>
                  <a:srgbClr val="2E2E2E"/>
                </a:solidFill>
                <a:latin typeface="Arial"/>
              </a:rPr>
              <a:t>P</a:t>
            </a:r>
            <a:r>
              <a:rPr lang="es-ES_tradnl" sz="1200">
                <a:solidFill>
                  <a:srgbClr val="2E2E2E"/>
                </a:solidFill>
                <a:latin typeface="Arial"/>
              </a:rPr>
              <a:t> = 0,0006</a:t>
            </a:r>
          </a:p>
          <a:p>
            <a:pPr>
              <a:defRPr/>
            </a:pPr>
            <a:r>
              <a:rPr lang="es-ES_tradnl" sz="1200">
                <a:solidFill>
                  <a:srgbClr val="2E2E2E"/>
                </a:solidFill>
                <a:latin typeface="Arial"/>
              </a:rPr>
              <a:t>48,4%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0215F61-51F4-4307-B06C-154081025C4F}"/>
              </a:ext>
            </a:extLst>
          </p:cNvPr>
          <p:cNvSpPr txBox="1"/>
          <p:nvPr/>
        </p:nvSpPr>
        <p:spPr>
          <a:xfrm>
            <a:off x="10321369" y="1733267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_tradnl" sz="1100">
                <a:latin typeface="Calibri" panose="020F0502020204030204" pitchFamily="34" charset="0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4711D50-6AE7-4C44-9ADD-167FBAA036FA}"/>
              </a:ext>
            </a:extLst>
          </p:cNvPr>
          <p:cNvSpPr/>
          <p:nvPr/>
        </p:nvSpPr>
        <p:spPr>
          <a:xfrm>
            <a:off x="682038" y="488936"/>
            <a:ext cx="10595562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altLang="en-US" sz="2000" dirty="0"/>
              <a:t>Efficacy and Safety of Subcutaneous Belimumab in Systemic Lupus Erythematosus: A Fifty-Two-Week Randomized, Double-Blind, Placebo-Controlled Study. </a:t>
            </a:r>
            <a:r>
              <a:rPr lang="en-GB" altLang="en-US" sz="2000" i="1" dirty="0"/>
              <a:t>Arthritis </a:t>
            </a:r>
            <a:r>
              <a:rPr lang="en-GB" altLang="en-US" sz="2000" i="1" dirty="0" err="1"/>
              <a:t>Rheumatol</a:t>
            </a:r>
            <a:r>
              <a:rPr lang="en-GB" altLang="en-US" sz="2000" dirty="0"/>
              <a:t>. 2017 ;69(5):1016-1027.</a:t>
            </a:r>
            <a:endParaRPr lang="es-ES_tradnl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82C0DA4-45FF-4B9D-BF38-E4E7BCDF8EC2}"/>
              </a:ext>
            </a:extLst>
          </p:cNvPr>
          <p:cNvSpPr/>
          <p:nvPr/>
        </p:nvSpPr>
        <p:spPr>
          <a:xfrm rot="5400000">
            <a:off x="1070583" y="2333913"/>
            <a:ext cx="1112805" cy="18466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/>
            </a:pPr>
            <a:r>
              <a:rPr lang="es-ES_tradnl" sz="600" b="1" dirty="0"/>
              <a:t>ESP/BEL/0057/18(1) 02/2019</a:t>
            </a:r>
            <a:endParaRPr lang="es-ES_tradnl" sz="100" dirty="0">
              <a:solidFill>
                <a:srgbClr val="4F1D78"/>
              </a:solidFill>
              <a:latin typeface="Calibri"/>
              <a:cs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C44F4EC-25F7-451C-B5E9-DAF799DD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772349"/>
            <a:ext cx="7691529" cy="20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1200">
                <a:latin typeface="Times New Roman" panose="02020603050405020304" pitchFamily="18" charset="0"/>
                <a:cs typeface="Times New Roman" panose="02020603050405020304" pitchFamily="18" charset="0"/>
              </a:rPr>
              <a:t>GSK Clinical Study </a:t>
            </a:r>
            <a:r>
              <a:rPr lang="es-ES_tradnl" altLang="es-ES_tradnl" sz="800">
                <a:solidFill>
                  <a:srgbClr val="544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Regiister</a:t>
            </a:r>
            <a:r>
              <a:rPr lang="es-ES_tradnl" altLang="es-ES_tradnl" sz="1200">
                <a:latin typeface="Times New Roman" panose="02020603050405020304" pitchFamily="18" charset="0"/>
                <a:cs typeface="Times New Roman" panose="02020603050405020304" pitchFamily="18" charset="0"/>
              </a:rPr>
              <a:t>. BLISS- SC Study Results. NCT01484496 . </a:t>
            </a:r>
            <a:r>
              <a:rPr lang="es-ES_tradnl" altLang="es-ES_tradnl" sz="800">
                <a:solidFill>
                  <a:srgbClr val="544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</a:t>
            </a:r>
            <a:r>
              <a:rPr lang="es-ES_tradnl" altLang="es-ES_tradnl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_tradnl" altLang="es-ES_tradnl" sz="800">
                <a:solidFill>
                  <a:srgbClr val="544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_tradnl" altLang="es-ES_tradnl" sz="120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_tradnl" altLang="es-ES_tradnl" sz="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https://www.gsk-studyregister.com/study/3644</a:t>
            </a:r>
            <a:r>
              <a:rPr lang="es-ES_tradnl" altLang="es-ES_tradnl" sz="800">
                <a:solidFill>
                  <a:srgbClr val="544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_tradnl" altLang="es-ES_tradnl" sz="1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altLang="es-ES_trad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2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2D9F48-F2C5-0A47-9D66-4AAE4320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Impacto en el daño a largo plazo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725233B-3365-C44F-AA0D-AC4D7EA71F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86000"/>
            <a:ext cx="9720263" cy="4022725"/>
          </a:xfrm>
        </p:spPr>
        <p:txBody>
          <a:bodyPr/>
          <a:lstStyle/>
          <a:p>
            <a:endParaRPr lang="es-ES_tradnl" dirty="0"/>
          </a:p>
          <a:p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25523B-C188-184E-9467-3D022490884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75062" y="1840523"/>
            <a:ext cx="6930267" cy="493541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9AA2BDA-077E-374E-B9EE-287FA2F11227}"/>
              </a:ext>
            </a:extLst>
          </p:cNvPr>
          <p:cNvSpPr/>
          <p:nvPr/>
        </p:nvSpPr>
        <p:spPr>
          <a:xfrm>
            <a:off x="9261884" y="6172999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Lupus (2016) 25, 699–709.</a:t>
            </a:r>
          </a:p>
        </p:txBody>
      </p:sp>
    </p:spTree>
    <p:extLst>
      <p:ext uri="{BB962C8B-B14F-4D97-AF65-F5344CB8AC3E}">
        <p14:creationId xmlns:p14="http://schemas.microsoft.com/office/powerpoint/2010/main" xmlns="" val="97713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8D5244-79F3-2B4B-9182-7C7DDD4D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Impacto de la medicación concomitante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542047-029A-6D43-A8AA-5C9F296DB7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/>
              <a:t>BLM + Glucocorticoides ± HCQ:</a:t>
            </a:r>
          </a:p>
          <a:p>
            <a:pPr lvl="1"/>
            <a:r>
              <a:rPr lang="es-ES_tradnl" dirty="0"/>
              <a:t>Mejores SRI a 52 semanas</a:t>
            </a:r>
          </a:p>
          <a:p>
            <a:pPr marL="128016" lvl="1" indent="0">
              <a:buNone/>
            </a:pPr>
            <a:endParaRPr lang="es-ES_tradnl" dirty="0"/>
          </a:p>
          <a:p>
            <a:pPr marL="128016" lvl="1" indent="0">
              <a:buNone/>
            </a:pPr>
            <a:endParaRPr lang="es-ES_tradnl" dirty="0"/>
          </a:p>
          <a:p>
            <a:pPr marL="128016" lvl="1" indent="0">
              <a:buNone/>
            </a:pPr>
            <a:endParaRPr lang="es-ES_tradnl" dirty="0"/>
          </a:p>
          <a:p>
            <a:r>
              <a:rPr lang="es-ES_tradnl" dirty="0"/>
              <a:t>BLM + MMF:</a:t>
            </a:r>
          </a:p>
          <a:p>
            <a:pPr lvl="1"/>
            <a:r>
              <a:rPr lang="es-ES_tradnl" sz="2000" dirty="0"/>
              <a:t>Mejores Respuestas renales a 52 semanas</a:t>
            </a:r>
          </a:p>
          <a:p>
            <a:pPr lvl="2"/>
            <a:r>
              <a:rPr lang="es-ES_tradnl" sz="1600" dirty="0"/>
              <a:t>PLB 27.8%, BLM 1mg 52.6%, y BLM 10 mg 63.2% (p.0.03)</a:t>
            </a:r>
          </a:p>
          <a:p>
            <a:pPr lvl="1"/>
            <a:r>
              <a:rPr lang="es-ES_tradnl" dirty="0"/>
              <a:t>Menores brotes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E2E9BB5-302B-A34F-AEA0-A4D839CDE020}"/>
              </a:ext>
            </a:extLst>
          </p:cNvPr>
          <p:cNvSpPr/>
          <p:nvPr/>
        </p:nvSpPr>
        <p:spPr>
          <a:xfrm>
            <a:off x="1734672" y="2971745"/>
            <a:ext cx="354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 tooltip="Lupus."/>
              </a:rPr>
              <a:t>Lupus.</a:t>
            </a:r>
            <a:r>
              <a:rPr lang="es-ES" dirty="0"/>
              <a:t> 2016 Dec;25(14):1587-1596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F766240-DEA9-204C-B6D6-8BA535E05A33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79008" y="1827155"/>
            <a:ext cx="5439506" cy="4261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5D154EC-D8E6-0741-9951-C8CAF835490B}"/>
              </a:ext>
            </a:extLst>
          </p:cNvPr>
          <p:cNvSpPr/>
          <p:nvPr/>
        </p:nvSpPr>
        <p:spPr>
          <a:xfrm>
            <a:off x="1360598" y="5719617"/>
            <a:ext cx="292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4" tooltip="Lupus."/>
              </a:rPr>
              <a:t>Lupus.</a:t>
            </a:r>
            <a:r>
              <a:rPr lang="es-ES" dirty="0"/>
              <a:t> 2013 Jan;22(1):63-72.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40332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BAAE24-FDE3-ED43-AD14-2B36CC18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A2C96-2086-E747-96CC-FD5DFED8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Importancia de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BLyS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 en el LES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Eficacia de Belimumab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Principales ensayos</a:t>
            </a:r>
          </a:p>
          <a:p>
            <a:r>
              <a:rPr lang="es-ES_tradnl" b="1" dirty="0"/>
              <a:t>Análisis por subgrupos:</a:t>
            </a:r>
          </a:p>
          <a:p>
            <a:pPr lvl="1"/>
            <a:r>
              <a:rPr lang="es-ES_tradnl" b="1" dirty="0"/>
              <a:t>LES niños</a:t>
            </a:r>
          </a:p>
          <a:p>
            <a:pPr lvl="1"/>
            <a:r>
              <a:rPr lang="es-ES_tradnl" b="1" dirty="0"/>
              <a:t>LES alta actividad (SLDAI ≥10,  DNA+, ↓C3/C4)</a:t>
            </a:r>
          </a:p>
          <a:p>
            <a:pPr lvl="1"/>
            <a:r>
              <a:rPr lang="es-ES_tradnl" b="1" dirty="0"/>
              <a:t>LES severo (CNS, Nefritis, Vasculitis, </a:t>
            </a:r>
            <a:r>
              <a:rPr lang="es-ES_tradnl" b="1" dirty="0" err="1"/>
              <a:t>miopericarditis</a:t>
            </a:r>
            <a:r>
              <a:rPr lang="es-ES_tradnl" b="1" dirty="0"/>
              <a:t>, miositis, hemólisis, </a:t>
            </a:r>
            <a:r>
              <a:rPr lang="es-ES_tradnl" b="1" dirty="0" err="1"/>
              <a:t>etc</a:t>
            </a:r>
            <a:r>
              <a:rPr lang="es-ES_tradnl" b="1" dirty="0"/>
              <a:t>) y refractario (SLEDAI&gt;6 a pesar de IS y fallo a tratamiento de inducción o recaída o contraindicación de glucocorticoides</a:t>
            </a:r>
          </a:p>
          <a:p>
            <a:r>
              <a:rPr lang="es-ES_tradnl" dirty="0"/>
              <a:t>Nuevos datos de seguridad</a:t>
            </a:r>
          </a:p>
          <a:p>
            <a:r>
              <a:rPr lang="es-ES_tradnl" dirty="0"/>
              <a:t>Lo más destacable de Belimumab</a:t>
            </a:r>
          </a:p>
        </p:txBody>
      </p:sp>
    </p:spTree>
    <p:extLst>
      <p:ext uri="{BB962C8B-B14F-4D97-AF65-F5344CB8AC3E}">
        <p14:creationId xmlns:p14="http://schemas.microsoft.com/office/powerpoint/2010/main" xmlns="" val="154172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1932636" y="502623"/>
            <a:ext cx="9145672" cy="971101"/>
          </a:xfrm>
        </p:spPr>
        <p:txBody>
          <a:bodyPr>
            <a:normAutofit fontScale="90000"/>
          </a:bodyPr>
          <a:lstStyle/>
          <a:p>
            <a:r>
              <a:rPr lang="es-ES" dirty="0"/>
              <a:t>PLUTO: fase II de Belimumab  IV en NIÑOS</a:t>
            </a:r>
            <a:endParaRPr lang="es-ES" baseline="30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1016628-8A3E-475A-A0E2-86DE29D14847}"/>
              </a:ext>
            </a:extLst>
          </p:cNvPr>
          <p:cNvSpPr/>
          <p:nvPr/>
        </p:nvSpPr>
        <p:spPr>
          <a:xfrm>
            <a:off x="2027518" y="5681616"/>
            <a:ext cx="8614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600" dirty="0">
                <a:solidFill>
                  <a:srgbClr val="000000"/>
                </a:solidFill>
                <a:latin typeface="Arial"/>
              </a:rPr>
              <a:t>*ANA ≥1:80 o anti-</a:t>
            </a:r>
            <a:r>
              <a:rPr lang="es-ES_tradnl" sz="600" dirty="0" err="1">
                <a:solidFill>
                  <a:srgbClr val="000000"/>
                </a:solidFill>
                <a:latin typeface="Arial"/>
              </a:rPr>
              <a:t>ADNdc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≥30 IU/mL; </a:t>
            </a:r>
            <a:r>
              <a:rPr lang="en-US" sz="600" baseline="30000" dirty="0">
                <a:solidFill>
                  <a:srgbClr val="000000"/>
                </a:solidFill>
                <a:latin typeface="Arial"/>
              </a:rPr>
              <a:t>†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Fase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s-ES" sz="600" dirty="0">
                <a:solidFill>
                  <a:srgbClr val="000000"/>
                </a:solidFill>
                <a:latin typeface="Arial"/>
              </a:rPr>
              <a:t>doble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ciego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; </a:t>
            </a:r>
            <a:r>
              <a:rPr lang="en-US" sz="600" baseline="30000" dirty="0">
                <a:solidFill>
                  <a:srgbClr val="201C1A"/>
                </a:solidFill>
                <a:latin typeface="Arial"/>
              </a:rPr>
              <a:t>‡</a:t>
            </a:r>
            <a:r>
              <a:rPr lang="es-ES" sz="600" dirty="0">
                <a:solidFill>
                  <a:srgbClr val="000000"/>
                </a:solidFill>
                <a:latin typeface="Arial"/>
              </a:rPr>
              <a:t>Fase de continuación de seguridad a largo plazo, abierta, para pacientes que completan la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Parte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A; </a:t>
            </a:r>
            <a:r>
              <a:rPr lang="en-US" sz="600" baseline="30000" dirty="0">
                <a:solidFill>
                  <a:srgbClr val="201C1A"/>
                </a:solidFill>
                <a:latin typeface="Arial"/>
              </a:rPr>
              <a:t>§</a:t>
            </a:r>
            <a:r>
              <a:rPr lang="es-ES_tradnl" sz="600" dirty="0">
                <a:solidFill>
                  <a:srgbClr val="000000"/>
                </a:solidFill>
                <a:latin typeface="Arial"/>
              </a:rPr>
              <a:t>Fase de seguimiento de seguridad a largo plazo para pacientes retirados de las Partes A y B.</a:t>
            </a:r>
          </a:p>
          <a:p>
            <a:pPr algn="just" defTabSz="685800"/>
            <a:r>
              <a:rPr lang="es-ES_tradnl" sz="600" dirty="0">
                <a:solidFill>
                  <a:srgbClr val="000000"/>
                </a:solidFill>
                <a:latin typeface="Arial"/>
              </a:rPr>
              <a:t>LES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, Lupus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Eritematoso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Sistémico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; ACR, American College of Rheumatology; SELENA-SLEDAI, Safety of Estrogens in Lupus Erythematosus National Assessment-Systemic Lupus Erythematosus Disease Activity Index; ANA,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Anticuerpo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Anti-nuclear; anti-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ADNdc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, Anti-ADN de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doble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cadena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; IV, Intravenoso.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xmlns="" id="{237CF9BF-709F-48D0-A7C0-DDDB893730E6}"/>
              </a:ext>
            </a:extLst>
          </p:cNvPr>
          <p:cNvSpPr txBox="1">
            <a:spLocks/>
          </p:cNvSpPr>
          <p:nvPr/>
        </p:nvSpPr>
        <p:spPr>
          <a:xfrm>
            <a:off x="2027518" y="1225565"/>
            <a:ext cx="1730174" cy="248159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Aft>
                <a:spcPts val="450"/>
              </a:spcAft>
              <a:buClr>
                <a:srgbClr val="635A54"/>
              </a:buClr>
              <a:buNone/>
            </a:pPr>
            <a:r>
              <a:rPr lang="es-ES" sz="1350" dirty="0">
                <a:solidFill>
                  <a:srgbClr val="000000"/>
                </a:solidFill>
                <a:latin typeface="Arial"/>
              </a:rPr>
              <a:t>Diseño</a:t>
            </a:r>
            <a:r>
              <a:rPr lang="en-US" sz="1350" dirty="0">
                <a:solidFill>
                  <a:srgbClr val="000000"/>
                </a:solidFill>
                <a:latin typeface="Arial"/>
              </a:rPr>
              <a:t> del </a:t>
            </a:r>
            <a:r>
              <a:rPr lang="en-US" sz="1350" dirty="0" err="1">
                <a:solidFill>
                  <a:srgbClr val="000000"/>
                </a:solidFill>
                <a:latin typeface="Arial"/>
              </a:rPr>
              <a:t>estudio</a:t>
            </a:r>
            <a:endParaRPr lang="en-US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Left Bracket 17">
            <a:extLst>
              <a:ext uri="{FF2B5EF4-FFF2-40B4-BE49-F238E27FC236}">
                <a16:creationId xmlns:a16="http://schemas.microsoft.com/office/drawing/2014/main" xmlns="" id="{40902A32-D9F8-41F0-AB89-5F8587929AAF}"/>
              </a:ext>
            </a:extLst>
          </p:cNvPr>
          <p:cNvSpPr>
            <a:spLocks/>
          </p:cNvSpPr>
          <p:nvPr/>
        </p:nvSpPr>
        <p:spPr bwMode="auto">
          <a:xfrm rot="5400000">
            <a:off x="8464485" y="2856595"/>
            <a:ext cx="115613" cy="391549"/>
          </a:xfrm>
          <a:prstGeom prst="leftBracket">
            <a:avLst>
              <a:gd name="adj" fmla="val 835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68580" bIns="68580" anchor="ctr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50000"/>
              </a:spcBef>
              <a:buClr>
                <a:srgbClr val="FFCC00"/>
              </a:buClr>
              <a:buSzPct val="115000"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Left Bracket 17">
            <a:extLst>
              <a:ext uri="{FF2B5EF4-FFF2-40B4-BE49-F238E27FC236}">
                <a16:creationId xmlns:a16="http://schemas.microsoft.com/office/drawing/2014/main" xmlns="" id="{376D1EF5-03CC-4455-A112-AB9135F6902B}"/>
              </a:ext>
            </a:extLst>
          </p:cNvPr>
          <p:cNvSpPr>
            <a:spLocks/>
          </p:cNvSpPr>
          <p:nvPr/>
        </p:nvSpPr>
        <p:spPr bwMode="auto">
          <a:xfrm rot="5400000">
            <a:off x="9181336" y="2856512"/>
            <a:ext cx="115448" cy="391549"/>
          </a:xfrm>
          <a:prstGeom prst="leftBracket">
            <a:avLst>
              <a:gd name="adj" fmla="val 835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68580" bIns="68580" anchor="ctr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50000"/>
              </a:spcBef>
              <a:buClr>
                <a:srgbClr val="FFCC00"/>
              </a:buClr>
              <a:buSzPct val="115000"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5F965E3-F82D-4E11-A1D7-DABFD2DAF4B7}"/>
              </a:ext>
            </a:extLst>
          </p:cNvPr>
          <p:cNvGrpSpPr/>
          <p:nvPr/>
        </p:nvGrpSpPr>
        <p:grpSpPr>
          <a:xfrm>
            <a:off x="5382777" y="2621147"/>
            <a:ext cx="4622872" cy="2382013"/>
            <a:chOff x="1743829" y="1244675"/>
            <a:chExt cx="6163829" cy="3304258"/>
          </a:xfrm>
        </p:grpSpPr>
        <p:grpSp>
          <p:nvGrpSpPr>
            <p:cNvPr id="2" name="Group 20"/>
            <p:cNvGrpSpPr/>
            <p:nvPr/>
          </p:nvGrpSpPr>
          <p:grpSpPr>
            <a:xfrm>
              <a:off x="1743829" y="1244675"/>
              <a:ext cx="6163829" cy="3304258"/>
              <a:chOff x="1756362" y="1674456"/>
              <a:chExt cx="6163829" cy="3304258"/>
            </a:xfrm>
          </p:grpSpPr>
          <p:sp>
            <p:nvSpPr>
              <p:cNvPr id="27" name="Left Bracket 17"/>
              <p:cNvSpPr>
                <a:spLocks/>
              </p:cNvSpPr>
              <p:nvPr/>
            </p:nvSpPr>
            <p:spPr bwMode="auto">
              <a:xfrm rot="5400000">
                <a:off x="4246052" y="2041879"/>
                <a:ext cx="155448" cy="522065"/>
              </a:xfrm>
              <a:prstGeom prst="leftBracket">
                <a:avLst>
                  <a:gd name="adj" fmla="val 8351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68580" bIns="68580" anchor="ctr">
                <a:sp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50000"/>
                  </a:spcBef>
                  <a:buClr>
                    <a:srgbClr val="FFCC00"/>
                  </a:buClr>
                  <a:buSzPct val="115000"/>
                </a:pP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8" name="TextBox 18"/>
              <p:cNvSpPr txBox="1">
                <a:spLocks noChangeArrowheads="1"/>
              </p:cNvSpPr>
              <p:nvPr/>
            </p:nvSpPr>
            <p:spPr bwMode="auto">
              <a:xfrm>
                <a:off x="3715087" y="1732031"/>
                <a:ext cx="1338401" cy="576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685800"/>
                <a:r>
                  <a:rPr lang="es-ES_tradnl" sz="1050" dirty="0">
                    <a:solidFill>
                      <a:srgbClr val="000000"/>
                    </a:solidFill>
                    <a:latin typeface="Arial"/>
                  </a:rPr>
                  <a:t>Parte</a:t>
                </a:r>
                <a:r>
                  <a:rPr lang="en-US" sz="1050" dirty="0">
                    <a:solidFill>
                      <a:srgbClr val="000000"/>
                    </a:solidFill>
                    <a:latin typeface="Arial"/>
                  </a:rPr>
                  <a:t> A</a:t>
                </a:r>
                <a:r>
                  <a:rPr lang="en-US" sz="1050" baseline="30000" dirty="0">
                    <a:solidFill>
                      <a:srgbClr val="000000"/>
                    </a:solidFill>
                    <a:latin typeface="Arial"/>
                  </a:rPr>
                  <a:t>†</a:t>
                </a:r>
              </a:p>
              <a:p>
                <a:pPr algn="ctr" defTabSz="685800"/>
                <a:r>
                  <a:rPr lang="en-US" sz="1050" dirty="0">
                    <a:solidFill>
                      <a:srgbClr val="000000"/>
                    </a:solidFill>
                    <a:latin typeface="Arial"/>
                  </a:rPr>
                  <a:t>(</a:t>
                </a:r>
                <a:r>
                  <a:rPr lang="es-ES" sz="1050" dirty="0">
                    <a:solidFill>
                      <a:srgbClr val="000000"/>
                    </a:solidFill>
                    <a:latin typeface="Arial"/>
                  </a:rPr>
                  <a:t>Completada</a:t>
                </a:r>
                <a:r>
                  <a:rPr lang="en-US" sz="1050" dirty="0">
                    <a:solidFill>
                      <a:srgbClr val="000000"/>
                    </a:solidFill>
                    <a:latin typeface="Arial"/>
                  </a:rPr>
                  <a:t>)</a:t>
                </a:r>
              </a:p>
            </p:txBody>
          </p:sp>
          <p:sp>
            <p:nvSpPr>
              <p:cNvPr id="31" name="TextBox 22"/>
              <p:cNvSpPr txBox="1">
                <a:spLocks noChangeArrowheads="1"/>
              </p:cNvSpPr>
              <p:nvPr/>
            </p:nvSpPr>
            <p:spPr bwMode="auto">
              <a:xfrm>
                <a:off x="4651127" y="1674456"/>
                <a:ext cx="2589604" cy="576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s-ES_tradnl" sz="1050" dirty="0">
                    <a:solidFill>
                      <a:srgbClr val="000000"/>
                    </a:solidFill>
                    <a:latin typeface="Arial"/>
                  </a:rPr>
                  <a:t>Parte B</a:t>
                </a:r>
                <a:r>
                  <a:rPr lang="es-ES_tradnl" sz="1050" baseline="30000" dirty="0">
                    <a:solidFill>
                      <a:srgbClr val="000000"/>
                    </a:solidFill>
                    <a:latin typeface="Arial"/>
                  </a:rPr>
                  <a:t>‡</a:t>
                </a:r>
                <a:r>
                  <a:rPr lang="es-ES_tradnl" sz="1050" dirty="0">
                    <a:solidFill>
                      <a:srgbClr val="000000"/>
                    </a:solidFill>
                    <a:latin typeface="Arial"/>
                  </a:rPr>
                  <a:t> </a:t>
                </a:r>
              </a:p>
              <a:p>
                <a:pPr algn="ctr" defTabSz="685800"/>
                <a:r>
                  <a:rPr lang="es-ES_tradnl" sz="1050" dirty="0">
                    <a:solidFill>
                      <a:srgbClr val="000000"/>
                    </a:solidFill>
                    <a:latin typeface="Arial"/>
                  </a:rPr>
                  <a:t>(En marcha)</a:t>
                </a:r>
              </a:p>
            </p:txBody>
          </p:sp>
          <p:sp>
            <p:nvSpPr>
              <p:cNvPr id="34" name="TextBox 23"/>
              <p:cNvSpPr txBox="1">
                <a:spLocks noChangeArrowheads="1"/>
              </p:cNvSpPr>
              <p:nvPr/>
            </p:nvSpPr>
            <p:spPr bwMode="auto">
              <a:xfrm>
                <a:off x="5268157" y="3949921"/>
                <a:ext cx="1417483" cy="35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685800"/>
                <a:r>
                  <a:rPr lang="es-ES" sz="1050" dirty="0">
                    <a:solidFill>
                      <a:srgbClr val="000000"/>
                    </a:solidFill>
                    <a:latin typeface="Arial"/>
                  </a:rPr>
                  <a:t>Semanas 0-52</a:t>
                </a:r>
              </a:p>
            </p:txBody>
          </p:sp>
          <p:sp>
            <p:nvSpPr>
              <p:cNvPr id="35" name="TextBox 24"/>
              <p:cNvSpPr txBox="1">
                <a:spLocks noChangeArrowheads="1"/>
              </p:cNvSpPr>
              <p:nvPr/>
            </p:nvSpPr>
            <p:spPr bwMode="auto">
              <a:xfrm>
                <a:off x="6483396" y="3954061"/>
                <a:ext cx="1436795" cy="1024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s-ES_tradnl" sz="1050" dirty="0">
                    <a:solidFill>
                      <a:srgbClr val="000000"/>
                    </a:solidFill>
                    <a:latin typeface="Arial"/>
                  </a:rPr>
                  <a:t>≥5 años, potencialmente hasta 10 años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 rot="16200000">
                <a:off x="5235963" y="2821773"/>
                <a:ext cx="1522243" cy="68326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tIns="68580" bIns="68580" anchor="ctr">
                <a:sp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50000"/>
                  </a:spcBef>
                  <a:buClr>
                    <a:srgbClr val="FFCC00"/>
                  </a:buClr>
                  <a:buSzPct val="115000"/>
                  <a:defRPr/>
                </a:pPr>
                <a: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Belimumab IV    10 mg/kg/</a:t>
                </a:r>
                <a:r>
                  <a:rPr lang="en-US" sz="900" b="1" dirty="0" err="1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mes</a:t>
                </a:r>
                <a: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 +</a:t>
                </a:r>
                <a:b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</a:br>
                <a:r>
                  <a:rPr lang="es-E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Terapia estándar</a:t>
                </a:r>
                <a:endParaRPr lang="en-US" sz="900" b="1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402347" y="2489592"/>
                <a:ext cx="1828800" cy="576367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68580" bIns="68580" anchor="ctr">
                <a:spAutoFit/>
              </a:bodyPr>
              <a:lstStyle/>
              <a:p>
                <a:pPr algn="ctr" defTabSz="685800">
                  <a:spcAft>
                    <a:spcPts val="450"/>
                  </a:spcAft>
                  <a:buClr>
                    <a:srgbClr val="635A54"/>
                  </a:buClr>
                  <a:buSzPct val="115000"/>
                  <a:defRPr/>
                </a:pPr>
                <a: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Placebo IV/</a:t>
                </a:r>
                <a:r>
                  <a:rPr lang="en-US" sz="900" b="1" dirty="0" err="1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mes</a:t>
                </a:r>
                <a: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 +</a:t>
                </a:r>
                <a:b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</a:br>
                <a:r>
                  <a:rPr lang="es-E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Terapia estándar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395982" y="3243025"/>
                <a:ext cx="1828800" cy="71085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tIns="68580" bIns="68580" anchor="ctr">
                <a:sp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50000"/>
                  </a:spcBef>
                  <a:buClr>
                    <a:srgbClr val="FFCC00"/>
                  </a:buClr>
                  <a:buSzPct val="115000"/>
                  <a:defRPr/>
                </a:pPr>
                <a: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Belimumab IV</a:t>
                </a:r>
                <a:b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</a:br>
                <a: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10 mg/kg / </a:t>
                </a:r>
                <a:r>
                  <a:rPr lang="en-US" sz="900" b="1" dirty="0" err="1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mes</a:t>
                </a:r>
                <a: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 +</a:t>
                </a:r>
                <a:br>
                  <a:rPr lang="en-U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</a:br>
                <a:r>
                  <a:rPr lang="es-ES" sz="900" b="1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Terapia estándar</a:t>
                </a:r>
                <a:endParaRPr lang="en-US" sz="900" b="1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9" name="Right Arrow 38"/>
              <p:cNvSpPr/>
              <p:nvPr/>
            </p:nvSpPr>
            <p:spPr bwMode="auto">
              <a:xfrm>
                <a:off x="1866477" y="2537463"/>
                <a:ext cx="399738" cy="484632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9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0" name="Right Arrow 39"/>
              <p:cNvSpPr/>
              <p:nvPr/>
            </p:nvSpPr>
            <p:spPr bwMode="auto">
              <a:xfrm>
                <a:off x="5307649" y="3399293"/>
                <a:ext cx="278724" cy="274319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9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1" name="Right Arrow 40"/>
              <p:cNvSpPr/>
              <p:nvPr/>
            </p:nvSpPr>
            <p:spPr bwMode="auto">
              <a:xfrm>
                <a:off x="5314141" y="2599425"/>
                <a:ext cx="278724" cy="274319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9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" name="Right Arrow 42"/>
              <p:cNvSpPr/>
              <p:nvPr/>
            </p:nvSpPr>
            <p:spPr bwMode="auto">
              <a:xfrm>
                <a:off x="2874579" y="2428437"/>
                <a:ext cx="457200" cy="274319"/>
              </a:xfrm>
              <a:prstGeom prst="righ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9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1756362" y="2118910"/>
                <a:ext cx="1100301" cy="1956063"/>
              </a:xfrm>
              <a:prstGeom prst="rect">
                <a:avLst/>
              </a:prstGeom>
              <a:solidFill>
                <a:srgbClr val="00B6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tIns="68580" bIns="68580" anchor="ctr">
                <a:spAutoFit/>
              </a:bodyPr>
              <a:lstStyle/>
              <a:p>
                <a:pPr algn="ctr" defTabSz="685800">
                  <a:lnSpc>
                    <a:spcPct val="90000"/>
                  </a:lnSpc>
                  <a:spcBef>
                    <a:spcPct val="50000"/>
                  </a:spcBef>
                  <a:buClr>
                    <a:srgbClr val="635A54"/>
                  </a:buClr>
                  <a:buSzPct val="115000"/>
                  <a:defRPr/>
                </a:pPr>
                <a:r>
                  <a:rPr lang="es-ES" sz="1125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Aleatorización</a:t>
                </a:r>
              </a:p>
              <a:p>
                <a:pPr algn="ctr" defTabSz="685800">
                  <a:lnSpc>
                    <a:spcPct val="90000"/>
                  </a:lnSpc>
                  <a:spcBef>
                    <a:spcPct val="50000"/>
                  </a:spcBef>
                  <a:buClr>
                    <a:srgbClr val="635A54"/>
                  </a:buClr>
                  <a:buSzPct val="115000"/>
                  <a:defRPr/>
                </a:pPr>
                <a:r>
                  <a:rPr lang="es-ES" sz="1125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 5:1 (cohortes 1,2)</a:t>
                </a:r>
              </a:p>
              <a:p>
                <a:pPr algn="ctr" defTabSz="685800">
                  <a:lnSpc>
                    <a:spcPct val="90000"/>
                  </a:lnSpc>
                  <a:spcBef>
                    <a:spcPct val="50000"/>
                  </a:spcBef>
                  <a:buClr>
                    <a:srgbClr val="635A54"/>
                  </a:buClr>
                  <a:buSzPct val="115000"/>
                  <a:defRPr/>
                </a:pPr>
                <a:r>
                  <a:rPr lang="es-ES" sz="1125" dirty="0">
                    <a:solidFill>
                      <a:srgbClr val="FFFFFF"/>
                    </a:solidFill>
                    <a:latin typeface="Arial"/>
                    <a:ea typeface="ＭＳ Ｐゴシック"/>
                  </a:rPr>
                  <a:t>1:1 (cohorte 3</a:t>
                </a:r>
              </a:p>
            </p:txBody>
          </p:sp>
        </p:grpSp>
        <p:sp>
          <p:nvSpPr>
            <p:cNvPr id="24" name="Right Arrow 42">
              <a:extLst>
                <a:ext uri="{FF2B5EF4-FFF2-40B4-BE49-F238E27FC236}">
                  <a16:creationId xmlns:a16="http://schemas.microsoft.com/office/drawing/2014/main" xmlns="" id="{30A54D57-AEEE-4DB9-AE16-29520F9C3D1A}"/>
                </a:ext>
              </a:extLst>
            </p:cNvPr>
            <p:cNvSpPr/>
            <p:nvPr/>
          </p:nvSpPr>
          <p:spPr bwMode="auto">
            <a:xfrm>
              <a:off x="2862046" y="3116777"/>
              <a:ext cx="457200" cy="274319"/>
            </a:xfrm>
            <a:prstGeom prst="rightArrow">
              <a:avLst>
                <a:gd name="adj1" fmla="val 50000"/>
                <a:gd name="adj2" fmla="val 5366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5731" indent="-135731" algn="ctr" defTabSz="685800" eaLnBrk="0" hangingPunct="0">
                <a:buClr>
                  <a:srgbClr val="FFFFFF"/>
                </a:buClr>
                <a:buFont typeface="Arial" pitchFamily="34" charset="0"/>
                <a:buChar char="–"/>
              </a:pPr>
              <a:endParaRPr lang="en-US" sz="9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2981985-C2A6-43F6-AF7D-777ABF726077}"/>
              </a:ext>
            </a:extLst>
          </p:cNvPr>
          <p:cNvGrpSpPr/>
          <p:nvPr/>
        </p:nvGrpSpPr>
        <p:grpSpPr>
          <a:xfrm>
            <a:off x="8830665" y="3156667"/>
            <a:ext cx="612007" cy="1097374"/>
            <a:chOff x="6341007" y="1987534"/>
            <a:chExt cx="816008" cy="1522244"/>
          </a:xfrm>
        </p:grpSpPr>
        <p:sp>
          <p:nvSpPr>
            <p:cNvPr id="44" name="Right Arrow 39">
              <a:extLst>
                <a:ext uri="{FF2B5EF4-FFF2-40B4-BE49-F238E27FC236}">
                  <a16:creationId xmlns:a16="http://schemas.microsoft.com/office/drawing/2014/main" xmlns="" id="{32DDA59D-B837-47DB-9585-58C7691A5D42}"/>
                </a:ext>
              </a:extLst>
            </p:cNvPr>
            <p:cNvSpPr/>
            <p:nvPr/>
          </p:nvSpPr>
          <p:spPr bwMode="auto">
            <a:xfrm>
              <a:off x="6341007" y="2604248"/>
              <a:ext cx="284120" cy="260339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5731" indent="-135731" algn="ctr" defTabSz="685800" eaLnBrk="0" hangingPunct="0">
                <a:buClr>
                  <a:srgbClr val="FFFFFF"/>
                </a:buClr>
                <a:buFont typeface="Arial" pitchFamily="34" charset="0"/>
                <a:buChar char="–"/>
              </a:pPr>
              <a:endParaRPr lang="en-US" sz="9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8740AB32-A5CD-4EE4-B65D-0F005AA278CC}"/>
                </a:ext>
              </a:extLst>
            </p:cNvPr>
            <p:cNvSpPr/>
            <p:nvPr/>
          </p:nvSpPr>
          <p:spPr bwMode="auto">
            <a:xfrm rot="16200000">
              <a:off x="6137361" y="2490124"/>
              <a:ext cx="1522244" cy="5170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tIns="68580" bIns="68580" anchor="ctr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ct val="50000"/>
                </a:spcBef>
                <a:buClr>
                  <a:srgbClr val="FFCC00"/>
                </a:buClr>
                <a:buSzPct val="115000"/>
                <a:defRPr/>
              </a:pPr>
              <a:r>
                <a:rPr lang="es-ES" sz="900" b="1" dirty="0">
                  <a:solidFill>
                    <a:srgbClr val="FFFFFF"/>
                  </a:solidFill>
                  <a:latin typeface="Arial"/>
                  <a:ea typeface="ＭＳ Ｐゴシック"/>
                </a:rPr>
                <a:t>Seguimiento de seguridad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38CD64-F56D-4C0C-A385-7065905F0036}"/>
              </a:ext>
            </a:extLst>
          </p:cNvPr>
          <p:cNvSpPr/>
          <p:nvPr/>
        </p:nvSpPr>
        <p:spPr>
          <a:xfrm>
            <a:off x="8800365" y="2625225"/>
            <a:ext cx="10168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s-ES" sz="1050" dirty="0">
                <a:solidFill>
                  <a:srgbClr val="000000"/>
                </a:solidFill>
                <a:latin typeface="Arial"/>
              </a:rPr>
              <a:t>Parte C</a:t>
            </a:r>
            <a:r>
              <a:rPr lang="es-ES" sz="1050" baseline="30000" dirty="0">
                <a:solidFill>
                  <a:srgbClr val="000000"/>
                </a:solidFill>
                <a:latin typeface="Arial"/>
              </a:rPr>
              <a:t>§</a:t>
            </a:r>
          </a:p>
          <a:p>
            <a:pPr algn="ctr" defTabSz="685800"/>
            <a:r>
              <a:rPr lang="es-ES" sz="1050" dirty="0">
                <a:solidFill>
                  <a:srgbClr val="000000"/>
                </a:solidFill>
                <a:latin typeface="Arial"/>
              </a:rPr>
              <a:t>(En marcha)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29D1264-F323-4ABF-B0FA-51D2A3D36046}"/>
              </a:ext>
            </a:extLst>
          </p:cNvPr>
          <p:cNvGrpSpPr/>
          <p:nvPr/>
        </p:nvGrpSpPr>
        <p:grpSpPr>
          <a:xfrm>
            <a:off x="7287760" y="2487150"/>
            <a:ext cx="1961006" cy="192161"/>
            <a:chOff x="5191759" y="1203285"/>
            <a:chExt cx="2521536" cy="25621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DF124DD6-2ED0-420F-827E-26964B4D5003}"/>
                </a:ext>
              </a:extLst>
            </p:cNvPr>
            <p:cNvSpPr/>
            <p:nvPr/>
          </p:nvSpPr>
          <p:spPr bwMode="auto">
            <a:xfrm rot="16200000" flipV="1">
              <a:off x="5102965" y="1295540"/>
              <a:ext cx="252753" cy="7516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5731" indent="-135731" algn="ctr" defTabSz="685800" eaLnBrk="0" hangingPunct="0">
                <a:buClr>
                  <a:srgbClr val="FFFFFF"/>
                </a:buClr>
                <a:buFont typeface="Arial" pitchFamily="34" charset="0"/>
                <a:buChar char="–"/>
              </a:pPr>
              <a:endParaRPr lang="en-US" sz="9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xmlns="" id="{31F7DDEE-4CA7-4874-AA44-3F758E3DAD0E}"/>
                </a:ext>
              </a:extLst>
            </p:cNvPr>
            <p:cNvSpPr/>
            <p:nvPr/>
          </p:nvSpPr>
          <p:spPr bwMode="auto">
            <a:xfrm>
              <a:off x="7559040" y="1252952"/>
              <a:ext cx="154255" cy="204503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5731" indent="-135731" algn="ctr" defTabSz="685800" eaLnBrk="0" hangingPunct="0">
                <a:buClr>
                  <a:srgbClr val="FFFFFF"/>
                </a:buClr>
                <a:buFont typeface="Arial" pitchFamily="34" charset="0"/>
                <a:buChar char="–"/>
              </a:pPr>
              <a:endParaRPr lang="en-US" sz="9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02395D49-F22B-4D67-93A6-03B67386A74B}"/>
                </a:ext>
              </a:extLst>
            </p:cNvPr>
            <p:cNvSpPr/>
            <p:nvPr/>
          </p:nvSpPr>
          <p:spPr bwMode="auto">
            <a:xfrm flipV="1">
              <a:off x="5191759" y="1203285"/>
              <a:ext cx="2479041" cy="875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35731" indent="-135731" algn="ctr" defTabSz="685800" eaLnBrk="0" hangingPunct="0">
                <a:buClr>
                  <a:srgbClr val="FFFFFF"/>
                </a:buClr>
                <a:buFont typeface="Arial" pitchFamily="34" charset="0"/>
                <a:buChar char="–"/>
              </a:pPr>
              <a:endParaRPr lang="en-US" sz="9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48" name="Picture 2" descr="Resultado de imagen de gsk">
            <a:hlinkClick r:id="rId3"/>
            <a:extLst>
              <a:ext uri="{FF2B5EF4-FFF2-40B4-BE49-F238E27FC236}">
                <a16:creationId xmlns:a16="http://schemas.microsoft.com/office/drawing/2014/main" xmlns="" id="{6A767E64-10A5-4F49-AFCF-685106E25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8031" y="315922"/>
            <a:ext cx="511334" cy="4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1A64188-E4B9-4707-B464-83662567AE7E}"/>
              </a:ext>
            </a:extLst>
          </p:cNvPr>
          <p:cNvSpPr/>
          <p:nvPr/>
        </p:nvSpPr>
        <p:spPr bwMode="auto">
          <a:xfrm>
            <a:off x="5520677" y="1766001"/>
            <a:ext cx="2033174" cy="465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5731" indent="-135731" algn="ctr" defTabSz="685800" eaLnBrk="0" hangingPunct="0">
              <a:buClr>
                <a:srgbClr val="FFFFFF"/>
              </a:buClr>
              <a:buFont typeface="Arial" pitchFamily="34" charset="0"/>
              <a:buChar char="–"/>
            </a:pPr>
            <a:endParaRPr lang="es-ES_tradnl" sz="105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C9A48F-3E4E-4AC8-8B33-95FB0EF60A8A}"/>
              </a:ext>
            </a:extLst>
          </p:cNvPr>
          <p:cNvSpPr txBox="1"/>
          <p:nvPr/>
        </p:nvSpPr>
        <p:spPr>
          <a:xfrm>
            <a:off x="5520678" y="1764686"/>
            <a:ext cx="233494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201C1A"/>
              </a:buClr>
            </a:pPr>
            <a:r>
              <a:rPr lang="es-ES" sz="825" b="1" u="sng" dirty="0">
                <a:solidFill>
                  <a:srgbClr val="FFFFFF"/>
                </a:solidFill>
                <a:latin typeface="Arial"/>
              </a:rPr>
              <a:t>Cohorte 1</a:t>
            </a:r>
            <a:r>
              <a:rPr lang="es-ES" sz="825" b="1" dirty="0">
                <a:solidFill>
                  <a:srgbClr val="FFFFFF"/>
                </a:solidFill>
                <a:latin typeface="Arial"/>
              </a:rPr>
              <a:t>: 12–17 años, 12 pacientes</a:t>
            </a:r>
          </a:p>
          <a:p>
            <a:pPr defTabSz="685800">
              <a:buClr>
                <a:srgbClr val="201C1A"/>
              </a:buClr>
            </a:pPr>
            <a:r>
              <a:rPr lang="es-ES" sz="825" b="1" u="sng" dirty="0">
                <a:solidFill>
                  <a:srgbClr val="FFFFFF"/>
                </a:solidFill>
                <a:latin typeface="Arial"/>
              </a:rPr>
              <a:t>Cohorte 2</a:t>
            </a:r>
            <a:r>
              <a:rPr lang="es-ES" sz="825" b="1" dirty="0">
                <a:solidFill>
                  <a:srgbClr val="FFFFFF"/>
                </a:solidFill>
                <a:latin typeface="Arial"/>
              </a:rPr>
              <a:t>: 5–11 años, 13 pacientes</a:t>
            </a:r>
          </a:p>
          <a:p>
            <a:pPr defTabSz="685800">
              <a:buClr>
                <a:srgbClr val="201C1A"/>
              </a:buClr>
            </a:pPr>
            <a:r>
              <a:rPr lang="es-ES" sz="825" b="1" u="sng" dirty="0">
                <a:solidFill>
                  <a:srgbClr val="FFFFFF"/>
                </a:solidFill>
                <a:latin typeface="Arial"/>
              </a:rPr>
              <a:t>Cohorte 3</a:t>
            </a:r>
            <a:r>
              <a:rPr lang="es-ES" sz="825" b="1" dirty="0">
                <a:solidFill>
                  <a:srgbClr val="FFFFFF"/>
                </a:solidFill>
                <a:latin typeface="Arial"/>
              </a:rPr>
              <a:t>: 5–17 años, 68 pacientes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1672EF2-A219-474D-B245-D231831339EB}"/>
              </a:ext>
            </a:extLst>
          </p:cNvPr>
          <p:cNvSpPr/>
          <p:nvPr/>
        </p:nvSpPr>
        <p:spPr bwMode="auto">
          <a:xfrm>
            <a:off x="2095998" y="3505724"/>
            <a:ext cx="3083962" cy="1544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tIns="68580" bIns="68580" anchor="ctr">
            <a:spAutoFit/>
          </a:bodyPr>
          <a:lstStyle/>
          <a:p>
            <a:pPr defTabSz="685800">
              <a:lnSpc>
                <a:spcPct val="90000"/>
              </a:lnSpc>
              <a:spcBef>
                <a:spcPct val="50000"/>
              </a:spcBef>
              <a:buSzPct val="100000"/>
              <a:defRPr/>
            </a:pPr>
            <a:r>
              <a:rPr lang="es-ES_tradnl" sz="1050" b="1" dirty="0">
                <a:solidFill>
                  <a:srgbClr val="FF6600"/>
                </a:solidFill>
                <a:latin typeface="Arial"/>
              </a:rPr>
              <a:t>Criterios de exclusión:</a:t>
            </a: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SzPct val="100000"/>
              <a:buFont typeface="Arial" pitchFamily="34" charset="0"/>
              <a:buChar char="–"/>
              <a:defRPr/>
            </a:pPr>
            <a:r>
              <a:rPr lang="es-ES_tradnl" sz="1050" dirty="0">
                <a:solidFill>
                  <a:srgbClr val="000000"/>
                </a:solidFill>
                <a:latin typeface="Arial"/>
              </a:rPr>
              <a:t>Lupus </a:t>
            </a:r>
            <a:r>
              <a:rPr lang="es-ES_tradnl" sz="1050" b="1" dirty="0">
                <a:solidFill>
                  <a:srgbClr val="000000"/>
                </a:solidFill>
                <a:latin typeface="Arial"/>
              </a:rPr>
              <a:t>renal</a:t>
            </a:r>
            <a:r>
              <a:rPr lang="es-ES_tradnl" sz="1050" dirty="0">
                <a:solidFill>
                  <a:srgbClr val="000000"/>
                </a:solidFill>
                <a:latin typeface="Arial"/>
              </a:rPr>
              <a:t> grave o Lupus </a:t>
            </a:r>
            <a:r>
              <a:rPr lang="es-ES_tradnl" sz="1050" b="1" dirty="0">
                <a:solidFill>
                  <a:srgbClr val="000000"/>
                </a:solidFill>
                <a:latin typeface="Arial"/>
              </a:rPr>
              <a:t>SNC</a:t>
            </a:r>
            <a:r>
              <a:rPr lang="es-ES_tradnl" sz="1050" dirty="0">
                <a:solidFill>
                  <a:srgbClr val="000000"/>
                </a:solidFill>
                <a:latin typeface="Arial"/>
              </a:rPr>
              <a:t> grave activo</a:t>
            </a:r>
            <a:endParaRPr lang="es-ES_tradnl" sz="1050" dirty="0">
              <a:solidFill>
                <a:srgbClr val="201C1A"/>
              </a:solidFill>
              <a:latin typeface="Arial"/>
            </a:endParaRP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SzPct val="100000"/>
              <a:buFont typeface="Arial" pitchFamily="34" charset="0"/>
              <a:buChar char="–"/>
              <a:defRPr/>
            </a:pPr>
            <a:r>
              <a:rPr lang="es-ES_tradnl" sz="1050" dirty="0">
                <a:solidFill>
                  <a:srgbClr val="201C1A"/>
                </a:solidFill>
                <a:latin typeface="Arial"/>
              </a:rPr>
              <a:t>Pacientes </a:t>
            </a:r>
            <a:r>
              <a:rPr lang="es-ES_tradnl" sz="1050" b="1" dirty="0">
                <a:solidFill>
                  <a:srgbClr val="201C1A"/>
                </a:solidFill>
                <a:latin typeface="Arial"/>
              </a:rPr>
              <a:t>previamente</a:t>
            </a:r>
            <a:r>
              <a:rPr lang="es-ES_tradnl" sz="1050" dirty="0">
                <a:solidFill>
                  <a:srgbClr val="201C1A"/>
                </a:solidFill>
                <a:latin typeface="Arial"/>
              </a:rPr>
              <a:t> </a:t>
            </a:r>
            <a:r>
              <a:rPr lang="es-ES_tradnl" sz="1050" b="1" dirty="0">
                <a:solidFill>
                  <a:srgbClr val="201C1A"/>
                </a:solidFill>
                <a:latin typeface="Arial"/>
              </a:rPr>
              <a:t>tratados</a:t>
            </a:r>
            <a:r>
              <a:rPr lang="es-ES_tradnl" sz="1050" dirty="0">
                <a:solidFill>
                  <a:srgbClr val="201C1A"/>
                </a:solidFill>
                <a:latin typeface="Arial"/>
              </a:rPr>
              <a:t> con </a:t>
            </a:r>
            <a:r>
              <a:rPr lang="es-ES_tradnl" sz="1050" b="1" dirty="0">
                <a:solidFill>
                  <a:srgbClr val="201C1A"/>
                </a:solidFill>
                <a:latin typeface="Arial"/>
              </a:rPr>
              <a:t>terapias dirigida a células B </a:t>
            </a:r>
            <a:r>
              <a:rPr lang="es-ES_tradnl" sz="1050" dirty="0">
                <a:solidFill>
                  <a:srgbClr val="201C1A"/>
                </a:solidFill>
                <a:latin typeface="Arial"/>
              </a:rPr>
              <a:t>en el ultimo año</a:t>
            </a: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SzPct val="100000"/>
              <a:buFont typeface="Arial" pitchFamily="34" charset="0"/>
              <a:buChar char="–"/>
              <a:defRPr/>
            </a:pPr>
            <a:r>
              <a:rPr lang="es-ES_tradnl" sz="1050" dirty="0">
                <a:solidFill>
                  <a:srgbClr val="000000"/>
                </a:solidFill>
                <a:latin typeface="Arial"/>
              </a:rPr>
              <a:t>Dosis altas de prednisona (&gt;1.5 mg/kg/día), ciclofosfamida IV, nuevo inmunosupresor o </a:t>
            </a:r>
            <a:r>
              <a:rPr lang="es-ES_tradnl" sz="1050" dirty="0" err="1">
                <a:solidFill>
                  <a:srgbClr val="000000"/>
                </a:solidFill>
                <a:latin typeface="Arial"/>
              </a:rPr>
              <a:t>antimalárico</a:t>
            </a:r>
            <a:r>
              <a:rPr lang="es-ES_tradnl" sz="1050" dirty="0">
                <a:solidFill>
                  <a:srgbClr val="000000"/>
                </a:solidFill>
                <a:latin typeface="Arial"/>
              </a:rPr>
              <a:t> en los últimos 60 días</a:t>
            </a:r>
            <a:endParaRPr lang="es-ES_tradnl" sz="1050" dirty="0">
              <a:solidFill>
                <a:srgbClr val="FF6600"/>
              </a:solidFill>
              <a:latin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7CFA216-1936-40D2-85F8-948BA63F6BAD}"/>
              </a:ext>
            </a:extLst>
          </p:cNvPr>
          <p:cNvSpPr/>
          <p:nvPr/>
        </p:nvSpPr>
        <p:spPr bwMode="auto">
          <a:xfrm>
            <a:off x="2109014" y="1623299"/>
            <a:ext cx="3082063" cy="1807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tIns="68580" bIns="68580" anchor="ctr">
            <a:spAutoFit/>
          </a:bodyPr>
          <a:lstStyle/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Clr>
                <a:srgbClr val="FFCC00"/>
              </a:buClr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93 </a:t>
            </a:r>
            <a:r>
              <a:rPr lang="es-ES_tradnl" sz="1200" b="1" dirty="0">
                <a:solidFill>
                  <a:srgbClr val="000000"/>
                </a:solidFill>
                <a:latin typeface="Arial"/>
              </a:rPr>
              <a:t>participantes</a:t>
            </a: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Clr>
                <a:srgbClr val="FFCC00"/>
              </a:buClr>
              <a:buSzPct val="100000"/>
              <a:defRPr/>
            </a:pPr>
            <a:r>
              <a:rPr lang="es-ES_tradnl" sz="1050" b="1" dirty="0">
                <a:solidFill>
                  <a:srgbClr val="FF6600"/>
                </a:solidFill>
                <a:latin typeface="Arial"/>
              </a:rPr>
              <a:t>Criterios de inclusión:</a:t>
            </a: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SzPct val="100000"/>
              <a:buFont typeface="Arial" pitchFamily="34" charset="0"/>
              <a:buChar char="–"/>
              <a:defRPr/>
            </a:pPr>
            <a:r>
              <a:rPr lang="es-ES_tradnl" sz="1050" dirty="0">
                <a:solidFill>
                  <a:srgbClr val="000000"/>
                </a:solidFill>
                <a:latin typeface="Arial"/>
              </a:rPr>
              <a:t>Edad: 5 a 17 años</a:t>
            </a: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SzPct val="100000"/>
              <a:buFont typeface="Arial" pitchFamily="34" charset="0"/>
              <a:buChar char="–"/>
              <a:defRPr/>
            </a:pPr>
            <a:r>
              <a:rPr lang="es-ES_tradnl" sz="1050" dirty="0">
                <a:solidFill>
                  <a:srgbClr val="000000"/>
                </a:solidFill>
                <a:latin typeface="Arial"/>
              </a:rPr>
              <a:t>Diagnóstico de LES (criterios ACR)</a:t>
            </a: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SzPct val="100000"/>
              <a:buFont typeface="Arial" pitchFamily="34" charset="0"/>
              <a:buChar char="–"/>
              <a:defRPr/>
            </a:pPr>
            <a:r>
              <a:rPr lang="es-ES_tradnl" sz="1050" dirty="0">
                <a:solidFill>
                  <a:srgbClr val="000000"/>
                </a:solidFill>
                <a:latin typeface="Arial"/>
              </a:rPr>
              <a:t>Anticuerpos anti-nucleares (ANA) positivos</a:t>
            </a: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SzPct val="100000"/>
              <a:buFont typeface="Arial" pitchFamily="34" charset="0"/>
              <a:buChar char="–"/>
              <a:defRPr/>
            </a:pPr>
            <a:r>
              <a:rPr lang="es-ES_tradnl" sz="1050" dirty="0">
                <a:solidFill>
                  <a:srgbClr val="000000"/>
                </a:solidFill>
                <a:latin typeface="Arial"/>
              </a:rPr>
              <a:t>Enfermedad activa (SELENA-SLEDAI ≥6)</a:t>
            </a:r>
          </a:p>
          <a:p>
            <a:pPr marL="169069" indent="-169069" defTabSz="685800">
              <a:lnSpc>
                <a:spcPct val="90000"/>
              </a:lnSpc>
              <a:spcBef>
                <a:spcPct val="50000"/>
              </a:spcBef>
              <a:buSzPct val="100000"/>
              <a:buFont typeface="Arial" pitchFamily="34" charset="0"/>
              <a:buChar char="–"/>
              <a:defRPr/>
            </a:pPr>
            <a:r>
              <a:rPr lang="es-ES_tradnl" sz="1050" dirty="0">
                <a:solidFill>
                  <a:srgbClr val="000000"/>
                </a:solidFill>
                <a:latin typeface="Arial"/>
              </a:rPr>
              <a:t>Estable con terapia para LES durante mínimo 30 días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xmlns="" id="{659FBBDB-60C4-4090-A993-D5FFA1AE340C}"/>
              </a:ext>
            </a:extLst>
          </p:cNvPr>
          <p:cNvSpPr txBox="1">
            <a:spLocks/>
          </p:cNvSpPr>
          <p:nvPr/>
        </p:nvSpPr>
        <p:spPr>
          <a:xfrm>
            <a:off x="3099061" y="6143281"/>
            <a:ext cx="6020066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8163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40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1108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450"/>
              </a:spcAft>
              <a:buClrTx/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</a:rPr>
              <a:t>NCT01649765, Pediatric Lupus Trial of Belimumab Plus Background Standard Therapy (PLUTO), </a:t>
            </a:r>
            <a:r>
              <a:rPr lang="en-US" sz="600" u="sng" dirty="0">
                <a:solidFill>
                  <a:srgbClr val="000000"/>
                </a:solidFill>
                <a:latin typeface="Arial"/>
              </a:rPr>
              <a:t>https://www.clinicaltrialsregister.eu/ctr-search/search?query=2011-000368-88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xmlns="" id="{96B69BA4-A89D-49AE-8491-3D0EF394AEE6}"/>
              </a:ext>
            </a:extLst>
          </p:cNvPr>
          <p:cNvSpPr txBox="1">
            <a:spLocks/>
          </p:cNvSpPr>
          <p:nvPr/>
        </p:nvSpPr>
        <p:spPr>
          <a:xfrm rot="5400000">
            <a:off x="522169" y="5442423"/>
            <a:ext cx="2378868" cy="49736"/>
          </a:xfrm>
          <a:prstGeom prst="rect">
            <a:avLst/>
          </a:prstGeom>
          <a:noFill/>
        </p:spPr>
        <p:txBody>
          <a:bodyPr/>
          <a:lstStyle/>
          <a:p>
            <a:pPr marL="202500" indent="-202500" algn="ctr" defTabSz="685800">
              <a:spcAft>
                <a:spcPts val="450"/>
              </a:spcAft>
              <a:buClr>
                <a:srgbClr val="635A54"/>
              </a:buClr>
              <a:defRPr/>
            </a:pPr>
            <a:r>
              <a:rPr lang="en-GB" sz="750" dirty="0">
                <a:solidFill>
                  <a:srgbClr val="201C1A"/>
                </a:solidFill>
                <a:latin typeface="Arial"/>
              </a:rPr>
              <a:t>ESP/BEL/0003/19a(1) </a:t>
            </a:r>
            <a:r>
              <a:rPr lang="en-GB" sz="750" dirty="0" err="1">
                <a:solidFill>
                  <a:srgbClr val="201C1A"/>
                </a:solidFill>
                <a:latin typeface="Arial"/>
              </a:rPr>
              <a:t>Enero</a:t>
            </a:r>
            <a:r>
              <a:rPr lang="en-GB" sz="750" dirty="0">
                <a:solidFill>
                  <a:srgbClr val="201C1A"/>
                </a:solidFill>
                <a:latin typeface="Arial"/>
              </a:rPr>
              <a:t> 2019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xmlns="" id="{DFACD95B-E634-4AC9-816D-59D529728350}"/>
              </a:ext>
            </a:extLst>
          </p:cNvPr>
          <p:cNvSpPr txBox="1">
            <a:spLocks/>
          </p:cNvSpPr>
          <p:nvPr/>
        </p:nvSpPr>
        <p:spPr>
          <a:xfrm>
            <a:off x="4475820" y="6235612"/>
            <a:ext cx="3240360" cy="196208"/>
          </a:xfrm>
          <a:prstGeom prst="rect">
            <a:avLst/>
          </a:prstGeom>
          <a:noFill/>
        </p:spPr>
        <p:txBody>
          <a:bodyPr/>
          <a:lstStyle/>
          <a:p>
            <a:pPr marL="202500" indent="-202500" algn="ctr" defTabSz="685800">
              <a:spcAft>
                <a:spcPts val="450"/>
              </a:spcAft>
              <a:buClr>
                <a:srgbClr val="635A54"/>
              </a:buClr>
              <a:defRPr/>
            </a:pPr>
            <a:r>
              <a:rPr lang="en-GB" sz="750" dirty="0">
                <a:solidFill>
                  <a:srgbClr val="FF0000"/>
                </a:solidFill>
                <a:latin typeface="Arial"/>
              </a:rPr>
              <a:t>PRESENTACIÓN USO NO PROMOCIONAL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18111879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AF69B47-2E19-4D47-B61C-B2B18A399811}"/>
              </a:ext>
            </a:extLst>
          </p:cNvPr>
          <p:cNvSpPr txBox="1">
            <a:spLocks/>
          </p:cNvSpPr>
          <p:nvPr/>
        </p:nvSpPr>
        <p:spPr>
          <a:xfrm>
            <a:off x="3065258" y="419136"/>
            <a:ext cx="5682854" cy="48731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spcAft>
                <a:spcPts val="225"/>
              </a:spcAft>
            </a:pPr>
            <a:r>
              <a:rPr lang="es-ES" sz="1650" dirty="0">
                <a:solidFill>
                  <a:srgbClr val="FF6600"/>
                </a:solidFill>
                <a:latin typeface="Arial"/>
              </a:rPr>
              <a:t>Variables primarias y secundarias</a:t>
            </a:r>
          </a:p>
          <a:p>
            <a:pPr algn="ctr" defTabSz="685800">
              <a:spcAft>
                <a:spcPts val="225"/>
              </a:spcAft>
            </a:pPr>
            <a:r>
              <a:rPr lang="es-ES" sz="1350" b="0" dirty="0">
                <a:solidFill>
                  <a:srgbClr val="201C1A"/>
                </a:solidFill>
                <a:latin typeface="Arial"/>
              </a:rPr>
              <a:t>Respuesta SRI-4 frente a variables secundarias</a:t>
            </a:r>
          </a:p>
        </p:txBody>
      </p:sp>
      <p:pic>
        <p:nvPicPr>
          <p:cNvPr id="14" name="Picture 2" descr="Resultado de imagen de gsk">
            <a:hlinkClick r:id="rId2"/>
            <a:extLst>
              <a:ext uri="{FF2B5EF4-FFF2-40B4-BE49-F238E27FC236}">
                <a16:creationId xmlns:a16="http://schemas.microsoft.com/office/drawing/2014/main" xmlns="" id="{C80CBC7A-2D0B-43FA-B9DD-F2C62509C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7239" y="1115815"/>
            <a:ext cx="511334" cy="4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42D13E-C633-4D5F-8128-F95F9DE49B49}"/>
              </a:ext>
            </a:extLst>
          </p:cNvPr>
          <p:cNvSpPr/>
          <p:nvPr/>
        </p:nvSpPr>
        <p:spPr>
          <a:xfrm>
            <a:off x="8696182" y="1724528"/>
            <a:ext cx="18009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>
                <a:srgbClr val="201C1A"/>
              </a:buClr>
            </a:pPr>
            <a:r>
              <a:rPr lang="es-ES_tradnl" sz="675" b="1" dirty="0">
                <a:solidFill>
                  <a:srgbClr val="000000"/>
                </a:solidFill>
                <a:latin typeface="Arial"/>
              </a:rPr>
              <a:t>El estudio es exploratorio y no puede mostrar una diferencia entre los grupos de tratamiento. Todos los resultados deben interpretarse con precaución debido al pequeño tamaño de la muestra.</a:t>
            </a:r>
            <a:endParaRPr lang="en-GB" sz="675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D01D5B-187C-46D5-9856-B67358C911F3}"/>
              </a:ext>
            </a:extLst>
          </p:cNvPr>
          <p:cNvSpPr txBox="1"/>
          <p:nvPr/>
        </p:nvSpPr>
        <p:spPr>
          <a:xfrm>
            <a:off x="1901687" y="6241625"/>
            <a:ext cx="8547652" cy="3023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685800">
              <a:buClr>
                <a:srgbClr val="201C1A"/>
              </a:buClr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</a:rPr>
              <a:t>OR, Odd ratios; IC,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Intervalo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confianza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; SRI, Systemic Lupus Erythematosus Response Index;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ParentGA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, Parent Global Assessment.</a:t>
            </a:r>
            <a:endParaRPr lang="en-GB" sz="600" dirty="0">
              <a:solidFill>
                <a:srgbClr val="000000"/>
              </a:solidFill>
              <a:latin typeface="Arial"/>
            </a:endParaRPr>
          </a:p>
          <a:p>
            <a:pPr defTabSz="685800">
              <a:buClr>
                <a:srgbClr val="201C1A"/>
              </a:buClr>
              <a:defRPr/>
            </a:pP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2B84E2-4037-483B-9DF2-67D969CB6D54}"/>
                  </a:ext>
                </a:extLst>
              </p:cNvPr>
              <p:cNvSpPr txBox="1"/>
              <p:nvPr/>
            </p:nvSpPr>
            <p:spPr>
              <a:xfrm>
                <a:off x="3785712" y="4179116"/>
                <a:ext cx="707231" cy="26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s-ES_tradnl" sz="6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2B84E2-4037-483B-9DF2-67D969CB6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712" y="4179116"/>
                <a:ext cx="707231" cy="265842"/>
              </a:xfrm>
              <a:prstGeom prst="rect">
                <a:avLst/>
              </a:prstGeom>
              <a:blipFill>
                <a:blip r:embed="rId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6A0B822-3B27-46E9-9D33-B36484523D28}"/>
                  </a:ext>
                </a:extLst>
              </p:cNvPr>
              <p:cNvSpPr txBox="1"/>
              <p:nvPr/>
            </p:nvSpPr>
            <p:spPr>
              <a:xfrm>
                <a:off x="4139328" y="4179117"/>
                <a:ext cx="707231" cy="26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den>
                      </m:f>
                    </m:oMath>
                  </m:oMathPara>
                </a14:m>
                <a:endParaRPr lang="es-ES_tradnl" sz="6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A0B822-3B27-46E9-9D33-B3648452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28" y="4179117"/>
                <a:ext cx="707231" cy="265842"/>
              </a:xfrm>
              <a:prstGeom prst="rect">
                <a:avLst/>
              </a:prstGeom>
              <a:blipFill>
                <a:blip r:embed="rId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1FEABF-B2DC-4D71-81E4-CF6A0EDF66B7}"/>
                  </a:ext>
                </a:extLst>
              </p:cNvPr>
              <p:cNvSpPr txBox="1"/>
              <p:nvPr/>
            </p:nvSpPr>
            <p:spPr>
              <a:xfrm>
                <a:off x="5322594" y="4185003"/>
                <a:ext cx="707231" cy="26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s-ES_tradnl" sz="6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1FEABF-B2DC-4D71-81E4-CF6A0EDF6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594" y="4185003"/>
                <a:ext cx="707231" cy="265842"/>
              </a:xfrm>
              <a:prstGeom prst="rect">
                <a:avLst/>
              </a:prstGeom>
              <a:blipFill>
                <a:blip r:embed="rId6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BE055B-991A-48E3-9897-6C7217CDCB09}"/>
                  </a:ext>
                </a:extLst>
              </p:cNvPr>
              <p:cNvSpPr txBox="1"/>
              <p:nvPr/>
            </p:nvSpPr>
            <p:spPr>
              <a:xfrm>
                <a:off x="5672939" y="4194247"/>
                <a:ext cx="707231" cy="26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den>
                      </m:f>
                    </m:oMath>
                  </m:oMathPara>
                </a14:m>
                <a:endParaRPr lang="es-ES_tradnl" sz="6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BE055B-991A-48E3-9897-6C7217CDC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939" y="4194247"/>
                <a:ext cx="707231" cy="265842"/>
              </a:xfrm>
              <a:prstGeom prst="rect">
                <a:avLst/>
              </a:prstGeom>
              <a:blipFill>
                <a:blip r:embed="rId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BABBCB-46F6-4F55-A08E-E3D458C94EAC}"/>
                  </a:ext>
                </a:extLst>
              </p:cNvPr>
              <p:cNvSpPr txBox="1"/>
              <p:nvPr/>
            </p:nvSpPr>
            <p:spPr>
              <a:xfrm>
                <a:off x="6856205" y="4191660"/>
                <a:ext cx="707231" cy="26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s-ES" sz="6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s-ES_tradnl" sz="6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BABBCB-46F6-4F55-A08E-E3D458C94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205" y="4191660"/>
                <a:ext cx="707231" cy="265842"/>
              </a:xfrm>
              <a:prstGeom prst="rect">
                <a:avLst/>
              </a:prstGeom>
              <a:blipFill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36546E9-0268-47DA-A8AD-3CFD33097B45}"/>
                  </a:ext>
                </a:extLst>
              </p:cNvPr>
              <p:cNvSpPr txBox="1"/>
              <p:nvPr/>
            </p:nvSpPr>
            <p:spPr>
              <a:xfrm>
                <a:off x="2542022" y="5003305"/>
                <a:ext cx="422693" cy="288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_tradnl" sz="9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9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s-ES" sz="9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s-ES_tradnl" sz="1200" dirty="0">
                    <a:solidFill>
                      <a:srgbClr val="FFFFFF"/>
                    </a:solidFill>
                    <a:latin typeface="Arial"/>
                  </a:rPr>
                  <a:t>*</a:t>
                </a:r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6546E9-0268-47DA-A8AD-3CFD33097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022" y="5003305"/>
                <a:ext cx="422693" cy="288605"/>
              </a:xfrm>
              <a:prstGeom prst="rect">
                <a:avLst/>
              </a:prstGeom>
              <a:blipFill>
                <a:blip r:embed="rId9" cstate="email"/>
                <a:stretch>
                  <a:fillRect t="-4167" b="-833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39C6DE-D05E-4724-84B9-435FA5C371A2}"/>
                  </a:ext>
                </a:extLst>
              </p:cNvPr>
              <p:cNvSpPr txBox="1"/>
              <p:nvPr/>
            </p:nvSpPr>
            <p:spPr>
              <a:xfrm>
                <a:off x="2995857" y="5004975"/>
                <a:ext cx="333598" cy="28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den>
                      </m:f>
                    </m:oMath>
                  </m:oMathPara>
                </a14:m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39C6DE-D05E-4724-84B9-435FA5C37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857" y="5004975"/>
                <a:ext cx="333598" cy="287515"/>
              </a:xfrm>
              <a:prstGeom prst="rect">
                <a:avLst/>
              </a:prstGeom>
              <a:blipFill>
                <a:blip r:embed="rId10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DA696C-1A02-4903-9B25-53A02E2EA61A}"/>
                  </a:ext>
                </a:extLst>
              </p:cNvPr>
              <p:cNvSpPr txBox="1"/>
              <p:nvPr/>
            </p:nvSpPr>
            <p:spPr>
              <a:xfrm>
                <a:off x="3876488" y="5004975"/>
                <a:ext cx="306468" cy="28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DA696C-1A02-4903-9B25-53A02E2EA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88" y="5004975"/>
                <a:ext cx="306468" cy="287515"/>
              </a:xfrm>
              <a:prstGeom prst="rect">
                <a:avLst/>
              </a:prstGeom>
              <a:blipFill>
                <a:blip r:embed="rId11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BBD726-8EE4-4641-9FC2-530EBFDF66C0}"/>
                  </a:ext>
                </a:extLst>
              </p:cNvPr>
              <p:cNvSpPr txBox="1"/>
              <p:nvPr/>
            </p:nvSpPr>
            <p:spPr>
              <a:xfrm>
                <a:off x="4411978" y="5016219"/>
                <a:ext cx="202883" cy="28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den>
                      </m:f>
                    </m:oMath>
                  </m:oMathPara>
                </a14:m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7BBD726-8EE4-4641-9FC2-530EBFDF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978" y="5016219"/>
                <a:ext cx="202883" cy="287515"/>
              </a:xfrm>
              <a:prstGeom prst="rect">
                <a:avLst/>
              </a:prstGeom>
              <a:blipFill>
                <a:blip r:embed="rId12" cstate="email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E50FA36-2281-4715-983E-F20818920EDA}"/>
                  </a:ext>
                </a:extLst>
              </p:cNvPr>
              <p:cNvSpPr txBox="1"/>
              <p:nvPr/>
            </p:nvSpPr>
            <p:spPr>
              <a:xfrm>
                <a:off x="5268191" y="5008255"/>
                <a:ext cx="268990" cy="28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50FA36-2281-4715-983E-F20818920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91" y="5008255"/>
                <a:ext cx="268990" cy="287515"/>
              </a:xfrm>
              <a:prstGeom prst="rect">
                <a:avLst/>
              </a:prstGeom>
              <a:blipFill>
                <a:blip r:embed="rId1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07EEB43-B276-41B6-8C2D-B68F63EC9041}"/>
                  </a:ext>
                </a:extLst>
              </p:cNvPr>
              <p:cNvSpPr txBox="1"/>
              <p:nvPr/>
            </p:nvSpPr>
            <p:spPr>
              <a:xfrm>
                <a:off x="5753451" y="5014491"/>
                <a:ext cx="306468" cy="28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den>
                      </m:f>
                    </m:oMath>
                  </m:oMathPara>
                </a14:m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7EEB43-B276-41B6-8C2D-B68F63EC9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51" y="5014491"/>
                <a:ext cx="306468" cy="287515"/>
              </a:xfrm>
              <a:prstGeom prst="rect">
                <a:avLst/>
              </a:prstGeom>
              <a:blipFill>
                <a:blip r:embed="rId14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7C0B1F-016B-4830-9A94-F54D2BBF5C2F}"/>
                  </a:ext>
                </a:extLst>
              </p:cNvPr>
              <p:cNvSpPr txBox="1"/>
              <p:nvPr/>
            </p:nvSpPr>
            <p:spPr>
              <a:xfrm>
                <a:off x="6572760" y="5012475"/>
                <a:ext cx="422693" cy="28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7C0B1F-016B-4830-9A94-F54D2BBF5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60" y="5012475"/>
                <a:ext cx="422693" cy="287515"/>
              </a:xfrm>
              <a:prstGeom prst="rect">
                <a:avLst/>
              </a:prstGeom>
              <a:blipFill>
                <a:blip r:embed="rId15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69FEC69-0D26-4D3C-B2A6-5A5BDD9BA663}"/>
                  </a:ext>
                </a:extLst>
              </p:cNvPr>
              <p:cNvSpPr txBox="1"/>
              <p:nvPr/>
            </p:nvSpPr>
            <p:spPr>
              <a:xfrm>
                <a:off x="7161927" y="5009437"/>
                <a:ext cx="202883" cy="28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_tradnl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s-ES" sz="675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den>
                      </m:f>
                    </m:oMath>
                  </m:oMathPara>
                </a14:m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9FEC69-0D26-4D3C-B2A6-5A5BDD9BA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27" y="5009437"/>
                <a:ext cx="202883" cy="287515"/>
              </a:xfrm>
              <a:prstGeom prst="rect">
                <a:avLst/>
              </a:prstGeom>
              <a:blipFill>
                <a:blip r:embed="rId16" cstate="email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E2A8A46-5D37-4290-A449-DBCF8F408A04}"/>
                  </a:ext>
                </a:extLst>
              </p:cNvPr>
              <p:cNvSpPr txBox="1"/>
              <p:nvPr/>
            </p:nvSpPr>
            <p:spPr>
              <a:xfrm>
                <a:off x="8011112" y="4987503"/>
                <a:ext cx="422693" cy="321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_tradnl" sz="10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0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s-ES" sz="10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s-ES_tradnl" sz="900" dirty="0">
                    <a:solidFill>
                      <a:srgbClr val="FFFFFF"/>
                    </a:solidFill>
                    <a:latin typeface="Arial"/>
                  </a:rPr>
                  <a:t>**</a:t>
                </a:r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2A8A46-5D37-4290-A449-DBCF8F408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112" y="4987503"/>
                <a:ext cx="422693" cy="321819"/>
              </a:xfrm>
              <a:prstGeom prst="rect">
                <a:avLst/>
              </a:prstGeom>
              <a:blipFill>
                <a:blip r:embed="rId17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0A96FB-1EBE-4086-A5F6-7719A1DEBBE2}"/>
                  </a:ext>
                </a:extLst>
              </p:cNvPr>
              <p:cNvSpPr txBox="1"/>
              <p:nvPr/>
            </p:nvSpPr>
            <p:spPr>
              <a:xfrm>
                <a:off x="8494997" y="4987503"/>
                <a:ext cx="447174" cy="320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>
                    <a:srgbClr val="201C1A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_tradnl" sz="10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0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s-ES" sz="10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r>
                  <a:rPr lang="es-ES_tradnl" sz="900" dirty="0">
                    <a:solidFill>
                      <a:srgbClr val="FFFFFF"/>
                    </a:solidFill>
                    <a:latin typeface="Arial"/>
                  </a:rPr>
                  <a:t>**</a:t>
                </a:r>
                <a:endParaRPr lang="es-ES_tradnl" sz="90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0A96FB-1EBE-4086-A5F6-7719A1DEB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997" y="4987503"/>
                <a:ext cx="447174" cy="320793"/>
              </a:xfrm>
              <a:prstGeom prst="rect">
                <a:avLst/>
              </a:prstGeom>
              <a:blipFill>
                <a:blip r:embed="rId1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Placeholder 32">
            <a:extLst>
              <a:ext uri="{FF2B5EF4-FFF2-40B4-BE49-F238E27FC236}">
                <a16:creationId xmlns:a16="http://schemas.microsoft.com/office/drawing/2014/main" xmlns="" id="{A2A07752-B9A1-4130-9910-316938591595}"/>
              </a:ext>
            </a:extLst>
          </p:cNvPr>
          <p:cNvSpPr txBox="1">
            <a:spLocks/>
          </p:cNvSpPr>
          <p:nvPr/>
        </p:nvSpPr>
        <p:spPr>
          <a:xfrm>
            <a:off x="2168771" y="6352512"/>
            <a:ext cx="7854461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8163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40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1108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450"/>
              </a:spcAft>
              <a:buClrTx/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</a:rPr>
              <a:t>NCT01649765, Pediatric Lupus Trial of Belimumab Plus Background Standard Therapy (PLUTO), </a:t>
            </a:r>
            <a:r>
              <a:rPr lang="en-US" sz="600" u="sng" dirty="0">
                <a:solidFill>
                  <a:srgbClr val="000000"/>
                </a:solidFill>
                <a:latin typeface="Arial"/>
              </a:rPr>
              <a:t>https://www.clinicaltrialsregister.eu/ctr-search/search?query=2011-000368-88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; Brunner HI, Abud Mendoza C, Viola D, Calvo </a:t>
            </a:r>
            <a:r>
              <a:rPr lang="en-US" sz="600" dirty="0" err="1">
                <a:solidFill>
                  <a:srgbClr val="000000"/>
                </a:solidFill>
                <a:latin typeface="Arial"/>
              </a:rPr>
              <a:t>Penades</a:t>
            </a:r>
            <a:r>
              <a:rPr lang="en-US" sz="600" dirty="0">
                <a:solidFill>
                  <a:srgbClr val="000000"/>
                </a:solidFill>
                <a:latin typeface="Arial"/>
              </a:rPr>
              <a:t> I, Levy DM, Calderon Gallegos J. Efficacy and Safety of Intravenous Belimumab in Children with Systemic Lupus Erythematosus. ACR/ARHP Annual Meeting; 2018 October 19-24, Chicago, US, Abstract 2867.    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xmlns="" id="{681D1126-5F53-4370-BA27-62496EE15264}"/>
              </a:ext>
            </a:extLst>
          </p:cNvPr>
          <p:cNvSpPr txBox="1">
            <a:spLocks/>
          </p:cNvSpPr>
          <p:nvPr/>
        </p:nvSpPr>
        <p:spPr>
          <a:xfrm rot="5400000">
            <a:off x="567021" y="4583666"/>
            <a:ext cx="2328306" cy="264140"/>
          </a:xfrm>
          <a:prstGeom prst="rect">
            <a:avLst/>
          </a:prstGeom>
          <a:noFill/>
        </p:spPr>
        <p:txBody>
          <a:bodyPr/>
          <a:lstStyle/>
          <a:p>
            <a:pPr marL="202500" indent="-202500" algn="ctr" defTabSz="685800">
              <a:spcAft>
                <a:spcPts val="450"/>
              </a:spcAft>
              <a:buClr>
                <a:srgbClr val="635A54"/>
              </a:buClr>
              <a:defRPr/>
            </a:pPr>
            <a:r>
              <a:rPr lang="en-GB" sz="750" dirty="0">
                <a:solidFill>
                  <a:srgbClr val="201C1A"/>
                </a:solidFill>
                <a:latin typeface="Arial"/>
              </a:rPr>
              <a:t>ESP/BEL/0003/19a(1) </a:t>
            </a:r>
            <a:r>
              <a:rPr lang="en-GB" sz="750" dirty="0" err="1">
                <a:solidFill>
                  <a:srgbClr val="201C1A"/>
                </a:solidFill>
                <a:latin typeface="Arial"/>
              </a:rPr>
              <a:t>Enero</a:t>
            </a:r>
            <a:r>
              <a:rPr lang="en-GB" sz="750" dirty="0">
                <a:solidFill>
                  <a:srgbClr val="201C1A"/>
                </a:solidFill>
                <a:latin typeface="Arial"/>
              </a:rPr>
              <a:t> 2019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xmlns="" id="{4BFF8C9F-07D0-4856-818F-B8D6872CC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56540" y="1441286"/>
            <a:ext cx="5607922" cy="412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xmlns="" id="{D003868F-B6D1-48B2-B43A-716662222BBC}"/>
              </a:ext>
            </a:extLst>
          </p:cNvPr>
          <p:cNvSpPr txBox="1">
            <a:spLocks/>
          </p:cNvSpPr>
          <p:nvPr/>
        </p:nvSpPr>
        <p:spPr>
          <a:xfrm>
            <a:off x="4475820" y="6527165"/>
            <a:ext cx="3240360" cy="196208"/>
          </a:xfrm>
          <a:prstGeom prst="rect">
            <a:avLst/>
          </a:prstGeom>
          <a:noFill/>
        </p:spPr>
        <p:txBody>
          <a:bodyPr/>
          <a:lstStyle/>
          <a:p>
            <a:pPr marL="202500" indent="-202500" algn="ctr" defTabSz="685800">
              <a:spcAft>
                <a:spcPts val="450"/>
              </a:spcAft>
              <a:buClr>
                <a:srgbClr val="635A54"/>
              </a:buClr>
              <a:defRPr/>
            </a:pPr>
            <a:r>
              <a:rPr lang="en-GB" sz="750" dirty="0">
                <a:solidFill>
                  <a:srgbClr val="FF0000"/>
                </a:solidFill>
                <a:latin typeface="Arial"/>
              </a:rPr>
              <a:t>PRESENTACIÓN USO NO PROMOCIONAL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xmlns="" id="{21F5998E-7736-4FEE-8575-343A6F26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903" y="5629862"/>
            <a:ext cx="3239690" cy="1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defTabSz="685800"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</a:tabLst>
            </a:pPr>
            <a:r>
              <a:rPr lang="en-GB" altLang="es-ES_tradnl" sz="900" b="1" dirty="0">
                <a:latin typeface="Arial" panose="020B0604020202020204" pitchFamily="34" charset="0"/>
              </a:rPr>
              <a:t>Nicolino </a:t>
            </a:r>
            <a:r>
              <a:rPr lang="en-GB" altLang="es-ES_tradnl" sz="900" b="1" dirty="0" err="1">
                <a:latin typeface="Arial" panose="020B0604020202020204" pitchFamily="34" charset="0"/>
              </a:rPr>
              <a:t>Ruperto</a:t>
            </a:r>
            <a:r>
              <a:rPr lang="en-GB" altLang="es-ES_tradnl" sz="900" b="1" dirty="0">
                <a:latin typeface="Arial" panose="020B0604020202020204" pitchFamily="34" charset="0"/>
              </a:rPr>
              <a:t> et al. Ann Rheum Dis 2019;78:764-765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28DC40-E5C7-4360-AFB4-D4E09BB2C2A7}"/>
              </a:ext>
            </a:extLst>
          </p:cNvPr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7212216" y="5132230"/>
            <a:ext cx="3358811" cy="1079185"/>
          </a:xfrm>
          <a:prstGeom prst="rect">
            <a:avLst/>
          </a:prstGeom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xmlns="" id="{371AE831-6BFD-44BD-8AF9-8A7EFE9B6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2"/>
          <a:stretch/>
        </p:blipFill>
        <p:spPr bwMode="auto">
          <a:xfrm>
            <a:off x="1853570" y="1253970"/>
            <a:ext cx="4429976" cy="23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BEA8B09-F566-4979-BCAB-AE991B819DB3}"/>
              </a:ext>
            </a:extLst>
          </p:cNvPr>
          <p:cNvSpPr/>
          <p:nvPr/>
        </p:nvSpPr>
        <p:spPr>
          <a:xfrm>
            <a:off x="1942632" y="5786835"/>
            <a:ext cx="35730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ES_tradnl" sz="900" dirty="0">
                <a:solidFill>
                  <a:srgbClr val="201C1A"/>
                </a:solidFill>
                <a:latin typeface="Arial"/>
              </a:rPr>
              <a:t>https://ard.bmj.com/content/annrheumdis/78/Suppl_2/764.2.full.pdf</a:t>
            </a:r>
          </a:p>
        </p:txBody>
      </p:sp>
    </p:spTree>
    <p:extLst>
      <p:ext uri="{BB962C8B-B14F-4D97-AF65-F5344CB8AC3E}">
        <p14:creationId xmlns:p14="http://schemas.microsoft.com/office/powerpoint/2010/main" xmlns="" val="36207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4E419AD-4AF2-4820-B8AF-D8AE2ACF6258}"/>
              </a:ext>
            </a:extLst>
          </p:cNvPr>
          <p:cNvSpPr/>
          <p:nvPr/>
        </p:nvSpPr>
        <p:spPr>
          <a:xfrm>
            <a:off x="6249156" y="2525643"/>
            <a:ext cx="642205" cy="4116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6122AD5-5A04-46C0-B97A-4F5446C639FA}"/>
              </a:ext>
            </a:extLst>
          </p:cNvPr>
          <p:cNvSpPr/>
          <p:nvPr/>
        </p:nvSpPr>
        <p:spPr>
          <a:xfrm>
            <a:off x="5498053" y="2539988"/>
            <a:ext cx="642205" cy="4116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C4E9BA34-F381-4BD4-9C86-93B3E165D1A6}"/>
              </a:ext>
            </a:extLst>
          </p:cNvPr>
          <p:cNvCxnSpPr>
            <a:cxnSpLocks/>
          </p:cNvCxnSpPr>
          <p:nvPr/>
        </p:nvCxnSpPr>
        <p:spPr>
          <a:xfrm>
            <a:off x="10578344" y="3285481"/>
            <a:ext cx="0" cy="23602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0794F50-769A-41DD-A7E5-E48EAC7F8817}"/>
              </a:ext>
            </a:extLst>
          </p:cNvPr>
          <p:cNvCxnSpPr>
            <a:cxnSpLocks/>
          </p:cNvCxnSpPr>
          <p:nvPr/>
        </p:nvCxnSpPr>
        <p:spPr>
          <a:xfrm>
            <a:off x="9128444" y="3285481"/>
            <a:ext cx="0" cy="23602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28422BFE-A605-485F-B0A7-59AF6204874A}"/>
              </a:ext>
            </a:extLst>
          </p:cNvPr>
          <p:cNvCxnSpPr>
            <a:cxnSpLocks/>
          </p:cNvCxnSpPr>
          <p:nvPr/>
        </p:nvCxnSpPr>
        <p:spPr>
          <a:xfrm>
            <a:off x="8256445" y="3285481"/>
            <a:ext cx="0" cy="23602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D72F86A-E123-4494-8143-3400D40C6AD6}"/>
              </a:ext>
            </a:extLst>
          </p:cNvPr>
          <p:cNvCxnSpPr>
            <a:cxnSpLocks/>
          </p:cNvCxnSpPr>
          <p:nvPr/>
        </p:nvCxnSpPr>
        <p:spPr>
          <a:xfrm>
            <a:off x="7380660" y="3285481"/>
            <a:ext cx="0" cy="23602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B19D9BC-BACA-4A4A-BEAE-8B247FA485C3}"/>
              </a:ext>
            </a:extLst>
          </p:cNvPr>
          <p:cNvCxnSpPr>
            <a:cxnSpLocks/>
          </p:cNvCxnSpPr>
          <p:nvPr/>
        </p:nvCxnSpPr>
        <p:spPr>
          <a:xfrm>
            <a:off x="6545933" y="3288509"/>
            <a:ext cx="0" cy="23602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9" y="-27384"/>
            <a:ext cx="8998741" cy="1143000"/>
          </a:xfrm>
        </p:spPr>
        <p:txBody>
          <a:bodyPr>
            <a:normAutofit/>
          </a:bodyPr>
          <a:lstStyle/>
          <a:p>
            <a:r>
              <a:rPr lang="es-ES_tradnl" sz="2000" dirty="0"/>
              <a:t>ESTUDIO </a:t>
            </a:r>
            <a:r>
              <a:rPr lang="es-ES_tradnl" sz="2000" dirty="0" err="1"/>
              <a:t>SynBioSe</a:t>
            </a:r>
            <a:endParaRPr lang="es-ES_trad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07798" y="1315705"/>
            <a:ext cx="11018620" cy="51223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b="1" u="sng" dirty="0"/>
              <a:t>Diseño</a:t>
            </a:r>
          </a:p>
          <a:p>
            <a:pPr marL="0" indent="0" algn="just">
              <a:buNone/>
            </a:pPr>
            <a:endParaRPr lang="es-ES" sz="1600" b="1" u="sng" dirty="0"/>
          </a:p>
          <a:p>
            <a:pPr marL="0" indent="0" algn="just">
              <a:buNone/>
            </a:pPr>
            <a:endParaRPr lang="es-ES_tradnl" sz="1600" dirty="0"/>
          </a:p>
        </p:txBody>
      </p:sp>
      <p:pic>
        <p:nvPicPr>
          <p:cNvPr id="7" name="Picture 2" descr="Resultado de imagen de gsk">
            <a:hlinkClick r:id="rId3"/>
            <a:extLst>
              <a:ext uri="{FF2B5EF4-FFF2-40B4-BE49-F238E27FC236}">
                <a16:creationId xmlns:a16="http://schemas.microsoft.com/office/drawing/2014/main" xmlns="" id="{BB935143-90AB-492A-B69B-C4911E5B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816" y="374651"/>
            <a:ext cx="60058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0507AD-276D-4063-BF7D-D0D5646740F7}"/>
              </a:ext>
            </a:extLst>
          </p:cNvPr>
          <p:cNvSpPr/>
          <p:nvPr/>
        </p:nvSpPr>
        <p:spPr>
          <a:xfrm>
            <a:off x="489531" y="2421286"/>
            <a:ext cx="4122548" cy="14272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7CF971-3F38-4159-91E9-1E9A4CC31DD2}"/>
              </a:ext>
            </a:extLst>
          </p:cNvPr>
          <p:cNvSpPr txBox="1"/>
          <p:nvPr/>
        </p:nvSpPr>
        <p:spPr>
          <a:xfrm>
            <a:off x="456500" y="2426404"/>
            <a:ext cx="4117305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200" b="1" dirty="0"/>
              <a:t>Criterios de inclusión:</a:t>
            </a:r>
          </a:p>
          <a:p>
            <a:pPr marL="171450" indent="-171450">
              <a:buFontTx/>
              <a:buChar char="-"/>
            </a:pPr>
            <a:r>
              <a:rPr lang="es-ES_tradnl" sz="1200" dirty="0"/>
              <a:t>Adultos 18-64 años de edad</a:t>
            </a:r>
          </a:p>
          <a:p>
            <a:pPr marL="171450" indent="-171450">
              <a:buFontTx/>
              <a:buChar char="-"/>
            </a:pPr>
            <a:r>
              <a:rPr lang="es-ES_tradnl" sz="1200" dirty="0"/>
              <a:t>Diagnóstico LES siguiendo criterios ACR </a:t>
            </a:r>
          </a:p>
          <a:p>
            <a:pPr marL="171450" indent="-171450">
              <a:buFontTx/>
              <a:buChar char="-"/>
            </a:pPr>
            <a:r>
              <a:rPr lang="es-ES_tradnl" sz="1200" dirty="0"/>
              <a:t>LES severo y refractario</a:t>
            </a:r>
          </a:p>
          <a:p>
            <a:pPr marL="171450" indent="-171450">
              <a:buFontTx/>
              <a:buChar char="-"/>
            </a:pPr>
            <a:r>
              <a:rPr lang="es-ES_tradnl" sz="1200" dirty="0"/>
              <a:t>Seropositividad ANA</a:t>
            </a:r>
          </a:p>
          <a:p>
            <a:pPr marL="171450" indent="-171450">
              <a:buFontTx/>
              <a:buChar char="-"/>
            </a:pPr>
            <a:r>
              <a:rPr lang="es-ES_tradnl" sz="1200" dirty="0"/>
              <a:t>Seropositividad anti-</a:t>
            </a:r>
            <a:r>
              <a:rPr lang="es-ES_tradnl" sz="1200" dirty="0" err="1"/>
              <a:t>ADNdc</a:t>
            </a:r>
            <a:endParaRPr lang="es-ES_tradnl" sz="1200" dirty="0"/>
          </a:p>
          <a:p>
            <a:pPr marL="171450" indent="-171450">
              <a:buFontTx/>
              <a:buChar char="-"/>
            </a:pPr>
            <a:r>
              <a:rPr lang="es-ES_tradnl" sz="1200" dirty="0"/>
              <a:t>Nivel sérico bajo de C3 = 0.9 g / L; o nivel sérico bajo de C4 = 95 mg / l; o activación reducida de la vía clásica (&lt;75%)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9C46122-7EC8-45DA-8C26-5DC1781B7B59}"/>
              </a:ext>
            </a:extLst>
          </p:cNvPr>
          <p:cNvSpPr/>
          <p:nvPr/>
        </p:nvSpPr>
        <p:spPr>
          <a:xfrm>
            <a:off x="498457" y="4465611"/>
            <a:ext cx="4117306" cy="11599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D69CD3-99DA-4D77-9DD7-1E37F69482EB}"/>
              </a:ext>
            </a:extLst>
          </p:cNvPr>
          <p:cNvSpPr txBox="1"/>
          <p:nvPr/>
        </p:nvSpPr>
        <p:spPr>
          <a:xfrm>
            <a:off x="587039" y="4456049"/>
            <a:ext cx="3760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Criterios de exclusión:</a:t>
            </a:r>
          </a:p>
          <a:p>
            <a:pPr marL="171450" indent="-171450">
              <a:buFontTx/>
              <a:buChar char="-"/>
            </a:pPr>
            <a:r>
              <a:rPr lang="pt-BR" sz="1400" dirty="0"/>
              <a:t>Depleción grave de células B</a:t>
            </a:r>
          </a:p>
          <a:p>
            <a:pPr marL="171450" indent="-171450">
              <a:buFontTx/>
              <a:buChar char="-"/>
            </a:pPr>
            <a:r>
              <a:rPr lang="es-ES" sz="1400" dirty="0"/>
              <a:t>Hipogammaglobulinemia significativa</a:t>
            </a:r>
          </a:p>
          <a:p>
            <a:pPr marL="171450" indent="-171450">
              <a:buFontTx/>
              <a:buChar char="-"/>
            </a:pPr>
            <a:r>
              <a:rPr lang="es-ES" sz="1400" dirty="0"/>
              <a:t>V</a:t>
            </a:r>
            <a:r>
              <a:rPr lang="es-ES_tradnl" sz="1400" dirty="0"/>
              <a:t>acuna viva ≤1 mes</a:t>
            </a:r>
            <a:endParaRPr lang="es-ES" sz="1400" dirty="0"/>
          </a:p>
          <a:p>
            <a:pPr marL="171450" indent="-171450">
              <a:buFontTx/>
              <a:buChar char="-"/>
            </a:pPr>
            <a:r>
              <a:rPr lang="es-ES_tradnl" sz="1400" dirty="0"/>
              <a:t>Infección activa</a:t>
            </a:r>
            <a:endParaRPr lang="es-E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D594E2-51AF-41B1-A03A-96F6A17F5ECF}"/>
              </a:ext>
            </a:extLst>
          </p:cNvPr>
          <p:cNvSpPr txBox="1"/>
          <p:nvPr/>
        </p:nvSpPr>
        <p:spPr>
          <a:xfrm>
            <a:off x="4881174" y="3872954"/>
            <a:ext cx="9725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Brazo A </a:t>
            </a:r>
            <a:r>
              <a:rPr lang="es-ES" sz="1000" dirty="0"/>
              <a:t>(experimental</a:t>
            </a:r>
            <a:r>
              <a:rPr lang="es-ES_tradnl" sz="1000" dirty="0"/>
              <a:t>)</a:t>
            </a:r>
          </a:p>
          <a:p>
            <a:pPr algn="ctr"/>
            <a:r>
              <a:rPr lang="es-ES" sz="1000" dirty="0"/>
              <a:t> </a:t>
            </a:r>
            <a:r>
              <a:rPr lang="es-ES_tradnl" sz="1000" dirty="0"/>
              <a:t>n=16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xmlns="" id="{8D82AA39-25A1-42F0-B29E-5EBCF4DF2DF6}"/>
              </a:ext>
            </a:extLst>
          </p:cNvPr>
          <p:cNvSpPr/>
          <p:nvPr/>
        </p:nvSpPr>
        <p:spPr>
          <a:xfrm>
            <a:off x="4717914" y="1539145"/>
            <a:ext cx="313508" cy="4851130"/>
          </a:xfrm>
          <a:prstGeom prst="leftBrace">
            <a:avLst>
              <a:gd name="adj1" fmla="val 8333"/>
              <a:gd name="adj2" fmla="val 53934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4B1B9D-3200-4FFB-AD01-ECF3F131166D}"/>
              </a:ext>
            </a:extLst>
          </p:cNvPr>
          <p:cNvSpPr/>
          <p:nvPr/>
        </p:nvSpPr>
        <p:spPr>
          <a:xfrm>
            <a:off x="5917108" y="3612927"/>
            <a:ext cx="4659943" cy="1050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5B4C4C-1FEB-46BB-9D1E-DBDC7D20DC6B}"/>
              </a:ext>
            </a:extLst>
          </p:cNvPr>
          <p:cNvSpPr txBox="1"/>
          <p:nvPr/>
        </p:nvSpPr>
        <p:spPr>
          <a:xfrm>
            <a:off x="6069917" y="3696274"/>
            <a:ext cx="421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Rituximab</a:t>
            </a:r>
            <a:r>
              <a:rPr lang="es-ES" dirty="0"/>
              <a:t> </a:t>
            </a:r>
            <a:r>
              <a:rPr lang="es-ES" b="1" dirty="0"/>
              <a:t>1000mg</a:t>
            </a:r>
            <a:r>
              <a:rPr lang="es-ES" dirty="0"/>
              <a:t> día 0 y 14 + </a:t>
            </a:r>
            <a:r>
              <a:rPr lang="es-ES" b="1" dirty="0"/>
              <a:t>Belimumab</a:t>
            </a:r>
            <a:r>
              <a:rPr lang="es-ES" dirty="0"/>
              <a:t> </a:t>
            </a:r>
            <a:r>
              <a:rPr lang="es-ES" b="1" dirty="0"/>
              <a:t>10mg/kg </a:t>
            </a:r>
            <a:r>
              <a:rPr lang="es-ES" dirty="0"/>
              <a:t>los días 28, 42 y 56 y después cada 4 semanas durante 72 semanas </a:t>
            </a:r>
            <a:endParaRPr lang="es-ES" sz="1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E8D5CAB-D052-44AE-B7D5-EA44579E930B}"/>
              </a:ext>
            </a:extLst>
          </p:cNvPr>
          <p:cNvCxnSpPr>
            <a:cxnSpLocks/>
          </p:cNvCxnSpPr>
          <p:nvPr/>
        </p:nvCxnSpPr>
        <p:spPr>
          <a:xfrm>
            <a:off x="5819156" y="3286322"/>
            <a:ext cx="0" cy="23602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269A160-9A22-498F-9CAA-A7EFD8D4E658}"/>
              </a:ext>
            </a:extLst>
          </p:cNvPr>
          <p:cNvSpPr/>
          <p:nvPr/>
        </p:nvSpPr>
        <p:spPr>
          <a:xfrm>
            <a:off x="5785059" y="3194409"/>
            <a:ext cx="83833" cy="924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16E2F2E-F405-4FD9-9744-99A7DEDAA658}"/>
              </a:ext>
            </a:extLst>
          </p:cNvPr>
          <p:cNvSpPr txBox="1"/>
          <p:nvPr/>
        </p:nvSpPr>
        <p:spPr>
          <a:xfrm>
            <a:off x="5574661" y="2939320"/>
            <a:ext cx="57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Día 0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80DD684-04CB-4C20-B0FE-5FDFF35A5187}"/>
              </a:ext>
            </a:extLst>
          </p:cNvPr>
          <p:cNvSpPr/>
          <p:nvPr/>
        </p:nvSpPr>
        <p:spPr>
          <a:xfrm>
            <a:off x="6511836" y="3196596"/>
            <a:ext cx="83833" cy="924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63E350A-07AF-4FCB-B302-DD77944FDFF9}"/>
              </a:ext>
            </a:extLst>
          </p:cNvPr>
          <p:cNvSpPr txBox="1"/>
          <p:nvPr/>
        </p:nvSpPr>
        <p:spPr>
          <a:xfrm>
            <a:off x="6301438" y="2941507"/>
            <a:ext cx="57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</a:t>
            </a:r>
            <a:r>
              <a:rPr lang="es-ES_tradnl" sz="1200" dirty="0"/>
              <a:t>ía 14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B2A9E0D1-34ED-427F-BCAC-2E6514300F17}"/>
              </a:ext>
            </a:extLst>
          </p:cNvPr>
          <p:cNvSpPr/>
          <p:nvPr/>
        </p:nvSpPr>
        <p:spPr>
          <a:xfrm>
            <a:off x="7346563" y="3193568"/>
            <a:ext cx="83833" cy="924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65A579C-F955-4CCC-93F5-A2EA1891B94E}"/>
              </a:ext>
            </a:extLst>
          </p:cNvPr>
          <p:cNvSpPr txBox="1"/>
          <p:nvPr/>
        </p:nvSpPr>
        <p:spPr>
          <a:xfrm>
            <a:off x="7136165" y="2938479"/>
            <a:ext cx="57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Día 28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84563E5-2482-457F-8F9A-1022CDA23A95}"/>
              </a:ext>
            </a:extLst>
          </p:cNvPr>
          <p:cNvSpPr/>
          <p:nvPr/>
        </p:nvSpPr>
        <p:spPr>
          <a:xfrm>
            <a:off x="8222348" y="3193568"/>
            <a:ext cx="83833" cy="924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FD02548-FF90-4E59-8903-CD21C73EDA28}"/>
              </a:ext>
            </a:extLst>
          </p:cNvPr>
          <p:cNvSpPr txBox="1"/>
          <p:nvPr/>
        </p:nvSpPr>
        <p:spPr>
          <a:xfrm>
            <a:off x="8011950" y="2938479"/>
            <a:ext cx="57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Día 42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71CD2D1-9BD4-4A15-833D-798E796E94CC}"/>
              </a:ext>
            </a:extLst>
          </p:cNvPr>
          <p:cNvSpPr/>
          <p:nvPr/>
        </p:nvSpPr>
        <p:spPr>
          <a:xfrm>
            <a:off x="9094347" y="3193568"/>
            <a:ext cx="83833" cy="924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532207D-7778-47D8-9F99-E8103AA5702F}"/>
              </a:ext>
            </a:extLst>
          </p:cNvPr>
          <p:cNvSpPr txBox="1"/>
          <p:nvPr/>
        </p:nvSpPr>
        <p:spPr>
          <a:xfrm>
            <a:off x="8883949" y="2938479"/>
            <a:ext cx="57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Día 56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972A52-3001-44AF-B26E-94CD11754C1D}"/>
              </a:ext>
            </a:extLst>
          </p:cNvPr>
          <p:cNvSpPr txBox="1"/>
          <p:nvPr/>
        </p:nvSpPr>
        <p:spPr>
          <a:xfrm>
            <a:off x="5376978" y="2565965"/>
            <a:ext cx="88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/>
              <a:t>RTX</a:t>
            </a:r>
            <a:r>
              <a:rPr lang="es-ES_tradnl" sz="900" dirty="0"/>
              <a:t> </a:t>
            </a:r>
          </a:p>
          <a:p>
            <a:pPr algn="ctr"/>
            <a:r>
              <a:rPr lang="es-ES" sz="900" dirty="0"/>
              <a:t>1</a:t>
            </a:r>
            <a:r>
              <a:rPr lang="es-ES_tradnl" sz="900" dirty="0"/>
              <a:t>000mg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F95BF22-6319-4171-83D1-9AAC5C0F2D67}"/>
              </a:ext>
            </a:extLst>
          </p:cNvPr>
          <p:cNvSpPr txBox="1"/>
          <p:nvPr/>
        </p:nvSpPr>
        <p:spPr>
          <a:xfrm>
            <a:off x="6128081" y="2551620"/>
            <a:ext cx="88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00" b="1" dirty="0"/>
              <a:t>RTX</a:t>
            </a:r>
            <a:r>
              <a:rPr lang="es-ES_tradnl" sz="900" dirty="0"/>
              <a:t> </a:t>
            </a:r>
          </a:p>
          <a:p>
            <a:pPr algn="ctr"/>
            <a:r>
              <a:rPr lang="es-ES" sz="900" dirty="0"/>
              <a:t>1</a:t>
            </a:r>
            <a:r>
              <a:rPr lang="es-ES_tradnl" sz="900" dirty="0"/>
              <a:t>000mg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xmlns="" id="{A8063592-4374-4282-9A34-0870C877FCF3}"/>
              </a:ext>
            </a:extLst>
          </p:cNvPr>
          <p:cNvSpPr/>
          <p:nvPr/>
        </p:nvSpPr>
        <p:spPr>
          <a:xfrm>
            <a:off x="7009729" y="2142931"/>
            <a:ext cx="757499" cy="794113"/>
          </a:xfrm>
          <a:prstGeom prst="diamo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05F2823-176B-4E1E-99B6-2F51756592BB}"/>
              </a:ext>
            </a:extLst>
          </p:cNvPr>
          <p:cNvSpPr txBox="1"/>
          <p:nvPr/>
        </p:nvSpPr>
        <p:spPr>
          <a:xfrm>
            <a:off x="6938481" y="2308867"/>
            <a:ext cx="884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BLM</a:t>
            </a:r>
            <a:r>
              <a:rPr lang="es-ES" sz="1050" dirty="0"/>
              <a:t> 10mg/Kg</a:t>
            </a:r>
            <a:endParaRPr lang="es-ES_tradnl" sz="1050" dirty="0"/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xmlns="" id="{AD2C9745-1826-499F-A71D-9BBF3ABFF839}"/>
              </a:ext>
            </a:extLst>
          </p:cNvPr>
          <p:cNvSpPr/>
          <p:nvPr/>
        </p:nvSpPr>
        <p:spPr>
          <a:xfrm>
            <a:off x="7883291" y="2142968"/>
            <a:ext cx="757499" cy="794113"/>
          </a:xfrm>
          <a:prstGeom prst="diamo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95CA4DA-E9FB-48EC-AAFE-2D0AE668A3FB}"/>
              </a:ext>
            </a:extLst>
          </p:cNvPr>
          <p:cNvSpPr txBox="1"/>
          <p:nvPr/>
        </p:nvSpPr>
        <p:spPr>
          <a:xfrm>
            <a:off x="7812043" y="2308904"/>
            <a:ext cx="884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BLM</a:t>
            </a:r>
            <a:r>
              <a:rPr lang="es-ES" sz="1050" dirty="0"/>
              <a:t> 10mg/Kg</a:t>
            </a:r>
            <a:endParaRPr lang="es-ES_tradnl" sz="1050" dirty="0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xmlns="" id="{51BB4E4B-7430-4171-8FFF-09EFB15FA74D}"/>
              </a:ext>
            </a:extLst>
          </p:cNvPr>
          <p:cNvSpPr/>
          <p:nvPr/>
        </p:nvSpPr>
        <p:spPr>
          <a:xfrm>
            <a:off x="8749694" y="2144197"/>
            <a:ext cx="757499" cy="794113"/>
          </a:xfrm>
          <a:prstGeom prst="diamo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B3E645-37CA-4604-B033-F35657E447FD}"/>
              </a:ext>
            </a:extLst>
          </p:cNvPr>
          <p:cNvSpPr txBox="1"/>
          <p:nvPr/>
        </p:nvSpPr>
        <p:spPr>
          <a:xfrm>
            <a:off x="8678446" y="2310133"/>
            <a:ext cx="884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BLM</a:t>
            </a:r>
            <a:r>
              <a:rPr lang="es-ES" sz="1050" dirty="0"/>
              <a:t> 10mg/Kg</a:t>
            </a:r>
            <a:endParaRPr lang="es-ES_tradnl" sz="1050" dirty="0"/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xmlns="" id="{23997FA1-6EAF-47BC-A928-E77B9F44307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428125" y="3780721"/>
            <a:ext cx="1125549" cy="789962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09125AA5-62C6-4016-ADDB-8FDAF0F66E70}"/>
              </a:ext>
            </a:extLst>
          </p:cNvPr>
          <p:cNvSpPr/>
          <p:nvPr/>
        </p:nvSpPr>
        <p:spPr>
          <a:xfrm>
            <a:off x="10750652" y="4825455"/>
            <a:ext cx="1165540" cy="820287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311B9A3-C120-4A7C-BE0C-4F08DE3A9EBD}"/>
              </a:ext>
            </a:extLst>
          </p:cNvPr>
          <p:cNvSpPr txBox="1"/>
          <p:nvPr/>
        </p:nvSpPr>
        <p:spPr>
          <a:xfrm>
            <a:off x="10876196" y="4912432"/>
            <a:ext cx="88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Fin del estudio 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FAC3F207-BE86-4620-A275-D17AE9B377E8}"/>
              </a:ext>
            </a:extLst>
          </p:cNvPr>
          <p:cNvSpPr/>
          <p:nvPr/>
        </p:nvSpPr>
        <p:spPr>
          <a:xfrm>
            <a:off x="10533727" y="3198841"/>
            <a:ext cx="83833" cy="924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40BA8A2-E7B9-45C4-899A-FEBF52D16B27}"/>
              </a:ext>
            </a:extLst>
          </p:cNvPr>
          <p:cNvSpPr txBox="1"/>
          <p:nvPr/>
        </p:nvSpPr>
        <p:spPr>
          <a:xfrm>
            <a:off x="10117154" y="2946612"/>
            <a:ext cx="95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/>
              <a:t>Semana 104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568CF29-6386-48EB-8D5B-7E98491959CC}"/>
              </a:ext>
            </a:extLst>
          </p:cNvPr>
          <p:cNvSpPr txBox="1"/>
          <p:nvPr/>
        </p:nvSpPr>
        <p:spPr>
          <a:xfrm>
            <a:off x="173573" y="6488799"/>
            <a:ext cx="1201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Arial"/>
              </a:rPr>
              <a:t>NCT02284984, Synergetic B-cell 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Immodulation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in SLE (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SYNBIoSe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), https://clinicaltrials.gov/ct2/show/record/NCT02284984?term=synbiose&amp;cond=lupus&amp;rank=2; 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Tineke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Kraaij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, Sylvia W.A. 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Kamerling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, Esther N.M. de 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Rooij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, Paul L.A. van 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Daele,Obbo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W. 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Bredewold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, Jaap A. Bakker. The NET-effect of combining rituximab with belimumab in severe systemic lupus erythematosus. Journal of Autoimmunity 91 (2018) 45e54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xmlns="" id="{F2883B60-C39D-4232-BDA4-1D54CAC4C7F2}"/>
              </a:ext>
            </a:extLst>
          </p:cNvPr>
          <p:cNvSpPr/>
          <p:nvPr/>
        </p:nvSpPr>
        <p:spPr>
          <a:xfrm rot="5400000">
            <a:off x="9779784" y="2824604"/>
            <a:ext cx="154519" cy="1407451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763090-7C15-44A2-9E5B-6951D05D40E0}"/>
              </a:ext>
            </a:extLst>
          </p:cNvPr>
          <p:cNvSpPr txBox="1"/>
          <p:nvPr/>
        </p:nvSpPr>
        <p:spPr>
          <a:xfrm>
            <a:off x="9132440" y="2970909"/>
            <a:ext cx="1513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BLM</a:t>
            </a:r>
            <a:r>
              <a:rPr lang="es-ES" sz="1000" dirty="0"/>
              <a:t>  </a:t>
            </a:r>
          </a:p>
          <a:p>
            <a:pPr algn="ctr"/>
            <a:endParaRPr lang="es-ES" sz="1000" dirty="0"/>
          </a:p>
          <a:p>
            <a:pPr algn="ctr"/>
            <a:r>
              <a:rPr lang="es-ES" sz="1000" dirty="0"/>
              <a:t>10mg/Kg cada 4 semanas</a:t>
            </a:r>
            <a:endParaRPr lang="es-ES_tradnl" sz="1000" dirty="0"/>
          </a:p>
        </p:txBody>
      </p:sp>
      <p:sp>
        <p:nvSpPr>
          <p:cNvPr id="62" name="Footer Placeholder 4">
            <a:extLst>
              <a:ext uri="{FF2B5EF4-FFF2-40B4-BE49-F238E27FC236}">
                <a16:creationId xmlns:a16="http://schemas.microsoft.com/office/drawing/2014/main" xmlns="" id="{8FC84775-4FBF-444D-9029-01830DDFFDB9}"/>
              </a:ext>
            </a:extLst>
          </p:cNvPr>
          <p:cNvSpPr txBox="1">
            <a:spLocks/>
          </p:cNvSpPr>
          <p:nvPr/>
        </p:nvSpPr>
        <p:spPr bwMode="auto">
          <a:xfrm>
            <a:off x="999642" y="6130575"/>
            <a:ext cx="269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1400" dirty="0">
                <a:solidFill>
                  <a:srgbClr val="FF0000"/>
                </a:solidFill>
                <a:latin typeface="+mj-lt"/>
                <a:cs typeface="Arial" pitchFamily="34" charset="0"/>
              </a:rPr>
              <a:t>Uso exclusivo Depto. Médico GSK</a:t>
            </a:r>
            <a:endParaRPr lang="en-US" sz="14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BEE9EC-C178-4753-BC9F-E2A58B952B61}"/>
              </a:ext>
            </a:extLst>
          </p:cNvPr>
          <p:cNvSpPr txBox="1"/>
          <p:nvPr/>
        </p:nvSpPr>
        <p:spPr>
          <a:xfrm>
            <a:off x="5067685" y="5761243"/>
            <a:ext cx="6273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50" dirty="0"/>
              <a:t>14 pacientes recibieron glucocorticoides, las dosis altas al inicio fueron de 1mg/kg (máx. 60mg/día) y se fueron disminuyendo.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050" dirty="0"/>
              <a:t>Los pacientes con NL activa o Lupus SNC activo grave recibieron pulsos de </a:t>
            </a:r>
            <a:r>
              <a:rPr lang="es-ES_tradnl" sz="1050" b="1" dirty="0"/>
              <a:t>metilprednisolona</a:t>
            </a:r>
            <a:r>
              <a:rPr lang="es-ES_tradnl" sz="1050" dirty="0"/>
              <a:t> (dosis variables). </a:t>
            </a: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xmlns="" id="{F0124849-F239-4596-80D5-18638D31CDBC}"/>
              </a:ext>
            </a:extLst>
          </p:cNvPr>
          <p:cNvSpPr/>
          <p:nvPr/>
        </p:nvSpPr>
        <p:spPr>
          <a:xfrm>
            <a:off x="9704878" y="2941530"/>
            <a:ext cx="363376" cy="281619"/>
          </a:xfrm>
          <a:prstGeom prst="diamond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3678E22-A2D5-4148-BA12-F7F0D71B264E}"/>
              </a:ext>
            </a:extLst>
          </p:cNvPr>
          <p:cNvSpPr/>
          <p:nvPr/>
        </p:nvSpPr>
        <p:spPr>
          <a:xfrm>
            <a:off x="1083604" y="1078002"/>
            <a:ext cx="10123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2000" b="1" dirty="0"/>
              <a:t>LES grave (CNS, Nefritis, Vasculitis, </a:t>
            </a:r>
            <a:r>
              <a:rPr lang="es-ES_tradnl" sz="2000" b="1" dirty="0" err="1"/>
              <a:t>miopericarditis</a:t>
            </a:r>
            <a:r>
              <a:rPr lang="es-ES_tradnl" sz="2000" b="1" dirty="0"/>
              <a:t>, miositis, hemólisis, </a:t>
            </a:r>
            <a:r>
              <a:rPr lang="es-ES_tradnl" sz="2000" b="1" dirty="0" err="1"/>
              <a:t>etc</a:t>
            </a:r>
            <a:r>
              <a:rPr lang="es-ES_tradnl" sz="2000" b="1" dirty="0"/>
              <a:t>) y refractario (SLEDAI&gt;6 a pesar de IS y fallo a tratamiento de inducción o recaída o contraindicación de glucocorticoides</a:t>
            </a:r>
          </a:p>
        </p:txBody>
      </p:sp>
    </p:spTree>
    <p:extLst>
      <p:ext uri="{BB962C8B-B14F-4D97-AF65-F5344CB8AC3E}">
        <p14:creationId xmlns:p14="http://schemas.microsoft.com/office/powerpoint/2010/main" xmlns="" val="259134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9" y="-27384"/>
            <a:ext cx="8998741" cy="1143000"/>
          </a:xfrm>
        </p:spPr>
        <p:txBody>
          <a:bodyPr>
            <a:normAutofit/>
          </a:bodyPr>
          <a:lstStyle/>
          <a:p>
            <a:r>
              <a:rPr lang="es-ES_tradnl" sz="2000" dirty="0"/>
              <a:t>RESULTADOS (24 semanas) – Variable secundaria</a:t>
            </a:r>
            <a:br>
              <a:rPr lang="es-ES_tradnl" sz="2000" dirty="0"/>
            </a:br>
            <a:r>
              <a:rPr lang="es-ES_tradnl" sz="2000" dirty="0" err="1"/>
              <a:t>SynBioSe</a:t>
            </a:r>
            <a:r>
              <a:rPr lang="es-ES_tradnl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86751" y="1294211"/>
            <a:ext cx="10619410" cy="2002790"/>
          </a:xfrm>
        </p:spPr>
        <p:txBody>
          <a:bodyPr>
            <a:noAutofit/>
          </a:bodyPr>
          <a:lstStyle/>
          <a:p>
            <a:pPr algn="just"/>
            <a:r>
              <a:rPr lang="es-ES" sz="1600" b="1" u="sng" dirty="0"/>
              <a:t>Seguridad:</a:t>
            </a:r>
          </a:p>
          <a:p>
            <a:pPr marL="0" indent="0" algn="just">
              <a:buNone/>
            </a:pPr>
            <a:endParaRPr lang="es-ES" sz="1600" b="1" u="sng" dirty="0"/>
          </a:p>
          <a:p>
            <a:pPr lvl="1" algn="just"/>
            <a:r>
              <a:rPr lang="es-ES" sz="1200" dirty="0"/>
              <a:t>Todos los pacientes sufrieron ≥1 evento adverso</a:t>
            </a:r>
          </a:p>
          <a:p>
            <a:pPr marL="457200" lvl="1" indent="0" algn="just">
              <a:buNone/>
            </a:pPr>
            <a:endParaRPr lang="es-ES" sz="1400" dirty="0"/>
          </a:p>
          <a:p>
            <a:pPr marL="457200" lvl="1" indent="0" algn="just">
              <a:buNone/>
            </a:pPr>
            <a:endParaRPr lang="es-ES" sz="1400" dirty="0"/>
          </a:p>
          <a:p>
            <a:pPr marL="457200" lvl="1" indent="0" algn="just">
              <a:buNone/>
            </a:pPr>
            <a:endParaRPr lang="es-ES" sz="1400" dirty="0"/>
          </a:p>
        </p:txBody>
      </p:sp>
      <p:pic>
        <p:nvPicPr>
          <p:cNvPr id="7" name="Picture 2" descr="Resultado de imagen de gsk">
            <a:hlinkClick r:id="rId3"/>
            <a:extLst>
              <a:ext uri="{FF2B5EF4-FFF2-40B4-BE49-F238E27FC236}">
                <a16:creationId xmlns:a16="http://schemas.microsoft.com/office/drawing/2014/main" xmlns="" id="{BB935143-90AB-492A-B69B-C4911E5B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816" y="374651"/>
            <a:ext cx="60058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5C6D7E-8734-4566-ACD2-52ADEA836900}"/>
              </a:ext>
            </a:extLst>
          </p:cNvPr>
          <p:cNvSpPr txBox="1"/>
          <p:nvPr/>
        </p:nvSpPr>
        <p:spPr>
          <a:xfrm>
            <a:off x="677504" y="5932091"/>
            <a:ext cx="399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*Gastroenteritis; **</a:t>
            </a:r>
            <a:r>
              <a:rPr lang="es-ES_tradnl" sz="1100" dirty="0" err="1"/>
              <a:t>HACAs</a:t>
            </a:r>
            <a:r>
              <a:rPr lang="es-ES_tradnl" sz="1100" dirty="0"/>
              <a:t>: Anticuerpos anti-quiméricos humanos; </a:t>
            </a:r>
          </a:p>
          <a:p>
            <a:r>
              <a:rPr lang="es-ES_tradnl" sz="1100" dirty="0"/>
              <a:t>*** Uno de los pacientes abandonó el estudio.</a:t>
            </a:r>
          </a:p>
          <a:p>
            <a:endParaRPr lang="es-ES_tradnl" sz="1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6E02053-D238-469B-ADB4-CB7D157719A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46424" y="1289700"/>
              <a:ext cx="6383926" cy="5029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623562">
                      <a:extLst>
                        <a:ext uri="{9D8B030D-6E8A-4147-A177-3AD203B41FA5}">
                          <a16:colId xmlns:a16="http://schemas.microsoft.com/office/drawing/2014/main" val="145182156"/>
                        </a:ext>
                      </a:extLst>
                    </a:gridCol>
                    <a:gridCol w="1760364">
                      <a:extLst>
                        <a:ext uri="{9D8B030D-6E8A-4147-A177-3AD203B41FA5}">
                          <a16:colId xmlns:a16="http://schemas.microsoft.com/office/drawing/2014/main" val="2554988490"/>
                        </a:ext>
                      </a:extLst>
                    </a:gridCol>
                  </a:tblGrid>
                  <a:tr h="2435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Eventos adversos durante las 24 semanas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Pacientes n (%)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1421327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Total eventos adversos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41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6508375"/>
                      </a:ext>
                    </a:extLst>
                  </a:tr>
                  <a:tr h="3130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Infecciones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s-ES_tradnl" b="0" i="0" dirty="0" smtClean="0"/>
                                    <m:t>graves</m:t>
                                  </m:r>
                                </m:e>
                                <m:sup>
                                  <m:r>
                                    <a:rPr lang="es-ES_tradnl" b="0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 (2)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1385470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Infecciones leves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15 (37)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6220993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Formación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s-ES" dirty="0" smtClean="0"/>
                                    <m:t>HACAs</m:t>
                                  </m:r>
                                </m:e>
                                <m:sup>
                                  <m:r>
                                    <a:rPr lang="es-ES_tradnl" b="0" i="1" dirty="0" smtClean="0">
                                      <a:latin typeface="Cambria Math" panose="02040503050406030204" pitchFamily="18" charset="0"/>
                                    </a:rPr>
                                    <m:t>∗∗</m:t>
                                  </m:r>
                                </m:sup>
                              </m:sSup>
                            </m:oMath>
                          </a14:m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4 (10)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0263342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_tradnl" dirty="0"/>
                            <a:t>Hipogammaglobulinemia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s-ES_tradnl" dirty="0" smtClean="0"/>
                                    <m:t>(&lt;4.0 </m:t>
                                  </m:r>
                                  <m:r>
                                    <m:rPr>
                                      <m:nor/>
                                    </m:rPr>
                                    <a:rPr lang="es-ES_tradnl" dirty="0" smtClean="0"/>
                                    <m:t>g</m:t>
                                  </m:r>
                                  <m:r>
                                    <m:rPr>
                                      <m:nor/>
                                    </m:rPr>
                                    <a:rPr lang="es-ES_tradnl" dirty="0" smtClean="0"/>
                                    <m:t>/</m:t>
                                  </m:r>
                                  <m:r>
                                    <m:rPr>
                                      <m:nor/>
                                    </m:rPr>
                                    <a:rPr lang="es-ES_tradnl" dirty="0" smtClean="0"/>
                                    <m:t>l</m:t>
                                  </m:r>
                                  <m:r>
                                    <m:rPr>
                                      <m:nor/>
                                    </m:rPr>
                                    <a:rPr lang="es-ES_tradnl" dirty="0" smtClean="0"/>
                                    <m:t>)</m:t>
                                  </m:r>
                                </m:e>
                                <m:sup>
                                  <m:r>
                                    <a:rPr lang="es-ES_tradnl" b="0" i="1" dirty="0" smtClean="0">
                                      <a:latin typeface="Cambria Math" panose="02040503050406030204" pitchFamily="18" charset="0"/>
                                    </a:rPr>
                                    <m:t>∗∗∗</m:t>
                                  </m:r>
                                </m:sup>
                              </m:sSup>
                            </m:oMath>
                          </a14:m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3 (7)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9055246"/>
                      </a:ext>
                    </a:extLst>
                  </a:tr>
                  <a:tr h="42617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_tradnl" dirty="0"/>
                            <a:t>Trastorno del ánimo severo/psicosis inducida por glucocorticoides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 (2)</a:t>
                          </a:r>
                          <a:endParaRPr lang="es-ES_tradnl" dirty="0"/>
                        </a:p>
                        <a:p>
                          <a:pPr algn="ctr"/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109053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Diarrea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5 (12)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6354884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Mialgia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3 (7)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9760740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Reacción relacionada con una infusión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2 (5)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237744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Dolor de cabeza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 (2)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5980219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Náuseas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 (2)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007587"/>
                      </a:ext>
                    </a:extLst>
                  </a:tr>
                  <a:tr h="24352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Otros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5 (12)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01460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E02053-D238-469B-ADB4-CB7D157719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94054839"/>
                  </p:ext>
                </p:extLst>
              </p:nvPr>
            </p:nvGraphicFramePr>
            <p:xfrm>
              <a:off x="4746424" y="1289700"/>
              <a:ext cx="6383926" cy="53035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462356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5182156"/>
                        </a:ext>
                      </a:extLst>
                    </a:gridCol>
                    <a:gridCol w="17603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5498849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Eventos adversos durante las 24 semanas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Pacientes n (%)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114213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Total eventos adversos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41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565083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2" t="-208333" r="-38735" b="-1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 (2)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213854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Infecciones leves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15 (37)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87622099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2" t="-408333" r="-38735" b="-9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4 (10)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0026334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32" t="-508333" r="-38735" b="-8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3 (7)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790552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_tradnl" dirty="0"/>
                            <a:t>Trastorno del ánimo severo/psicosis inducida por glucocorticoides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 (2)</a:t>
                          </a:r>
                          <a:endParaRPr lang="es-ES_tradnl" dirty="0"/>
                        </a:p>
                        <a:p>
                          <a:pPr algn="ctr"/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841090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Diarrea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5 (12)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063548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Mialgia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3 (7)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1497607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Reacción relacionada con una infusión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2 (5)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642377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Dolor de cabeza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 (2)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359802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Náuseas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1 (2)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360075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ES" dirty="0"/>
                            <a:t>Otros</a:t>
                          </a:r>
                          <a:endParaRPr lang="es-ES_tradn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/>
                            <a:t>5 (12)</a:t>
                          </a:r>
                          <a:endParaRPr lang="es-ES_tradn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901460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D9E54A-8C2C-4556-86A5-1D5402E30CC3}"/>
              </a:ext>
            </a:extLst>
          </p:cNvPr>
          <p:cNvSpPr txBox="1"/>
          <p:nvPr/>
        </p:nvSpPr>
        <p:spPr>
          <a:xfrm>
            <a:off x="677504" y="6405464"/>
            <a:ext cx="1047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Construido a partir de: </a:t>
            </a:r>
            <a:r>
              <a:rPr lang="es-ES_tradnl" sz="900" dirty="0" err="1"/>
              <a:t>Tineke</a:t>
            </a:r>
            <a:r>
              <a:rPr lang="es-ES_tradnl" sz="900" dirty="0"/>
              <a:t> </a:t>
            </a:r>
            <a:r>
              <a:rPr lang="es-ES_tradnl" sz="900" dirty="0" err="1"/>
              <a:t>Kraaij</a:t>
            </a:r>
            <a:r>
              <a:rPr lang="es-ES_tradnl" sz="900" dirty="0"/>
              <a:t>, Sylvia W.A. </a:t>
            </a:r>
            <a:r>
              <a:rPr lang="es-ES_tradnl" sz="900" dirty="0" err="1"/>
              <a:t>Kamerling</a:t>
            </a:r>
            <a:r>
              <a:rPr lang="es-ES_tradnl" sz="900" dirty="0"/>
              <a:t>, Esther N.M. de </a:t>
            </a:r>
            <a:r>
              <a:rPr lang="es-ES_tradnl" sz="900" dirty="0" err="1"/>
              <a:t>Rooij</a:t>
            </a:r>
            <a:r>
              <a:rPr lang="es-ES_tradnl" sz="900" dirty="0"/>
              <a:t>, Paul L.A. van </a:t>
            </a:r>
            <a:r>
              <a:rPr lang="es-ES_tradnl" sz="900" dirty="0" err="1"/>
              <a:t>Daele,Obbo</a:t>
            </a:r>
            <a:r>
              <a:rPr lang="es-ES_tradnl" sz="900" dirty="0"/>
              <a:t> W. </a:t>
            </a:r>
            <a:r>
              <a:rPr lang="es-ES_tradnl" sz="900" dirty="0" err="1"/>
              <a:t>Bredewold</a:t>
            </a:r>
            <a:r>
              <a:rPr lang="es-ES_tradnl" sz="900" dirty="0"/>
              <a:t>, </a:t>
            </a:r>
            <a:r>
              <a:rPr lang="es-ES_tradnl" sz="900" dirty="0" err="1"/>
              <a:t>Jaap</a:t>
            </a:r>
            <a:r>
              <a:rPr lang="es-ES_tradnl" sz="900" dirty="0"/>
              <a:t> A. Bakker.</a:t>
            </a:r>
            <a:r>
              <a:rPr lang="en-US" sz="900" dirty="0"/>
              <a:t> The NET-effect of combining rituximab with belimumab in severe systemic lupus erythematosus</a:t>
            </a:r>
            <a:r>
              <a:rPr lang="es-ES_tradnl" sz="900" dirty="0"/>
              <a:t>. </a:t>
            </a:r>
            <a:r>
              <a:rPr lang="en-US" sz="900" dirty="0"/>
              <a:t>Journal of Autoimmunity 91 (2018) 45e54</a:t>
            </a:r>
            <a:endParaRPr lang="es-ES_tradnl" sz="900" dirty="0"/>
          </a:p>
        </p:txBody>
      </p:sp>
    </p:spTree>
    <p:extLst>
      <p:ext uri="{BB962C8B-B14F-4D97-AF65-F5344CB8AC3E}">
        <p14:creationId xmlns:p14="http://schemas.microsoft.com/office/powerpoint/2010/main" xmlns="" val="4048916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03B3CD9F-40EE-4FE9-9D76-43E416ABAF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436" y="3213302"/>
            <a:ext cx="6009019" cy="2707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9" y="-27384"/>
            <a:ext cx="8998741" cy="1143000"/>
          </a:xfrm>
        </p:spPr>
        <p:txBody>
          <a:bodyPr>
            <a:normAutofit/>
          </a:bodyPr>
          <a:lstStyle/>
          <a:p>
            <a:r>
              <a:rPr lang="es-ES_tradnl" sz="2000" dirty="0"/>
              <a:t>RESULTADOS (24 semanas)</a:t>
            </a:r>
            <a:br>
              <a:rPr lang="es-ES_tradnl" sz="2000" dirty="0"/>
            </a:br>
            <a:r>
              <a:rPr lang="es-ES_tradnl" sz="2000" dirty="0" err="1"/>
              <a:t>SynBioSe</a:t>
            </a:r>
            <a:r>
              <a:rPr lang="es-ES_tradnl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328750" y="1294211"/>
            <a:ext cx="9534500" cy="5122332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/>
              <a:t>A)</a:t>
            </a:r>
            <a:r>
              <a:rPr lang="en-US" sz="1600" dirty="0"/>
              <a:t> </a:t>
            </a:r>
            <a:r>
              <a:rPr lang="es-ES_tradnl" sz="1600" b="1" u="sng" dirty="0"/>
              <a:t>Belimumab inhibe el incremento de </a:t>
            </a:r>
            <a:r>
              <a:rPr lang="es-ES_tradnl" sz="1600" b="1" u="sng" dirty="0" err="1"/>
              <a:t>BLyS</a:t>
            </a:r>
            <a:r>
              <a:rPr lang="es-ES_tradnl" sz="1600" b="1" u="sng" dirty="0"/>
              <a:t> </a:t>
            </a:r>
            <a:r>
              <a:rPr lang="es-ES_tradnl" sz="1600" dirty="0"/>
              <a:t>después de la depleción de células B y reduce los niveles a las 24 semanas (P&lt;0.01). </a:t>
            </a:r>
          </a:p>
          <a:p>
            <a:pPr marL="0" indent="0" algn="just">
              <a:buNone/>
            </a:pPr>
            <a:endParaRPr lang="es-ES_tradnl" sz="1600" dirty="0"/>
          </a:p>
          <a:p>
            <a:r>
              <a:rPr lang="es-ES" sz="1600" b="1" dirty="0"/>
              <a:t>B)</a:t>
            </a:r>
            <a:r>
              <a:rPr lang="es-ES" sz="1600" dirty="0"/>
              <a:t> Tras recibir Rituximab se observa una </a:t>
            </a:r>
            <a:r>
              <a:rPr lang="es-ES" sz="1600" b="1" u="sng" dirty="0"/>
              <a:t>depleción de las células B </a:t>
            </a:r>
            <a:r>
              <a:rPr lang="es-ES" sz="1600" dirty="0"/>
              <a:t>del 98% (</a:t>
            </a:r>
            <a:r>
              <a:rPr lang="es-ES_tradnl" sz="1600" dirty="0"/>
              <a:t>P&lt;0.0001) a las 4 semanas. A las 24 semanas, tras recibir RTX + BLM, las células B se repoblaron manteniendo una </a:t>
            </a:r>
            <a:r>
              <a:rPr lang="es-ES_tradnl" sz="1600" b="1" dirty="0"/>
              <a:t>disminución del 94% </a:t>
            </a:r>
            <a:r>
              <a:rPr lang="es-ES" sz="1600" dirty="0"/>
              <a:t>(</a:t>
            </a:r>
            <a:r>
              <a:rPr lang="es-ES_tradnl" sz="1600" dirty="0"/>
              <a:t>P=0.0002).</a:t>
            </a:r>
          </a:p>
        </p:txBody>
      </p:sp>
      <p:pic>
        <p:nvPicPr>
          <p:cNvPr id="7" name="Picture 2" descr="Resultado de imagen de gsk">
            <a:hlinkClick r:id="rId4"/>
            <a:extLst>
              <a:ext uri="{FF2B5EF4-FFF2-40B4-BE49-F238E27FC236}">
                <a16:creationId xmlns:a16="http://schemas.microsoft.com/office/drawing/2014/main" xmlns="" id="{BB935143-90AB-492A-B69B-C4911E5B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816" y="374651"/>
            <a:ext cx="60058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5C6D7E-8734-4566-ACD2-52ADEA836900}"/>
              </a:ext>
            </a:extLst>
          </p:cNvPr>
          <p:cNvSpPr txBox="1"/>
          <p:nvPr/>
        </p:nvSpPr>
        <p:spPr>
          <a:xfrm>
            <a:off x="946556" y="6318148"/>
            <a:ext cx="1047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err="1"/>
              <a:t>Tineke</a:t>
            </a:r>
            <a:r>
              <a:rPr lang="es-ES_tradnl" sz="1000" dirty="0"/>
              <a:t> </a:t>
            </a:r>
            <a:r>
              <a:rPr lang="es-ES_tradnl" sz="1000" dirty="0" err="1"/>
              <a:t>Kraaij</a:t>
            </a:r>
            <a:r>
              <a:rPr lang="es-ES_tradnl" sz="1000" dirty="0"/>
              <a:t>, Sylvia W.A. </a:t>
            </a:r>
            <a:r>
              <a:rPr lang="es-ES_tradnl" sz="1000" dirty="0" err="1"/>
              <a:t>Kamerling</a:t>
            </a:r>
            <a:r>
              <a:rPr lang="es-ES_tradnl" sz="1000" dirty="0"/>
              <a:t>, Esther N.M. de </a:t>
            </a:r>
            <a:r>
              <a:rPr lang="es-ES_tradnl" sz="1000" dirty="0" err="1"/>
              <a:t>Rooij</a:t>
            </a:r>
            <a:r>
              <a:rPr lang="es-ES_tradnl" sz="1000" dirty="0"/>
              <a:t>, Paul L.A. van </a:t>
            </a:r>
            <a:r>
              <a:rPr lang="es-ES_tradnl" sz="1000" dirty="0" err="1"/>
              <a:t>Daele</a:t>
            </a:r>
            <a:r>
              <a:rPr lang="es-ES_tradnl" sz="1000" dirty="0"/>
              <a:t>, </a:t>
            </a:r>
            <a:r>
              <a:rPr lang="es-ES_tradnl" sz="1000" dirty="0" err="1"/>
              <a:t>Obbo</a:t>
            </a:r>
            <a:r>
              <a:rPr lang="es-ES_tradnl" sz="1000" dirty="0"/>
              <a:t> W. </a:t>
            </a:r>
            <a:r>
              <a:rPr lang="es-ES_tradnl" sz="1000" dirty="0" err="1"/>
              <a:t>Bredewold</a:t>
            </a:r>
            <a:r>
              <a:rPr lang="es-ES_tradnl" sz="1000" dirty="0"/>
              <a:t>, </a:t>
            </a:r>
            <a:r>
              <a:rPr lang="es-ES_tradnl" sz="1000" dirty="0" err="1"/>
              <a:t>Jaap</a:t>
            </a:r>
            <a:r>
              <a:rPr lang="es-ES_tradnl" sz="1000" dirty="0"/>
              <a:t> A. Bakker.</a:t>
            </a:r>
            <a:r>
              <a:rPr lang="en-US" sz="1000" dirty="0"/>
              <a:t> The NET-effect of combining rituximab with belimumab in severe systemic lupus erythematosus</a:t>
            </a:r>
            <a:r>
              <a:rPr lang="es-ES_tradnl" sz="1000" dirty="0"/>
              <a:t>. </a:t>
            </a:r>
            <a:r>
              <a:rPr lang="en-US" sz="1000" dirty="0"/>
              <a:t>Journal of Autoimmunity 91 (2018) 45e54</a:t>
            </a:r>
            <a:endParaRPr lang="es-ES_tradnl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A09226-8C43-4273-8CC2-439FCF356FED}"/>
              </a:ext>
            </a:extLst>
          </p:cNvPr>
          <p:cNvSpPr txBox="1"/>
          <p:nvPr/>
        </p:nvSpPr>
        <p:spPr>
          <a:xfrm>
            <a:off x="3924961" y="5877943"/>
            <a:ext cx="940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1ª dosis BLM</a:t>
            </a:r>
            <a:endParaRPr lang="es-ES_tradnl" sz="1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C7E8789-CDD1-48E1-B48E-DB9D0E2F26C5}"/>
              </a:ext>
            </a:extLst>
          </p:cNvPr>
          <p:cNvCxnSpPr>
            <a:cxnSpLocks/>
          </p:cNvCxnSpPr>
          <p:nvPr/>
        </p:nvCxnSpPr>
        <p:spPr>
          <a:xfrm flipV="1">
            <a:off x="4463346" y="5709990"/>
            <a:ext cx="0" cy="20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712FC2-576A-47EB-9C29-97FADE339272}"/>
              </a:ext>
            </a:extLst>
          </p:cNvPr>
          <p:cNvSpPr txBox="1"/>
          <p:nvPr/>
        </p:nvSpPr>
        <p:spPr>
          <a:xfrm>
            <a:off x="6880382" y="5934266"/>
            <a:ext cx="940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1ª dosis BLM</a:t>
            </a:r>
            <a:endParaRPr lang="es-ES_tradnl" sz="1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CA7B280-1A14-43D2-8F7A-C7FB1BA06975}"/>
              </a:ext>
            </a:extLst>
          </p:cNvPr>
          <p:cNvCxnSpPr>
            <a:cxnSpLocks/>
          </p:cNvCxnSpPr>
          <p:nvPr/>
        </p:nvCxnSpPr>
        <p:spPr>
          <a:xfrm flipV="1">
            <a:off x="7350401" y="5738566"/>
            <a:ext cx="0" cy="252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744FD2-7D29-49F5-B9E9-451B264783B4}"/>
              </a:ext>
            </a:extLst>
          </p:cNvPr>
          <p:cNvSpPr txBox="1"/>
          <p:nvPr/>
        </p:nvSpPr>
        <p:spPr>
          <a:xfrm>
            <a:off x="6521172" y="5686560"/>
            <a:ext cx="940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2 dosis RTX</a:t>
            </a:r>
            <a:endParaRPr lang="es-ES_tradnl" sz="1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xmlns="" id="{B3A73781-525E-4429-A006-EF81D2BCBF75}"/>
              </a:ext>
            </a:extLst>
          </p:cNvPr>
          <p:cNvSpPr/>
          <p:nvPr/>
        </p:nvSpPr>
        <p:spPr>
          <a:xfrm rot="16200000">
            <a:off x="7155417" y="5515896"/>
            <a:ext cx="143567" cy="24640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5B5F9E-E23C-4EC0-A112-349FEED91695}"/>
              </a:ext>
            </a:extLst>
          </p:cNvPr>
          <p:cNvSpPr txBox="1"/>
          <p:nvPr/>
        </p:nvSpPr>
        <p:spPr>
          <a:xfrm rot="16200000">
            <a:off x="3256539" y="4514935"/>
            <a:ext cx="481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BLyS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A3480B8-F376-42DB-B21D-452FE5983D0A}"/>
              </a:ext>
            </a:extLst>
          </p:cNvPr>
          <p:cNvSpPr txBox="1"/>
          <p:nvPr/>
        </p:nvSpPr>
        <p:spPr>
          <a:xfrm rot="16200000">
            <a:off x="6244328" y="4594243"/>
            <a:ext cx="6884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B Cells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87907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F8184F-4BC0-7045-870C-96DBE5ED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LUPUS ES UNA ENFERMEDAD COMPLEJA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50A1D49-DF14-AF49-BF11-D1E35F9E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Etiología compleja:</a:t>
            </a:r>
          </a:p>
          <a:p>
            <a:pPr lvl="1"/>
            <a:r>
              <a:rPr lang="es-ES_tradnl" dirty="0"/>
              <a:t>Predisposición genética: </a:t>
            </a:r>
            <a:r>
              <a:rPr lang="es-ES_tradnl" dirty="0" err="1"/>
              <a:t>Monogénica</a:t>
            </a:r>
            <a:r>
              <a:rPr lang="es-ES_tradnl" dirty="0"/>
              <a:t> / Poligénica</a:t>
            </a:r>
          </a:p>
          <a:p>
            <a:pPr lvl="1"/>
            <a:r>
              <a:rPr lang="es-ES_tradnl" dirty="0"/>
              <a:t>Factores ambientales múltiples: UV, Tabaco, Microbiota, hormonas, agentes químicos, etc.</a:t>
            </a:r>
          </a:p>
          <a:p>
            <a:r>
              <a:rPr lang="es-ES_tradnl" dirty="0"/>
              <a:t>Patogenia diversa:</a:t>
            </a:r>
          </a:p>
          <a:p>
            <a:pPr lvl="1"/>
            <a:r>
              <a:rPr lang="es-ES_tradnl" dirty="0"/>
              <a:t>Nefritis ≠ SNC ≠ Artritis</a:t>
            </a:r>
          </a:p>
          <a:p>
            <a:pPr lvl="1"/>
            <a:r>
              <a:rPr lang="es-ES_tradnl" dirty="0"/>
              <a:t>Nefritis: Clase III/IV ≠ Clase V</a:t>
            </a:r>
          </a:p>
          <a:p>
            <a:pPr lvl="1"/>
            <a:r>
              <a:rPr lang="es-ES_tradnl" dirty="0"/>
              <a:t>SNC: focal ≠ difuso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xmlns="" id="{014A73D6-6DBD-F045-B0B1-DDF3E5E1DDB1}"/>
              </a:ext>
            </a:extLst>
          </p:cNvPr>
          <p:cNvSpPr/>
          <p:nvPr/>
        </p:nvSpPr>
        <p:spPr>
          <a:xfrm>
            <a:off x="4320209" y="3513764"/>
            <a:ext cx="190739" cy="124376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720417-6068-0443-99D2-DC665E435B6F}"/>
              </a:ext>
            </a:extLst>
          </p:cNvPr>
          <p:cNvSpPr txBox="1"/>
          <p:nvPr/>
        </p:nvSpPr>
        <p:spPr>
          <a:xfrm>
            <a:off x="5827587" y="3684407"/>
            <a:ext cx="231223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_tradnl" dirty="0"/>
              <a:t>Heterogeneidad clínica</a:t>
            </a:r>
          </a:p>
          <a:p>
            <a:r>
              <a:rPr lang="es-ES_tradnl" dirty="0"/>
              <a:t>Diferentes tratamientos</a:t>
            </a:r>
          </a:p>
          <a:p>
            <a:r>
              <a:rPr lang="es-ES_tradnl" dirty="0"/>
              <a:t>Pronóstico variable</a:t>
            </a:r>
          </a:p>
        </p:txBody>
      </p:sp>
      <p:sp>
        <p:nvSpPr>
          <p:cNvPr id="9" name="Flecha a la derecha con bandas 8">
            <a:extLst>
              <a:ext uri="{FF2B5EF4-FFF2-40B4-BE49-F238E27FC236}">
                <a16:creationId xmlns:a16="http://schemas.microsoft.com/office/drawing/2014/main" xmlns="" id="{C2A7FFB8-A1B5-464A-AF7F-EBD0010CA00C}"/>
              </a:ext>
            </a:extLst>
          </p:cNvPr>
          <p:cNvSpPr/>
          <p:nvPr/>
        </p:nvSpPr>
        <p:spPr>
          <a:xfrm>
            <a:off x="4627065" y="3883854"/>
            <a:ext cx="1033670" cy="5128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20988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CECDD75D-815E-416F-8CB9-8EC676E7B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1190" y="2384803"/>
            <a:ext cx="8255219" cy="313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9" y="-27384"/>
            <a:ext cx="8998741" cy="1143000"/>
          </a:xfrm>
        </p:spPr>
        <p:txBody>
          <a:bodyPr>
            <a:normAutofit/>
          </a:bodyPr>
          <a:lstStyle/>
          <a:p>
            <a:r>
              <a:rPr lang="es-ES_tradnl" sz="2000" dirty="0"/>
              <a:t>RESULTADOS (24 semanas) – Variable primaria</a:t>
            </a:r>
            <a:br>
              <a:rPr lang="es-ES_tradnl" sz="2000" dirty="0"/>
            </a:br>
            <a:r>
              <a:rPr lang="es-ES_tradnl" sz="2000" dirty="0" err="1"/>
              <a:t>SynBioSe</a:t>
            </a:r>
            <a:r>
              <a:rPr lang="es-ES_tradnl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026606" y="1339730"/>
            <a:ext cx="10303473" cy="5122332"/>
          </a:xfrm>
        </p:spPr>
        <p:txBody>
          <a:bodyPr>
            <a:noAutofit/>
          </a:bodyPr>
          <a:lstStyle/>
          <a:p>
            <a:pPr algn="just"/>
            <a:r>
              <a:rPr lang="es-ES" sz="1600" dirty="0"/>
              <a:t>RTX + BLM </a:t>
            </a:r>
            <a:r>
              <a:rPr lang="es-ES" sz="1600" b="1" u="sng" dirty="0"/>
              <a:t>reduce específicamente los niveles de auto-Ac </a:t>
            </a:r>
            <a:r>
              <a:rPr lang="es-ES" sz="1600" dirty="0"/>
              <a:t>en pacientes </a:t>
            </a:r>
            <a:r>
              <a:rPr lang="es-ES" sz="1600" b="1" dirty="0"/>
              <a:t>LES refractarios</a:t>
            </a:r>
            <a:r>
              <a:rPr lang="es-ES" sz="1600" dirty="0"/>
              <a:t>. Las células plasmáticas que secretan auto-Ac son más susceptibles al tratamiento RTX + BLM.</a:t>
            </a:r>
          </a:p>
        </p:txBody>
      </p:sp>
      <p:pic>
        <p:nvPicPr>
          <p:cNvPr id="7" name="Picture 2" descr="Resultado de imagen de gsk">
            <a:hlinkClick r:id="rId3"/>
            <a:extLst>
              <a:ext uri="{FF2B5EF4-FFF2-40B4-BE49-F238E27FC236}">
                <a16:creationId xmlns:a16="http://schemas.microsoft.com/office/drawing/2014/main" xmlns="" id="{BB935143-90AB-492A-B69B-C4911E5B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816" y="374651"/>
            <a:ext cx="60058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5C6D7E-8734-4566-ACD2-52ADEA836900}"/>
              </a:ext>
            </a:extLst>
          </p:cNvPr>
          <p:cNvSpPr txBox="1"/>
          <p:nvPr/>
        </p:nvSpPr>
        <p:spPr>
          <a:xfrm>
            <a:off x="938740" y="6307764"/>
            <a:ext cx="1047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err="1"/>
              <a:t>Tineke</a:t>
            </a:r>
            <a:r>
              <a:rPr lang="es-ES_tradnl" sz="1000" dirty="0"/>
              <a:t> </a:t>
            </a:r>
            <a:r>
              <a:rPr lang="es-ES_tradnl" sz="1000" dirty="0" err="1"/>
              <a:t>Kraaij</a:t>
            </a:r>
            <a:r>
              <a:rPr lang="es-ES_tradnl" sz="1000" dirty="0"/>
              <a:t>, Sylvia W.A. </a:t>
            </a:r>
            <a:r>
              <a:rPr lang="es-ES_tradnl" sz="1000" dirty="0" err="1"/>
              <a:t>Kamerling</a:t>
            </a:r>
            <a:r>
              <a:rPr lang="es-ES_tradnl" sz="1000" dirty="0"/>
              <a:t>, Esther N.M. de </a:t>
            </a:r>
            <a:r>
              <a:rPr lang="es-ES_tradnl" sz="1000" dirty="0" err="1"/>
              <a:t>Rooij</a:t>
            </a:r>
            <a:r>
              <a:rPr lang="es-ES_tradnl" sz="1000" dirty="0"/>
              <a:t>, Paul L.A. van </a:t>
            </a:r>
            <a:r>
              <a:rPr lang="es-ES_tradnl" sz="1000" dirty="0" err="1"/>
              <a:t>Daele</a:t>
            </a:r>
            <a:r>
              <a:rPr lang="es-ES_tradnl" sz="1000" dirty="0"/>
              <a:t>, </a:t>
            </a:r>
            <a:r>
              <a:rPr lang="es-ES_tradnl" sz="1000" dirty="0" err="1"/>
              <a:t>Obbo</a:t>
            </a:r>
            <a:r>
              <a:rPr lang="es-ES_tradnl" sz="1000" dirty="0"/>
              <a:t> W. </a:t>
            </a:r>
            <a:r>
              <a:rPr lang="es-ES_tradnl" sz="1000" dirty="0" err="1"/>
              <a:t>Bredewold</a:t>
            </a:r>
            <a:r>
              <a:rPr lang="es-ES_tradnl" sz="1000" dirty="0"/>
              <a:t>, </a:t>
            </a:r>
            <a:r>
              <a:rPr lang="es-ES_tradnl" sz="1000" dirty="0" err="1"/>
              <a:t>Jaap</a:t>
            </a:r>
            <a:r>
              <a:rPr lang="es-ES_tradnl" sz="1000" dirty="0"/>
              <a:t> A. Bakker.</a:t>
            </a:r>
            <a:r>
              <a:rPr lang="en-US" sz="1000" dirty="0"/>
              <a:t> The NET-effect of combining rituximab with belimumab in severe systemic lupus erythematosus</a:t>
            </a:r>
            <a:r>
              <a:rPr lang="es-ES_tradnl" sz="1000" dirty="0"/>
              <a:t>. </a:t>
            </a:r>
            <a:r>
              <a:rPr lang="en-US" sz="1000" dirty="0"/>
              <a:t>Journal of Autoimmunity 91 (2018) 45e54</a:t>
            </a:r>
            <a:endParaRPr lang="es-ES_tradnl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699C55-A4F2-4A44-B581-B026A23A2552}"/>
              </a:ext>
            </a:extLst>
          </p:cNvPr>
          <p:cNvSpPr txBox="1"/>
          <p:nvPr/>
        </p:nvSpPr>
        <p:spPr>
          <a:xfrm>
            <a:off x="2371034" y="5430272"/>
            <a:ext cx="761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*Ratio: autoanticuerpos-total IgG</a:t>
            </a:r>
          </a:p>
          <a:p>
            <a:r>
              <a:rPr lang="nn-NO" sz="1000" dirty="0"/>
              <a:t>Cambio porcentual en el total de anticuerpos de los pacientes durante las 24 semanas del estudio. *P &lt; 0.05, **P &lt; 0.01, ***P &lt; 0.001.</a:t>
            </a:r>
            <a:r>
              <a:rPr lang="es-ES" sz="1000" dirty="0"/>
              <a:t>  </a:t>
            </a:r>
            <a:endParaRPr lang="es-ES_tradnl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85BAB4-FACE-4987-9D47-0E4A3697B327}"/>
              </a:ext>
            </a:extLst>
          </p:cNvPr>
          <p:cNvSpPr txBox="1"/>
          <p:nvPr/>
        </p:nvSpPr>
        <p:spPr>
          <a:xfrm>
            <a:off x="2371034" y="3367642"/>
            <a:ext cx="2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</a:t>
            </a:r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9B2E9B-D7EA-4B55-BEC7-A4D5B4BE94BE}"/>
              </a:ext>
            </a:extLst>
          </p:cNvPr>
          <p:cNvSpPr txBox="1"/>
          <p:nvPr/>
        </p:nvSpPr>
        <p:spPr>
          <a:xfrm>
            <a:off x="10448460" y="3236837"/>
            <a:ext cx="949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Control</a:t>
            </a:r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BE5A7AB3-D341-42CA-8F42-42603E795182}"/>
              </a:ext>
            </a:extLst>
          </p:cNvPr>
          <p:cNvSpPr/>
          <p:nvPr/>
        </p:nvSpPr>
        <p:spPr>
          <a:xfrm flipH="1">
            <a:off x="10312400" y="3236836"/>
            <a:ext cx="158815" cy="465035"/>
          </a:xfrm>
          <a:prstGeom prst="leftBrace">
            <a:avLst>
              <a:gd name="adj1" fmla="val 8333"/>
              <a:gd name="adj2" fmla="val 48684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510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A8B208-4455-49F9-9D92-99836BAF1C79}"/>
              </a:ext>
            </a:extLst>
          </p:cNvPr>
          <p:cNvSpPr/>
          <p:nvPr/>
        </p:nvSpPr>
        <p:spPr>
          <a:xfrm>
            <a:off x="9350778" y="1471347"/>
            <a:ext cx="2644636" cy="796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10DD02-9817-4AAB-9F47-9BB1803D4C67}"/>
              </a:ext>
            </a:extLst>
          </p:cNvPr>
          <p:cNvSpPr/>
          <p:nvPr/>
        </p:nvSpPr>
        <p:spPr>
          <a:xfrm>
            <a:off x="3266461" y="4333871"/>
            <a:ext cx="3992811" cy="754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9" y="-27384"/>
            <a:ext cx="8998741" cy="1143000"/>
          </a:xfrm>
        </p:spPr>
        <p:txBody>
          <a:bodyPr>
            <a:normAutofit/>
          </a:bodyPr>
          <a:lstStyle/>
          <a:p>
            <a:r>
              <a:rPr lang="es-ES_tradnl" sz="2000" dirty="0"/>
              <a:t>RESULTADOS (24 semanas) – Variable secundaria</a:t>
            </a:r>
            <a:br>
              <a:rPr lang="es-ES_tradnl" sz="2000" dirty="0"/>
            </a:br>
            <a:r>
              <a:rPr lang="es-ES_tradnl" sz="2000" dirty="0" err="1"/>
              <a:t>SynBioSe</a:t>
            </a:r>
            <a:r>
              <a:rPr lang="es-ES_tradnl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239761" y="1181012"/>
            <a:ext cx="9534500" cy="13371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b="1" u="sng" dirty="0"/>
              <a:t>Activación sistémica del complemento:</a:t>
            </a:r>
          </a:p>
          <a:p>
            <a:pPr marL="0" indent="0" algn="just">
              <a:buNone/>
            </a:pPr>
            <a:endParaRPr lang="es-ES" sz="1600" b="1" u="sng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  <a:p>
            <a:pPr algn="just"/>
            <a:endParaRPr lang="es-ES" sz="1600" dirty="0"/>
          </a:p>
          <a:p>
            <a:pPr marL="0" indent="0" algn="just">
              <a:buNone/>
            </a:pPr>
            <a:endParaRPr lang="es-ES" sz="1600" dirty="0"/>
          </a:p>
        </p:txBody>
      </p:sp>
      <p:pic>
        <p:nvPicPr>
          <p:cNvPr id="7" name="Picture 2" descr="Resultado de imagen de gsk">
            <a:hlinkClick r:id="rId3"/>
            <a:extLst>
              <a:ext uri="{FF2B5EF4-FFF2-40B4-BE49-F238E27FC236}">
                <a16:creationId xmlns:a16="http://schemas.microsoft.com/office/drawing/2014/main" xmlns="" id="{BB935143-90AB-492A-B69B-C4911E5B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816" y="374651"/>
            <a:ext cx="60058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5C6D7E-8734-4566-ACD2-52ADEA836900}"/>
              </a:ext>
            </a:extLst>
          </p:cNvPr>
          <p:cNvSpPr txBox="1"/>
          <p:nvPr/>
        </p:nvSpPr>
        <p:spPr>
          <a:xfrm>
            <a:off x="1062488" y="6375481"/>
            <a:ext cx="1047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/>
              <a:t>Adaptado de: </a:t>
            </a:r>
            <a:r>
              <a:rPr lang="es-ES_tradnl" sz="900" dirty="0" err="1"/>
              <a:t>Tineke</a:t>
            </a:r>
            <a:r>
              <a:rPr lang="es-ES_tradnl" sz="900" dirty="0"/>
              <a:t> </a:t>
            </a:r>
            <a:r>
              <a:rPr lang="es-ES_tradnl" sz="900" dirty="0" err="1"/>
              <a:t>Kraaij</a:t>
            </a:r>
            <a:r>
              <a:rPr lang="es-ES_tradnl" sz="900" dirty="0"/>
              <a:t>, Sylvia W.A. </a:t>
            </a:r>
            <a:r>
              <a:rPr lang="es-ES_tradnl" sz="900" dirty="0" err="1"/>
              <a:t>Kamerling</a:t>
            </a:r>
            <a:r>
              <a:rPr lang="es-ES_tradnl" sz="900" dirty="0"/>
              <a:t>, Esther N.M. de </a:t>
            </a:r>
            <a:r>
              <a:rPr lang="es-ES_tradnl" sz="900" dirty="0" err="1"/>
              <a:t>Rooij</a:t>
            </a:r>
            <a:r>
              <a:rPr lang="es-ES_tradnl" sz="900" dirty="0"/>
              <a:t>, Paul L.A. van </a:t>
            </a:r>
            <a:r>
              <a:rPr lang="es-ES_tradnl" sz="900" dirty="0" err="1"/>
              <a:t>Daele</a:t>
            </a:r>
            <a:r>
              <a:rPr lang="es-ES_tradnl" sz="900" dirty="0"/>
              <a:t>, </a:t>
            </a:r>
            <a:r>
              <a:rPr lang="es-ES_tradnl" sz="900" dirty="0" err="1"/>
              <a:t>Obbo</a:t>
            </a:r>
            <a:r>
              <a:rPr lang="es-ES_tradnl" sz="900" dirty="0"/>
              <a:t> W. </a:t>
            </a:r>
            <a:r>
              <a:rPr lang="es-ES_tradnl" sz="900" dirty="0" err="1"/>
              <a:t>Bredewold</a:t>
            </a:r>
            <a:r>
              <a:rPr lang="es-ES_tradnl" sz="900" dirty="0"/>
              <a:t>, </a:t>
            </a:r>
            <a:r>
              <a:rPr lang="es-ES_tradnl" sz="900" dirty="0" err="1"/>
              <a:t>Jaap</a:t>
            </a:r>
            <a:r>
              <a:rPr lang="es-ES_tradnl" sz="900" dirty="0"/>
              <a:t> A. Bakker.</a:t>
            </a:r>
            <a:r>
              <a:rPr lang="en-US" sz="900" dirty="0"/>
              <a:t> The NET-effect of combining rituximab with belimumab in severe systemic lupus erythematosus</a:t>
            </a:r>
            <a:r>
              <a:rPr lang="es-ES_tradnl" sz="900" dirty="0"/>
              <a:t>. </a:t>
            </a:r>
            <a:r>
              <a:rPr lang="en-US" sz="900" dirty="0"/>
              <a:t>Journal of Autoimmunity 91 (2018) 45e54</a:t>
            </a:r>
            <a:endParaRPr lang="es-ES_tradnl" sz="900" dirty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BC2FE8C-0719-45C8-9F6D-5EED1A74DB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1796">
            <a:off x="6828297" y="2368736"/>
            <a:ext cx="3807346" cy="24104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0E470D-F851-418C-87CA-0534C39C27A0}"/>
              </a:ext>
            </a:extLst>
          </p:cNvPr>
          <p:cNvSpPr txBox="1"/>
          <p:nvPr/>
        </p:nvSpPr>
        <p:spPr>
          <a:xfrm>
            <a:off x="3266461" y="4341582"/>
            <a:ext cx="3992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Inicio del estudio</a:t>
            </a:r>
            <a:r>
              <a:rPr lang="en-US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/>
              <a:t>43% pacientes (n=14) con </a:t>
            </a:r>
            <a:r>
              <a:rPr lang="es-ES_tradnl" sz="1400" b="1" dirty="0"/>
              <a:t>C3</a:t>
            </a:r>
            <a:r>
              <a:rPr lang="es-ES_tradnl" sz="1400" dirty="0"/>
              <a:t>: </a:t>
            </a:r>
            <a:r>
              <a:rPr lang="es-ES_tradnl" sz="1400" u="sng" dirty="0"/>
              <a:t>0.6 g/l</a:t>
            </a:r>
            <a:r>
              <a:rPr lang="es-ES_tradnl" sz="1400" dirty="0"/>
              <a:t> [0.3-0.8]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62,5% de los pacientes (n=8) </a:t>
            </a:r>
            <a:r>
              <a:rPr lang="es-ES_tradnl" sz="1400" b="1" dirty="0"/>
              <a:t>C4</a:t>
            </a:r>
            <a:r>
              <a:rPr lang="es-ES_tradnl" sz="1400" dirty="0"/>
              <a:t>: 54 mg/l [21-80]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A7A57C-F2F2-404A-98B9-65151CA77FAD}"/>
              </a:ext>
            </a:extLst>
          </p:cNvPr>
          <p:cNvSpPr txBox="1"/>
          <p:nvPr/>
        </p:nvSpPr>
        <p:spPr>
          <a:xfrm>
            <a:off x="9350778" y="1545053"/>
            <a:ext cx="2644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RTX + BLM (24 semanas):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dirty="0"/>
              <a:t>C3</a:t>
            </a:r>
            <a:r>
              <a:rPr lang="es-ES_tradnl" sz="1400" dirty="0"/>
              <a:t>: </a:t>
            </a:r>
            <a:r>
              <a:rPr lang="es-ES_tradnl" sz="1400" u="sng" dirty="0"/>
              <a:t>0.8 g/l</a:t>
            </a:r>
            <a:r>
              <a:rPr lang="es-ES_tradnl" sz="1400" dirty="0"/>
              <a:t> [0.5-1.3], </a:t>
            </a:r>
            <a:r>
              <a:rPr lang="es-ES" sz="1400" dirty="0"/>
              <a:t>P=0,002</a:t>
            </a:r>
            <a:endParaRPr lang="es-ES_trad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dirty="0"/>
              <a:t>C4</a:t>
            </a:r>
            <a:r>
              <a:rPr lang="es-ES_tradnl" sz="1400" dirty="0"/>
              <a:t>: </a:t>
            </a:r>
            <a:r>
              <a:rPr lang="en-US" sz="1400" dirty="0"/>
              <a:t>110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mg/l </a:t>
            </a:r>
            <a:r>
              <a:rPr lang="en-US" sz="1400" dirty="0"/>
              <a:t>[39-292], P=0.04</a:t>
            </a:r>
            <a:endParaRPr lang="es-ES_tradnl" sz="14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E2173746-5018-488B-AF25-4FB00FB4FB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4858" y="2167266"/>
          <a:ext cx="7427335" cy="192994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69162">
                  <a:extLst>
                    <a:ext uri="{9D8B030D-6E8A-4147-A177-3AD203B41FA5}">
                      <a16:colId xmlns:a16="http://schemas.microsoft.com/office/drawing/2014/main" xmlns="" val="3060163397"/>
                    </a:ext>
                  </a:extLst>
                </a:gridCol>
                <a:gridCol w="424116">
                  <a:extLst>
                    <a:ext uri="{9D8B030D-6E8A-4147-A177-3AD203B41FA5}">
                      <a16:colId xmlns:a16="http://schemas.microsoft.com/office/drawing/2014/main" xmlns="" val="3717271413"/>
                    </a:ext>
                  </a:extLst>
                </a:gridCol>
                <a:gridCol w="803556">
                  <a:extLst>
                    <a:ext uri="{9D8B030D-6E8A-4147-A177-3AD203B41FA5}">
                      <a16:colId xmlns:a16="http://schemas.microsoft.com/office/drawing/2014/main" xmlns="" val="4055555779"/>
                    </a:ext>
                  </a:extLst>
                </a:gridCol>
                <a:gridCol w="407408">
                  <a:extLst>
                    <a:ext uri="{9D8B030D-6E8A-4147-A177-3AD203B41FA5}">
                      <a16:colId xmlns:a16="http://schemas.microsoft.com/office/drawing/2014/main" xmlns="" val="1800861750"/>
                    </a:ext>
                  </a:extLst>
                </a:gridCol>
                <a:gridCol w="803556">
                  <a:extLst>
                    <a:ext uri="{9D8B030D-6E8A-4147-A177-3AD203B41FA5}">
                      <a16:colId xmlns:a16="http://schemas.microsoft.com/office/drawing/2014/main" xmlns="" val="1272039364"/>
                    </a:ext>
                  </a:extLst>
                </a:gridCol>
                <a:gridCol w="407408">
                  <a:extLst>
                    <a:ext uri="{9D8B030D-6E8A-4147-A177-3AD203B41FA5}">
                      <a16:colId xmlns:a16="http://schemas.microsoft.com/office/drawing/2014/main" xmlns="" val="2275632507"/>
                    </a:ext>
                  </a:extLst>
                </a:gridCol>
                <a:gridCol w="803556">
                  <a:extLst>
                    <a:ext uri="{9D8B030D-6E8A-4147-A177-3AD203B41FA5}">
                      <a16:colId xmlns:a16="http://schemas.microsoft.com/office/drawing/2014/main" xmlns="" val="2720573108"/>
                    </a:ext>
                  </a:extLst>
                </a:gridCol>
                <a:gridCol w="407408">
                  <a:extLst>
                    <a:ext uri="{9D8B030D-6E8A-4147-A177-3AD203B41FA5}">
                      <a16:colId xmlns:a16="http://schemas.microsoft.com/office/drawing/2014/main" xmlns="" val="4223246411"/>
                    </a:ext>
                  </a:extLst>
                </a:gridCol>
                <a:gridCol w="803556">
                  <a:extLst>
                    <a:ext uri="{9D8B030D-6E8A-4147-A177-3AD203B41FA5}">
                      <a16:colId xmlns:a16="http://schemas.microsoft.com/office/drawing/2014/main" xmlns="" val="2716024367"/>
                    </a:ext>
                  </a:extLst>
                </a:gridCol>
                <a:gridCol w="697609">
                  <a:extLst>
                    <a:ext uri="{9D8B030D-6E8A-4147-A177-3AD203B41FA5}">
                      <a16:colId xmlns:a16="http://schemas.microsoft.com/office/drawing/2014/main" xmlns="" val="156909752"/>
                    </a:ext>
                  </a:extLst>
                </a:gridCol>
              </a:tblGrid>
              <a:tr h="562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Semana</a:t>
                      </a:r>
                      <a:r>
                        <a:rPr lang="en-GB" sz="1000" dirty="0">
                          <a:effectLst/>
                        </a:rPr>
                        <a:t> 0</a:t>
                      </a:r>
                      <a:endParaRPr lang="es-ES_tradn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(n=16)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Semana</a:t>
                      </a:r>
                      <a:r>
                        <a:rPr lang="en-GB" sz="1000" dirty="0">
                          <a:effectLst/>
                        </a:rPr>
                        <a:t> 4</a:t>
                      </a:r>
                      <a:endParaRPr lang="es-ES_tradn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(n=16)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Semana</a:t>
                      </a:r>
                      <a:r>
                        <a:rPr lang="en-GB" sz="1000" dirty="0">
                          <a:effectLst/>
                        </a:rPr>
                        <a:t> 12</a:t>
                      </a:r>
                      <a:endParaRPr lang="es-ES_tradn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(n=15)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Semana</a:t>
                      </a:r>
                      <a:r>
                        <a:rPr lang="en-GB" sz="1000" dirty="0">
                          <a:effectLst/>
                        </a:rPr>
                        <a:t> 24</a:t>
                      </a:r>
                      <a:endParaRPr lang="es-ES_tradn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(n=15)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 –</a:t>
                      </a:r>
                      <a:r>
                        <a:rPr lang="en-GB" sz="1000" dirty="0" err="1">
                          <a:effectLst/>
                        </a:rPr>
                        <a:t>valor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2500430"/>
                  </a:ext>
                </a:extLst>
              </a:tr>
              <a:tr h="501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Activación del complemento(%)</a:t>
                      </a:r>
                      <a:r>
                        <a:rPr lang="es-ES" sz="1000" baseline="30000" noProof="0" dirty="0">
                          <a:effectLst/>
                        </a:rPr>
                        <a:t>‡</a:t>
                      </a:r>
                      <a:endParaRPr lang="es-E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100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88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53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5851263"/>
                  </a:ext>
                </a:extLst>
              </a:tr>
              <a:tr h="288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noProof="0">
                          <a:effectLst/>
                        </a:rPr>
                        <a:t>   C3 (g/l) </a:t>
                      </a:r>
                      <a:r>
                        <a:rPr lang="es-ES" sz="1000" baseline="30000" noProof="0">
                          <a:effectLst/>
                        </a:rPr>
                        <a:t>§</a:t>
                      </a:r>
                      <a:endParaRPr lang="es-ES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0.6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(0.3-0.8)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0.7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(0.4-1)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(0.4-1.2)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0.8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(0.5-1.3)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0.002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3946325"/>
                  </a:ext>
                </a:extLst>
              </a:tr>
              <a:tr h="288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   C4 (mg/l) </a:t>
                      </a:r>
                      <a:r>
                        <a:rPr lang="es-ES" sz="1000" baseline="30000" noProof="0" dirty="0">
                          <a:effectLst/>
                        </a:rPr>
                        <a:t>¥</a:t>
                      </a:r>
                      <a:endParaRPr lang="es-E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54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(21-80)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69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(36-167)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89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(29-283)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110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(39-292)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0.039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0094633"/>
                  </a:ext>
                </a:extLst>
              </a:tr>
              <a:tr h="288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   VC (% activación) </a:t>
                      </a:r>
                      <a:r>
                        <a:rPr lang="es-ES" sz="1000" baseline="30000" noProof="0" dirty="0">
                          <a:effectLst/>
                        </a:rPr>
                        <a:t>#</a:t>
                      </a:r>
                      <a:r>
                        <a:rPr lang="es-ES" sz="1000" noProof="0" dirty="0">
                          <a:effectLst/>
                        </a:rPr>
                        <a:t> </a:t>
                      </a:r>
                      <a:endParaRPr lang="es-ES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31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(5-71)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56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(17-88)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70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(9-101)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82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(22-114)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0.001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1672354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9F9BA7-F84F-4123-82CB-096960F29ADE}"/>
              </a:ext>
            </a:extLst>
          </p:cNvPr>
          <p:cNvSpPr txBox="1"/>
          <p:nvPr/>
        </p:nvSpPr>
        <p:spPr>
          <a:xfrm>
            <a:off x="827496" y="5094873"/>
            <a:ext cx="10508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Los números representados son la mediana (rango) a menos que se especifique lo contrario.</a:t>
            </a:r>
            <a:r>
              <a:rPr lang="es-ES" sz="1000" dirty="0"/>
              <a:t> </a:t>
            </a:r>
            <a:r>
              <a:rPr lang="es-ES" sz="1000" b="1" dirty="0"/>
              <a:t>‡</a:t>
            </a:r>
            <a:r>
              <a:rPr lang="es-ES" sz="1000" dirty="0"/>
              <a:t> La activación del complemento se define como niveles bajos de C3, C4 o disminución de la actividad de la vía clásica. </a:t>
            </a:r>
            <a:r>
              <a:rPr lang="es-ES" sz="1000" b="1" dirty="0"/>
              <a:t>§</a:t>
            </a:r>
            <a:r>
              <a:rPr lang="es-ES" sz="1000" dirty="0"/>
              <a:t> Valores de C3 en pacientes con una concentración baja al inicio (n=14). Normal C3: 0.9-2.0 g/l. </a:t>
            </a:r>
            <a:r>
              <a:rPr lang="es-ES" sz="1000" b="1" dirty="0"/>
              <a:t>¥ </a:t>
            </a:r>
            <a:r>
              <a:rPr lang="es-ES" sz="1000" dirty="0"/>
              <a:t>Valores de C4 en pacientes con una concentración baja al inicio (n=8). Normal C4: 95-415 mg/l. </a:t>
            </a:r>
            <a:r>
              <a:rPr lang="es-ES" sz="1000" b="1" dirty="0"/>
              <a:t>#</a:t>
            </a:r>
            <a:r>
              <a:rPr lang="es-ES" sz="1000" dirty="0"/>
              <a:t> La activación de la vía clásica (VC) en pacientes con una actividad baja al inicio (n=14). Normal CP: &gt;74 % activación.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92552ED-D2AB-4BBD-982B-0F3DC1C97933}"/>
              </a:ext>
            </a:extLst>
          </p:cNvPr>
          <p:cNvSpPr/>
          <p:nvPr/>
        </p:nvSpPr>
        <p:spPr>
          <a:xfrm>
            <a:off x="856395" y="5712244"/>
            <a:ext cx="10479209" cy="4001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s-ES" b="1" dirty="0">
                <a:solidFill>
                  <a:srgbClr val="FF0000"/>
                </a:solidFill>
              </a:rPr>
              <a:t>activación sistémica del complemento se normalizó </a:t>
            </a:r>
            <a:r>
              <a:rPr lang="es-ES" dirty="0">
                <a:solidFill>
                  <a:srgbClr val="FF0000"/>
                </a:solidFill>
              </a:rPr>
              <a:t>en el 47% de los pacientes (n=15) a las 24 semanas.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9848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899F5F7-4A4F-4C0E-BCFC-083D2AC39FDD}"/>
              </a:ext>
            </a:extLst>
          </p:cNvPr>
          <p:cNvSpPr/>
          <p:nvPr/>
        </p:nvSpPr>
        <p:spPr>
          <a:xfrm>
            <a:off x="6096000" y="5363400"/>
            <a:ext cx="2956456" cy="781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A2043A-6629-41DE-8FC4-61E3481CFFA8}"/>
              </a:ext>
            </a:extLst>
          </p:cNvPr>
          <p:cNvSpPr/>
          <p:nvPr/>
        </p:nvSpPr>
        <p:spPr>
          <a:xfrm>
            <a:off x="802658" y="4143175"/>
            <a:ext cx="3335915" cy="781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FD75051-E957-4DC3-9B99-6DCDC96D4F1D}"/>
              </a:ext>
            </a:extLst>
          </p:cNvPr>
          <p:cNvSpPr/>
          <p:nvPr/>
        </p:nvSpPr>
        <p:spPr>
          <a:xfrm>
            <a:off x="5967347" y="2416493"/>
            <a:ext cx="2956456" cy="662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07AAF0D-FD06-4514-8226-B7443F408AFC}"/>
              </a:ext>
            </a:extLst>
          </p:cNvPr>
          <p:cNvSpPr/>
          <p:nvPr/>
        </p:nvSpPr>
        <p:spPr>
          <a:xfrm>
            <a:off x="1827986" y="1662550"/>
            <a:ext cx="2212151" cy="781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9" y="-27384"/>
            <a:ext cx="8998741" cy="1143000"/>
          </a:xfrm>
        </p:spPr>
        <p:txBody>
          <a:bodyPr>
            <a:normAutofit/>
          </a:bodyPr>
          <a:lstStyle/>
          <a:p>
            <a:r>
              <a:rPr lang="es-ES_tradnl" sz="2000" dirty="0"/>
              <a:t>RESULTADOS (24 semanas) – Variable secundaria</a:t>
            </a:r>
            <a:br>
              <a:rPr lang="es-ES_tradnl" sz="2000" dirty="0"/>
            </a:br>
            <a:r>
              <a:rPr lang="es-ES_tradnl" sz="2000" dirty="0" err="1"/>
              <a:t>SynBioSe</a:t>
            </a:r>
            <a:r>
              <a:rPr lang="es-ES_tradnl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24476" y="1204309"/>
            <a:ext cx="7428854" cy="3857715"/>
          </a:xfrm>
        </p:spPr>
        <p:txBody>
          <a:bodyPr>
            <a:noAutofit/>
          </a:bodyPr>
          <a:lstStyle/>
          <a:p>
            <a:pPr algn="just"/>
            <a:r>
              <a:rPr lang="es-ES" sz="1600" b="1" u="sng" dirty="0"/>
              <a:t>Respuesta clínica:</a:t>
            </a:r>
          </a:p>
          <a:p>
            <a:pPr marL="0" indent="0" algn="just">
              <a:buNone/>
            </a:pPr>
            <a:r>
              <a:rPr lang="es-ES" sz="1600" dirty="0"/>
              <a:t> </a:t>
            </a:r>
          </a:p>
          <a:p>
            <a:pPr marL="800100" lvl="1" indent="-342900" algn="just">
              <a:buAutoNum type="alphaUcParenR"/>
            </a:pPr>
            <a:endParaRPr lang="es-ES_tradnl" sz="1400" dirty="0"/>
          </a:p>
          <a:p>
            <a:pPr marL="800100" lvl="1" indent="-342900" algn="just">
              <a:buAutoNum type="alphaUcParenR"/>
            </a:pPr>
            <a:endParaRPr lang="es-ES_tradnl" sz="1400" dirty="0"/>
          </a:p>
          <a:p>
            <a:pPr marL="800100" lvl="1" indent="-342900" algn="just">
              <a:buAutoNum type="alphaUcParenR"/>
            </a:pPr>
            <a:endParaRPr lang="es-ES_tradnl" sz="1400" dirty="0"/>
          </a:p>
          <a:p>
            <a:pPr marL="800100" lvl="1" indent="-342900" algn="just">
              <a:buAutoNum type="alphaUcParenR"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200" dirty="0"/>
          </a:p>
          <a:p>
            <a:pPr marL="457200" lvl="1" indent="0" algn="just">
              <a:buNone/>
            </a:pPr>
            <a:r>
              <a:rPr lang="es-ES_tradnl" sz="1200" dirty="0"/>
              <a:t>LLDAS* se logró en 10 pacientes en la semana 24. 3 pacientes fueron clasificados como no respondedores a LLDAS.</a:t>
            </a: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b="1" dirty="0">
              <a:latin typeface="+mn-lt"/>
              <a:cs typeface="+mn-cs"/>
            </a:endParaRPr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</p:txBody>
      </p:sp>
      <p:pic>
        <p:nvPicPr>
          <p:cNvPr id="7" name="Picture 2" descr="Resultado de imagen de gsk">
            <a:hlinkClick r:id="rId3"/>
            <a:extLst>
              <a:ext uri="{FF2B5EF4-FFF2-40B4-BE49-F238E27FC236}">
                <a16:creationId xmlns:a16="http://schemas.microsoft.com/office/drawing/2014/main" xmlns="" id="{BB935143-90AB-492A-B69B-C4911E5B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816" y="374651"/>
            <a:ext cx="60058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5C6D7E-8734-4566-ACD2-52ADEA836900}"/>
              </a:ext>
            </a:extLst>
          </p:cNvPr>
          <p:cNvSpPr txBox="1"/>
          <p:nvPr/>
        </p:nvSpPr>
        <p:spPr>
          <a:xfrm>
            <a:off x="962990" y="6283294"/>
            <a:ext cx="1047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Obtenido a partir de: </a:t>
            </a:r>
            <a:r>
              <a:rPr lang="es-ES_tradnl" sz="1000" dirty="0" err="1"/>
              <a:t>Tineke</a:t>
            </a:r>
            <a:r>
              <a:rPr lang="es-ES_tradnl" sz="1000" dirty="0"/>
              <a:t> </a:t>
            </a:r>
            <a:r>
              <a:rPr lang="es-ES_tradnl" sz="1000" dirty="0" err="1"/>
              <a:t>Kraaij</a:t>
            </a:r>
            <a:r>
              <a:rPr lang="es-ES_tradnl" sz="1000" dirty="0"/>
              <a:t>, Sylvia W.A. </a:t>
            </a:r>
            <a:r>
              <a:rPr lang="es-ES_tradnl" sz="1000" dirty="0" err="1"/>
              <a:t>Kamerling</a:t>
            </a:r>
            <a:r>
              <a:rPr lang="es-ES_tradnl" sz="1000" dirty="0"/>
              <a:t>, Esther N.M. de </a:t>
            </a:r>
            <a:r>
              <a:rPr lang="es-ES_tradnl" sz="1000" dirty="0" err="1"/>
              <a:t>Rooij</a:t>
            </a:r>
            <a:r>
              <a:rPr lang="es-ES_tradnl" sz="1000" dirty="0"/>
              <a:t>, Paul L.A. van </a:t>
            </a:r>
            <a:r>
              <a:rPr lang="es-ES_tradnl" sz="1000" dirty="0" err="1"/>
              <a:t>Daele</a:t>
            </a:r>
            <a:r>
              <a:rPr lang="es-ES_tradnl" sz="1000" dirty="0"/>
              <a:t>, </a:t>
            </a:r>
            <a:r>
              <a:rPr lang="es-ES_tradnl" sz="1000" dirty="0" err="1"/>
              <a:t>Obbo</a:t>
            </a:r>
            <a:r>
              <a:rPr lang="es-ES_tradnl" sz="1000" dirty="0"/>
              <a:t> W. </a:t>
            </a:r>
            <a:r>
              <a:rPr lang="es-ES_tradnl" sz="1000" dirty="0" err="1"/>
              <a:t>Bredewold</a:t>
            </a:r>
            <a:r>
              <a:rPr lang="es-ES_tradnl" sz="1000" dirty="0"/>
              <a:t>, </a:t>
            </a:r>
            <a:r>
              <a:rPr lang="es-ES_tradnl" sz="1000" dirty="0" err="1"/>
              <a:t>Jaap</a:t>
            </a:r>
            <a:r>
              <a:rPr lang="es-ES_tradnl" sz="1000" dirty="0"/>
              <a:t> A. Bakker.</a:t>
            </a:r>
            <a:r>
              <a:rPr lang="en-US" sz="1000" dirty="0"/>
              <a:t> The NET-effect of combining rituximab with belimumab in severe systemic lupus erythematosus</a:t>
            </a:r>
            <a:r>
              <a:rPr lang="es-ES_tradnl" sz="1000" dirty="0"/>
              <a:t>. </a:t>
            </a:r>
            <a:r>
              <a:rPr lang="en-US" sz="1000" dirty="0"/>
              <a:t>Journal of Autoimmunity 91 (2018) 45e54</a:t>
            </a:r>
            <a:endParaRPr lang="es-ES_tradnl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64DB56-FB19-4588-911F-D59097409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8875561" y="3827371"/>
            <a:ext cx="2226009" cy="2402592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D5801B7-02F6-49C8-8AFB-D7B2FE032C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35282">
            <a:off x="3892762" y="1498427"/>
            <a:ext cx="2125437" cy="1345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6FE7B48-399A-420E-A171-9B39D68F4A63}"/>
              </a:ext>
            </a:extLst>
          </p:cNvPr>
          <p:cNvSpPr txBox="1"/>
          <p:nvPr/>
        </p:nvSpPr>
        <p:spPr>
          <a:xfrm>
            <a:off x="1827986" y="1795204"/>
            <a:ext cx="565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Inicio del estudio</a:t>
            </a:r>
            <a:r>
              <a:rPr lang="en-US" sz="1400" b="1" dirty="0"/>
              <a:t>:</a:t>
            </a:r>
          </a:p>
          <a:p>
            <a:r>
              <a:rPr lang="es-ES_tradnl" sz="1400" b="1" dirty="0">
                <a:solidFill>
                  <a:srgbClr val="7030A0"/>
                </a:solidFill>
              </a:rPr>
              <a:t>A)</a:t>
            </a:r>
            <a:r>
              <a:rPr lang="es-ES_tradnl" sz="1400" b="1" dirty="0"/>
              <a:t> SLEDAI-2K </a:t>
            </a:r>
            <a:r>
              <a:rPr lang="es-ES_tradnl" sz="1400" dirty="0"/>
              <a:t>(mediana): </a:t>
            </a:r>
            <a:r>
              <a:rPr lang="es-ES_tradnl" sz="1400" u="sng" dirty="0"/>
              <a:t>18</a:t>
            </a:r>
            <a:endParaRPr lang="en-US" sz="14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354990-A3C1-47E2-9145-0051EB3BAFA0}"/>
              </a:ext>
            </a:extLst>
          </p:cNvPr>
          <p:cNvSpPr txBox="1"/>
          <p:nvPr/>
        </p:nvSpPr>
        <p:spPr>
          <a:xfrm>
            <a:off x="827946" y="4274574"/>
            <a:ext cx="361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Inicio del estudio</a:t>
            </a:r>
            <a:r>
              <a:rPr lang="en-US" sz="1400" b="1" dirty="0"/>
              <a:t>: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B) </a:t>
            </a:r>
            <a:r>
              <a:rPr lang="es-ES_tradnl" sz="1400" b="1" dirty="0"/>
              <a:t>Proteinuria </a:t>
            </a:r>
            <a:r>
              <a:rPr lang="es-ES_tradnl" sz="1400" dirty="0"/>
              <a:t>(mediana): </a:t>
            </a:r>
            <a:r>
              <a:rPr lang="es-ES_tradnl" sz="1400" u="sng" dirty="0"/>
              <a:t>2,3 g/24h </a:t>
            </a:r>
            <a:r>
              <a:rPr lang="es-ES_tradnl" sz="1400" dirty="0"/>
              <a:t>[1-11.2]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38A5BB-2CD8-466C-B540-32A3CDD20460}"/>
              </a:ext>
            </a:extLst>
          </p:cNvPr>
          <p:cNvSpPr txBox="1"/>
          <p:nvPr/>
        </p:nvSpPr>
        <p:spPr>
          <a:xfrm>
            <a:off x="5967346" y="2531476"/>
            <a:ext cx="32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RTX + BLM (24 semanas):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dirty="0"/>
              <a:t>SLEDAI-2K </a:t>
            </a:r>
            <a:r>
              <a:rPr lang="es-ES_tradnl" sz="1400" dirty="0"/>
              <a:t>(mediana): </a:t>
            </a:r>
            <a:r>
              <a:rPr lang="es-ES_tradnl" sz="1400" u="sng" dirty="0"/>
              <a:t>2</a:t>
            </a:r>
            <a:r>
              <a:rPr lang="es-ES_tradnl" sz="1400" dirty="0"/>
              <a:t>, </a:t>
            </a:r>
            <a:r>
              <a:rPr lang="es-ES" sz="1400" dirty="0"/>
              <a:t>p&lt;0.0001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38D087-2A82-4BA1-9919-AAA254876027}"/>
              </a:ext>
            </a:extLst>
          </p:cNvPr>
          <p:cNvSpPr txBox="1"/>
          <p:nvPr/>
        </p:nvSpPr>
        <p:spPr>
          <a:xfrm rot="1554976">
            <a:off x="4480059" y="2378286"/>
            <a:ext cx="982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SLEDAI-2K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4245C1A-F431-48BA-BDD4-761A85E02857}"/>
              </a:ext>
            </a:extLst>
          </p:cNvPr>
          <p:cNvSpPr txBox="1"/>
          <p:nvPr/>
        </p:nvSpPr>
        <p:spPr>
          <a:xfrm>
            <a:off x="6052396" y="5396903"/>
            <a:ext cx="2871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RTX + BLM (24 semanas):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dirty="0"/>
              <a:t>Proteinuria </a:t>
            </a:r>
            <a:r>
              <a:rPr lang="es-ES_tradnl" sz="1400" dirty="0"/>
              <a:t>(mediana): </a:t>
            </a:r>
            <a:r>
              <a:rPr lang="es-ES_tradnl" sz="1400" u="sng" dirty="0"/>
              <a:t>0,7 g/24h</a:t>
            </a:r>
            <a:r>
              <a:rPr lang="es-ES_tradnl" sz="1400" dirty="0"/>
              <a:t> </a:t>
            </a:r>
          </a:p>
          <a:p>
            <a:r>
              <a:rPr lang="es-ES_tradnl" sz="1400" dirty="0"/>
              <a:t>       [0.1-1.8] p=0,0005</a:t>
            </a:r>
            <a:endParaRPr lang="en-US" sz="1400" dirty="0"/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4AF9641-36CE-4844-ADA6-C932FB3F0A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35282">
            <a:off x="4045501" y="4034189"/>
            <a:ext cx="2125437" cy="1345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65A380-CB85-40B6-8499-6E3D5B3AD5F0}"/>
              </a:ext>
            </a:extLst>
          </p:cNvPr>
          <p:cNvSpPr txBox="1"/>
          <p:nvPr/>
        </p:nvSpPr>
        <p:spPr>
          <a:xfrm rot="1999479">
            <a:off x="4515218" y="4897478"/>
            <a:ext cx="102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Proteinuria </a:t>
            </a:r>
            <a:endParaRPr lang="en-US" sz="1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0554E34-BBE2-4447-8797-2A8FB33EDF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8875562" y="1239847"/>
            <a:ext cx="2226009" cy="25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557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EC050B-D742-4776-A44A-5A9A3B072631}"/>
              </a:ext>
            </a:extLst>
          </p:cNvPr>
          <p:cNvSpPr/>
          <p:nvPr/>
        </p:nvSpPr>
        <p:spPr>
          <a:xfrm>
            <a:off x="7292928" y="2376938"/>
            <a:ext cx="3597176" cy="811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3248859-DF1A-4B0A-BC08-6B6362638A8A}"/>
              </a:ext>
            </a:extLst>
          </p:cNvPr>
          <p:cNvSpPr/>
          <p:nvPr/>
        </p:nvSpPr>
        <p:spPr>
          <a:xfrm>
            <a:off x="778064" y="1843738"/>
            <a:ext cx="4298342" cy="598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39" y="-27384"/>
            <a:ext cx="8998741" cy="1143000"/>
          </a:xfrm>
        </p:spPr>
        <p:txBody>
          <a:bodyPr>
            <a:normAutofit/>
          </a:bodyPr>
          <a:lstStyle/>
          <a:p>
            <a:r>
              <a:rPr lang="es-ES_tradnl" sz="2000" dirty="0"/>
              <a:t>RESULTADOS (24 semanas) – Variable secundaria</a:t>
            </a:r>
            <a:br>
              <a:rPr lang="es-ES_tradnl" sz="2000" dirty="0"/>
            </a:br>
            <a:r>
              <a:rPr lang="es-ES_tradnl" sz="2000" dirty="0" err="1"/>
              <a:t>SynBioSe</a:t>
            </a:r>
            <a:r>
              <a:rPr lang="es-ES_tradnl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21121" y="1174238"/>
            <a:ext cx="8320422" cy="3857715"/>
          </a:xfrm>
        </p:spPr>
        <p:txBody>
          <a:bodyPr>
            <a:noAutofit/>
          </a:bodyPr>
          <a:lstStyle/>
          <a:p>
            <a:pPr algn="just"/>
            <a:r>
              <a:rPr lang="es-ES" sz="1600" b="1" u="sng" dirty="0"/>
              <a:t>Respuesta clínica:</a:t>
            </a:r>
          </a:p>
          <a:p>
            <a:pPr marL="0" indent="0" algn="just">
              <a:buNone/>
            </a:pPr>
            <a:r>
              <a:rPr lang="es-ES" sz="1600" dirty="0"/>
              <a:t> </a:t>
            </a:r>
          </a:p>
          <a:p>
            <a:pPr marL="800100" lvl="1" indent="-342900" algn="just">
              <a:buAutoNum type="alphaUcParenR"/>
            </a:pPr>
            <a:endParaRPr lang="es-ES_tradnl" sz="1400" dirty="0"/>
          </a:p>
          <a:p>
            <a:pPr marL="800100" lvl="1" indent="-342900" algn="just">
              <a:buAutoNum type="alphaUcParenR"/>
            </a:pPr>
            <a:endParaRPr lang="es-ES_tradnl" sz="1400" dirty="0"/>
          </a:p>
          <a:p>
            <a:pPr marL="800100" lvl="1" indent="-342900" algn="just">
              <a:buAutoNum type="alphaUcParenR"/>
            </a:pPr>
            <a:endParaRPr lang="es-ES_tradnl" sz="1400" dirty="0"/>
          </a:p>
          <a:p>
            <a:pPr marL="800100" lvl="1" indent="-342900" algn="just">
              <a:buAutoNum type="alphaUcParenR"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b="1" dirty="0">
              <a:latin typeface="+mn-lt"/>
              <a:cs typeface="+mn-cs"/>
            </a:endParaRPr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dirty="0"/>
          </a:p>
          <a:p>
            <a:pPr marL="457200" lvl="1" indent="0" algn="just">
              <a:buNone/>
            </a:pPr>
            <a:endParaRPr lang="es-ES_tradnl" sz="14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lvl="1" indent="0" algn="just">
              <a:buNone/>
            </a:pPr>
            <a:r>
              <a:rPr lang="es-ES_tradnl" sz="1400" b="1" dirty="0">
                <a:solidFill>
                  <a:srgbClr val="7030A0"/>
                </a:solidFill>
                <a:latin typeface="+mn-lt"/>
                <a:cs typeface="+mn-cs"/>
              </a:rPr>
              <a:t>D) </a:t>
            </a:r>
            <a:r>
              <a:rPr lang="es-ES_tradnl" sz="1400" dirty="0"/>
              <a:t>El 63% de los pacientes que recibían </a:t>
            </a:r>
            <a:r>
              <a:rPr lang="es-ES_tradnl" sz="1400" b="1" dirty="0"/>
              <a:t>micofenolato de </a:t>
            </a:r>
            <a:r>
              <a:rPr lang="es-ES_tradnl" sz="1400" b="1" dirty="0" err="1"/>
              <a:t>mofetilo</a:t>
            </a:r>
            <a:r>
              <a:rPr lang="es-ES_tradnl" sz="1400" b="1" dirty="0"/>
              <a:t> </a:t>
            </a:r>
            <a:r>
              <a:rPr lang="es-ES_tradnl" sz="1400" dirty="0"/>
              <a:t>al inicio dejaron de recibirlo a las 24 semanas.</a:t>
            </a:r>
            <a:endParaRPr lang="es-ES" sz="1200" dirty="0"/>
          </a:p>
        </p:txBody>
      </p:sp>
      <p:pic>
        <p:nvPicPr>
          <p:cNvPr id="7" name="Picture 2" descr="Resultado de imagen de gsk">
            <a:hlinkClick r:id="rId3"/>
            <a:extLst>
              <a:ext uri="{FF2B5EF4-FFF2-40B4-BE49-F238E27FC236}">
                <a16:creationId xmlns:a16="http://schemas.microsoft.com/office/drawing/2014/main" xmlns="" id="{BB935143-90AB-492A-B69B-C4911E5B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816" y="374651"/>
            <a:ext cx="60058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5C6D7E-8734-4566-ACD2-52ADEA836900}"/>
              </a:ext>
            </a:extLst>
          </p:cNvPr>
          <p:cNvSpPr txBox="1"/>
          <p:nvPr/>
        </p:nvSpPr>
        <p:spPr>
          <a:xfrm>
            <a:off x="962990" y="6283294"/>
            <a:ext cx="1047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Obtenido a partir de: </a:t>
            </a:r>
            <a:r>
              <a:rPr lang="es-ES_tradnl" sz="1000" dirty="0" err="1"/>
              <a:t>Tineke</a:t>
            </a:r>
            <a:r>
              <a:rPr lang="es-ES_tradnl" sz="1000" dirty="0"/>
              <a:t> </a:t>
            </a:r>
            <a:r>
              <a:rPr lang="es-ES_tradnl" sz="1000" dirty="0" err="1"/>
              <a:t>Kraaij</a:t>
            </a:r>
            <a:r>
              <a:rPr lang="es-ES_tradnl" sz="1000" dirty="0"/>
              <a:t>, Sylvia W.A. </a:t>
            </a:r>
            <a:r>
              <a:rPr lang="es-ES_tradnl" sz="1000" dirty="0" err="1"/>
              <a:t>Kamerling</a:t>
            </a:r>
            <a:r>
              <a:rPr lang="es-ES_tradnl" sz="1000" dirty="0"/>
              <a:t>, Esther N.M. de </a:t>
            </a:r>
            <a:r>
              <a:rPr lang="es-ES_tradnl" sz="1000" dirty="0" err="1"/>
              <a:t>Rooij</a:t>
            </a:r>
            <a:r>
              <a:rPr lang="es-ES_tradnl" sz="1000" dirty="0"/>
              <a:t>, Paul L.A. van </a:t>
            </a:r>
            <a:r>
              <a:rPr lang="es-ES_tradnl" sz="1000" dirty="0" err="1"/>
              <a:t>Daele</a:t>
            </a:r>
            <a:r>
              <a:rPr lang="es-ES_tradnl" sz="1000" dirty="0"/>
              <a:t>, </a:t>
            </a:r>
            <a:r>
              <a:rPr lang="es-ES_tradnl" sz="1000" dirty="0" err="1"/>
              <a:t>Obbo</a:t>
            </a:r>
            <a:r>
              <a:rPr lang="es-ES_tradnl" sz="1000" dirty="0"/>
              <a:t> W. </a:t>
            </a:r>
            <a:r>
              <a:rPr lang="es-ES_tradnl" sz="1000" dirty="0" err="1"/>
              <a:t>Bredewold</a:t>
            </a:r>
            <a:r>
              <a:rPr lang="es-ES_tradnl" sz="1000" dirty="0"/>
              <a:t>, </a:t>
            </a:r>
            <a:r>
              <a:rPr lang="es-ES_tradnl" sz="1000" dirty="0" err="1"/>
              <a:t>Jaap</a:t>
            </a:r>
            <a:r>
              <a:rPr lang="es-ES_tradnl" sz="1000" dirty="0"/>
              <a:t> A. Bakker.</a:t>
            </a:r>
            <a:r>
              <a:rPr lang="en-US" sz="1000" dirty="0"/>
              <a:t> The NET-effect of combining rituximab with belimumab in severe systemic lupus erythematosus</a:t>
            </a:r>
            <a:r>
              <a:rPr lang="es-ES_tradnl" sz="1000" dirty="0"/>
              <a:t>. </a:t>
            </a:r>
            <a:r>
              <a:rPr lang="en-US" sz="1000" dirty="0"/>
              <a:t>Journal of Autoimmunity 91 (2018) 45e54</a:t>
            </a:r>
            <a:endParaRPr lang="es-ES_tradnl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869015-D51A-43EA-84FA-E679C3CE51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8741542" y="3669133"/>
            <a:ext cx="2541132" cy="25352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9B83FA-9025-4EF0-946C-F20312197520}"/>
              </a:ext>
            </a:extLst>
          </p:cNvPr>
          <p:cNvSpPr txBox="1"/>
          <p:nvPr/>
        </p:nvSpPr>
        <p:spPr>
          <a:xfrm>
            <a:off x="875002" y="1843737"/>
            <a:ext cx="459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Inicio del estudio</a:t>
            </a:r>
            <a:r>
              <a:rPr lang="en-US" sz="1400" b="1" dirty="0"/>
              <a:t>:</a:t>
            </a:r>
          </a:p>
          <a:p>
            <a:r>
              <a:rPr lang="en-US" sz="1400" b="1" dirty="0">
                <a:solidFill>
                  <a:srgbClr val="7030A0"/>
                </a:solidFill>
              </a:rPr>
              <a:t>C) </a:t>
            </a:r>
            <a:r>
              <a:rPr lang="es-ES_tradnl" sz="1400" b="1" dirty="0"/>
              <a:t>Glucocorticoides </a:t>
            </a:r>
            <a:r>
              <a:rPr lang="es-ES_tradnl" sz="1400" dirty="0"/>
              <a:t>(mediana): </a:t>
            </a:r>
            <a:r>
              <a:rPr lang="es-ES_tradnl" sz="1400" u="sng" dirty="0"/>
              <a:t>60 mg/día</a:t>
            </a:r>
            <a:r>
              <a:rPr lang="es-ES_tradnl" sz="1400" dirty="0"/>
              <a:t> [rango: 5-60]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57DF7E0-D1A7-4538-B049-CC93F6B95FAE}"/>
              </a:ext>
            </a:extLst>
          </p:cNvPr>
          <p:cNvSpPr txBox="1"/>
          <p:nvPr/>
        </p:nvSpPr>
        <p:spPr>
          <a:xfrm>
            <a:off x="7292928" y="2442023"/>
            <a:ext cx="3755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/>
              <a:t>RTX + BLM (24 semanas):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b="1" dirty="0"/>
              <a:t>Glucocorticoides </a:t>
            </a:r>
            <a:r>
              <a:rPr lang="es-ES_tradnl" sz="1400" dirty="0"/>
              <a:t>(mediana): 93% pacientes </a:t>
            </a:r>
            <a:r>
              <a:rPr lang="es-ES_tradnl" sz="1400" u="sng" dirty="0"/>
              <a:t>7,5 mg/día</a:t>
            </a:r>
            <a:r>
              <a:rPr lang="es-ES_tradnl" sz="1400" dirty="0"/>
              <a:t> [rango: 5-12.5], p=0,001.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F130E76-139C-434C-B001-CA88ECF2E626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54227" y="892176"/>
            <a:ext cx="2341067" cy="24569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3A57F6D-61F2-4E2F-8D11-92E15A4B69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2000961" y="2684014"/>
            <a:ext cx="2341066" cy="25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54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BAAE24-FDE3-ED43-AD14-2B36CC18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A2C96-2086-E747-96CC-FD5DFED8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Importancia de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BLyS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 en el LES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Eficacia de Belimumab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Principales ensayos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Análisis por subgrupos: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LES niños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LES alta actividad (SLDAI ≥10,  DNA+, ↓C3/C4)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LES severo (CNS, Nefritis, Vasculitis,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miopericarditis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, miositis, hemólisis,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) y refractario (SLEDAI&gt;6 a pesar de IS y fallo a tratamiento de inducción o recaída o contraindicación de glucocorticoides</a:t>
            </a:r>
          </a:p>
          <a:p>
            <a:r>
              <a:rPr lang="es-ES_tradnl" b="1" dirty="0"/>
              <a:t>Nuevos datos de seguridad</a:t>
            </a:r>
          </a:p>
          <a:p>
            <a:r>
              <a:rPr lang="es-ES_tradnl" dirty="0"/>
              <a:t>Lo más destacable de Belimumab</a:t>
            </a:r>
          </a:p>
        </p:txBody>
      </p:sp>
    </p:spTree>
    <p:extLst>
      <p:ext uri="{BB962C8B-B14F-4D97-AF65-F5344CB8AC3E}">
        <p14:creationId xmlns:p14="http://schemas.microsoft.com/office/powerpoint/2010/main" xmlns="" val="343325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D3487E-D465-BA4F-98CC-0B65CD4D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Seguridad de Belimumab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E5C3454D-0AC3-5C4C-AD9C-5F98EBAFE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Análisis agrupado de Fases II y III:</a:t>
            </a:r>
          </a:p>
          <a:p>
            <a:pPr lvl="1"/>
            <a:r>
              <a:rPr lang="es-ES_tradnl" dirty="0"/>
              <a:t>EA: 16.6%, 19.5%, 13.5%, y 18.0% (PLB, 1mgKg, 4mg/Kg y 10mg/Kg</a:t>
            </a:r>
          </a:p>
          <a:p>
            <a:pPr lvl="1"/>
            <a:r>
              <a:rPr lang="es-ES_tradnl" dirty="0"/>
              <a:t>Reacciones infusionales: 0.4%, 0.9%, 0%, y 0.9%.</a:t>
            </a:r>
          </a:p>
          <a:p>
            <a:pPr lvl="1"/>
            <a:r>
              <a:rPr lang="es-ES_tradnl" dirty="0"/>
              <a:t>Infecciones graves: 5.5%, 7.1%, 6.3%, and 5.3%.</a:t>
            </a:r>
          </a:p>
          <a:p>
            <a:pPr lvl="1"/>
            <a:r>
              <a:rPr lang="es-ES_tradnl" dirty="0"/>
              <a:t>Neoplasias: 29/100pts/año (PLB), vs. 20/100pts/año (BLM combinado)</a:t>
            </a:r>
          </a:p>
          <a:p>
            <a:pPr lvl="1"/>
            <a:r>
              <a:rPr lang="es-ES_tradnl" dirty="0"/>
              <a:t>Mortalidad: 0.43 vs. 0.73</a:t>
            </a:r>
          </a:p>
          <a:p>
            <a:r>
              <a:rPr lang="es-ES_tradnl" dirty="0"/>
              <a:t>LTE </a:t>
            </a:r>
            <a:r>
              <a:rPr lang="es-ES_tradnl" dirty="0" err="1"/>
              <a:t>Study</a:t>
            </a:r>
            <a:r>
              <a:rPr lang="es-ES_tradnl" dirty="0"/>
              <a:t>: 427/998 (42,8%) retiradas:</a:t>
            </a:r>
          </a:p>
          <a:p>
            <a:pPr lvl="1"/>
            <a:r>
              <a:rPr lang="es-ES_tradnl" dirty="0"/>
              <a:t>16,8% petición del paciente</a:t>
            </a:r>
          </a:p>
          <a:p>
            <a:pPr lvl="1"/>
            <a:r>
              <a:rPr lang="es-ES_tradnl" dirty="0"/>
              <a:t>EA 8,5%: infecciones 28%, trastornos GI 14%.</a:t>
            </a:r>
          </a:p>
          <a:p>
            <a:pPr marL="128016" lvl="1" indent="0">
              <a:buNone/>
            </a:pPr>
            <a:r>
              <a:rPr lang="es-ES_tradnl" sz="2200" dirty="0"/>
              <a:t>Efecto adversos homogéneos en los subgrupos de tratamiento combinado </a:t>
            </a:r>
          </a:p>
          <a:p>
            <a:r>
              <a:rPr lang="es-ES_tradnl" dirty="0"/>
              <a:t>Leucoencefalopatía multifocal progresiva: Registro FDA 4,5 (CI 2,3-9,0)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648781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F8F17E2-5721-F343-B845-055C79B1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152400"/>
            <a:ext cx="104267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230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BAAE24-FDE3-ED43-AD14-2B36CC18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A2C96-2086-E747-96CC-FD5DFED8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Importancia de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BLyS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 en el LES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Eficacia de Belimumab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Principales ensayos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Análisis por subgrupos: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LES niños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LES alta actividad (SLDAI ≥10,  DNA+, ↓C3/C4)</a:t>
            </a:r>
          </a:p>
          <a:p>
            <a:pPr lvl="1"/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LES severo (CNS, Nefritis, Vasculitis,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miopericarditis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, miositis, hemólisis,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) y refractario (SLEDAI&gt;6 a pesar de IS y fallo a tratamiento de inducción o recaída o contraindicación de glucocorticoides</a:t>
            </a:r>
          </a:p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Nuevos datos de seguridad</a:t>
            </a:r>
          </a:p>
          <a:p>
            <a:r>
              <a:rPr lang="es-ES_tradnl" b="1" dirty="0"/>
              <a:t>Lo más destacable de Belimumab</a:t>
            </a:r>
          </a:p>
        </p:txBody>
      </p:sp>
    </p:spTree>
    <p:extLst>
      <p:ext uri="{BB962C8B-B14F-4D97-AF65-F5344CB8AC3E}">
        <p14:creationId xmlns:p14="http://schemas.microsoft.com/office/powerpoint/2010/main" xmlns="" val="3120937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8D2CE3C-D3F3-DB49-8E8D-D68D437C055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184250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5B75F15-7856-B04F-ACF7-EB1950A5D88B}"/>
              </a:ext>
            </a:extLst>
          </p:cNvPr>
          <p:cNvSpPr/>
          <p:nvPr/>
        </p:nvSpPr>
        <p:spPr>
          <a:xfrm>
            <a:off x="3361185" y="1842505"/>
            <a:ext cx="573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Helvetica" pitchFamily="2" charset="0"/>
              </a:rPr>
              <a:t>Fanouriakis</a:t>
            </a:r>
            <a:r>
              <a:rPr lang="es-ES" dirty="0">
                <a:latin typeface="Helvetica" pitchFamily="2" charset="0"/>
              </a:rPr>
              <a:t> A, et al. Ann </a:t>
            </a:r>
            <a:r>
              <a:rPr lang="es-ES" dirty="0" err="1">
                <a:latin typeface="Helvetica" pitchFamily="2" charset="0"/>
              </a:rPr>
              <a:t>Rheum</a:t>
            </a:r>
            <a:r>
              <a:rPr lang="es-ES" dirty="0">
                <a:latin typeface="Helvetica" pitchFamily="2" charset="0"/>
              </a:rPr>
              <a:t> </a:t>
            </a:r>
            <a:r>
              <a:rPr lang="es-ES" dirty="0" err="1">
                <a:latin typeface="Helvetica" pitchFamily="2" charset="0"/>
              </a:rPr>
              <a:t>Dis</a:t>
            </a:r>
            <a:r>
              <a:rPr lang="es-ES" dirty="0">
                <a:latin typeface="Helvetica" pitchFamily="2" charset="0"/>
              </a:rPr>
              <a:t> 2019;78:736–745</a:t>
            </a:r>
            <a:endParaRPr lang="es-ES" dirty="0">
              <a:effectLst/>
              <a:latin typeface="Helvetic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F66235-860B-E941-8A72-96BB07350DC3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404020"/>
            <a:ext cx="12192000" cy="10989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DF5B4B0-40BA-AF4E-97BC-0F6DCDD492B4}"/>
              </a:ext>
            </a:extLst>
          </p:cNvPr>
          <p:cNvSpPr/>
          <p:nvPr/>
        </p:nvSpPr>
        <p:spPr>
          <a:xfrm>
            <a:off x="2663951" y="3831314"/>
            <a:ext cx="7132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latin typeface="Times" pitchFamily="2" charset="0"/>
              </a:rPr>
              <a:t>Patients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with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persistent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disease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may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benefit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from</a:t>
            </a:r>
            <a:r>
              <a:rPr lang="es-ES" dirty="0">
                <a:latin typeface="Times" pitchFamily="2" charset="0"/>
              </a:rPr>
              <a:t> belimumab; more </a:t>
            </a:r>
            <a:r>
              <a:rPr lang="es-ES" dirty="0" err="1">
                <a:latin typeface="Times" pitchFamily="2" charset="0"/>
              </a:rPr>
              <a:t>likely</a:t>
            </a:r>
            <a:r>
              <a:rPr lang="es-ES" dirty="0">
                <a:latin typeface="Times" pitchFamily="2" charset="0"/>
              </a:rPr>
              <a:t> to </a:t>
            </a:r>
            <a:r>
              <a:rPr lang="es-ES" dirty="0" err="1">
                <a:latin typeface="Times" pitchFamily="2" charset="0"/>
              </a:rPr>
              <a:t>respond</a:t>
            </a:r>
            <a:r>
              <a:rPr lang="es-ES" dirty="0">
                <a:latin typeface="Times" pitchFamily="2" charset="0"/>
              </a:rPr>
              <a:t> are </a:t>
            </a:r>
            <a:r>
              <a:rPr lang="es-ES" dirty="0" err="1">
                <a:latin typeface="Times" pitchFamily="2" charset="0"/>
              </a:rPr>
              <a:t>patients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with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high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disease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activity</a:t>
            </a:r>
            <a:r>
              <a:rPr lang="es-ES" dirty="0">
                <a:latin typeface="Times" pitchFamily="2" charset="0"/>
              </a:rPr>
              <a:t> (</a:t>
            </a:r>
            <a:r>
              <a:rPr lang="es-ES" dirty="0" err="1">
                <a:latin typeface="Times" pitchFamily="2" charset="0"/>
              </a:rPr>
              <a:t>eg</a:t>
            </a:r>
            <a:r>
              <a:rPr lang="es-ES" dirty="0">
                <a:latin typeface="Times" pitchFamily="2" charset="0"/>
              </a:rPr>
              <a:t>, SLEDAI &gt;10), </a:t>
            </a:r>
            <a:r>
              <a:rPr lang="es-ES" dirty="0" err="1">
                <a:latin typeface="Times" pitchFamily="2" charset="0"/>
              </a:rPr>
              <a:t>prednisone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dose</a:t>
            </a:r>
            <a:r>
              <a:rPr lang="es-ES" dirty="0">
                <a:latin typeface="Times" pitchFamily="2" charset="0"/>
              </a:rPr>
              <a:t> &gt;7.5 mg/</a:t>
            </a:r>
            <a:r>
              <a:rPr lang="es-ES" dirty="0" err="1">
                <a:latin typeface="Times" pitchFamily="2" charset="0"/>
              </a:rPr>
              <a:t>day</a:t>
            </a:r>
            <a:r>
              <a:rPr lang="es-ES" dirty="0">
                <a:latin typeface="Times" pitchFamily="2" charset="0"/>
              </a:rPr>
              <a:t> and </a:t>
            </a:r>
            <a:r>
              <a:rPr lang="es-ES" dirty="0" err="1">
                <a:latin typeface="Times" pitchFamily="2" charset="0"/>
              </a:rPr>
              <a:t>serological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activity</a:t>
            </a:r>
            <a:r>
              <a:rPr lang="es-ES" dirty="0">
                <a:latin typeface="Times" pitchFamily="2" charset="0"/>
              </a:rPr>
              <a:t> (</a:t>
            </a:r>
            <a:r>
              <a:rPr lang="es-ES" dirty="0" err="1">
                <a:latin typeface="Times" pitchFamily="2" charset="0"/>
              </a:rPr>
              <a:t>low</a:t>
            </a:r>
            <a:r>
              <a:rPr lang="es-ES" dirty="0">
                <a:latin typeface="Times" pitchFamily="2" charset="0"/>
              </a:rPr>
              <a:t> C3/C4, </a:t>
            </a:r>
            <a:r>
              <a:rPr lang="es-ES" dirty="0" err="1">
                <a:latin typeface="Times" pitchFamily="2" charset="0"/>
              </a:rPr>
              <a:t>high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antidsDNA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titres</a:t>
            </a:r>
            <a:r>
              <a:rPr lang="es-ES" dirty="0">
                <a:latin typeface="Times" pitchFamily="2" charset="0"/>
              </a:rPr>
              <a:t>), </a:t>
            </a:r>
            <a:r>
              <a:rPr lang="es-ES" dirty="0" err="1">
                <a:latin typeface="Times" pitchFamily="2" charset="0"/>
              </a:rPr>
              <a:t>with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cutaneous</a:t>
            </a:r>
            <a:r>
              <a:rPr lang="es-ES" dirty="0">
                <a:latin typeface="Times" pitchFamily="2" charset="0"/>
              </a:rPr>
              <a:t>, </a:t>
            </a:r>
            <a:r>
              <a:rPr lang="es-ES" dirty="0" err="1">
                <a:latin typeface="Times" pitchFamily="2" charset="0"/>
              </a:rPr>
              <a:t>musculoskeletal</a:t>
            </a:r>
            <a:r>
              <a:rPr lang="es-ES" dirty="0">
                <a:latin typeface="Times" pitchFamily="2" charset="0"/>
              </a:rPr>
              <a:t> and </a:t>
            </a:r>
            <a:r>
              <a:rPr lang="es-ES" dirty="0" err="1">
                <a:latin typeface="Times" pitchFamily="2" charset="0"/>
              </a:rPr>
              <a:t>serological</a:t>
            </a:r>
            <a:endParaRPr lang="es-ES" dirty="0">
              <a:latin typeface="Times" pitchFamily="2" charset="0"/>
            </a:endParaRPr>
          </a:p>
          <a:p>
            <a:r>
              <a:rPr lang="es-ES" dirty="0" err="1">
                <a:latin typeface="Times" pitchFamily="2" charset="0"/>
              </a:rPr>
              <a:t>manifestations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responding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the</a:t>
            </a:r>
            <a:r>
              <a:rPr lang="es-ES" dirty="0">
                <a:latin typeface="Times" pitchFamily="2" charset="0"/>
              </a:rPr>
              <a:t> </a:t>
            </a:r>
            <a:r>
              <a:rPr lang="es-ES" dirty="0" err="1">
                <a:latin typeface="Times" pitchFamily="2" charset="0"/>
              </a:rPr>
              <a:t>most</a:t>
            </a:r>
            <a:r>
              <a:rPr lang="es-ES" dirty="0">
                <a:latin typeface="Times" pitchFamily="2" charset="0"/>
              </a:rPr>
              <a:t>.</a:t>
            </a:r>
            <a:endParaRPr lang="es-ES" dirty="0"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317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B1C2DAD-5B6A-984C-9048-B54EB94BE2C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5222" y="0"/>
            <a:ext cx="11701555" cy="6858000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11975126-E595-0E44-9E8C-B9C4BF98183B}"/>
              </a:ext>
            </a:extLst>
          </p:cNvPr>
          <p:cNvSpPr/>
          <p:nvPr/>
        </p:nvSpPr>
        <p:spPr>
          <a:xfrm>
            <a:off x="5945403" y="3842335"/>
            <a:ext cx="1195521" cy="480647"/>
          </a:xfrm>
          <a:prstGeom prst="roundRect">
            <a:avLst/>
          </a:prstGeom>
          <a:noFill/>
          <a:ln w="34925">
            <a:solidFill>
              <a:srgbClr val="00B0F0"/>
            </a:solidFill>
            <a:prstDash val="dash"/>
          </a:ln>
          <a:effectLst>
            <a:glow rad="101600">
              <a:schemeClr val="accent2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43059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F0726F-0A57-F143-92A0-66BA1E69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Objetivos del 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196BD9-78FD-644D-893E-843FCD891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26" y="2286000"/>
            <a:ext cx="10326674" cy="93666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algn="ctr"/>
            <a:r>
              <a:rPr lang="es-ES_tradnl" sz="2400" dirty="0"/>
              <a:t>Minimizar la actividad de la enfermedad = REMISIÓN = tratamiento de inducción</a:t>
            </a:r>
          </a:p>
          <a:p>
            <a:pPr marL="0" algn="ctr"/>
            <a:r>
              <a:rPr lang="es-ES_tradnl" sz="2400" dirty="0"/>
              <a:t>Prevenir las recidivas = MANTENER LA REMISIÓN = Tratamiento </a:t>
            </a:r>
            <a:r>
              <a:rPr lang="es-ES_tradnl" sz="2400"/>
              <a:t>de mantenimiento</a:t>
            </a:r>
            <a:endParaRPr lang="es-ES_tradnl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AC2FC21-F17B-A941-8765-3E76F5065C0F}"/>
              </a:ext>
            </a:extLst>
          </p:cNvPr>
          <p:cNvSpPr txBox="1"/>
          <p:nvPr/>
        </p:nvSpPr>
        <p:spPr>
          <a:xfrm>
            <a:off x="3103241" y="4081817"/>
            <a:ext cx="556184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_tradnl" sz="2000" dirty="0"/>
              <a:t>Prevenir el daño</a:t>
            </a:r>
          </a:p>
          <a:p>
            <a:pPr algn="ctr"/>
            <a:r>
              <a:rPr lang="es-ES_tradnl" sz="2000" dirty="0"/>
              <a:t>Reducir la morbilidad</a:t>
            </a:r>
          </a:p>
          <a:p>
            <a:pPr algn="ctr"/>
            <a:r>
              <a:rPr lang="es-ES_tradnl" sz="2000" dirty="0"/>
              <a:t>Mejorar la supervivencia</a:t>
            </a:r>
          </a:p>
          <a:p>
            <a:pPr algn="ctr"/>
            <a:r>
              <a:rPr lang="es-ES_tradnl" sz="2000" dirty="0"/>
              <a:t>Mejorar la calidad de vida relacionada con la salud</a:t>
            </a:r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xmlns="" id="{5FC47D3B-A602-7140-B070-25BAA794A81E}"/>
              </a:ext>
            </a:extLst>
          </p:cNvPr>
          <p:cNvSpPr/>
          <p:nvPr/>
        </p:nvSpPr>
        <p:spPr>
          <a:xfrm>
            <a:off x="5509025" y="3411415"/>
            <a:ext cx="750277" cy="574431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75226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C23596-2655-D545-B795-1807AF8D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Qué nos ha enseñado?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9541AC7-8A4A-8A45-8931-07D2E7A46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el tratamiento del LES debe considerarse el órgano afectado, la gravedad de la enfermedad, la frecuencia de recaídas y las comorbilidades.</a:t>
            </a:r>
          </a:p>
          <a:p>
            <a:r>
              <a:rPr lang="es-ES_tradnl" dirty="0"/>
              <a:t>El tratamiento debe guiarse por objetivos: remisión, prevención del daño y mejoría de la calidad de vida.</a:t>
            </a:r>
          </a:p>
          <a:p>
            <a:r>
              <a:rPr lang="es-ES_tradnl" dirty="0"/>
              <a:t>BLM es recomendable en los pacientes con LES no renal que no responden a tratamiento estándar, especialmente si tienen afectación articular/cutánea, alta actividad (SLEDAI &gt;10, DNA+, ↓C3/C4) y no logran bajar prednisona &gt;7,5mg/d.</a:t>
            </a:r>
          </a:p>
          <a:p>
            <a:r>
              <a:rPr lang="es-ES_tradnl" dirty="0"/>
              <a:t>El bloqueo de puede restaurar parcialmente la tolerancia en algunos subgrupos de pacientes con LES.</a:t>
            </a:r>
          </a:p>
        </p:txBody>
      </p:sp>
    </p:spTree>
    <p:extLst>
      <p:ext uri="{BB962C8B-B14F-4D97-AF65-F5344CB8AC3E}">
        <p14:creationId xmlns:p14="http://schemas.microsoft.com/office/powerpoint/2010/main" xmlns="" val="337122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>
            <a:graphicFrameLocks/>
          </p:cNvGraphicFramePr>
          <p:nvPr>
            <p:extLst/>
          </p:nvPr>
        </p:nvGraphicFramePr>
        <p:xfrm>
          <a:off x="1883024" y="1772817"/>
          <a:ext cx="8784976" cy="40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 bwMode="auto">
          <a:xfrm flipV="1">
            <a:off x="6496051" y="4110894"/>
            <a:ext cx="215900" cy="5397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5865813" y="4599785"/>
            <a:ext cx="1403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1200" b="1">
                <a:solidFill>
                  <a:srgbClr val="544F40"/>
                </a:solidFill>
              </a:rPr>
              <a:t>Criterios </a:t>
            </a:r>
            <a:r>
              <a:rPr lang="en-GB" altLang="en-US" sz="1200" b="1" err="1">
                <a:solidFill>
                  <a:srgbClr val="544F40"/>
                </a:solidFill>
              </a:rPr>
              <a:t>Clasificación</a:t>
            </a:r>
            <a:r>
              <a:rPr lang="en-GB" altLang="en-US" sz="1200" b="1">
                <a:solidFill>
                  <a:srgbClr val="544F40"/>
                </a:solidFill>
              </a:rPr>
              <a:t> ACR </a:t>
            </a:r>
            <a:r>
              <a:rPr lang="en-GB" altLang="en-US" sz="1200" b="1" err="1">
                <a:solidFill>
                  <a:srgbClr val="544F40"/>
                </a:solidFill>
              </a:rPr>
              <a:t>revisados</a:t>
            </a:r>
            <a:r>
              <a:rPr lang="en-GB" altLang="en-US" sz="1200" b="1">
                <a:solidFill>
                  <a:srgbClr val="544F40"/>
                </a:solidFill>
              </a:rPr>
              <a:t> 1982</a:t>
            </a:r>
            <a:r>
              <a:rPr lang="en-GB" altLang="en-US" sz="1200" b="1" baseline="30000">
                <a:solidFill>
                  <a:srgbClr val="544F40"/>
                </a:solidFill>
              </a:rPr>
              <a:t>1</a:t>
            </a:r>
            <a:endParaRPr lang="en-GB" altLang="en-US" sz="1200" b="1">
              <a:solidFill>
                <a:srgbClr val="544F40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 flipV="1">
            <a:off x="9402763" y="4110894"/>
            <a:ext cx="215900" cy="5397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8772526" y="4654878"/>
            <a:ext cx="135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1200" b="1" err="1">
                <a:solidFill>
                  <a:srgbClr val="544F40"/>
                </a:solidFill>
              </a:rPr>
              <a:t>Guías</a:t>
            </a:r>
            <a:r>
              <a:rPr lang="en-GB" altLang="en-US" sz="1200" b="1">
                <a:solidFill>
                  <a:srgbClr val="544F40"/>
                </a:solidFill>
              </a:rPr>
              <a:t> de </a:t>
            </a:r>
            <a:r>
              <a:rPr lang="en-GB" altLang="en-US" sz="1200" b="1" err="1">
                <a:solidFill>
                  <a:srgbClr val="544F40"/>
                </a:solidFill>
              </a:rPr>
              <a:t>Manejo</a:t>
            </a:r>
            <a:r>
              <a:rPr lang="en-GB" altLang="en-US" sz="1200" b="1">
                <a:solidFill>
                  <a:srgbClr val="544F40"/>
                </a:solidFill>
              </a:rPr>
              <a:t> LES</a:t>
            </a:r>
          </a:p>
          <a:p>
            <a:pPr algn="ctr">
              <a:defRPr/>
            </a:pPr>
            <a:r>
              <a:rPr lang="en-GB" altLang="en-US" sz="1200" b="1">
                <a:solidFill>
                  <a:srgbClr val="544F40"/>
                </a:solidFill>
              </a:rPr>
              <a:t>2008</a:t>
            </a:r>
            <a:r>
              <a:rPr lang="en-GB" altLang="en-US" sz="1200" b="1" baseline="30000">
                <a:solidFill>
                  <a:srgbClr val="544F40"/>
                </a:solidFill>
              </a:rPr>
              <a:t>4</a:t>
            </a:r>
          </a:p>
        </p:txBody>
      </p:sp>
      <p:sp>
        <p:nvSpPr>
          <p:cNvPr id="17" name="Down Arrow 16"/>
          <p:cNvSpPr/>
          <p:nvPr/>
        </p:nvSpPr>
        <p:spPr bwMode="auto">
          <a:xfrm flipV="1">
            <a:off x="5267326" y="4110894"/>
            <a:ext cx="215900" cy="5397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4637089" y="4599785"/>
            <a:ext cx="1404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1200" b="1">
                <a:solidFill>
                  <a:srgbClr val="544F40"/>
                </a:solidFill>
              </a:rPr>
              <a:t>Criterios </a:t>
            </a:r>
            <a:r>
              <a:rPr lang="en-GB" altLang="en-US" sz="1200" b="1" err="1">
                <a:solidFill>
                  <a:srgbClr val="544F40"/>
                </a:solidFill>
              </a:rPr>
              <a:t>Clasificación</a:t>
            </a:r>
            <a:r>
              <a:rPr lang="en-GB" altLang="en-US" sz="1200" b="1">
                <a:solidFill>
                  <a:srgbClr val="544F40"/>
                </a:solidFill>
              </a:rPr>
              <a:t> ACR 1971</a:t>
            </a:r>
            <a:r>
              <a:rPr lang="en-GB" altLang="en-US" sz="1200" b="1" baseline="30000">
                <a:solidFill>
                  <a:srgbClr val="544F40"/>
                </a:solidFill>
              </a:rPr>
              <a:t>1</a:t>
            </a:r>
            <a:endParaRPr lang="en-GB" altLang="en-US" sz="1200" b="1">
              <a:solidFill>
                <a:srgbClr val="544F40"/>
              </a:solidFill>
            </a:endParaRPr>
          </a:p>
        </p:txBody>
      </p:sp>
      <p:sp>
        <p:nvSpPr>
          <p:cNvPr id="34" name="Down Arrow 33"/>
          <p:cNvSpPr/>
          <p:nvPr/>
        </p:nvSpPr>
        <p:spPr bwMode="auto">
          <a:xfrm flipV="1">
            <a:off x="8255001" y="4110894"/>
            <a:ext cx="215900" cy="5397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13330" name="TextBox 34"/>
          <p:cNvSpPr txBox="1">
            <a:spLocks noChangeArrowheads="1"/>
          </p:cNvSpPr>
          <p:nvPr/>
        </p:nvSpPr>
        <p:spPr bwMode="auto">
          <a:xfrm>
            <a:off x="7731126" y="4654878"/>
            <a:ext cx="1266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1200" b="1" err="1">
                <a:solidFill>
                  <a:srgbClr val="544F40"/>
                </a:solidFill>
              </a:rPr>
              <a:t>Guías</a:t>
            </a:r>
            <a:r>
              <a:rPr lang="en-GB" altLang="en-US" sz="1200" b="1">
                <a:solidFill>
                  <a:srgbClr val="544F40"/>
                </a:solidFill>
              </a:rPr>
              <a:t> de </a:t>
            </a:r>
            <a:r>
              <a:rPr lang="en-GB" altLang="en-US" sz="1200" b="1" err="1">
                <a:solidFill>
                  <a:srgbClr val="544F40"/>
                </a:solidFill>
              </a:rPr>
              <a:t>Manejo</a:t>
            </a:r>
            <a:r>
              <a:rPr lang="en-GB" altLang="en-US" sz="1200" b="1">
                <a:solidFill>
                  <a:srgbClr val="544F40"/>
                </a:solidFill>
              </a:rPr>
              <a:t> LES</a:t>
            </a:r>
          </a:p>
          <a:p>
            <a:pPr algn="ctr">
              <a:defRPr/>
            </a:pPr>
            <a:r>
              <a:rPr lang="en-GB" altLang="en-US" sz="1200" b="1">
                <a:solidFill>
                  <a:srgbClr val="544F40"/>
                </a:solidFill>
              </a:rPr>
              <a:t>1999</a:t>
            </a:r>
            <a:r>
              <a:rPr lang="en-GB" altLang="en-US" sz="1200" b="1" baseline="30000">
                <a:solidFill>
                  <a:srgbClr val="544F40"/>
                </a:solidFill>
              </a:rPr>
              <a:t>2</a:t>
            </a:r>
            <a:endParaRPr lang="en-GB" altLang="en-US" sz="1200" b="1">
              <a:solidFill>
                <a:srgbClr val="544F40"/>
              </a:solidFill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399C874D-049D-8E49-9827-FF251F12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dirty="0"/>
              <a:t>Supervivencia en LES</a:t>
            </a:r>
            <a:endParaRPr lang="es-ES_tradnl" dirty="0"/>
          </a:p>
        </p:txBody>
      </p:sp>
      <p:sp>
        <p:nvSpPr>
          <p:cNvPr id="13332" name="Text Placeholder 17"/>
          <p:cNvSpPr>
            <a:spLocks noGrp="1"/>
          </p:cNvSpPr>
          <p:nvPr>
            <p:ph idx="4294967295"/>
          </p:nvPr>
        </p:nvSpPr>
        <p:spPr>
          <a:xfrm>
            <a:off x="0" y="2286000"/>
            <a:ext cx="9720263" cy="4022725"/>
          </a:xfrm>
        </p:spPr>
        <p:txBody>
          <a:bodyPr/>
          <a:lstStyle/>
          <a:p>
            <a:r>
              <a:rPr lang="en-GB" altLang="en-US"/>
              <a:t> </a:t>
            </a:r>
          </a:p>
        </p:txBody>
      </p:sp>
      <p:sp>
        <p:nvSpPr>
          <p:cNvPr id="13334" name="TextBox 1"/>
          <p:cNvSpPr txBox="1">
            <a:spLocks noChangeArrowheads="1"/>
          </p:cNvSpPr>
          <p:nvPr/>
        </p:nvSpPr>
        <p:spPr bwMode="auto">
          <a:xfrm rot="-5400000">
            <a:off x="106205" y="3434354"/>
            <a:ext cx="363537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1600" b="1" err="1">
                <a:solidFill>
                  <a:srgbClr val="544F40"/>
                </a:solidFill>
              </a:rPr>
              <a:t>Supervivencia</a:t>
            </a:r>
            <a:r>
              <a:rPr lang="en-GB" altLang="en-US" sz="1600" b="1">
                <a:solidFill>
                  <a:srgbClr val="544F40"/>
                </a:solidFill>
              </a:rPr>
              <a:t> </a:t>
            </a:r>
            <a:r>
              <a:rPr lang="en-GB" altLang="en-US" sz="1600" b="1" err="1">
                <a:solidFill>
                  <a:srgbClr val="544F40"/>
                </a:solidFill>
              </a:rPr>
              <a:t>estimada</a:t>
            </a:r>
            <a:r>
              <a:rPr lang="en-GB" altLang="en-US" sz="1600" b="1">
                <a:solidFill>
                  <a:srgbClr val="544F40"/>
                </a:solidFill>
              </a:rPr>
              <a:t> de </a:t>
            </a:r>
            <a:r>
              <a:rPr lang="en-GB" altLang="en-US" sz="1600" b="1" err="1">
                <a:solidFill>
                  <a:srgbClr val="544F40"/>
                </a:solidFill>
              </a:rPr>
              <a:t>los</a:t>
            </a:r>
            <a:r>
              <a:rPr lang="en-GB" altLang="en-US" sz="1600" b="1">
                <a:solidFill>
                  <a:srgbClr val="544F40"/>
                </a:solidFill>
              </a:rPr>
              <a:t> </a:t>
            </a:r>
            <a:r>
              <a:rPr lang="en-GB" altLang="en-US" sz="1600" b="1" err="1">
                <a:solidFill>
                  <a:srgbClr val="544F40"/>
                </a:solidFill>
              </a:rPr>
              <a:t>pacientes</a:t>
            </a:r>
            <a:r>
              <a:rPr lang="en-GB" altLang="en-US" sz="1600" b="1">
                <a:solidFill>
                  <a:srgbClr val="544F40"/>
                </a:solidFill>
              </a:rPr>
              <a:t> (%)</a:t>
            </a:r>
          </a:p>
        </p:txBody>
      </p:sp>
      <p:grpSp>
        <p:nvGrpSpPr>
          <p:cNvPr id="13335" name="Group 5"/>
          <p:cNvGrpSpPr>
            <a:grpSpLocks/>
          </p:cNvGrpSpPr>
          <p:nvPr/>
        </p:nvGrpSpPr>
        <p:grpSpPr bwMode="auto">
          <a:xfrm>
            <a:off x="2586038" y="1885159"/>
            <a:ext cx="1560512" cy="1928812"/>
            <a:chOff x="1025258" y="1101472"/>
            <a:chExt cx="1559424" cy="1927859"/>
          </a:xfrm>
        </p:grpSpPr>
        <p:grpSp>
          <p:nvGrpSpPr>
            <p:cNvPr id="13358" name="Group 2"/>
            <p:cNvGrpSpPr>
              <a:grpSpLocks/>
            </p:cNvGrpSpPr>
            <p:nvPr/>
          </p:nvGrpSpPr>
          <p:grpSpPr bwMode="auto">
            <a:xfrm>
              <a:off x="1025258" y="1101472"/>
              <a:ext cx="1559424" cy="1927859"/>
              <a:chOff x="1655916" y="1243200"/>
              <a:chExt cx="1560319" cy="2021817"/>
            </a:xfrm>
          </p:grpSpPr>
          <p:sp>
            <p:nvSpPr>
              <p:cNvPr id="5" name="Down Arrow 4"/>
              <p:cNvSpPr/>
              <p:nvPr/>
            </p:nvSpPr>
            <p:spPr>
              <a:xfrm>
                <a:off x="2033532" y="2170166"/>
                <a:ext cx="216024" cy="1094851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544F40"/>
                  </a:solidFill>
                  <a:latin typeface="Arial"/>
                </a:endParaRPr>
              </a:p>
            </p:txBody>
          </p:sp>
          <p:sp>
            <p:nvSpPr>
              <p:cNvPr id="13365" name="TextBox 5"/>
              <p:cNvSpPr txBox="1">
                <a:spLocks noChangeArrowheads="1"/>
              </p:cNvSpPr>
              <p:nvPr/>
            </p:nvSpPr>
            <p:spPr bwMode="auto">
              <a:xfrm>
                <a:off x="1655916" y="1243200"/>
                <a:ext cx="1560319" cy="677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GB" altLang="en-US" sz="1200" b="1" err="1">
                    <a:solidFill>
                      <a:srgbClr val="544F40"/>
                    </a:solidFill>
                  </a:rPr>
                  <a:t>Antimaláricos</a:t>
                </a:r>
                <a:r>
                  <a:rPr lang="en-GB" altLang="en-US" sz="1200" b="1">
                    <a:solidFill>
                      <a:srgbClr val="544F40"/>
                    </a:solidFill>
                  </a:rPr>
                  <a:t> y  </a:t>
                </a:r>
                <a:r>
                  <a:rPr lang="en-GB" altLang="en-US" sz="1200" b="1" err="1">
                    <a:solidFill>
                      <a:srgbClr val="544F40"/>
                    </a:solidFill>
                  </a:rPr>
                  <a:t>corticosteroides</a:t>
                </a:r>
                <a:endParaRPr lang="en-GB" altLang="en-US" sz="1200" b="1">
                  <a:solidFill>
                    <a:srgbClr val="544F40"/>
                  </a:solidFill>
                </a:endParaRPr>
              </a:p>
              <a:p>
                <a:pPr algn="ctr">
                  <a:defRPr/>
                </a:pPr>
                <a:r>
                  <a:rPr lang="en-GB" altLang="en-US" sz="1200" b="1">
                    <a:solidFill>
                      <a:srgbClr val="544F40"/>
                    </a:solidFill>
                  </a:rPr>
                  <a:t>1948–1955</a:t>
                </a:r>
                <a:r>
                  <a:rPr lang="en-GB" altLang="en-US" sz="1200" b="1" baseline="30000">
                    <a:solidFill>
                      <a:srgbClr val="544F40"/>
                    </a:solidFill>
                  </a:rPr>
                  <a:t>1</a:t>
                </a:r>
                <a:endParaRPr lang="en-GB" altLang="en-US" sz="1200" b="1">
                  <a:solidFill>
                    <a:srgbClr val="544F40"/>
                  </a:solidFill>
                </a:endParaRPr>
              </a:p>
            </p:txBody>
          </p:sp>
        </p:grpSp>
        <p:sp>
          <p:nvSpPr>
            <p:cNvPr id="27" name="Down Arrow 26"/>
            <p:cNvSpPr/>
            <p:nvPr/>
          </p:nvSpPr>
          <p:spPr bwMode="auto">
            <a:xfrm>
              <a:off x="1690688" y="1985359"/>
              <a:ext cx="215900" cy="867149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544F40"/>
                </a:solidFill>
                <a:latin typeface="Arial"/>
              </a:endParaRPr>
            </a:p>
          </p:txBody>
        </p:sp>
      </p:grpSp>
      <p:grpSp>
        <p:nvGrpSpPr>
          <p:cNvPr id="13336" name="Group 32"/>
          <p:cNvGrpSpPr>
            <a:grpSpLocks/>
          </p:cNvGrpSpPr>
          <p:nvPr/>
        </p:nvGrpSpPr>
        <p:grpSpPr bwMode="auto">
          <a:xfrm>
            <a:off x="3006726" y="4277521"/>
            <a:ext cx="1439863" cy="1167212"/>
            <a:chOff x="1382449" y="4050546"/>
            <a:chExt cx="1440367" cy="1167376"/>
          </a:xfrm>
        </p:grpSpPr>
        <p:sp>
          <p:nvSpPr>
            <p:cNvPr id="13" name="Down Arrow 12"/>
            <p:cNvSpPr/>
            <p:nvPr/>
          </p:nvSpPr>
          <p:spPr>
            <a:xfrm flipV="1">
              <a:off x="1967889" y="4050546"/>
              <a:ext cx="216024" cy="539963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544F40"/>
                </a:solidFill>
                <a:latin typeface="Arial"/>
              </a:endParaRPr>
            </a:p>
          </p:txBody>
        </p:sp>
        <p:sp>
          <p:nvSpPr>
            <p:cNvPr id="13357" name="TextBox 13"/>
            <p:cNvSpPr txBox="1">
              <a:spLocks noChangeArrowheads="1"/>
            </p:cNvSpPr>
            <p:nvPr/>
          </p:nvSpPr>
          <p:spPr bwMode="auto">
            <a:xfrm>
              <a:off x="1382449" y="4571500"/>
              <a:ext cx="1440367" cy="646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sz="1200" b="1" err="1">
                  <a:solidFill>
                    <a:srgbClr val="544F40"/>
                  </a:solidFill>
                </a:rPr>
                <a:t>Herramientas</a:t>
              </a:r>
              <a:r>
                <a:rPr lang="en-GB" altLang="en-US" sz="1200" b="1">
                  <a:solidFill>
                    <a:srgbClr val="544F40"/>
                  </a:solidFill>
                </a:rPr>
                <a:t> </a:t>
              </a:r>
              <a:r>
                <a:rPr lang="en-GB" altLang="en-US" sz="1200" b="1" err="1">
                  <a:solidFill>
                    <a:srgbClr val="544F40"/>
                  </a:solidFill>
                </a:rPr>
                <a:t>diagnósticas</a:t>
              </a:r>
              <a:endParaRPr lang="en-GB" altLang="en-US" sz="1200" b="1">
                <a:solidFill>
                  <a:srgbClr val="544F40"/>
                </a:solidFill>
              </a:endParaRPr>
            </a:p>
            <a:p>
              <a:pPr algn="ctr">
                <a:defRPr/>
              </a:pPr>
              <a:r>
                <a:rPr lang="en-GB" altLang="en-US" sz="1200" b="1">
                  <a:solidFill>
                    <a:srgbClr val="544F40"/>
                  </a:solidFill>
                </a:rPr>
                <a:t>1948–1960</a:t>
              </a:r>
              <a:r>
                <a:rPr lang="en-GB" altLang="en-US" sz="1200" b="1" baseline="30000">
                  <a:solidFill>
                    <a:srgbClr val="544F40"/>
                  </a:solidFill>
                </a:rPr>
                <a:t>1</a:t>
              </a:r>
              <a:r>
                <a:rPr lang="en-GB" altLang="en-US" sz="1200" b="1">
                  <a:solidFill>
                    <a:srgbClr val="544F40"/>
                  </a:solidFill>
                </a:rPr>
                <a:t> </a:t>
              </a:r>
            </a:p>
          </p:txBody>
        </p:sp>
      </p:grpSp>
      <p:sp>
        <p:nvSpPr>
          <p:cNvPr id="29" name="Down Arrow 28"/>
          <p:cNvSpPr/>
          <p:nvPr/>
        </p:nvSpPr>
        <p:spPr bwMode="auto">
          <a:xfrm flipV="1">
            <a:off x="4037810" y="3680682"/>
            <a:ext cx="215948" cy="324851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Down Arrow 29"/>
          <p:cNvSpPr/>
          <p:nvPr/>
        </p:nvSpPr>
        <p:spPr bwMode="auto">
          <a:xfrm flipV="1">
            <a:off x="3133241" y="4452638"/>
            <a:ext cx="227734" cy="3650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3343" name="Group 3"/>
          <p:cNvGrpSpPr>
            <a:grpSpLocks/>
          </p:cNvGrpSpPr>
          <p:nvPr/>
        </p:nvGrpSpPr>
        <p:grpSpPr bwMode="auto">
          <a:xfrm>
            <a:off x="6491288" y="3140871"/>
            <a:ext cx="1503362" cy="911258"/>
            <a:chOff x="4900673" y="3060701"/>
            <a:chExt cx="1503100" cy="911333"/>
          </a:xfrm>
        </p:grpSpPr>
        <p:sp>
          <p:nvSpPr>
            <p:cNvPr id="11" name="Down Arrow 10"/>
            <p:cNvSpPr/>
            <p:nvPr/>
          </p:nvSpPr>
          <p:spPr bwMode="auto">
            <a:xfrm rot="10800000">
              <a:off x="4900673" y="3060701"/>
              <a:ext cx="251471" cy="539750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544F40"/>
                </a:solidFill>
                <a:latin typeface="Arial"/>
              </a:endParaRPr>
            </a:p>
          </p:txBody>
        </p:sp>
        <p:sp>
          <p:nvSpPr>
            <p:cNvPr id="13353" name="TextBox 11"/>
            <p:cNvSpPr txBox="1">
              <a:spLocks noChangeArrowheads="1"/>
            </p:cNvSpPr>
            <p:nvPr/>
          </p:nvSpPr>
          <p:spPr bwMode="auto">
            <a:xfrm>
              <a:off x="5076056" y="3140969"/>
              <a:ext cx="1327717" cy="83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sz="1200" b="1" err="1">
                  <a:solidFill>
                    <a:srgbClr val="544F40"/>
                  </a:solidFill>
                </a:rPr>
                <a:t>Desarrollo</a:t>
              </a:r>
              <a:r>
                <a:rPr lang="en-GB" altLang="en-US" sz="1200" b="1">
                  <a:solidFill>
                    <a:srgbClr val="544F40"/>
                  </a:solidFill>
                </a:rPr>
                <a:t> de </a:t>
              </a:r>
              <a:r>
                <a:rPr lang="en-GB" altLang="en-US" sz="1200" b="1" err="1">
                  <a:solidFill>
                    <a:srgbClr val="544F40"/>
                  </a:solidFill>
                </a:rPr>
                <a:t>herramientas</a:t>
              </a:r>
              <a:r>
                <a:rPr lang="en-GB" altLang="en-US" sz="1200" b="1">
                  <a:solidFill>
                    <a:srgbClr val="544F40"/>
                  </a:solidFill>
                </a:rPr>
                <a:t> de </a:t>
              </a:r>
              <a:r>
                <a:rPr lang="en-GB" altLang="en-US" sz="1200" b="1" err="1">
                  <a:solidFill>
                    <a:srgbClr val="544F40"/>
                  </a:solidFill>
                </a:rPr>
                <a:t>evaluación</a:t>
              </a:r>
              <a:r>
                <a:rPr lang="en-GB" altLang="en-US" sz="1200" b="1">
                  <a:solidFill>
                    <a:srgbClr val="544F40"/>
                  </a:solidFill>
                </a:rPr>
                <a:t> 1980s</a:t>
              </a:r>
              <a:r>
                <a:rPr lang="en-GB" altLang="en-US" sz="1200" b="1" baseline="30000">
                  <a:solidFill>
                    <a:srgbClr val="544F40"/>
                  </a:solidFill>
                </a:rPr>
                <a:t>3</a:t>
              </a:r>
              <a:r>
                <a:rPr lang="en-GB" altLang="en-US" sz="1200" b="1">
                  <a:solidFill>
                    <a:srgbClr val="544F40"/>
                  </a:solidFill>
                </a:rPr>
                <a:t> </a:t>
              </a:r>
            </a:p>
          </p:txBody>
        </p:sp>
      </p:grpSp>
      <p:grpSp>
        <p:nvGrpSpPr>
          <p:cNvPr id="13344" name="Group 6"/>
          <p:cNvGrpSpPr>
            <a:grpSpLocks/>
          </p:cNvGrpSpPr>
          <p:nvPr/>
        </p:nvGrpSpPr>
        <p:grpSpPr bwMode="auto">
          <a:xfrm>
            <a:off x="3748088" y="2256634"/>
            <a:ext cx="1974850" cy="804862"/>
            <a:chOff x="1898965" y="1807675"/>
            <a:chExt cx="1975710" cy="805811"/>
          </a:xfrm>
        </p:grpSpPr>
        <p:sp>
          <p:nvSpPr>
            <p:cNvPr id="13346" name="TextBox 5"/>
            <p:cNvSpPr txBox="1">
              <a:spLocks noChangeArrowheads="1"/>
            </p:cNvSpPr>
            <p:nvPr/>
          </p:nvSpPr>
          <p:spPr bwMode="auto">
            <a:xfrm>
              <a:off x="1923428" y="1807675"/>
              <a:ext cx="1951247" cy="64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GB" altLang="en-US" sz="1200" b="1" err="1">
                  <a:solidFill>
                    <a:srgbClr val="544F40"/>
                  </a:solidFill>
                </a:rPr>
                <a:t>Tratamientos</a:t>
              </a:r>
              <a:r>
                <a:rPr lang="en-GB" altLang="en-US" sz="1200" b="1">
                  <a:solidFill>
                    <a:srgbClr val="544F40"/>
                  </a:solidFill>
                </a:rPr>
                <a:t> </a:t>
              </a:r>
              <a:r>
                <a:rPr lang="en-GB" altLang="en-US" sz="1200" b="1" err="1">
                  <a:solidFill>
                    <a:srgbClr val="544F40"/>
                  </a:solidFill>
                </a:rPr>
                <a:t>Inmunosupresores</a:t>
              </a:r>
              <a:r>
                <a:rPr lang="en-GB" altLang="en-US" sz="1200" b="1">
                  <a:solidFill>
                    <a:srgbClr val="544F40"/>
                  </a:solidFill>
                </a:rPr>
                <a:t> 1950s</a:t>
              </a:r>
              <a:r>
                <a:rPr lang="en-GB" altLang="en-US" sz="1200" b="1" baseline="30000">
                  <a:solidFill>
                    <a:srgbClr val="544F40"/>
                  </a:solidFill>
                </a:rPr>
                <a:t>1</a:t>
              </a:r>
              <a:endParaRPr lang="en-GB" altLang="en-US" sz="1200" b="1">
                <a:solidFill>
                  <a:srgbClr val="544F40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 bwMode="auto">
            <a:xfrm>
              <a:off x="1898965" y="2295122"/>
              <a:ext cx="197950" cy="318364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544F40"/>
                </a:solidFill>
                <a:latin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112076" y="2998694"/>
            <a:ext cx="1584325" cy="64633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i="1" err="1">
                <a:solidFill>
                  <a:prstClr val="white"/>
                </a:solidFill>
                <a:latin typeface="Arial"/>
              </a:rPr>
              <a:t>Terapias</a:t>
            </a:r>
            <a:r>
              <a:rPr lang="en-US" b="1" i="1">
                <a:solidFill>
                  <a:prstClr val="white"/>
                </a:solidFill>
                <a:latin typeface="Arial"/>
              </a:rPr>
              <a:t> </a:t>
            </a:r>
            <a:r>
              <a:rPr lang="en-US" b="1" i="1" err="1">
                <a:solidFill>
                  <a:prstClr val="white"/>
                </a:solidFill>
                <a:latin typeface="Arial"/>
              </a:rPr>
              <a:t>dirigidas</a:t>
            </a: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1479" y="5775657"/>
            <a:ext cx="39754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buClr>
                <a:srgbClr val="544F40"/>
              </a:buClr>
              <a:defRPr/>
            </a:pPr>
            <a:r>
              <a:rPr lang="en-GB" sz="1600" b="1" err="1">
                <a:solidFill>
                  <a:srgbClr val="544F40"/>
                </a:solidFill>
                <a:latin typeface="Arial"/>
              </a:rPr>
              <a:t>Año</a:t>
            </a:r>
            <a:endParaRPr lang="en-GB" sz="1600" b="1">
              <a:solidFill>
                <a:srgbClr val="544F40"/>
              </a:solidFill>
              <a:latin typeface="Arial"/>
            </a:endParaRPr>
          </a:p>
        </p:txBody>
      </p:sp>
      <p:sp>
        <p:nvSpPr>
          <p:cNvPr id="36" name="Text Placeholder 21"/>
          <p:cNvSpPr txBox="1">
            <a:spLocks/>
          </p:cNvSpPr>
          <p:nvPr/>
        </p:nvSpPr>
        <p:spPr>
          <a:xfrm>
            <a:off x="1873090" y="6268742"/>
            <a:ext cx="8445820" cy="43088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None/>
              <a:defRPr sz="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8163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40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11088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635A54"/>
              </a:buClr>
              <a:defRPr/>
            </a:pPr>
            <a:r>
              <a:rPr lang="en-GB" sz="700" dirty="0">
                <a:solidFill>
                  <a:srgbClr val="635A54"/>
                </a:solidFill>
                <a:latin typeface="Arial"/>
              </a:rPr>
              <a:t>  </a:t>
            </a:r>
            <a:endParaRPr lang="es-ES" dirty="0">
              <a:solidFill>
                <a:srgbClr val="635A54"/>
              </a:solidFill>
              <a:latin typeface="Arial"/>
            </a:endParaRPr>
          </a:p>
          <a:p>
            <a:pPr>
              <a:spcAft>
                <a:spcPts val="0"/>
              </a:spcAft>
              <a:buClr>
                <a:srgbClr val="635A54"/>
              </a:buClr>
              <a:defRPr/>
            </a:pPr>
            <a:r>
              <a:rPr lang="en-US" sz="700" b="1" dirty="0">
                <a:solidFill>
                  <a:srgbClr val="635A54"/>
                </a:solidFill>
                <a:latin typeface="Arial"/>
              </a:rPr>
              <a:t>3. </a:t>
            </a:r>
            <a:r>
              <a:rPr lang="en-US" sz="700" dirty="0">
                <a:solidFill>
                  <a:srgbClr val="635A54"/>
                </a:solidFill>
                <a:latin typeface="Arial"/>
              </a:rPr>
              <a:t>Hay E, Gordon C, Emery P. Assessment of lupus: where are we now. </a:t>
            </a:r>
            <a:r>
              <a:rPr lang="en-US" sz="700" i="1" dirty="0">
                <a:solidFill>
                  <a:srgbClr val="635A54"/>
                </a:solidFill>
                <a:latin typeface="Arial"/>
              </a:rPr>
              <a:t>Ann Rheum Dis</a:t>
            </a:r>
            <a:r>
              <a:rPr lang="en-US" sz="700" dirty="0">
                <a:solidFill>
                  <a:srgbClr val="635A54"/>
                </a:solidFill>
                <a:latin typeface="Arial"/>
              </a:rPr>
              <a:t> 1993; 52:169–172; </a:t>
            </a:r>
            <a:endParaRPr lang="en-GB" dirty="0">
              <a:solidFill>
                <a:srgbClr val="635A54"/>
              </a:solidFill>
              <a:latin typeface="Arial"/>
            </a:endParaRPr>
          </a:p>
          <a:p>
            <a:pPr>
              <a:spcAft>
                <a:spcPts val="0"/>
              </a:spcAft>
              <a:buClr>
                <a:srgbClr val="635A54"/>
              </a:buClr>
              <a:defRPr/>
            </a:pPr>
            <a:r>
              <a:rPr lang="en-US" sz="700" b="1" dirty="0">
                <a:solidFill>
                  <a:srgbClr val="635A54"/>
                </a:solidFill>
                <a:latin typeface="Arial"/>
              </a:rPr>
              <a:t>4.</a:t>
            </a:r>
            <a:r>
              <a:rPr lang="pt-BR" sz="700" b="1" dirty="0">
                <a:solidFill>
                  <a:srgbClr val="635A54"/>
                </a:solidFill>
                <a:latin typeface="Arial"/>
              </a:rPr>
              <a:t> </a:t>
            </a:r>
            <a:r>
              <a:rPr lang="pt-BR" sz="700" dirty="0">
                <a:solidFill>
                  <a:srgbClr val="635A54"/>
                </a:solidFill>
                <a:latin typeface="Arial"/>
              </a:rPr>
              <a:t>Bertsias G, Ioannidis JP, Boletis J, Bombardieri S, Cervera R, Dostal C</a:t>
            </a:r>
            <a:r>
              <a:rPr lang="en-GB" sz="700" dirty="0">
                <a:solidFill>
                  <a:srgbClr val="635A54"/>
                </a:solidFill>
                <a:latin typeface="Arial"/>
              </a:rPr>
              <a:t>, </a:t>
            </a:r>
            <a:r>
              <a:rPr lang="en-GB" sz="700" i="1" dirty="0">
                <a:solidFill>
                  <a:srgbClr val="635A54"/>
                </a:solidFill>
                <a:latin typeface="Arial"/>
              </a:rPr>
              <a:t>et al. </a:t>
            </a:r>
            <a:r>
              <a:rPr lang="en-US" sz="700" i="1" dirty="0">
                <a:solidFill>
                  <a:srgbClr val="635A54"/>
                </a:solidFill>
                <a:latin typeface="Arial"/>
              </a:rPr>
              <a:t>EULAR recommendations for the management of systemic lupus erythematosus. Report of a Task Force of the EULAR Standing Committee for International Clinical Studies Including Therapeutics. </a:t>
            </a:r>
            <a:r>
              <a:rPr lang="en-GB" sz="700" i="1" dirty="0">
                <a:solidFill>
                  <a:srgbClr val="635A54"/>
                </a:solidFill>
                <a:latin typeface="Arial"/>
              </a:rPr>
              <a:t>Ann Rheum Dis</a:t>
            </a:r>
            <a:r>
              <a:rPr lang="en-GB" sz="700" dirty="0">
                <a:solidFill>
                  <a:srgbClr val="635A54"/>
                </a:solidFill>
                <a:latin typeface="Arial"/>
              </a:rPr>
              <a:t> 2008; </a:t>
            </a:r>
            <a:r>
              <a:rPr lang="en-GB" sz="700" b="1" dirty="0">
                <a:solidFill>
                  <a:srgbClr val="635A54"/>
                </a:solidFill>
                <a:latin typeface="Arial"/>
              </a:rPr>
              <a:t>67</a:t>
            </a:r>
            <a:r>
              <a:rPr lang="en-GB" sz="700" dirty="0">
                <a:solidFill>
                  <a:srgbClr val="635A54"/>
                </a:solidFill>
                <a:latin typeface="Arial"/>
              </a:rPr>
              <a:t>:195–205. </a:t>
            </a:r>
            <a:endParaRPr lang="en-GB" dirty="0">
              <a:solidFill>
                <a:srgbClr val="635A54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039629" y="1935288"/>
            <a:ext cx="3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39629" y="1736804"/>
            <a:ext cx="360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76804" y="162197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rgbClr val="635A54"/>
              </a:buClr>
              <a:defRPr/>
            </a:pPr>
            <a:r>
              <a:rPr lang="es-ES_tradnl" sz="1400">
                <a:solidFill>
                  <a:srgbClr val="635A54"/>
                </a:solidFill>
                <a:latin typeface="Arial"/>
              </a:rPr>
              <a:t>Supervivencia 5 años</a:t>
            </a:r>
          </a:p>
          <a:p>
            <a:pPr>
              <a:buClr>
                <a:srgbClr val="635A54"/>
              </a:buClr>
              <a:defRPr/>
            </a:pPr>
            <a:r>
              <a:rPr lang="es-ES_tradnl" sz="1400">
                <a:solidFill>
                  <a:srgbClr val="635A54"/>
                </a:solidFill>
                <a:latin typeface="Arial"/>
              </a:rPr>
              <a:t>Supervivencia 10 años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F20F2B9-5499-4EF5-AC15-0B05C1CE8906}"/>
              </a:ext>
            </a:extLst>
          </p:cNvPr>
          <p:cNvSpPr txBox="1"/>
          <p:nvPr/>
        </p:nvSpPr>
        <p:spPr>
          <a:xfrm>
            <a:off x="10321369" y="1733267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_tradnl" sz="1100">
                <a:latin typeface="Calibri" panose="020F0502020204030204" pitchFamily="34" charset="0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02988A-3EBA-4EF5-BA3F-CB004C0E0A99}"/>
              </a:ext>
            </a:extLst>
          </p:cNvPr>
          <p:cNvSpPr txBox="1"/>
          <p:nvPr/>
        </p:nvSpPr>
        <p:spPr>
          <a:xfrm>
            <a:off x="1763831" y="5926680"/>
            <a:ext cx="84259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635A54"/>
              </a:buClr>
              <a:defRPr/>
            </a:pPr>
            <a:r>
              <a:rPr lang="en-GB" sz="700" dirty="0" err="1">
                <a:solidFill>
                  <a:srgbClr val="635A54"/>
                </a:solidFill>
              </a:rPr>
              <a:t>En</a:t>
            </a:r>
            <a:r>
              <a:rPr lang="en-GB" sz="700" dirty="0">
                <a:solidFill>
                  <a:srgbClr val="635A54"/>
                </a:solidFill>
              </a:rPr>
              <a:t> la </a:t>
            </a:r>
            <a:r>
              <a:rPr lang="en-GB" sz="700" dirty="0" err="1">
                <a:solidFill>
                  <a:srgbClr val="635A54"/>
                </a:solidFill>
              </a:rPr>
              <a:t>tabla</a:t>
            </a:r>
            <a:r>
              <a:rPr lang="en-GB" sz="700" dirty="0">
                <a:solidFill>
                  <a:srgbClr val="635A54"/>
                </a:solidFill>
              </a:rPr>
              <a:t> se </a:t>
            </a:r>
            <a:r>
              <a:rPr lang="en-GB" sz="700" dirty="0" err="1">
                <a:solidFill>
                  <a:srgbClr val="635A54"/>
                </a:solidFill>
              </a:rPr>
              <a:t>representan</a:t>
            </a:r>
            <a:r>
              <a:rPr lang="en-GB" sz="700" dirty="0">
                <a:solidFill>
                  <a:srgbClr val="635A54"/>
                </a:solidFill>
              </a:rPr>
              <a:t> </a:t>
            </a:r>
            <a:r>
              <a:rPr lang="en-GB" sz="700" dirty="0" err="1">
                <a:solidFill>
                  <a:srgbClr val="635A54"/>
                </a:solidFill>
              </a:rPr>
              <a:t>los</a:t>
            </a:r>
            <a:r>
              <a:rPr lang="en-GB" sz="700" dirty="0">
                <a:solidFill>
                  <a:srgbClr val="635A54"/>
                </a:solidFill>
              </a:rPr>
              <a:t> </a:t>
            </a:r>
            <a:r>
              <a:rPr lang="en-GB" sz="700" dirty="0" err="1">
                <a:solidFill>
                  <a:srgbClr val="635A54"/>
                </a:solidFill>
              </a:rPr>
              <a:t>valores</a:t>
            </a:r>
            <a:r>
              <a:rPr lang="en-GB" sz="700" dirty="0">
                <a:solidFill>
                  <a:srgbClr val="635A54"/>
                </a:solidFill>
              </a:rPr>
              <a:t> </a:t>
            </a:r>
            <a:r>
              <a:rPr lang="en-GB" sz="700" dirty="0" err="1">
                <a:solidFill>
                  <a:srgbClr val="635A54"/>
                </a:solidFill>
              </a:rPr>
              <a:t>medios</a:t>
            </a:r>
            <a:r>
              <a:rPr lang="en-GB" sz="700" dirty="0">
                <a:solidFill>
                  <a:srgbClr val="635A54"/>
                </a:solidFill>
              </a:rPr>
              <a:t> de </a:t>
            </a:r>
            <a:r>
              <a:rPr lang="en-GB" sz="700" dirty="0" err="1">
                <a:solidFill>
                  <a:srgbClr val="635A54"/>
                </a:solidFill>
              </a:rPr>
              <a:t>supervivencia</a:t>
            </a:r>
            <a:r>
              <a:rPr lang="en-GB" sz="700" dirty="0">
                <a:solidFill>
                  <a:srgbClr val="635A54"/>
                </a:solidFill>
              </a:rPr>
              <a:t> </a:t>
            </a:r>
            <a:r>
              <a:rPr lang="en-GB" sz="700" dirty="0" err="1">
                <a:solidFill>
                  <a:srgbClr val="635A54"/>
                </a:solidFill>
              </a:rPr>
              <a:t>observados</a:t>
            </a:r>
            <a:r>
              <a:rPr lang="en-GB" sz="700" dirty="0">
                <a:solidFill>
                  <a:srgbClr val="635A54"/>
                </a:solidFill>
              </a:rPr>
              <a:t> </a:t>
            </a:r>
            <a:r>
              <a:rPr lang="en-GB" sz="700" dirty="0" err="1">
                <a:solidFill>
                  <a:srgbClr val="635A54"/>
                </a:solidFill>
              </a:rPr>
              <a:t>en</a:t>
            </a:r>
            <a:r>
              <a:rPr lang="en-GB" sz="700" dirty="0">
                <a:solidFill>
                  <a:srgbClr val="635A54"/>
                </a:solidFill>
              </a:rPr>
              <a:t> las </a:t>
            </a:r>
            <a:r>
              <a:rPr lang="en-GB" sz="700" dirty="0" err="1">
                <a:solidFill>
                  <a:srgbClr val="635A54"/>
                </a:solidFill>
              </a:rPr>
              <a:t>siguientes</a:t>
            </a:r>
            <a:r>
              <a:rPr lang="en-GB" sz="700" dirty="0">
                <a:solidFill>
                  <a:srgbClr val="635A54"/>
                </a:solidFill>
              </a:rPr>
              <a:t> </a:t>
            </a:r>
            <a:r>
              <a:rPr lang="en-GB" sz="700" dirty="0" err="1">
                <a:solidFill>
                  <a:srgbClr val="635A54"/>
                </a:solidFill>
              </a:rPr>
              <a:t>publicaciones</a:t>
            </a:r>
            <a:r>
              <a:rPr lang="en-GB" sz="700" dirty="0">
                <a:solidFill>
                  <a:srgbClr val="635A54"/>
                </a:solidFill>
              </a:rPr>
              <a:t>:</a:t>
            </a:r>
          </a:p>
          <a:p>
            <a:pPr lvl="0">
              <a:buClr>
                <a:srgbClr val="635A54"/>
              </a:buClr>
              <a:defRPr/>
            </a:pPr>
            <a:r>
              <a:rPr lang="en-GB" sz="700" b="1" dirty="0">
                <a:solidFill>
                  <a:srgbClr val="635A54"/>
                </a:solidFill>
              </a:rPr>
              <a:t>1.</a:t>
            </a:r>
            <a:r>
              <a:rPr lang="en-GB" sz="700" dirty="0">
                <a:solidFill>
                  <a:srgbClr val="635A54"/>
                </a:solidFill>
              </a:rPr>
              <a:t> Borchers AT, Keen CL, </a:t>
            </a:r>
            <a:r>
              <a:rPr lang="en-GB" sz="700" dirty="0" err="1">
                <a:solidFill>
                  <a:srgbClr val="635A54"/>
                </a:solidFill>
              </a:rPr>
              <a:t>Shoenfeld</a:t>
            </a:r>
            <a:r>
              <a:rPr lang="en-GB" sz="700" dirty="0">
                <a:solidFill>
                  <a:srgbClr val="635A54"/>
                </a:solidFill>
              </a:rPr>
              <a:t> Y, Gershwin ME. </a:t>
            </a:r>
            <a:r>
              <a:rPr lang="en-US" sz="700" i="1" dirty="0">
                <a:solidFill>
                  <a:srgbClr val="635A54"/>
                </a:solidFill>
              </a:rPr>
              <a:t>Surviving the butterfly and the wolf: mortality trends in systemic lupus erythematosus</a:t>
            </a:r>
            <a:r>
              <a:rPr lang="en-GB" sz="700" i="1" dirty="0">
                <a:solidFill>
                  <a:srgbClr val="635A54"/>
                </a:solidFill>
              </a:rPr>
              <a:t>. </a:t>
            </a:r>
            <a:r>
              <a:rPr lang="en-GB" sz="700" i="1" dirty="0" err="1">
                <a:solidFill>
                  <a:srgbClr val="635A54"/>
                </a:solidFill>
              </a:rPr>
              <a:t>Autoimmun</a:t>
            </a:r>
            <a:r>
              <a:rPr lang="en-GB" sz="700" i="1" dirty="0">
                <a:solidFill>
                  <a:srgbClr val="635A54"/>
                </a:solidFill>
              </a:rPr>
              <a:t> Rev</a:t>
            </a:r>
            <a:r>
              <a:rPr lang="en-GB" sz="700" dirty="0">
                <a:solidFill>
                  <a:srgbClr val="635A54"/>
                </a:solidFill>
              </a:rPr>
              <a:t> 2004; 3 (6):423–453; </a:t>
            </a:r>
            <a:r>
              <a:rPr lang="en-GB" sz="700" b="1" dirty="0">
                <a:solidFill>
                  <a:srgbClr val="635A54"/>
                </a:solidFill>
              </a:rPr>
              <a:t>2.</a:t>
            </a:r>
            <a:r>
              <a:rPr lang="en-GB" sz="700" dirty="0">
                <a:solidFill>
                  <a:srgbClr val="635A54"/>
                </a:solidFill>
              </a:rPr>
              <a:t> </a:t>
            </a:r>
            <a:r>
              <a:rPr lang="en-GB" sz="700" dirty="0" err="1">
                <a:solidFill>
                  <a:srgbClr val="635A54"/>
                </a:solidFill>
              </a:rPr>
              <a:t>Gladman</a:t>
            </a:r>
            <a:r>
              <a:rPr lang="en-GB" sz="700" dirty="0">
                <a:solidFill>
                  <a:srgbClr val="635A54"/>
                </a:solidFill>
              </a:rPr>
              <a:t> D, </a:t>
            </a:r>
            <a:r>
              <a:rPr lang="en-GB" sz="700" dirty="0" err="1">
                <a:solidFill>
                  <a:srgbClr val="635A54"/>
                </a:solidFill>
              </a:rPr>
              <a:t>Urowitz</a:t>
            </a:r>
            <a:r>
              <a:rPr lang="en-GB" sz="700" dirty="0">
                <a:solidFill>
                  <a:srgbClr val="635A54"/>
                </a:solidFill>
              </a:rPr>
              <a:t> M, Esdaile J, Hahn B, Klippel J, </a:t>
            </a:r>
            <a:r>
              <a:rPr lang="en-GB" sz="700" dirty="0" err="1">
                <a:solidFill>
                  <a:srgbClr val="635A54"/>
                </a:solidFill>
              </a:rPr>
              <a:t>Lahita</a:t>
            </a:r>
            <a:r>
              <a:rPr lang="en-GB" sz="700" dirty="0">
                <a:solidFill>
                  <a:srgbClr val="635A54"/>
                </a:solidFill>
              </a:rPr>
              <a:t> R, et al. </a:t>
            </a:r>
            <a:r>
              <a:rPr lang="en-GB" sz="700" i="1" dirty="0">
                <a:solidFill>
                  <a:srgbClr val="635A54"/>
                </a:solidFill>
              </a:rPr>
              <a:t>Guidelines for referral and management of systemic lupus erythematosus in adults</a:t>
            </a:r>
            <a:r>
              <a:rPr lang="en-GB" sz="700" dirty="0">
                <a:solidFill>
                  <a:srgbClr val="635A54"/>
                </a:solidFill>
              </a:rPr>
              <a:t>. </a:t>
            </a:r>
            <a:r>
              <a:rPr lang="en-US" sz="700" i="1" dirty="0">
                <a:solidFill>
                  <a:srgbClr val="635A54"/>
                </a:solidFill>
              </a:rPr>
              <a:t>Arthritis Rheum</a:t>
            </a:r>
            <a:r>
              <a:rPr lang="en-US" sz="700" dirty="0">
                <a:solidFill>
                  <a:srgbClr val="635A54"/>
                </a:solidFill>
              </a:rPr>
              <a:t> 1999; 42:1785–1796; </a:t>
            </a:r>
            <a:endParaRPr lang="en-GB" sz="800" dirty="0">
              <a:solidFill>
                <a:srgbClr val="635A54"/>
              </a:solidFill>
            </a:endParaRPr>
          </a:p>
          <a:p>
            <a:pPr marL="228600" indent="-228600">
              <a:buClr>
                <a:srgbClr val="635A54"/>
              </a:buClr>
              <a:buAutoNum type="arabicPeriod"/>
              <a:defRPr/>
            </a:pPr>
            <a:endParaRPr lang="es-ES_tradnl" sz="12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3A084A3-4E3B-414A-8D53-8EA9B33B160F}"/>
              </a:ext>
            </a:extLst>
          </p:cNvPr>
          <p:cNvSpPr/>
          <p:nvPr/>
        </p:nvSpPr>
        <p:spPr>
          <a:xfrm>
            <a:off x="1763831" y="6676022"/>
            <a:ext cx="1245854" cy="20005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/>
            </a:pPr>
            <a:r>
              <a:rPr lang="es-ES_tradnl" sz="700" dirty="0">
                <a:solidFill>
                  <a:srgbClr val="635A54"/>
                </a:solidFill>
              </a:rPr>
              <a:t>ESP/BEL/0057/18(1) 02/2019</a:t>
            </a:r>
          </a:p>
        </p:txBody>
      </p:sp>
    </p:spTree>
    <p:extLst>
      <p:ext uri="{BB962C8B-B14F-4D97-AF65-F5344CB8AC3E}">
        <p14:creationId xmlns:p14="http://schemas.microsoft.com/office/powerpoint/2010/main" xmlns="" val="207871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actividad</a:t>
            </a:r>
            <a:r>
              <a:rPr lang="en-GB" dirty="0"/>
              <a:t> </a:t>
            </a:r>
            <a:r>
              <a:rPr lang="en-GB" dirty="0" err="1"/>
              <a:t>inflamatoria</a:t>
            </a:r>
            <a:r>
              <a:rPr lang="en-GB" dirty="0"/>
              <a:t> </a:t>
            </a:r>
            <a:r>
              <a:rPr lang="en-GB" dirty="0" err="1"/>
              <a:t>persistente</a:t>
            </a:r>
            <a:endParaRPr lang="en-GB" dirty="0"/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5667375"/>
            <a:ext cx="8831263" cy="11906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sz="800" b="1" dirty="0"/>
              <a:t>1. </a:t>
            </a:r>
            <a:r>
              <a:rPr lang="en-GB" sz="800" dirty="0" err="1"/>
              <a:t>Doria</a:t>
            </a:r>
            <a:r>
              <a:rPr lang="en-GB" sz="800" dirty="0"/>
              <a:t> A, </a:t>
            </a:r>
            <a:r>
              <a:rPr lang="en-GB" sz="800" dirty="0" err="1"/>
              <a:t>Amoura</a:t>
            </a:r>
            <a:r>
              <a:rPr lang="en-GB" sz="800" dirty="0"/>
              <a:t> Z, </a:t>
            </a:r>
            <a:r>
              <a:rPr lang="en-GB" sz="800" dirty="0" err="1"/>
              <a:t>Cervera</a:t>
            </a:r>
            <a:r>
              <a:rPr lang="en-GB" sz="800" dirty="0"/>
              <a:t> R, </a:t>
            </a:r>
            <a:r>
              <a:rPr lang="en-GB" sz="800" dirty="0" err="1"/>
              <a:t>Khamastha</a:t>
            </a:r>
            <a:r>
              <a:rPr lang="en-GB" sz="800" dirty="0"/>
              <a:t> MA, Schneider M, Richter J </a:t>
            </a:r>
            <a:r>
              <a:rPr lang="en-GB" sz="800" i="1" dirty="0"/>
              <a:t>et al.</a:t>
            </a:r>
            <a:r>
              <a:rPr lang="en-US" sz="800" i="1" dirty="0"/>
              <a:t> Annual direct medical cost of active systemic lupus erythematosus in five European countries. </a:t>
            </a:r>
            <a:r>
              <a:rPr lang="en-GB" sz="800" i="1" dirty="0"/>
              <a:t>Ann Rheum Dis</a:t>
            </a:r>
            <a:r>
              <a:rPr lang="en-GB" sz="800" dirty="0"/>
              <a:t> 2014; 73:154–160; </a:t>
            </a:r>
            <a:r>
              <a:rPr lang="en-GB" sz="800" b="1" dirty="0"/>
              <a:t>2.</a:t>
            </a:r>
            <a:r>
              <a:rPr lang="en-GB" sz="800" dirty="0"/>
              <a:t> </a:t>
            </a:r>
            <a:r>
              <a:rPr lang="it-IT" sz="800" dirty="0"/>
              <a:t>Doria A, Gatto M, Zen M, </a:t>
            </a:r>
            <a:r>
              <a:rPr lang="it-IT" sz="800" dirty="0" err="1"/>
              <a:t>Iaccarino</a:t>
            </a:r>
            <a:r>
              <a:rPr lang="it-IT" sz="800" dirty="0"/>
              <a:t> L, </a:t>
            </a:r>
            <a:r>
              <a:rPr lang="it-IT" sz="800" dirty="0" err="1"/>
              <a:t>Punzi</a:t>
            </a:r>
            <a:r>
              <a:rPr lang="it-IT" sz="800" dirty="0"/>
              <a:t> L</a:t>
            </a:r>
            <a:r>
              <a:rPr lang="en-GB" sz="800" dirty="0"/>
              <a:t>.</a:t>
            </a:r>
            <a:r>
              <a:rPr lang="en-GB" sz="800" i="1" dirty="0"/>
              <a:t> </a:t>
            </a:r>
            <a:r>
              <a:rPr lang="en-US" sz="800" i="1" dirty="0"/>
              <a:t>Optimizing outcome in SLE: treating-to-target and definition of treatment goals. </a:t>
            </a:r>
            <a:r>
              <a:rPr lang="en-GB" sz="800" i="1" dirty="0" err="1"/>
              <a:t>Autoimmun</a:t>
            </a:r>
            <a:r>
              <a:rPr lang="en-GB" sz="800" i="1" dirty="0"/>
              <a:t> Rev </a:t>
            </a:r>
            <a:r>
              <a:rPr lang="en-GB" sz="800" dirty="0"/>
              <a:t>2014; 13</a:t>
            </a:r>
            <a:r>
              <a:rPr lang="en-GB" sz="800" b="1" dirty="0"/>
              <a:t>:</a:t>
            </a:r>
            <a:r>
              <a:rPr lang="en-GB" sz="800" dirty="0"/>
              <a:t>770</a:t>
            </a:r>
            <a:r>
              <a:rPr lang="en-GB" sz="800" dirty="0">
                <a:cs typeface="Arial"/>
              </a:rPr>
              <a:t>–777; </a:t>
            </a:r>
            <a:r>
              <a:rPr lang="en-GB" sz="800" b="1" dirty="0">
                <a:cs typeface="Arial"/>
              </a:rPr>
              <a:t>3.</a:t>
            </a:r>
            <a:r>
              <a:rPr lang="en-GB" sz="800" dirty="0">
                <a:cs typeface="Arial"/>
              </a:rPr>
              <a:t> </a:t>
            </a:r>
            <a:r>
              <a:rPr lang="en-GB" sz="800" dirty="0" err="1">
                <a:cs typeface="Arial"/>
              </a:rPr>
              <a:t>Nossent</a:t>
            </a:r>
            <a:r>
              <a:rPr lang="en-GB" sz="800" dirty="0">
                <a:cs typeface="Arial"/>
              </a:rPr>
              <a:t> J, Kiss E, </a:t>
            </a:r>
            <a:r>
              <a:rPr lang="en-GB" sz="800" dirty="0" err="1">
                <a:cs typeface="Arial"/>
              </a:rPr>
              <a:t>Rozman</a:t>
            </a:r>
            <a:r>
              <a:rPr lang="en-GB" sz="800" dirty="0">
                <a:cs typeface="Arial"/>
              </a:rPr>
              <a:t> B, Pokorny G, </a:t>
            </a:r>
            <a:r>
              <a:rPr lang="en-GB" sz="800" dirty="0" err="1">
                <a:cs typeface="Arial"/>
              </a:rPr>
              <a:t>Vlachoyiannopoulos</a:t>
            </a:r>
            <a:r>
              <a:rPr lang="en-GB" sz="800" dirty="0">
                <a:cs typeface="Arial"/>
              </a:rPr>
              <a:t> P, </a:t>
            </a:r>
            <a:r>
              <a:rPr lang="en-GB" sz="800" dirty="0" err="1">
                <a:cs typeface="Arial"/>
              </a:rPr>
              <a:t>Olesinska</a:t>
            </a:r>
            <a:r>
              <a:rPr lang="en-GB" sz="800" dirty="0">
                <a:cs typeface="Arial"/>
              </a:rPr>
              <a:t> M</a:t>
            </a:r>
            <a:r>
              <a:rPr lang="en-GB" sz="800" dirty="0"/>
              <a:t> </a:t>
            </a:r>
            <a:r>
              <a:rPr lang="en-GB" sz="800" i="1" dirty="0"/>
              <a:t>et al. </a:t>
            </a:r>
            <a:r>
              <a:rPr lang="en-US" sz="800" i="1" dirty="0"/>
              <a:t>Disease activity and damage accrual during the early disease course in a multinational inception cohort of patients with systemic lupus erythematosus. </a:t>
            </a:r>
            <a:r>
              <a:rPr lang="en-GB" sz="800" i="1" dirty="0"/>
              <a:t>Lupus </a:t>
            </a:r>
            <a:r>
              <a:rPr lang="en-GB" sz="800" dirty="0"/>
              <a:t>2010; 19</a:t>
            </a:r>
            <a:r>
              <a:rPr lang="en-GB" sz="800" b="1" dirty="0"/>
              <a:t>:</a:t>
            </a:r>
            <a:r>
              <a:rPr lang="en-GB" sz="800" dirty="0"/>
              <a:t>949–956; </a:t>
            </a:r>
            <a:r>
              <a:rPr lang="en-GB" sz="800" b="1" dirty="0"/>
              <a:t>4.</a:t>
            </a:r>
            <a:r>
              <a:rPr lang="en-GB" sz="800" dirty="0"/>
              <a:t> </a:t>
            </a:r>
            <a:r>
              <a:rPr lang="pt-BR" sz="800" dirty="0"/>
              <a:t>Petri M, </a:t>
            </a:r>
            <a:r>
              <a:rPr lang="pt-BR" sz="800" dirty="0" err="1"/>
              <a:t>Purvey</a:t>
            </a:r>
            <a:r>
              <a:rPr lang="pt-BR" sz="800" dirty="0"/>
              <a:t> </a:t>
            </a:r>
            <a:r>
              <a:rPr lang="pt-BR" sz="800" dirty="0" err="1"/>
              <a:t>S</a:t>
            </a:r>
            <a:r>
              <a:rPr lang="pt-BR" sz="800" dirty="0"/>
              <a:t>, </a:t>
            </a:r>
            <a:r>
              <a:rPr lang="pt-BR" sz="800" dirty="0" err="1"/>
              <a:t>Fang</a:t>
            </a:r>
            <a:r>
              <a:rPr lang="pt-BR" sz="800" dirty="0"/>
              <a:t> H, </a:t>
            </a:r>
            <a:r>
              <a:rPr lang="pt-BR" sz="800" dirty="0" err="1"/>
              <a:t>Magder</a:t>
            </a:r>
            <a:r>
              <a:rPr lang="pt-BR" sz="800" dirty="0"/>
              <a:t> LS. </a:t>
            </a:r>
            <a:r>
              <a:rPr lang="en-US" sz="800" i="1" dirty="0"/>
              <a:t>Predictors of organ damage in systemic lupus erythematosus: the Hopkins Lupus Cohort</a:t>
            </a:r>
            <a:r>
              <a:rPr lang="en-US" sz="800" dirty="0"/>
              <a:t>.</a:t>
            </a:r>
            <a:r>
              <a:rPr lang="en-GB" sz="800" i="1" dirty="0"/>
              <a:t> Arthritis Rheum. 2012; </a:t>
            </a:r>
            <a:r>
              <a:rPr lang="en-GB" sz="800" dirty="0"/>
              <a:t>64:4021–4028; </a:t>
            </a:r>
            <a:r>
              <a:rPr lang="en-GB" sz="800" b="1" dirty="0"/>
              <a:t>5</a:t>
            </a:r>
            <a:r>
              <a:rPr lang="en-GB" sz="800" b="1" dirty="0">
                <a:cs typeface="Arial"/>
              </a:rPr>
              <a:t>. </a:t>
            </a:r>
            <a:r>
              <a:rPr lang="en-US" sz="800" dirty="0">
                <a:cs typeface="Arial"/>
              </a:rPr>
              <a:t>Holloway L, Humphrey L, Heron L, Pilling C, Kitchen H, </a:t>
            </a:r>
            <a:r>
              <a:rPr lang="en-US" sz="800" dirty="0" err="1">
                <a:cs typeface="Arial"/>
              </a:rPr>
              <a:t>Højbjerre</a:t>
            </a:r>
            <a:r>
              <a:rPr lang="en-US" sz="800" dirty="0">
                <a:cs typeface="Arial"/>
              </a:rPr>
              <a:t> L </a:t>
            </a:r>
            <a:r>
              <a:rPr lang="en-US" sz="800" i="1" dirty="0">
                <a:cs typeface="Arial"/>
              </a:rPr>
              <a:t>et al. </a:t>
            </a:r>
            <a:r>
              <a:rPr lang="en-US" sz="800" dirty="0">
                <a:cs typeface="Arial"/>
              </a:rPr>
              <a:t>Patient-reported outcome measures for systemic lupus erythematosus</a:t>
            </a:r>
          </a:p>
          <a:p>
            <a:r>
              <a:rPr lang="en-US" sz="800" dirty="0">
                <a:cs typeface="Arial"/>
              </a:rPr>
              <a:t> clinical trials: a review of content validity, face validity and psychometric performance</a:t>
            </a:r>
            <a:r>
              <a:rPr lang="en-US" sz="800" i="1" dirty="0">
                <a:cs typeface="Arial"/>
              </a:rPr>
              <a:t>.</a:t>
            </a:r>
            <a:r>
              <a:rPr lang="en-GB" sz="800" i="1" dirty="0"/>
              <a:t> </a:t>
            </a:r>
            <a:r>
              <a:rPr lang="en-US" sz="800" i="1" dirty="0"/>
              <a:t>Health </a:t>
            </a:r>
            <a:r>
              <a:rPr lang="en-US" sz="800" i="1" dirty="0" err="1"/>
              <a:t>Qual</a:t>
            </a:r>
            <a:r>
              <a:rPr lang="en-US" sz="800" i="1" dirty="0"/>
              <a:t> Life Outcomes. 2014;12:116; </a:t>
            </a:r>
            <a:r>
              <a:rPr lang="en-GB" sz="800" b="1" dirty="0"/>
              <a:t>6.</a:t>
            </a:r>
            <a:r>
              <a:rPr lang="en-GB" sz="800" dirty="0"/>
              <a:t> </a:t>
            </a:r>
            <a:r>
              <a:rPr lang="en-GB" sz="800" dirty="0" err="1"/>
              <a:t>McElhone</a:t>
            </a:r>
            <a:r>
              <a:rPr lang="en-GB" sz="800" dirty="0"/>
              <a:t> K, Abbott J, </a:t>
            </a:r>
            <a:r>
              <a:rPr lang="en-GB" sz="800" dirty="0" err="1"/>
              <a:t>Gray</a:t>
            </a:r>
            <a:r>
              <a:rPr lang="en-GB" sz="800" dirty="0"/>
              <a:t> J, Williams A, </a:t>
            </a:r>
            <a:r>
              <a:rPr lang="en-GB" sz="800" dirty="0" err="1"/>
              <a:t>Teh</a:t>
            </a:r>
            <a:r>
              <a:rPr lang="en-GB" sz="800" dirty="0"/>
              <a:t> LS. </a:t>
            </a:r>
            <a:r>
              <a:rPr lang="en-US" sz="800" dirty="0"/>
              <a:t>Patient perspective of systemic lupus erythematosus in relation to health-related quality of life concepts: a qualitative study.</a:t>
            </a:r>
            <a:r>
              <a:rPr lang="en-GB" sz="800" i="1" dirty="0"/>
              <a:t> Lupus </a:t>
            </a:r>
            <a:r>
              <a:rPr lang="en-GB" sz="800" dirty="0"/>
              <a:t>2010; 19:1640–1647;</a:t>
            </a:r>
            <a:r>
              <a:rPr lang="en-GB" sz="800" i="1" dirty="0"/>
              <a:t> </a:t>
            </a:r>
            <a:r>
              <a:rPr lang="en-GB" sz="800" b="1" dirty="0"/>
              <a:t>7.</a:t>
            </a:r>
            <a:r>
              <a:rPr lang="en-GB" sz="800" dirty="0"/>
              <a:t> </a:t>
            </a:r>
            <a:r>
              <a:rPr lang="en-GB" sz="800" dirty="0" err="1"/>
              <a:t>Urowitz</a:t>
            </a:r>
            <a:r>
              <a:rPr lang="en-GB" sz="800" dirty="0"/>
              <a:t> MB, </a:t>
            </a:r>
            <a:r>
              <a:rPr lang="en-GB" sz="800" dirty="0" err="1"/>
              <a:t>Gladman</a:t>
            </a:r>
            <a:r>
              <a:rPr lang="en-GB" sz="800" dirty="0"/>
              <a:t> DD, Tom BD, </a:t>
            </a:r>
            <a:r>
              <a:rPr lang="en-GB" sz="800" dirty="0" err="1"/>
              <a:t>Ibañez</a:t>
            </a:r>
            <a:r>
              <a:rPr lang="en-GB" sz="800" dirty="0"/>
              <a:t> D, Farewell VT. Changing patterns in mortality and disease outcomes for patients with systemic lupus erythematosus. J </a:t>
            </a:r>
            <a:r>
              <a:rPr lang="en-GB" sz="800" dirty="0" err="1"/>
              <a:t>Rheumatol</a:t>
            </a:r>
            <a:r>
              <a:rPr lang="en-GB" sz="800" dirty="0"/>
              <a:t>. 2008;35(11):2152-8.</a:t>
            </a:r>
          </a:p>
          <a:p>
            <a:endParaRPr lang="en-GB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5694" y="3270391"/>
            <a:ext cx="8758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35A54"/>
              </a:buClr>
              <a:defRPr/>
            </a:pPr>
            <a:r>
              <a:rPr lang="en-GB" sz="1350" b="1" err="1">
                <a:solidFill>
                  <a:srgbClr val="FF6600"/>
                </a:solidFill>
                <a:latin typeface="Arial"/>
              </a:rPr>
              <a:t>Tiempo</a:t>
            </a:r>
            <a:endParaRPr lang="en-GB" sz="1350" b="1">
              <a:solidFill>
                <a:srgbClr val="FF6600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63141" y="3772758"/>
            <a:ext cx="2761561" cy="296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b="1" err="1">
                <a:solidFill>
                  <a:srgbClr val="525252"/>
                </a:solidFill>
                <a:latin typeface="Arial"/>
              </a:rPr>
              <a:t>Hospitalizaciones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frecuentes</a:t>
            </a:r>
            <a:r>
              <a:rPr lang="en-GB" sz="1350" b="1" baseline="30000">
                <a:solidFill>
                  <a:srgbClr val="525252"/>
                </a:solidFill>
                <a:latin typeface="Arial"/>
              </a:rPr>
              <a:t>1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54192" y="4135023"/>
            <a:ext cx="2771358" cy="296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b="1">
                <a:solidFill>
                  <a:srgbClr val="525252"/>
                </a:solidFill>
                <a:latin typeface="Arial"/>
              </a:rPr>
              <a:t>Impredecibilidad</a:t>
            </a:r>
            <a:r>
              <a:rPr lang="en-GB" sz="1350" b="1" baseline="30000">
                <a:solidFill>
                  <a:srgbClr val="525252"/>
                </a:solidFill>
                <a:latin typeface="Arial"/>
              </a:rPr>
              <a:t>5,6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5064" y="3772758"/>
            <a:ext cx="2761561" cy="296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b="1">
                <a:solidFill>
                  <a:srgbClr val="525252"/>
                </a:solidFill>
                <a:latin typeface="Arial"/>
              </a:rPr>
              <a:t>Mayor </a:t>
            </a:r>
            <a:r>
              <a:rPr lang="en-GB" sz="1350" b="1" err="1">
                <a:solidFill>
                  <a:srgbClr val="525252"/>
                </a:solidFill>
                <a:latin typeface="Arial"/>
              </a:rPr>
              <a:t>carga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de tratamiento</a:t>
            </a:r>
            <a:r>
              <a:rPr lang="en-GB" sz="1350" b="1" baseline="30000">
                <a:solidFill>
                  <a:srgbClr val="525252"/>
                </a:solidFill>
                <a:latin typeface="Arial"/>
              </a:rPr>
              <a:t>3,4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37746" y="4155995"/>
            <a:ext cx="2761561" cy="296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_tradnl" sz="1350" b="1">
                <a:solidFill>
                  <a:srgbClr val="525252"/>
                </a:solidFill>
                <a:latin typeface="Arial"/>
              </a:rPr>
              <a:t>Mortalidad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temprana</a:t>
            </a:r>
            <a:r>
              <a:rPr lang="en-GB" sz="1350" b="1" baseline="30000">
                <a:solidFill>
                  <a:srgbClr val="525252"/>
                </a:solidFill>
                <a:latin typeface="Arial"/>
              </a:rPr>
              <a:t>7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06443" y="3764646"/>
            <a:ext cx="2761561" cy="296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>
              <a:defRPr/>
            </a:pPr>
            <a:r>
              <a:rPr lang="en-GB" sz="1350" b="1" err="1">
                <a:solidFill>
                  <a:srgbClr val="525252"/>
                </a:solidFill>
                <a:latin typeface="Arial"/>
              </a:rPr>
              <a:t>Acumulación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</a:t>
            </a:r>
            <a:r>
              <a:rPr lang="en-GB" sz="1350" b="1" err="1">
                <a:solidFill>
                  <a:srgbClr val="525252"/>
                </a:solidFill>
                <a:latin typeface="Arial"/>
              </a:rPr>
              <a:t>daño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irreversible</a:t>
            </a:r>
            <a:r>
              <a:rPr lang="en-GB" sz="1350" b="1" baseline="30000">
                <a:solidFill>
                  <a:srgbClr val="525252"/>
                </a:solidFill>
                <a:latin typeface="Arial"/>
              </a:rPr>
              <a:t>2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06443" y="4140832"/>
            <a:ext cx="2761561" cy="2969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b="1" err="1">
                <a:solidFill>
                  <a:srgbClr val="525252"/>
                </a:solidFill>
                <a:latin typeface="Arial"/>
              </a:rPr>
              <a:t>Calidad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de </a:t>
            </a:r>
            <a:r>
              <a:rPr lang="en-GB" sz="1350" b="1" err="1">
                <a:solidFill>
                  <a:srgbClr val="525252"/>
                </a:solidFill>
                <a:latin typeface="Arial"/>
              </a:rPr>
              <a:t>vida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afectada</a:t>
            </a:r>
            <a:r>
              <a:rPr lang="en-GB" sz="1350" b="1" baseline="30000">
                <a:solidFill>
                  <a:srgbClr val="525252"/>
                </a:solidFill>
                <a:latin typeface="Arial"/>
              </a:rPr>
              <a:t>5,6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449490" y="4527772"/>
            <a:ext cx="1594724" cy="340433"/>
          </a:xfrm>
          <a:prstGeom prst="straightConnector1">
            <a:avLst/>
          </a:prstGeom>
          <a:ln w="5715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0" idx="0"/>
          </p:cNvCxnSpPr>
          <p:nvPr/>
        </p:nvCxnSpPr>
        <p:spPr>
          <a:xfrm>
            <a:off x="6041746" y="4527771"/>
            <a:ext cx="31884" cy="601300"/>
          </a:xfrm>
          <a:prstGeom prst="straightConnector1">
            <a:avLst/>
          </a:prstGeom>
          <a:ln w="5715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44214" y="4527772"/>
            <a:ext cx="1594724" cy="340433"/>
          </a:xfrm>
          <a:prstGeom prst="straightConnector1">
            <a:avLst/>
          </a:prstGeom>
          <a:ln w="5715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567104" y="4641791"/>
            <a:ext cx="879919" cy="434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b="1" err="1">
                <a:solidFill>
                  <a:srgbClr val="525252"/>
                </a:solidFill>
                <a:latin typeface="Arial"/>
              </a:rPr>
              <a:t>Dolor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63240" y="5129071"/>
            <a:ext cx="879919" cy="434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b="1" err="1">
                <a:solidFill>
                  <a:srgbClr val="525252"/>
                </a:solidFill>
                <a:latin typeface="Arial"/>
              </a:rPr>
              <a:t>Fatiga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343158" y="4527773"/>
            <a:ext cx="701057" cy="601299"/>
          </a:xfrm>
          <a:prstGeom prst="straightConnector1">
            <a:avLst/>
          </a:prstGeom>
          <a:ln w="5715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44214" y="4527773"/>
            <a:ext cx="802636" cy="548797"/>
          </a:xfrm>
          <a:prstGeom prst="straightConnector1">
            <a:avLst/>
          </a:prstGeom>
          <a:ln w="57150">
            <a:solidFill>
              <a:srgbClr val="5252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519936" y="5129071"/>
            <a:ext cx="1107388" cy="434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GB" sz="1350" b="1" err="1">
                <a:solidFill>
                  <a:srgbClr val="525252"/>
                </a:solidFill>
                <a:latin typeface="Arial"/>
              </a:rPr>
              <a:t>Trastornos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del </a:t>
            </a:r>
            <a:r>
              <a:rPr lang="en-GB" sz="1350" b="1" err="1">
                <a:solidFill>
                  <a:srgbClr val="525252"/>
                </a:solidFill>
                <a:latin typeface="Arial"/>
              </a:rPr>
              <a:t>ánimo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816080" y="5129071"/>
            <a:ext cx="1005070" cy="434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defRPr/>
            </a:pPr>
            <a:r>
              <a:rPr lang="en-GB" sz="1350" b="1" err="1">
                <a:solidFill>
                  <a:srgbClr val="525252"/>
                </a:solidFill>
                <a:latin typeface="Arial"/>
              </a:rPr>
              <a:t>Pérdida</a:t>
            </a:r>
            <a:r>
              <a:rPr lang="en-GB" sz="1350" b="1">
                <a:solidFill>
                  <a:srgbClr val="525252"/>
                </a:solidFill>
                <a:latin typeface="Arial"/>
              </a:rPr>
              <a:t> de </a:t>
            </a:r>
            <a:r>
              <a:rPr lang="en-GB" sz="1350" b="1" err="1">
                <a:solidFill>
                  <a:srgbClr val="525252"/>
                </a:solidFill>
                <a:latin typeface="Arial"/>
              </a:rPr>
              <a:t>ingresos</a:t>
            </a:r>
            <a:endParaRPr lang="en-GB" sz="1350" b="1">
              <a:solidFill>
                <a:srgbClr val="525252"/>
              </a:solidFill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20378" y="4641791"/>
            <a:ext cx="967911" cy="434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350" b="1">
                <a:solidFill>
                  <a:srgbClr val="525252"/>
                </a:solidFill>
                <a:latin typeface="Arial"/>
              </a:rPr>
              <a:t>Imagen corporal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89124" y="1700808"/>
            <a:ext cx="8289496" cy="1568174"/>
            <a:chOff x="486831" y="1143715"/>
            <a:chExt cx="11052662" cy="20908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00161" y="2036188"/>
              <a:ext cx="11003303" cy="1077447"/>
            </a:xfrm>
            <a:custGeom>
              <a:avLst/>
              <a:gdLst/>
              <a:ahLst/>
              <a:cxnLst>
                <a:cxn ang="0">
                  <a:pos x="0" y="907"/>
                </a:cxn>
                <a:cxn ang="0">
                  <a:pos x="1180" y="771"/>
                </a:cxn>
                <a:cxn ang="0">
                  <a:pos x="1452" y="771"/>
                </a:cxn>
                <a:cxn ang="0">
                  <a:pos x="1769" y="590"/>
                </a:cxn>
                <a:cxn ang="0">
                  <a:pos x="3085" y="363"/>
                </a:cxn>
                <a:cxn ang="0">
                  <a:pos x="3448" y="227"/>
                </a:cxn>
                <a:cxn ang="0">
                  <a:pos x="3811" y="91"/>
                </a:cxn>
                <a:cxn ang="0">
                  <a:pos x="3992" y="0"/>
                </a:cxn>
                <a:cxn ang="0">
                  <a:pos x="3992" y="998"/>
                </a:cxn>
                <a:cxn ang="0">
                  <a:pos x="0" y="998"/>
                </a:cxn>
                <a:cxn ang="0">
                  <a:pos x="0" y="907"/>
                </a:cxn>
              </a:cxnLst>
              <a:rect l="0" t="0" r="r" b="b"/>
              <a:pathLst>
                <a:path w="3992" h="998">
                  <a:moveTo>
                    <a:pt x="0" y="907"/>
                  </a:moveTo>
                  <a:lnTo>
                    <a:pt x="1180" y="771"/>
                  </a:lnTo>
                  <a:lnTo>
                    <a:pt x="1452" y="771"/>
                  </a:lnTo>
                  <a:lnTo>
                    <a:pt x="1769" y="590"/>
                  </a:lnTo>
                  <a:lnTo>
                    <a:pt x="3085" y="363"/>
                  </a:lnTo>
                  <a:lnTo>
                    <a:pt x="3448" y="227"/>
                  </a:lnTo>
                  <a:lnTo>
                    <a:pt x="3811" y="91"/>
                  </a:lnTo>
                  <a:lnTo>
                    <a:pt x="3992" y="0"/>
                  </a:lnTo>
                  <a:lnTo>
                    <a:pt x="3992" y="998"/>
                  </a:lnTo>
                  <a:lnTo>
                    <a:pt x="0" y="998"/>
                  </a:lnTo>
                  <a:lnTo>
                    <a:pt x="0" y="9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1350" dirty="0">
                <a:solidFill>
                  <a:srgbClr val="635A54"/>
                </a:solidFill>
                <a:latin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6831" y="1143715"/>
              <a:ext cx="1896499" cy="6771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635A54"/>
                </a:buClr>
                <a:defRPr/>
              </a:pPr>
              <a:r>
                <a:rPr lang="en-GB" sz="1350" b="1" err="1">
                  <a:solidFill>
                    <a:srgbClr val="FF6600"/>
                  </a:solidFill>
                  <a:latin typeface="Arial"/>
                </a:rPr>
                <a:t>Actividad</a:t>
              </a:r>
              <a:r>
                <a:rPr lang="en-GB" sz="1350" b="1">
                  <a:solidFill>
                    <a:srgbClr val="FF6600"/>
                  </a:solidFill>
                  <a:latin typeface="Arial"/>
                </a:rPr>
                <a:t> de la </a:t>
              </a:r>
              <a:r>
                <a:rPr lang="en-GB" sz="1350" b="1" err="1">
                  <a:solidFill>
                    <a:srgbClr val="FF6600"/>
                  </a:solidFill>
                  <a:latin typeface="Arial"/>
                </a:rPr>
                <a:t>enfermedad</a:t>
              </a:r>
              <a:endParaRPr lang="en-GB" sz="1350" b="1">
                <a:solidFill>
                  <a:srgbClr val="FF6600"/>
                </a:solidFill>
                <a:latin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840416" y="1143715"/>
              <a:ext cx="1699077" cy="6771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635A54"/>
                </a:buClr>
                <a:defRPr/>
              </a:pPr>
              <a:r>
                <a:rPr lang="en-GB" sz="1350" b="1" err="1">
                  <a:solidFill>
                    <a:srgbClr val="635A54"/>
                  </a:solidFill>
                  <a:latin typeface="Arial"/>
                </a:rPr>
                <a:t>Acumulación</a:t>
              </a:r>
              <a:r>
                <a:rPr lang="en-GB" sz="1350" b="1">
                  <a:solidFill>
                    <a:srgbClr val="635A54"/>
                  </a:solidFill>
                  <a:latin typeface="Arial"/>
                </a:rPr>
                <a:t> </a:t>
              </a:r>
              <a:r>
                <a:rPr lang="en-GB" sz="1350" b="1" err="1">
                  <a:solidFill>
                    <a:srgbClr val="635A54"/>
                  </a:solidFill>
                  <a:latin typeface="Arial"/>
                </a:rPr>
                <a:t>daño</a:t>
              </a:r>
              <a:endParaRPr lang="en-GB" sz="1350" b="1">
                <a:solidFill>
                  <a:srgbClr val="635A54"/>
                </a:solidFill>
                <a:latin typeface="Arial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494244" y="3234614"/>
              <a:ext cx="11019977" cy="0"/>
            </a:xfrm>
            <a:prstGeom prst="straightConnector1">
              <a:avLst/>
            </a:prstGeom>
            <a:grpFill/>
            <a:ln w="28575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21"/>
            <p:cNvSpPr/>
            <p:nvPr/>
          </p:nvSpPr>
          <p:spPr bwMode="auto">
            <a:xfrm>
              <a:off x="505038" y="2058850"/>
              <a:ext cx="10992274" cy="1070870"/>
            </a:xfrm>
            <a:custGeom>
              <a:avLst/>
              <a:gdLst>
                <a:gd name="connsiteX0" fmla="*/ 0 w 7326351"/>
                <a:gd name="connsiteY0" fmla="*/ 1393956 h 1393956"/>
                <a:gd name="connsiteX1" fmla="*/ 434898 w 7326351"/>
                <a:gd name="connsiteY1" fmla="*/ 53 h 1393956"/>
                <a:gd name="connsiteX2" fmla="*/ 702527 w 7326351"/>
                <a:gd name="connsiteY2" fmla="*/ 1338200 h 1393956"/>
                <a:gd name="connsiteX3" fmla="*/ 1081668 w 7326351"/>
                <a:gd name="connsiteY3" fmla="*/ 914453 h 1393956"/>
                <a:gd name="connsiteX4" fmla="*/ 1460810 w 7326351"/>
                <a:gd name="connsiteY4" fmla="*/ 1282444 h 1393956"/>
                <a:gd name="connsiteX5" fmla="*/ 1906858 w 7326351"/>
                <a:gd name="connsiteY5" fmla="*/ 646824 h 1393956"/>
                <a:gd name="connsiteX6" fmla="*/ 2486722 w 7326351"/>
                <a:gd name="connsiteY6" fmla="*/ 1282444 h 1393956"/>
                <a:gd name="connsiteX7" fmla="*/ 2888166 w 7326351"/>
                <a:gd name="connsiteY7" fmla="*/ 825244 h 1393956"/>
                <a:gd name="connsiteX8" fmla="*/ 3423424 w 7326351"/>
                <a:gd name="connsiteY8" fmla="*/ 1282444 h 1393956"/>
                <a:gd name="connsiteX9" fmla="*/ 4192858 w 7326351"/>
                <a:gd name="connsiteY9" fmla="*/ 1025966 h 1393956"/>
                <a:gd name="connsiteX10" fmla="*/ 4817327 w 7326351"/>
                <a:gd name="connsiteY10" fmla="*/ 1248990 h 1393956"/>
                <a:gd name="connsiteX11" fmla="*/ 5374888 w 7326351"/>
                <a:gd name="connsiteY11" fmla="*/ 1104024 h 1393956"/>
                <a:gd name="connsiteX12" fmla="*/ 5865541 w 7326351"/>
                <a:gd name="connsiteY12" fmla="*/ 1293595 h 1393956"/>
                <a:gd name="connsiteX13" fmla="*/ 6356195 w 7326351"/>
                <a:gd name="connsiteY13" fmla="*/ 970209 h 1393956"/>
                <a:gd name="connsiteX14" fmla="*/ 7002966 w 7326351"/>
                <a:gd name="connsiteY14" fmla="*/ 1315897 h 1393956"/>
                <a:gd name="connsiteX15" fmla="*/ 7326351 w 7326351"/>
                <a:gd name="connsiteY15" fmla="*/ 1260141 h 1393956"/>
                <a:gd name="connsiteX16" fmla="*/ 7326351 w 7326351"/>
                <a:gd name="connsiteY16" fmla="*/ 1260141 h 1393956"/>
                <a:gd name="connsiteX0" fmla="*/ 0 w 7326351"/>
                <a:gd name="connsiteY0" fmla="*/ 1394247 h 1394247"/>
                <a:gd name="connsiteX1" fmla="*/ 434898 w 7326351"/>
                <a:gd name="connsiteY1" fmla="*/ 344 h 1394247"/>
                <a:gd name="connsiteX2" fmla="*/ 705793 w 7326351"/>
                <a:gd name="connsiteY2" fmla="*/ 1256848 h 1394247"/>
                <a:gd name="connsiteX3" fmla="*/ 1081668 w 7326351"/>
                <a:gd name="connsiteY3" fmla="*/ 914744 h 1394247"/>
                <a:gd name="connsiteX4" fmla="*/ 1460810 w 7326351"/>
                <a:gd name="connsiteY4" fmla="*/ 1282735 h 1394247"/>
                <a:gd name="connsiteX5" fmla="*/ 1906858 w 7326351"/>
                <a:gd name="connsiteY5" fmla="*/ 647115 h 1394247"/>
                <a:gd name="connsiteX6" fmla="*/ 2486722 w 7326351"/>
                <a:gd name="connsiteY6" fmla="*/ 1282735 h 1394247"/>
                <a:gd name="connsiteX7" fmla="*/ 2888166 w 7326351"/>
                <a:gd name="connsiteY7" fmla="*/ 825535 h 1394247"/>
                <a:gd name="connsiteX8" fmla="*/ 3423424 w 7326351"/>
                <a:gd name="connsiteY8" fmla="*/ 1282735 h 1394247"/>
                <a:gd name="connsiteX9" fmla="*/ 4192858 w 7326351"/>
                <a:gd name="connsiteY9" fmla="*/ 1026257 h 1394247"/>
                <a:gd name="connsiteX10" fmla="*/ 4817327 w 7326351"/>
                <a:gd name="connsiteY10" fmla="*/ 1249281 h 1394247"/>
                <a:gd name="connsiteX11" fmla="*/ 5374888 w 7326351"/>
                <a:gd name="connsiteY11" fmla="*/ 1104315 h 1394247"/>
                <a:gd name="connsiteX12" fmla="*/ 5865541 w 7326351"/>
                <a:gd name="connsiteY12" fmla="*/ 1293886 h 1394247"/>
                <a:gd name="connsiteX13" fmla="*/ 6356195 w 7326351"/>
                <a:gd name="connsiteY13" fmla="*/ 970500 h 1394247"/>
                <a:gd name="connsiteX14" fmla="*/ 7002966 w 7326351"/>
                <a:gd name="connsiteY14" fmla="*/ 1316188 h 1394247"/>
                <a:gd name="connsiteX15" fmla="*/ 7326351 w 7326351"/>
                <a:gd name="connsiteY15" fmla="*/ 1260432 h 1394247"/>
                <a:gd name="connsiteX16" fmla="*/ 7326351 w 7326351"/>
                <a:gd name="connsiteY16" fmla="*/ 1260432 h 139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351" h="1394247">
                  <a:moveTo>
                    <a:pt x="0" y="1394247"/>
                  </a:moveTo>
                  <a:cubicBezTo>
                    <a:pt x="158905" y="701942"/>
                    <a:pt x="317266" y="23244"/>
                    <a:pt x="434898" y="344"/>
                  </a:cubicBezTo>
                  <a:cubicBezTo>
                    <a:pt x="552530" y="-22556"/>
                    <a:pt x="597998" y="1104448"/>
                    <a:pt x="705793" y="1256848"/>
                  </a:cubicBezTo>
                  <a:cubicBezTo>
                    <a:pt x="813588" y="1409248"/>
                    <a:pt x="955832" y="910430"/>
                    <a:pt x="1081668" y="914744"/>
                  </a:cubicBezTo>
                  <a:cubicBezTo>
                    <a:pt x="1207504" y="919058"/>
                    <a:pt x="1323278" y="1327340"/>
                    <a:pt x="1460810" y="1282735"/>
                  </a:cubicBezTo>
                  <a:cubicBezTo>
                    <a:pt x="1598342" y="1238130"/>
                    <a:pt x="1735873" y="647115"/>
                    <a:pt x="1906858" y="647115"/>
                  </a:cubicBezTo>
                  <a:cubicBezTo>
                    <a:pt x="2077843" y="647115"/>
                    <a:pt x="2323171" y="1252998"/>
                    <a:pt x="2486722" y="1282735"/>
                  </a:cubicBezTo>
                  <a:cubicBezTo>
                    <a:pt x="2650273" y="1312472"/>
                    <a:pt x="2732049" y="825535"/>
                    <a:pt x="2888166" y="825535"/>
                  </a:cubicBezTo>
                  <a:cubicBezTo>
                    <a:pt x="3044283" y="825535"/>
                    <a:pt x="3205975" y="1249281"/>
                    <a:pt x="3423424" y="1282735"/>
                  </a:cubicBezTo>
                  <a:cubicBezTo>
                    <a:pt x="3640873" y="1316189"/>
                    <a:pt x="3960541" y="1031833"/>
                    <a:pt x="4192858" y="1026257"/>
                  </a:cubicBezTo>
                  <a:cubicBezTo>
                    <a:pt x="4425175" y="1020681"/>
                    <a:pt x="4620322" y="1236271"/>
                    <a:pt x="4817327" y="1249281"/>
                  </a:cubicBezTo>
                  <a:cubicBezTo>
                    <a:pt x="5014332" y="1262291"/>
                    <a:pt x="5200186" y="1096881"/>
                    <a:pt x="5374888" y="1104315"/>
                  </a:cubicBezTo>
                  <a:cubicBezTo>
                    <a:pt x="5549590" y="1111749"/>
                    <a:pt x="5701990" y="1316188"/>
                    <a:pt x="5865541" y="1293886"/>
                  </a:cubicBezTo>
                  <a:cubicBezTo>
                    <a:pt x="6029092" y="1271583"/>
                    <a:pt x="6166624" y="966783"/>
                    <a:pt x="6356195" y="970500"/>
                  </a:cubicBezTo>
                  <a:cubicBezTo>
                    <a:pt x="6545766" y="974217"/>
                    <a:pt x="6841273" y="1267866"/>
                    <a:pt x="7002966" y="1316188"/>
                  </a:cubicBezTo>
                  <a:cubicBezTo>
                    <a:pt x="7164659" y="1364510"/>
                    <a:pt x="7326351" y="1260432"/>
                    <a:pt x="7326351" y="1260432"/>
                  </a:cubicBezTo>
                  <a:lnTo>
                    <a:pt x="7326351" y="1260432"/>
                  </a:lnTo>
                </a:path>
              </a:pathLst>
            </a:custGeom>
            <a:grpFill/>
            <a:ln w="28575">
              <a:solidFill>
                <a:schemeClr val="bg2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35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94243" y="1648331"/>
              <a:ext cx="0" cy="1486912"/>
            </a:xfrm>
            <a:prstGeom prst="line">
              <a:avLst/>
            </a:prstGeom>
            <a:grpFill/>
            <a:ln w="28575"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4245" y="3121558"/>
              <a:ext cx="11019976" cy="0"/>
            </a:xfrm>
            <a:prstGeom prst="line">
              <a:avLst/>
            </a:prstGeom>
            <a:grpFill/>
            <a:ln w="28575"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503464" y="1647720"/>
              <a:ext cx="0" cy="1486912"/>
            </a:xfrm>
            <a:prstGeom prst="line">
              <a:avLst/>
            </a:prstGeom>
            <a:grpFill/>
            <a:ln w="28575">
              <a:solidFill>
                <a:srgbClr val="5252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F7C2D71-EE8A-49C6-B7D6-02336AEE5C40}"/>
              </a:ext>
            </a:extLst>
          </p:cNvPr>
          <p:cNvSpPr txBox="1"/>
          <p:nvPr/>
        </p:nvSpPr>
        <p:spPr>
          <a:xfrm>
            <a:off x="10321369" y="1733267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_tradnl" sz="1100">
                <a:latin typeface="Calibri" panose="020F0502020204030204" pitchFamily="34" charset="0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6103FB3-6696-4E63-B24D-1DA02EFA3B07}"/>
              </a:ext>
            </a:extLst>
          </p:cNvPr>
          <p:cNvSpPr/>
          <p:nvPr/>
        </p:nvSpPr>
        <p:spPr>
          <a:xfrm rot="5400000">
            <a:off x="1070583" y="2333913"/>
            <a:ext cx="1112805" cy="18466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/>
            </a:pPr>
            <a:r>
              <a:rPr lang="es-ES_tradnl" sz="600" b="1" dirty="0"/>
              <a:t> </a:t>
            </a:r>
            <a:r>
              <a:rPr lang="es-ES_tradnl" sz="600" dirty="0">
                <a:solidFill>
                  <a:srgbClr val="635A54"/>
                </a:solidFill>
              </a:rPr>
              <a:t>ESP/BEL/0057/18(1) 02/2019</a:t>
            </a:r>
            <a:endParaRPr lang="es-ES_tradnl" sz="100" dirty="0">
              <a:solidFill>
                <a:srgbClr val="4F1D7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84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140385-6D00-F546-BCB6-18506CB8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_tradnl"/>
              <a:t>Tratamiento del lupus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9698D6-6A39-3545-8627-15B784341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AINE / HCQ</a:t>
            </a:r>
          </a:p>
          <a:p>
            <a:r>
              <a:rPr lang="es-ES_tradnl" b="1" dirty="0"/>
              <a:t>Glucocorticoides:</a:t>
            </a:r>
            <a:r>
              <a:rPr lang="es-ES_tradnl" dirty="0"/>
              <a:t> tópicos, infiltraciones, orales, bolos</a:t>
            </a:r>
          </a:p>
          <a:p>
            <a:r>
              <a:rPr lang="es-ES_tradnl" b="1" dirty="0"/>
              <a:t>Inmunosupresores:</a:t>
            </a:r>
            <a:r>
              <a:rPr lang="es-ES_tradnl" dirty="0"/>
              <a:t> MTX, AZA, CYC, MMF, ICN, etc.</a:t>
            </a:r>
          </a:p>
          <a:p>
            <a:r>
              <a:rPr lang="es-ES_tradnl" b="1" dirty="0"/>
              <a:t>Biológicos:</a:t>
            </a:r>
            <a:r>
              <a:rPr lang="es-ES_tradnl" dirty="0"/>
              <a:t> BLM, RTX, IGIV, Factores hematológicos, </a:t>
            </a:r>
            <a:r>
              <a:rPr lang="es-ES_tradnl" dirty="0" err="1"/>
              <a:t>Plasmaféresis</a:t>
            </a:r>
            <a:r>
              <a:rPr lang="es-ES_tradnl" dirty="0"/>
              <a:t>, etc. </a:t>
            </a:r>
          </a:p>
          <a:p>
            <a:r>
              <a:rPr lang="es-ES_tradnl" b="1" dirty="0"/>
              <a:t>Otros:</a:t>
            </a:r>
            <a:r>
              <a:rPr lang="es-ES_tradnl" dirty="0"/>
              <a:t> anticoagulantes, </a:t>
            </a:r>
            <a:r>
              <a:rPr lang="es-ES_tradnl" dirty="0" err="1"/>
              <a:t>anterresortivos</a:t>
            </a:r>
            <a:r>
              <a:rPr lang="es-ES_tradnl" dirty="0"/>
              <a:t>, antihipertensivos, etc.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79A4AB2-A7E9-5D49-8525-EBBE8D627F99}"/>
              </a:ext>
            </a:extLst>
          </p:cNvPr>
          <p:cNvSpPr txBox="1"/>
          <p:nvPr/>
        </p:nvSpPr>
        <p:spPr>
          <a:xfrm>
            <a:off x="10003006" y="2921233"/>
            <a:ext cx="198772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r>
              <a:rPr lang="es-ES_tradnl" sz="2000" dirty="0"/>
              <a:t>Órgano afectado</a:t>
            </a:r>
          </a:p>
          <a:p>
            <a:r>
              <a:rPr lang="es-ES_tradnl" sz="2000" dirty="0"/>
              <a:t>Severidad global</a:t>
            </a:r>
          </a:p>
          <a:p>
            <a:r>
              <a:rPr lang="es-ES_tradnl" sz="2000" dirty="0"/>
              <a:t>Daño acumulado</a:t>
            </a:r>
          </a:p>
          <a:p>
            <a:r>
              <a:rPr lang="es-ES_tradnl" sz="2000" dirty="0"/>
              <a:t>Comorbilidades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xmlns="" id="{472A9C94-54A0-DA46-B329-427B579E5498}"/>
              </a:ext>
            </a:extLst>
          </p:cNvPr>
          <p:cNvSpPr/>
          <p:nvPr/>
        </p:nvSpPr>
        <p:spPr>
          <a:xfrm>
            <a:off x="8959957" y="2464904"/>
            <a:ext cx="331874" cy="2186609"/>
          </a:xfrm>
          <a:prstGeom prst="rightBrac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Flecha a la derecha con bandas 5">
            <a:extLst>
              <a:ext uri="{FF2B5EF4-FFF2-40B4-BE49-F238E27FC236}">
                <a16:creationId xmlns:a16="http://schemas.microsoft.com/office/drawing/2014/main" xmlns="" id="{A288458E-4D93-0A4E-B3A5-8F83EE1A70E5}"/>
              </a:ext>
            </a:extLst>
          </p:cNvPr>
          <p:cNvSpPr/>
          <p:nvPr/>
        </p:nvSpPr>
        <p:spPr>
          <a:xfrm>
            <a:off x="9419911" y="3305111"/>
            <a:ext cx="516835" cy="512817"/>
          </a:xfrm>
          <a:prstGeom prst="strip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748E2525-DE3A-2B49-8FFE-E01F1A81D0D5}"/>
              </a:ext>
            </a:extLst>
          </p:cNvPr>
          <p:cNvSpPr/>
          <p:nvPr/>
        </p:nvSpPr>
        <p:spPr>
          <a:xfrm>
            <a:off x="621324" y="2084832"/>
            <a:ext cx="3130062" cy="173309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7D09B032-EFE8-E94F-879B-DDA4AFC7BEBA}"/>
              </a:ext>
            </a:extLst>
          </p:cNvPr>
          <p:cNvCxnSpPr>
            <a:stCxn id="7" idx="7"/>
          </p:cNvCxnSpPr>
          <p:nvPr/>
        </p:nvCxnSpPr>
        <p:spPr>
          <a:xfrm flipV="1">
            <a:off x="3292999" y="1746738"/>
            <a:ext cx="4033924" cy="59190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0842903-D04E-6F4C-84C0-70D043CF47A7}"/>
              </a:ext>
            </a:extLst>
          </p:cNvPr>
          <p:cNvSpPr txBox="1"/>
          <p:nvPr/>
        </p:nvSpPr>
        <p:spPr>
          <a:xfrm>
            <a:off x="7409634" y="1546683"/>
            <a:ext cx="108395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r>
              <a:rPr lang="es-ES_tradnl" sz="2000" dirty="0"/>
              <a:t>1ª LÍNEA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E613259-75E2-1A49-8FA2-46F017EAD697}"/>
              </a:ext>
            </a:extLst>
          </p:cNvPr>
          <p:cNvSpPr txBox="1"/>
          <p:nvPr/>
        </p:nvSpPr>
        <p:spPr>
          <a:xfrm>
            <a:off x="5345376" y="5528697"/>
            <a:ext cx="186268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r>
              <a:rPr lang="es-ES_tradnl" sz="2000" dirty="0"/>
              <a:t>Efectos adversos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9B0BBA7-C6C0-D047-9110-C65EDCE335BA}"/>
              </a:ext>
            </a:extLst>
          </p:cNvPr>
          <p:cNvSpPr txBox="1"/>
          <p:nvPr/>
        </p:nvSpPr>
        <p:spPr>
          <a:xfrm>
            <a:off x="8916901" y="5526829"/>
            <a:ext cx="152285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r>
              <a:rPr lang="es-ES_tradnl" sz="2000" dirty="0"/>
              <a:t>No Objetivos</a:t>
            </a:r>
          </a:p>
        </p:txBody>
      </p:sp>
      <p:cxnSp>
        <p:nvCxnSpPr>
          <p:cNvPr id="13" name="Conector angular 12">
            <a:extLst>
              <a:ext uri="{FF2B5EF4-FFF2-40B4-BE49-F238E27FC236}">
                <a16:creationId xmlns:a16="http://schemas.microsoft.com/office/drawing/2014/main" xmlns="" id="{E898FC60-53DF-7F4D-AC4D-42FFDC765FCD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6649716" y="3459699"/>
            <a:ext cx="3580800" cy="953569"/>
          </a:xfrm>
          <a:prstGeom prst="bentConnector2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xmlns="" id="{7A0E016C-3306-EC47-88A2-A0D471A0B49E}"/>
              </a:ext>
            </a:extLst>
          </p:cNvPr>
          <p:cNvCxnSpPr>
            <a:stCxn id="10" idx="2"/>
            <a:endCxn id="11" idx="3"/>
          </p:cNvCxnSpPr>
          <p:nvPr/>
        </p:nvCxnSpPr>
        <p:spPr>
          <a:xfrm rot="5400000">
            <a:off x="5688859" y="3466000"/>
            <a:ext cx="3781959" cy="743545"/>
          </a:xfrm>
          <a:prstGeom prst="bentConnector2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49E02B53-687C-E743-A46A-E2A8815FFA93}"/>
              </a:ext>
            </a:extLst>
          </p:cNvPr>
          <p:cNvSpPr txBox="1"/>
          <p:nvPr/>
        </p:nvSpPr>
        <p:spPr>
          <a:xfrm>
            <a:off x="6557374" y="4905490"/>
            <a:ext cx="279307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r>
              <a:rPr lang="es-ES_tradnl" sz="2000" dirty="0"/>
              <a:t>Necesidades no cubiertas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CAB3481-F112-F64A-946F-4A089A8746BC}"/>
              </a:ext>
            </a:extLst>
          </p:cNvPr>
          <p:cNvSpPr txBox="1"/>
          <p:nvPr/>
        </p:nvSpPr>
        <p:spPr>
          <a:xfrm>
            <a:off x="8558309" y="6211075"/>
            <a:ext cx="224003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r>
              <a:rPr lang="es-ES_tradnl" sz="2000" dirty="0" err="1"/>
              <a:t>Corticodependencia</a:t>
            </a:r>
            <a:endParaRPr lang="es-ES_tradnl" sz="2000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0F05F206-F2CA-9D4B-A854-925BB12725E4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>
            <a:off x="9678328" y="5926939"/>
            <a:ext cx="0" cy="284136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068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99"/>
          <p:cNvGrpSpPr>
            <a:grpSpLocks/>
          </p:cNvGrpSpPr>
          <p:nvPr/>
        </p:nvGrpSpPr>
        <p:grpSpPr bwMode="auto">
          <a:xfrm>
            <a:off x="2667000" y="1993202"/>
            <a:ext cx="5422900" cy="3856038"/>
            <a:chOff x="1155906" y="1100114"/>
            <a:chExt cx="6200293" cy="4410304"/>
          </a:xfrm>
        </p:grpSpPr>
        <p:sp>
          <p:nvSpPr>
            <p:cNvPr id="401" name="Freeform 400"/>
            <p:cNvSpPr/>
            <p:nvPr/>
          </p:nvSpPr>
          <p:spPr>
            <a:xfrm>
              <a:off x="1524367" y="4844060"/>
              <a:ext cx="5704777" cy="352243"/>
            </a:xfrm>
            <a:custGeom>
              <a:avLst/>
              <a:gdLst>
                <a:gd name="connsiteX0" fmla="*/ 5705475 w 5705475"/>
                <a:gd name="connsiteY0" fmla="*/ 0 h 352425"/>
                <a:gd name="connsiteX1" fmla="*/ 3800475 w 5705475"/>
                <a:gd name="connsiteY1" fmla="*/ 95250 h 352425"/>
                <a:gd name="connsiteX2" fmla="*/ 1895475 w 5705475"/>
                <a:gd name="connsiteY2" fmla="*/ 185737 h 352425"/>
                <a:gd name="connsiteX3" fmla="*/ 0 w 5705475"/>
                <a:gd name="connsiteY3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5475" h="352425">
                  <a:moveTo>
                    <a:pt x="5705475" y="0"/>
                  </a:moveTo>
                  <a:lnTo>
                    <a:pt x="3800475" y="95250"/>
                  </a:lnTo>
                  <a:lnTo>
                    <a:pt x="1895475" y="185737"/>
                  </a:lnTo>
                  <a:lnTo>
                    <a:pt x="0" y="352425"/>
                  </a:lnTo>
                </a:path>
              </a:pathLst>
            </a:custGeom>
            <a:noFill/>
            <a:ln w="28575">
              <a:solidFill>
                <a:srgbClr val="6A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16200000">
              <a:off x="1480793" y="5223539"/>
              <a:ext cx="72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16200000">
              <a:off x="3397511" y="5223539"/>
              <a:ext cx="72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16200000">
              <a:off x="5292448" y="5223539"/>
              <a:ext cx="72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16200000">
              <a:off x="7191016" y="5223539"/>
              <a:ext cx="726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406"/>
            <p:cNvGrpSpPr>
              <a:grpSpLocks/>
            </p:cNvGrpSpPr>
            <p:nvPr/>
          </p:nvGrpSpPr>
          <p:grpSpPr bwMode="auto">
            <a:xfrm>
              <a:off x="1420508" y="5299288"/>
              <a:ext cx="5904585" cy="211130"/>
              <a:chOff x="1420508" y="5299288"/>
              <a:chExt cx="5904585" cy="211130"/>
            </a:xfrm>
          </p:grpSpPr>
          <p:sp>
            <p:nvSpPr>
              <p:cNvPr id="55381" name="TextBox 486"/>
              <p:cNvSpPr txBox="1">
                <a:spLocks noChangeArrowheads="1"/>
              </p:cNvSpPr>
              <p:nvPr/>
            </p:nvSpPr>
            <p:spPr bwMode="auto">
              <a:xfrm>
                <a:off x="1420508" y="5299288"/>
                <a:ext cx="199767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&lt;1</a:t>
                </a:r>
              </a:p>
            </p:txBody>
          </p:sp>
          <p:sp>
            <p:nvSpPr>
              <p:cNvPr id="55382" name="TextBox 487"/>
              <p:cNvSpPr txBox="1">
                <a:spLocks noChangeArrowheads="1"/>
              </p:cNvSpPr>
              <p:nvPr/>
            </p:nvSpPr>
            <p:spPr bwMode="auto">
              <a:xfrm>
                <a:off x="3385689" y="5299288"/>
                <a:ext cx="97135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5</a:t>
                </a:r>
              </a:p>
            </p:txBody>
          </p:sp>
          <p:sp>
            <p:nvSpPr>
              <p:cNvPr id="55383" name="TextBox 488"/>
              <p:cNvSpPr txBox="1">
                <a:spLocks noChangeArrowheads="1"/>
              </p:cNvSpPr>
              <p:nvPr/>
            </p:nvSpPr>
            <p:spPr bwMode="auto">
              <a:xfrm>
                <a:off x="5231276" y="5299288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10</a:t>
                </a:r>
              </a:p>
            </p:txBody>
          </p:sp>
          <p:sp>
            <p:nvSpPr>
              <p:cNvPr id="55384" name="TextBox 489"/>
              <p:cNvSpPr txBox="1">
                <a:spLocks noChangeArrowheads="1"/>
              </p:cNvSpPr>
              <p:nvPr/>
            </p:nvSpPr>
            <p:spPr bwMode="auto">
              <a:xfrm>
                <a:off x="7130825" y="5299288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15</a:t>
                </a:r>
              </a:p>
            </p:txBody>
          </p:sp>
        </p:grpSp>
        <p:cxnSp>
          <p:nvCxnSpPr>
            <p:cNvPr id="409" name="Straight Connector 408"/>
            <p:cNvCxnSpPr/>
            <p:nvPr/>
          </p:nvCxnSpPr>
          <p:spPr>
            <a:xfrm flipV="1">
              <a:off x="1518921" y="1238106"/>
              <a:ext cx="0" cy="3985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1446318" y="2559926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1446318" y="2120530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1446318" y="1238106"/>
              <a:ext cx="871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1446318" y="3881746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1446318" y="4760539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1446318" y="5187226"/>
              <a:ext cx="590988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1446318" y="1679319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1446318" y="2992060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1446318" y="3445981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1446318" y="4322959"/>
              <a:ext cx="726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19"/>
            <p:cNvGrpSpPr>
              <a:grpSpLocks/>
            </p:cNvGrpSpPr>
            <p:nvPr/>
          </p:nvGrpSpPr>
          <p:grpSpPr bwMode="auto">
            <a:xfrm>
              <a:off x="1155906" y="1100114"/>
              <a:ext cx="194268" cy="4160369"/>
              <a:chOff x="1155906" y="1100114"/>
              <a:chExt cx="194268" cy="4160369"/>
            </a:xfrm>
          </p:grpSpPr>
          <p:sp>
            <p:nvSpPr>
              <p:cNvPr id="55371" name="TextBox 476"/>
              <p:cNvSpPr txBox="1">
                <a:spLocks noChangeArrowheads="1"/>
              </p:cNvSpPr>
              <p:nvPr/>
            </p:nvSpPr>
            <p:spPr bwMode="auto">
              <a:xfrm>
                <a:off x="1253039" y="5049353"/>
                <a:ext cx="97135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0</a:t>
                </a:r>
              </a:p>
            </p:txBody>
          </p:sp>
          <p:sp>
            <p:nvSpPr>
              <p:cNvPr id="55372" name="TextBox 477"/>
              <p:cNvSpPr txBox="1">
                <a:spLocks noChangeArrowheads="1"/>
              </p:cNvSpPr>
              <p:nvPr/>
            </p:nvSpPr>
            <p:spPr bwMode="auto">
              <a:xfrm>
                <a:off x="1253039" y="4622506"/>
                <a:ext cx="97135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5</a:t>
                </a:r>
              </a:p>
            </p:txBody>
          </p:sp>
          <p:sp>
            <p:nvSpPr>
              <p:cNvPr id="55373" name="TextBox 478"/>
              <p:cNvSpPr txBox="1">
                <a:spLocks noChangeArrowheads="1"/>
              </p:cNvSpPr>
              <p:nvPr/>
            </p:nvSpPr>
            <p:spPr bwMode="auto">
              <a:xfrm>
                <a:off x="1155906" y="3743576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15</a:t>
                </a:r>
              </a:p>
            </p:txBody>
          </p:sp>
          <p:sp>
            <p:nvSpPr>
              <p:cNvPr id="55374" name="TextBox 479"/>
              <p:cNvSpPr txBox="1">
                <a:spLocks noChangeArrowheads="1"/>
              </p:cNvSpPr>
              <p:nvPr/>
            </p:nvSpPr>
            <p:spPr bwMode="auto">
              <a:xfrm>
                <a:off x="1155906" y="2420803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30</a:t>
                </a:r>
              </a:p>
            </p:txBody>
          </p:sp>
          <p:sp>
            <p:nvSpPr>
              <p:cNvPr id="55375" name="TextBox 480"/>
              <p:cNvSpPr txBox="1">
                <a:spLocks noChangeArrowheads="1"/>
              </p:cNvSpPr>
              <p:nvPr/>
            </p:nvSpPr>
            <p:spPr bwMode="auto">
              <a:xfrm>
                <a:off x="1155906" y="1981319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35</a:t>
                </a:r>
              </a:p>
            </p:txBody>
          </p:sp>
          <p:sp>
            <p:nvSpPr>
              <p:cNvPr id="55376" name="TextBox 481"/>
              <p:cNvSpPr txBox="1">
                <a:spLocks noChangeArrowheads="1"/>
              </p:cNvSpPr>
              <p:nvPr/>
            </p:nvSpPr>
            <p:spPr bwMode="auto">
              <a:xfrm>
                <a:off x="1155906" y="1100114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45</a:t>
                </a:r>
              </a:p>
            </p:txBody>
          </p:sp>
          <p:sp>
            <p:nvSpPr>
              <p:cNvPr id="55377" name="TextBox 482"/>
              <p:cNvSpPr txBox="1">
                <a:spLocks noChangeArrowheads="1"/>
              </p:cNvSpPr>
              <p:nvPr/>
            </p:nvSpPr>
            <p:spPr bwMode="auto">
              <a:xfrm>
                <a:off x="1155906" y="1541639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40</a:t>
                </a:r>
              </a:p>
            </p:txBody>
          </p:sp>
          <p:sp>
            <p:nvSpPr>
              <p:cNvPr id="55378" name="TextBox 483"/>
              <p:cNvSpPr txBox="1">
                <a:spLocks noChangeArrowheads="1"/>
              </p:cNvSpPr>
              <p:nvPr/>
            </p:nvSpPr>
            <p:spPr bwMode="auto">
              <a:xfrm>
                <a:off x="1155906" y="2852709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25</a:t>
                </a:r>
              </a:p>
            </p:txBody>
          </p:sp>
          <p:sp>
            <p:nvSpPr>
              <p:cNvPr id="55379" name="TextBox 484"/>
              <p:cNvSpPr txBox="1">
                <a:spLocks noChangeArrowheads="1"/>
              </p:cNvSpPr>
              <p:nvPr/>
            </p:nvSpPr>
            <p:spPr bwMode="auto">
              <a:xfrm>
                <a:off x="1155906" y="3307256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55380" name="TextBox 485"/>
              <p:cNvSpPr txBox="1">
                <a:spLocks noChangeArrowheads="1"/>
              </p:cNvSpPr>
              <p:nvPr/>
            </p:nvSpPr>
            <p:spPr bwMode="auto">
              <a:xfrm>
                <a:off x="1155906" y="4184054"/>
                <a:ext cx="194268" cy="211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>
                  <a:defRPr/>
                </a:pPr>
                <a:r>
                  <a:rPr lang="en-GB" sz="1200" b="1">
                    <a:solidFill>
                      <a:srgbClr val="000000"/>
                    </a:solidFill>
                    <a:latin typeface="Arial"/>
                  </a:rPr>
                  <a:t>10</a:t>
                </a:r>
              </a:p>
            </p:txBody>
          </p:sp>
        </p:grpSp>
        <p:sp>
          <p:nvSpPr>
            <p:cNvPr id="422" name="Freeform 421"/>
            <p:cNvSpPr/>
            <p:nvPr/>
          </p:nvSpPr>
          <p:spPr>
            <a:xfrm>
              <a:off x="1522551" y="1652083"/>
              <a:ext cx="5690258" cy="3377178"/>
            </a:xfrm>
            <a:custGeom>
              <a:avLst/>
              <a:gdLst>
                <a:gd name="connsiteX0" fmla="*/ 5691117 w 5691117"/>
                <a:gd name="connsiteY0" fmla="*/ 0 h 3377821"/>
                <a:gd name="connsiteX1" fmla="*/ 3794078 w 5691117"/>
                <a:gd name="connsiteY1" fmla="*/ 1521725 h 3377821"/>
                <a:gd name="connsiteX2" fmla="*/ 1897039 w 5691117"/>
                <a:gd name="connsiteY2" fmla="*/ 2149522 h 3377821"/>
                <a:gd name="connsiteX3" fmla="*/ 0 w 5691117"/>
                <a:gd name="connsiteY3" fmla="*/ 3377821 h 337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1117" h="3377821">
                  <a:moveTo>
                    <a:pt x="5691117" y="0"/>
                  </a:moveTo>
                  <a:lnTo>
                    <a:pt x="3794078" y="1521725"/>
                  </a:lnTo>
                  <a:lnTo>
                    <a:pt x="1897039" y="2149522"/>
                  </a:lnTo>
                  <a:lnTo>
                    <a:pt x="0" y="3377821"/>
                  </a:lnTo>
                </a:path>
              </a:pathLst>
            </a:custGeom>
            <a:noFill/>
            <a:ln w="28575">
              <a:solidFill>
                <a:srgbClr val="F29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6" name="Group 422"/>
            <p:cNvGrpSpPr>
              <a:grpSpLocks/>
            </p:cNvGrpSpPr>
            <p:nvPr/>
          </p:nvGrpSpPr>
          <p:grpSpPr bwMode="auto">
            <a:xfrm>
              <a:off x="1458622" y="1592978"/>
              <a:ext cx="5829253" cy="3494622"/>
              <a:chOff x="1458622" y="1592978"/>
              <a:chExt cx="5829253" cy="3494622"/>
            </a:xfrm>
          </p:grpSpPr>
          <p:sp>
            <p:nvSpPr>
              <p:cNvPr id="465" name="Rectangle 464"/>
              <p:cNvSpPr/>
              <p:nvPr/>
            </p:nvSpPr>
            <p:spPr>
              <a:xfrm rot="2700000">
                <a:off x="7171042" y="1592186"/>
                <a:ext cx="116204" cy="116165"/>
              </a:xfrm>
              <a:prstGeom prst="rect">
                <a:avLst/>
              </a:prstGeom>
              <a:solidFill>
                <a:srgbClr val="F29436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>
              <a:xfrm rot="2700000">
                <a:off x="5269753" y="3101929"/>
                <a:ext cx="116204" cy="117980"/>
              </a:xfrm>
              <a:prstGeom prst="rect">
                <a:avLst/>
              </a:prstGeom>
              <a:solidFill>
                <a:srgbClr val="F29436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>
              <a:xfrm rot="2700000">
                <a:off x="3375723" y="3740142"/>
                <a:ext cx="116204" cy="116165"/>
              </a:xfrm>
              <a:prstGeom prst="rect">
                <a:avLst/>
              </a:prstGeom>
              <a:solidFill>
                <a:srgbClr val="F29436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>
              <a:xfrm rot="2700000">
                <a:off x="1459005" y="4971178"/>
                <a:ext cx="116204" cy="116165"/>
              </a:xfrm>
              <a:prstGeom prst="rect">
                <a:avLst/>
              </a:prstGeom>
              <a:solidFill>
                <a:srgbClr val="F29436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423"/>
            <p:cNvGrpSpPr>
              <a:grpSpLocks/>
            </p:cNvGrpSpPr>
            <p:nvPr/>
          </p:nvGrpSpPr>
          <p:grpSpPr bwMode="auto">
            <a:xfrm>
              <a:off x="1458622" y="3102936"/>
              <a:ext cx="5829253" cy="2073665"/>
              <a:chOff x="1458622" y="3102936"/>
              <a:chExt cx="5829253" cy="2073665"/>
            </a:xfrm>
          </p:grpSpPr>
          <p:sp>
            <p:nvSpPr>
              <p:cNvPr id="461" name="Rectangle 460"/>
              <p:cNvSpPr/>
              <p:nvPr/>
            </p:nvSpPr>
            <p:spPr>
              <a:xfrm>
                <a:off x="7171062" y="3102817"/>
                <a:ext cx="116165" cy="116204"/>
              </a:xfrm>
              <a:prstGeom prst="rect">
                <a:avLst/>
              </a:prstGeom>
              <a:solidFill>
                <a:srgbClr val="902A89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5268864" y="4174072"/>
                <a:ext cx="117980" cy="116204"/>
              </a:xfrm>
              <a:prstGeom prst="rect">
                <a:avLst/>
              </a:prstGeom>
              <a:solidFill>
                <a:srgbClr val="902A89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3375743" y="4595311"/>
                <a:ext cx="116165" cy="118019"/>
              </a:xfrm>
              <a:prstGeom prst="rect">
                <a:avLst/>
              </a:prstGeom>
              <a:solidFill>
                <a:srgbClr val="902A89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1459024" y="5060127"/>
                <a:ext cx="116165" cy="116204"/>
              </a:xfrm>
              <a:prstGeom prst="rect">
                <a:avLst/>
              </a:prstGeom>
              <a:solidFill>
                <a:srgbClr val="902A89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425" name="Freeform 424"/>
            <p:cNvSpPr/>
            <p:nvPr/>
          </p:nvSpPr>
          <p:spPr>
            <a:xfrm>
              <a:off x="1522551" y="3144577"/>
              <a:ext cx="5706593" cy="1973652"/>
            </a:xfrm>
            <a:custGeom>
              <a:avLst/>
              <a:gdLst>
                <a:gd name="connsiteX0" fmla="*/ 5705690 w 5705690"/>
                <a:gd name="connsiteY0" fmla="*/ 0 h 1973614"/>
                <a:gd name="connsiteX1" fmla="*/ 3802414 w 5705690"/>
                <a:gd name="connsiteY1" fmla="*/ 1088177 h 1973614"/>
                <a:gd name="connsiteX2" fmla="*/ 1903276 w 5705690"/>
                <a:gd name="connsiteY2" fmla="*/ 1518483 h 1973614"/>
                <a:gd name="connsiteX3" fmla="*/ 0 w 5705690"/>
                <a:gd name="connsiteY3" fmla="*/ 1973614 h 19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5690" h="1973614">
                  <a:moveTo>
                    <a:pt x="5705690" y="0"/>
                  </a:moveTo>
                  <a:lnTo>
                    <a:pt x="3802414" y="1088177"/>
                  </a:lnTo>
                  <a:lnTo>
                    <a:pt x="1903276" y="1518483"/>
                  </a:lnTo>
                  <a:lnTo>
                    <a:pt x="0" y="1973614"/>
                  </a:lnTo>
                </a:path>
              </a:pathLst>
            </a:custGeom>
            <a:noFill/>
            <a:ln w="28575">
              <a:solidFill>
                <a:srgbClr val="902A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1511661" y="3358828"/>
              <a:ext cx="5713853" cy="1227404"/>
            </a:xfrm>
            <a:custGeom>
              <a:avLst/>
              <a:gdLst>
                <a:gd name="connsiteX0" fmla="*/ 5712736 w 5712736"/>
                <a:gd name="connsiteY0" fmla="*/ 0 h 1226744"/>
                <a:gd name="connsiteX1" fmla="*/ 3816035 w 5712736"/>
                <a:gd name="connsiteY1" fmla="*/ 778598 h 1226744"/>
                <a:gd name="connsiteX2" fmla="*/ 1914808 w 5712736"/>
                <a:gd name="connsiteY2" fmla="*/ 959667 h 1226744"/>
                <a:gd name="connsiteX3" fmla="*/ 0 w 5712736"/>
                <a:gd name="connsiteY3" fmla="*/ 1226744 h 122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2736" h="1226744">
                  <a:moveTo>
                    <a:pt x="5712736" y="0"/>
                  </a:moveTo>
                  <a:lnTo>
                    <a:pt x="3816035" y="778598"/>
                  </a:lnTo>
                  <a:lnTo>
                    <a:pt x="1914808" y="959667"/>
                  </a:lnTo>
                  <a:lnTo>
                    <a:pt x="0" y="1226744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1517106" y="3883563"/>
              <a:ext cx="5721113" cy="878792"/>
            </a:xfrm>
            <a:custGeom>
              <a:avLst/>
              <a:gdLst>
                <a:gd name="connsiteX0" fmla="*/ 5721791 w 5721791"/>
                <a:gd name="connsiteY0" fmla="*/ 0 h 878186"/>
                <a:gd name="connsiteX1" fmla="*/ 3816036 w 5721791"/>
                <a:gd name="connsiteY1" fmla="*/ 525101 h 878186"/>
                <a:gd name="connsiteX2" fmla="*/ 1919335 w 5721791"/>
                <a:gd name="connsiteY2" fmla="*/ 529627 h 878186"/>
                <a:gd name="connsiteX3" fmla="*/ 0 w 5721791"/>
                <a:gd name="connsiteY3" fmla="*/ 878186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91" h="878186">
                  <a:moveTo>
                    <a:pt x="5721791" y="0"/>
                  </a:moveTo>
                  <a:lnTo>
                    <a:pt x="3816036" y="525101"/>
                  </a:lnTo>
                  <a:lnTo>
                    <a:pt x="1919335" y="529627"/>
                  </a:lnTo>
                  <a:lnTo>
                    <a:pt x="0" y="878186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8" name="Group 427"/>
            <p:cNvGrpSpPr>
              <a:grpSpLocks/>
            </p:cNvGrpSpPr>
            <p:nvPr/>
          </p:nvGrpSpPr>
          <p:grpSpPr bwMode="auto">
            <a:xfrm>
              <a:off x="1443857" y="3269989"/>
              <a:ext cx="5860309" cy="1396746"/>
              <a:chOff x="1443857" y="3269989"/>
              <a:chExt cx="5860309" cy="1396746"/>
            </a:xfrm>
          </p:grpSpPr>
          <p:sp>
            <p:nvSpPr>
              <p:cNvPr id="457" name="Isosceles Triangle 456"/>
              <p:cNvSpPr/>
              <p:nvPr/>
            </p:nvSpPr>
            <p:spPr>
              <a:xfrm>
                <a:off x="1444503" y="4526316"/>
                <a:ext cx="148836" cy="139807"/>
              </a:xfrm>
              <a:prstGeom prst="triangle">
                <a:avLst/>
              </a:prstGeom>
              <a:solidFill>
                <a:srgbClr val="FFC000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8" name="Isosceles Triangle 457"/>
              <p:cNvSpPr/>
              <p:nvPr/>
            </p:nvSpPr>
            <p:spPr>
              <a:xfrm>
                <a:off x="5254343" y="4046975"/>
                <a:ext cx="148836" cy="139807"/>
              </a:xfrm>
              <a:prstGeom prst="triangle">
                <a:avLst/>
              </a:prstGeom>
              <a:solidFill>
                <a:srgbClr val="FFC000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9" name="Isosceles Triangle 458"/>
              <p:cNvSpPr/>
              <p:nvPr/>
            </p:nvSpPr>
            <p:spPr>
              <a:xfrm>
                <a:off x="7154726" y="3269861"/>
                <a:ext cx="148836" cy="139807"/>
              </a:xfrm>
              <a:prstGeom prst="triangle">
                <a:avLst/>
              </a:prstGeom>
              <a:solidFill>
                <a:srgbClr val="FFC000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60" name="Isosceles Triangle 459"/>
              <p:cNvSpPr/>
              <p:nvPr/>
            </p:nvSpPr>
            <p:spPr>
              <a:xfrm>
                <a:off x="3359406" y="4232175"/>
                <a:ext cx="148836" cy="139807"/>
              </a:xfrm>
              <a:prstGeom prst="triangle">
                <a:avLst/>
              </a:prstGeom>
              <a:solidFill>
                <a:srgbClr val="FFC000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9" name="Group 428"/>
            <p:cNvGrpSpPr>
              <a:grpSpLocks/>
            </p:cNvGrpSpPr>
            <p:nvPr/>
          </p:nvGrpSpPr>
          <p:grpSpPr bwMode="auto">
            <a:xfrm>
              <a:off x="1451745" y="3720709"/>
              <a:ext cx="5852307" cy="1209947"/>
              <a:chOff x="1451745" y="3720709"/>
              <a:chExt cx="5852307" cy="1209947"/>
            </a:xfrm>
          </p:grpSpPr>
          <p:sp>
            <p:nvSpPr>
              <p:cNvPr id="55355" name="TextBox 452"/>
              <p:cNvSpPr txBox="1">
                <a:spLocks noChangeArrowheads="1"/>
              </p:cNvSpPr>
              <p:nvPr/>
            </p:nvSpPr>
            <p:spPr bwMode="auto">
              <a:xfrm>
                <a:off x="7157428" y="3720709"/>
                <a:ext cx="146624" cy="316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b="1">
                    <a:solidFill>
                      <a:srgbClr val="4F81BD"/>
                    </a:solidFill>
                    <a:latin typeface="Arial"/>
                  </a:rPr>
                  <a:t>x</a:t>
                </a:r>
              </a:p>
            </p:txBody>
          </p:sp>
          <p:sp>
            <p:nvSpPr>
              <p:cNvPr id="55356" name="TextBox 453"/>
              <p:cNvSpPr txBox="1">
                <a:spLocks noChangeArrowheads="1"/>
              </p:cNvSpPr>
              <p:nvPr/>
            </p:nvSpPr>
            <p:spPr bwMode="auto">
              <a:xfrm>
                <a:off x="5260398" y="4244006"/>
                <a:ext cx="146624" cy="316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b="1">
                    <a:solidFill>
                      <a:srgbClr val="4F81BD"/>
                    </a:solidFill>
                    <a:latin typeface="Arial"/>
                  </a:rPr>
                  <a:t>x</a:t>
                </a:r>
              </a:p>
            </p:txBody>
          </p:sp>
          <p:sp>
            <p:nvSpPr>
              <p:cNvPr id="55357" name="TextBox 454"/>
              <p:cNvSpPr txBox="1">
                <a:spLocks noChangeArrowheads="1"/>
              </p:cNvSpPr>
              <p:nvPr/>
            </p:nvSpPr>
            <p:spPr bwMode="auto">
              <a:xfrm>
                <a:off x="1451745" y="4613841"/>
                <a:ext cx="146624" cy="316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b="1">
                    <a:solidFill>
                      <a:srgbClr val="4F81BD"/>
                    </a:solidFill>
                    <a:latin typeface="Arial"/>
                  </a:rPr>
                  <a:t>x</a:t>
                </a:r>
              </a:p>
            </p:txBody>
          </p:sp>
          <p:sp>
            <p:nvSpPr>
              <p:cNvPr id="55358" name="TextBox 455"/>
              <p:cNvSpPr txBox="1">
                <a:spLocks noChangeArrowheads="1"/>
              </p:cNvSpPr>
              <p:nvPr/>
            </p:nvSpPr>
            <p:spPr bwMode="auto">
              <a:xfrm>
                <a:off x="3370136" y="4249555"/>
                <a:ext cx="146624" cy="316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b="1">
                    <a:solidFill>
                      <a:srgbClr val="4F81BD"/>
                    </a:solidFill>
                    <a:latin typeface="Arial"/>
                  </a:rPr>
                  <a:t>x</a:t>
                </a:r>
              </a:p>
            </p:txBody>
          </p:sp>
        </p:grpSp>
        <p:grpSp>
          <p:nvGrpSpPr>
            <p:cNvPr id="10" name="Group 429"/>
            <p:cNvGrpSpPr>
              <a:grpSpLocks/>
            </p:cNvGrpSpPr>
            <p:nvPr/>
          </p:nvGrpSpPr>
          <p:grpSpPr bwMode="auto">
            <a:xfrm>
              <a:off x="1458054" y="4256178"/>
              <a:ext cx="5829821" cy="715003"/>
              <a:chOff x="1458054" y="4256178"/>
              <a:chExt cx="5829821" cy="715003"/>
            </a:xfrm>
          </p:grpSpPr>
          <p:sp>
            <p:nvSpPr>
              <p:cNvPr id="449" name="Rectangle 448"/>
              <p:cNvSpPr/>
              <p:nvPr/>
            </p:nvSpPr>
            <p:spPr>
              <a:xfrm>
                <a:off x="7171061" y="4255778"/>
                <a:ext cx="116165" cy="1162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5268863" y="4430084"/>
                <a:ext cx="117980" cy="1162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3375742" y="4638888"/>
                <a:ext cx="116165" cy="1162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1457208" y="4854954"/>
                <a:ext cx="116165" cy="1162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431" name="Freeform 430"/>
            <p:cNvSpPr/>
            <p:nvPr/>
          </p:nvSpPr>
          <p:spPr>
            <a:xfrm>
              <a:off x="1511661" y="4310248"/>
              <a:ext cx="5717483" cy="624596"/>
            </a:xfrm>
            <a:custGeom>
              <a:avLst/>
              <a:gdLst>
                <a:gd name="connsiteX0" fmla="*/ 5717263 w 5717263"/>
                <a:gd name="connsiteY0" fmla="*/ 0 h 624689"/>
                <a:gd name="connsiteX1" fmla="*/ 3820562 w 5717263"/>
                <a:gd name="connsiteY1" fmla="*/ 185596 h 624689"/>
                <a:gd name="connsiteX2" fmla="*/ 1919334 w 5717263"/>
                <a:gd name="connsiteY2" fmla="*/ 357611 h 624689"/>
                <a:gd name="connsiteX3" fmla="*/ 0 w 5717263"/>
                <a:gd name="connsiteY3" fmla="*/ 624689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7263" h="624689">
                  <a:moveTo>
                    <a:pt x="5717263" y="0"/>
                  </a:moveTo>
                  <a:lnTo>
                    <a:pt x="3820562" y="185596"/>
                  </a:lnTo>
                  <a:lnTo>
                    <a:pt x="1919334" y="357611"/>
                  </a:lnTo>
                  <a:lnTo>
                    <a:pt x="0" y="624689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1" name="Group 431"/>
            <p:cNvGrpSpPr>
              <a:grpSpLocks/>
            </p:cNvGrpSpPr>
            <p:nvPr/>
          </p:nvGrpSpPr>
          <p:grpSpPr bwMode="auto">
            <a:xfrm>
              <a:off x="1447575" y="4328643"/>
              <a:ext cx="5847822" cy="565890"/>
              <a:chOff x="1447575" y="4328643"/>
              <a:chExt cx="5847822" cy="565890"/>
            </a:xfrm>
          </p:grpSpPr>
          <p:sp>
            <p:nvSpPr>
              <p:cNvPr id="445" name="Oval 444"/>
              <p:cNvSpPr/>
              <p:nvPr/>
            </p:nvSpPr>
            <p:spPr>
              <a:xfrm>
                <a:off x="7163800" y="4328405"/>
                <a:ext cx="132501" cy="1325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5263419" y="4600758"/>
                <a:ext cx="132500" cy="13254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3368481" y="4704253"/>
                <a:ext cx="132500" cy="1325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1448133" y="4762355"/>
                <a:ext cx="132500" cy="1325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433" name="Freeform 432"/>
            <p:cNvSpPr/>
            <p:nvPr/>
          </p:nvSpPr>
          <p:spPr>
            <a:xfrm>
              <a:off x="1509846" y="4377429"/>
              <a:ext cx="5719298" cy="461184"/>
            </a:xfrm>
            <a:custGeom>
              <a:avLst/>
              <a:gdLst>
                <a:gd name="connsiteX0" fmla="*/ 5719762 w 5719762"/>
                <a:gd name="connsiteY0" fmla="*/ 0 h 461962"/>
                <a:gd name="connsiteX1" fmla="*/ 3824287 w 5719762"/>
                <a:gd name="connsiteY1" fmla="*/ 295275 h 461962"/>
                <a:gd name="connsiteX2" fmla="*/ 1914525 w 5719762"/>
                <a:gd name="connsiteY2" fmla="*/ 390525 h 461962"/>
                <a:gd name="connsiteX3" fmla="*/ 0 w 5719762"/>
                <a:gd name="connsiteY3" fmla="*/ 461962 h 46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9762" h="461962">
                  <a:moveTo>
                    <a:pt x="5719762" y="0"/>
                  </a:moveTo>
                  <a:lnTo>
                    <a:pt x="3824287" y="295275"/>
                  </a:lnTo>
                  <a:lnTo>
                    <a:pt x="1914525" y="390525"/>
                  </a:lnTo>
                  <a:lnTo>
                    <a:pt x="0" y="461962"/>
                  </a:ln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2" name="Group 433"/>
            <p:cNvGrpSpPr>
              <a:grpSpLocks/>
            </p:cNvGrpSpPr>
            <p:nvPr/>
          </p:nvGrpSpPr>
          <p:grpSpPr bwMode="auto">
            <a:xfrm>
              <a:off x="1458622" y="4351960"/>
              <a:ext cx="5829253" cy="696826"/>
              <a:chOff x="1458622" y="4351960"/>
              <a:chExt cx="5829253" cy="696826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7171062" y="4352010"/>
                <a:ext cx="116165" cy="1162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5268864" y="4711516"/>
                <a:ext cx="117980" cy="1180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3375743" y="4876743"/>
                <a:ext cx="116165" cy="1162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1459024" y="4933030"/>
                <a:ext cx="116165" cy="1162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435" name="Freeform 434"/>
            <p:cNvSpPr/>
            <p:nvPr/>
          </p:nvSpPr>
          <p:spPr>
            <a:xfrm>
              <a:off x="1518921" y="4395586"/>
              <a:ext cx="5730189" cy="613702"/>
            </a:xfrm>
            <a:custGeom>
              <a:avLst/>
              <a:gdLst>
                <a:gd name="connsiteX0" fmla="*/ 5729287 w 5729287"/>
                <a:gd name="connsiteY0" fmla="*/ 0 h 614362"/>
                <a:gd name="connsiteX1" fmla="*/ 3810000 w 5729287"/>
                <a:gd name="connsiteY1" fmla="*/ 366712 h 614362"/>
                <a:gd name="connsiteX2" fmla="*/ 1924050 w 5729287"/>
                <a:gd name="connsiteY2" fmla="*/ 528637 h 614362"/>
                <a:gd name="connsiteX3" fmla="*/ 0 w 5729287"/>
                <a:gd name="connsiteY3" fmla="*/ 614362 h 61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9287" h="614362">
                  <a:moveTo>
                    <a:pt x="5729287" y="0"/>
                  </a:moveTo>
                  <a:lnTo>
                    <a:pt x="3810000" y="366712"/>
                  </a:lnTo>
                  <a:lnTo>
                    <a:pt x="1924050" y="528637"/>
                  </a:lnTo>
                  <a:lnTo>
                    <a:pt x="0" y="614362"/>
                  </a:lnTo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3" name="Group 435"/>
            <p:cNvGrpSpPr>
              <a:grpSpLocks/>
            </p:cNvGrpSpPr>
            <p:nvPr/>
          </p:nvGrpSpPr>
          <p:grpSpPr bwMode="auto">
            <a:xfrm>
              <a:off x="1445395" y="4772181"/>
              <a:ext cx="5858771" cy="462029"/>
              <a:chOff x="1445395" y="4772181"/>
              <a:chExt cx="5858771" cy="462029"/>
            </a:xfrm>
          </p:grpSpPr>
          <p:sp>
            <p:nvSpPr>
              <p:cNvPr id="437" name="Isosceles Triangle 436"/>
              <p:cNvSpPr/>
              <p:nvPr/>
            </p:nvSpPr>
            <p:spPr>
              <a:xfrm>
                <a:off x="7154726" y="4771433"/>
                <a:ext cx="148836" cy="141624"/>
              </a:xfrm>
              <a:prstGeom prst="triangle">
                <a:avLst/>
              </a:prstGeom>
              <a:solidFill>
                <a:srgbClr val="6AE838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38" name="Isosceles Triangle 437"/>
              <p:cNvSpPr/>
              <p:nvPr/>
            </p:nvSpPr>
            <p:spPr>
              <a:xfrm>
                <a:off x="5252529" y="4860402"/>
                <a:ext cx="150651" cy="141624"/>
              </a:xfrm>
              <a:prstGeom prst="triangle">
                <a:avLst/>
              </a:prstGeom>
              <a:solidFill>
                <a:srgbClr val="6AE838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39" name="Isosceles Triangle 438"/>
              <p:cNvSpPr/>
              <p:nvPr/>
            </p:nvSpPr>
            <p:spPr>
              <a:xfrm>
                <a:off x="3359406" y="4963896"/>
                <a:ext cx="148836" cy="141624"/>
              </a:xfrm>
              <a:prstGeom prst="triangle">
                <a:avLst/>
              </a:prstGeom>
              <a:solidFill>
                <a:srgbClr val="6AE838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0" name="Isosceles Triangle 439"/>
              <p:cNvSpPr/>
              <p:nvPr/>
            </p:nvSpPr>
            <p:spPr>
              <a:xfrm>
                <a:off x="1444503" y="5092810"/>
                <a:ext cx="148836" cy="141624"/>
              </a:xfrm>
              <a:prstGeom prst="triangle">
                <a:avLst/>
              </a:prstGeom>
              <a:solidFill>
                <a:srgbClr val="6AE838"/>
              </a:solidFill>
              <a:ln w="28575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sp>
        <p:nvSpPr>
          <p:cNvPr id="55300" name="96 CuadroTexto"/>
          <p:cNvSpPr txBox="1">
            <a:spLocks noChangeArrowheads="1"/>
          </p:cNvSpPr>
          <p:nvPr/>
        </p:nvSpPr>
        <p:spPr bwMode="auto">
          <a:xfrm>
            <a:off x="8113713" y="2212920"/>
            <a:ext cx="161766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rgbClr val="000000"/>
                </a:solidFill>
                <a:latin typeface="Calibri" pitchFamily="34" charset="0"/>
              </a:rPr>
              <a:t>Osteomuscular</a:t>
            </a:r>
          </a:p>
          <a:p>
            <a:pPr>
              <a:defRPr/>
            </a:pPr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Ocular</a:t>
            </a:r>
          </a:p>
          <a:p>
            <a:pPr>
              <a:defRPr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Cardiovascular</a:t>
            </a:r>
          </a:p>
          <a:p>
            <a:pPr>
              <a:defRPr/>
            </a:pPr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Neuropsiquiátrico</a:t>
            </a:r>
          </a:p>
          <a:p>
            <a:pPr>
              <a:defRPr/>
            </a:pPr>
            <a:endParaRPr lang="es-ES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Piel</a:t>
            </a:r>
          </a:p>
          <a:p>
            <a:pPr>
              <a:defRPr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Digestivo</a:t>
            </a:r>
          </a:p>
          <a:p>
            <a:pPr>
              <a:defRPr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Otros</a:t>
            </a:r>
          </a:p>
          <a:p>
            <a:pPr>
              <a:defRPr/>
            </a:pPr>
            <a:r>
              <a:rPr lang="es-ES" sz="1400">
                <a:solidFill>
                  <a:srgbClr val="000000"/>
                </a:solidFill>
                <a:latin typeface="Calibri" pitchFamily="34" charset="0"/>
              </a:rPr>
              <a:t>Renal</a:t>
            </a:r>
          </a:p>
        </p:txBody>
      </p:sp>
      <p:sp>
        <p:nvSpPr>
          <p:cNvPr id="55301" name="97 CuadroTexto"/>
          <p:cNvSpPr txBox="1">
            <a:spLocks noChangeArrowheads="1"/>
          </p:cNvSpPr>
          <p:nvPr/>
        </p:nvSpPr>
        <p:spPr bwMode="auto">
          <a:xfrm>
            <a:off x="4104517" y="5808236"/>
            <a:ext cx="30130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600">
                <a:solidFill>
                  <a:srgbClr val="000000"/>
                </a:solidFill>
                <a:latin typeface="Calibri" pitchFamily="34" charset="0"/>
              </a:rPr>
              <a:t>Duración de la enfermedad (años)</a:t>
            </a:r>
          </a:p>
        </p:txBody>
      </p:sp>
      <p:sp>
        <p:nvSpPr>
          <p:cNvPr id="99" name="98 CuadroTexto"/>
          <p:cNvSpPr txBox="1"/>
          <p:nvPr/>
        </p:nvSpPr>
        <p:spPr>
          <a:xfrm>
            <a:off x="1864966" y="2061031"/>
            <a:ext cx="677108" cy="34193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ES" sz="1600">
                <a:solidFill>
                  <a:prstClr val="black"/>
                </a:solidFill>
                <a:latin typeface="Calibri"/>
                <a:cs typeface="Arial" charset="0"/>
              </a:rPr>
              <a:t>Número de pacientes</a:t>
            </a:r>
          </a:p>
          <a:p>
            <a:pPr algn="ctr">
              <a:defRPr/>
            </a:pPr>
            <a:r>
              <a:rPr lang="es-ES" sz="1600">
                <a:solidFill>
                  <a:prstClr val="black"/>
                </a:solidFill>
                <a:latin typeface="Calibri"/>
                <a:cs typeface="Arial" charset="0"/>
              </a:rPr>
              <a:t>(73 pacientes)</a:t>
            </a:r>
          </a:p>
        </p:txBody>
      </p:sp>
      <p:sp>
        <p:nvSpPr>
          <p:cNvPr id="55303" name="99 CuadroTexto"/>
          <p:cNvSpPr txBox="1">
            <a:spLocks noChangeArrowheads="1"/>
          </p:cNvSpPr>
          <p:nvPr/>
        </p:nvSpPr>
        <p:spPr bwMode="auto">
          <a:xfrm>
            <a:off x="902677" y="6306003"/>
            <a:ext cx="91177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Adaptado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9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Gladman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DD, </a:t>
            </a:r>
            <a:r>
              <a:rPr lang="en-US" sz="9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Urowitz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MB, Rahman P, </a:t>
            </a:r>
            <a:r>
              <a:rPr lang="en-US" sz="9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Ibañez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D, Tam LS. Accrual of organ damage over time in patients with systemic lupus erythematosus</a:t>
            </a:r>
            <a:r>
              <a:rPr lang="en-US" sz="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J </a:t>
            </a:r>
            <a:r>
              <a:rPr lang="en-US" sz="9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Rheumatol</a:t>
            </a:r>
            <a:r>
              <a:rPr lang="en-US" sz="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2003; 30(9):1955–9.</a:t>
            </a:r>
            <a:endParaRPr lang="es-ES_tradnl" sz="9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88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285750" indent="-285750" algn="ctr">
              <a:defRPr/>
            </a:pPr>
            <a:r>
              <a:rPr lang="es-ES_tradnl" sz="2400" b="1" dirty="0">
                <a:solidFill>
                  <a:srgbClr val="111111"/>
                </a:solidFill>
                <a:latin typeface="Arial"/>
              </a:rPr>
              <a:t>Una proporción significativa de daño acumulado en pacientes con LES es atribuible al uso de corticoides</a:t>
            </a:r>
            <a:r>
              <a:rPr lang="es-ES_tradnl" sz="2400" b="1" baseline="30000" dirty="0">
                <a:solidFill>
                  <a:srgbClr val="111111"/>
                </a:solidFill>
                <a:latin typeface="Arial"/>
              </a:rPr>
              <a:t>1</a:t>
            </a:r>
          </a:p>
        </p:txBody>
      </p:sp>
      <p:sp>
        <p:nvSpPr>
          <p:cNvPr id="55305" name="TextBox 87"/>
          <p:cNvSpPr txBox="1">
            <a:spLocks noChangeArrowheads="1"/>
          </p:cNvSpPr>
          <p:nvPr/>
        </p:nvSpPr>
        <p:spPr bwMode="auto">
          <a:xfrm>
            <a:off x="1665774" y="5963133"/>
            <a:ext cx="1752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900">
                <a:solidFill>
                  <a:srgbClr val="000000"/>
                </a:solidFill>
                <a:latin typeface="Calibri" pitchFamily="34" charset="0"/>
              </a:rPr>
              <a:t>LES: lupus eritematoso sistémico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E201FBD-7A27-4280-B1E8-AF1EC83D8F1A}"/>
              </a:ext>
            </a:extLst>
          </p:cNvPr>
          <p:cNvSpPr txBox="1"/>
          <p:nvPr/>
        </p:nvSpPr>
        <p:spPr>
          <a:xfrm>
            <a:off x="10321369" y="1639483"/>
            <a:ext cx="353943" cy="341215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_tradnl" sz="1100">
                <a:latin typeface="Calibri" panose="020F0502020204030204" pitchFamily="34" charset="0"/>
                <a:cs typeface="Calibri" panose="020F0502020204030204" pitchFamily="34" charset="0"/>
              </a:rPr>
              <a:t>Presentación para uso en actividades organizadas por GSK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87A9A28-78E2-4C34-BAD3-88CFE2BE04B9}"/>
              </a:ext>
            </a:extLst>
          </p:cNvPr>
          <p:cNvSpPr/>
          <p:nvPr/>
        </p:nvSpPr>
        <p:spPr>
          <a:xfrm rot="5400000">
            <a:off x="1079397" y="2240129"/>
            <a:ext cx="1095172" cy="18466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defRPr/>
            </a:pPr>
            <a:r>
              <a:rPr lang="es-ES_tradnl" sz="600" dirty="0">
                <a:solidFill>
                  <a:srgbClr val="635A54"/>
                </a:solidFill>
              </a:rPr>
              <a:t>ESP/BEL/0057/18(1) 02/2019</a:t>
            </a:r>
            <a:endParaRPr lang="es-ES_tradnl" sz="100" dirty="0">
              <a:solidFill>
                <a:srgbClr val="4F1D7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43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BAAE24-FDE3-ED43-AD14-2B36CC18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04A2C96-2086-E747-96CC-FD5DFED8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  <a:p>
            <a:r>
              <a:rPr lang="es-ES_tradnl" b="1" dirty="0"/>
              <a:t>Importancia de </a:t>
            </a:r>
            <a:r>
              <a:rPr lang="es-ES_tradnl" b="1" dirty="0" err="1"/>
              <a:t>BLyS</a:t>
            </a:r>
            <a:r>
              <a:rPr lang="es-ES_tradnl" b="1" dirty="0"/>
              <a:t> en el LES</a:t>
            </a:r>
          </a:p>
          <a:p>
            <a:r>
              <a:rPr lang="es-ES_tradnl" dirty="0"/>
              <a:t>Eficacia de Belimumab</a:t>
            </a:r>
          </a:p>
          <a:p>
            <a:pPr lvl="1"/>
            <a:r>
              <a:rPr lang="es-ES_tradnl" dirty="0"/>
              <a:t>Principales ensayos</a:t>
            </a:r>
          </a:p>
          <a:p>
            <a:r>
              <a:rPr lang="es-ES_tradnl" dirty="0"/>
              <a:t>Análisis por subgrupos:</a:t>
            </a:r>
          </a:p>
          <a:p>
            <a:pPr lvl="1"/>
            <a:r>
              <a:rPr lang="es-ES_tradnl" dirty="0"/>
              <a:t>LES alta actividad (SLDAI ≥10,  DNA+, ↓C3/C4)</a:t>
            </a:r>
          </a:p>
          <a:p>
            <a:pPr lvl="1"/>
            <a:r>
              <a:rPr lang="es-ES_tradnl" dirty="0"/>
              <a:t>LES severo (CNS, Nefritis, Vasculitis, </a:t>
            </a:r>
            <a:r>
              <a:rPr lang="es-ES_tradnl" dirty="0" err="1"/>
              <a:t>miopericarditis</a:t>
            </a:r>
            <a:r>
              <a:rPr lang="es-ES_tradnl" dirty="0"/>
              <a:t>, miositis, hemólisis, </a:t>
            </a:r>
            <a:r>
              <a:rPr lang="es-ES_tradnl" dirty="0" err="1"/>
              <a:t>etc</a:t>
            </a:r>
            <a:r>
              <a:rPr lang="es-ES_tradnl" dirty="0"/>
              <a:t>) y refractario (SLEDAI&gt;6 a pesar de IS y fallo a tratamiento de inducción o recaída o contraindicación de </a:t>
            </a:r>
            <a:r>
              <a:rPr lang="es-ES_tradnl" dirty="0" err="1"/>
              <a:t>glucocorticoies</a:t>
            </a:r>
            <a:endParaRPr lang="es-ES_tradnl" dirty="0"/>
          </a:p>
          <a:p>
            <a:r>
              <a:rPr lang="es-ES_tradnl" dirty="0"/>
              <a:t>Nuevos datos de seguridad</a:t>
            </a:r>
          </a:p>
          <a:p>
            <a:r>
              <a:rPr lang="es-ES_tradnl" dirty="0"/>
              <a:t>Lo más destacable de Belimumab</a:t>
            </a:r>
          </a:p>
        </p:txBody>
      </p:sp>
    </p:spTree>
    <p:extLst>
      <p:ext uri="{BB962C8B-B14F-4D97-AF65-F5344CB8AC3E}">
        <p14:creationId xmlns:p14="http://schemas.microsoft.com/office/powerpoint/2010/main" xmlns="" val="159542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SK 2015 v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D5D1CE"/>
    </a:accent3>
    <a:accent4>
      <a:srgbClr val="BC1077"/>
    </a:accent4>
    <a:accent5>
      <a:srgbClr val="40488D"/>
    </a:accent5>
    <a:accent6>
      <a:srgbClr val="ED003C"/>
    </a:accent6>
    <a:hlink>
      <a:srgbClr val="002060"/>
    </a:hlink>
    <a:folHlink>
      <a:srgbClr val="7030A0"/>
    </a:folHlink>
  </a:clrScheme>
  <a:fontScheme name="GS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SK 2015 v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D5D1CE"/>
    </a:accent3>
    <a:accent4>
      <a:srgbClr val="BC1077"/>
    </a:accent4>
    <a:accent5>
      <a:srgbClr val="40488D"/>
    </a:accent5>
    <a:accent6>
      <a:srgbClr val="ED003C"/>
    </a:accent6>
    <a:hlink>
      <a:srgbClr val="002060"/>
    </a:hlink>
    <a:folHlink>
      <a:srgbClr val="7030A0"/>
    </a:folHlink>
  </a:clrScheme>
  <a:fontScheme name="GS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SK 2015 v3">
    <a:dk1>
      <a:srgbClr val="544F40"/>
    </a:dk1>
    <a:lt1>
      <a:srgbClr val="FFFFFF"/>
    </a:lt1>
    <a:dk2>
      <a:srgbClr val="15717D"/>
    </a:dk2>
    <a:lt2>
      <a:srgbClr val="F36633"/>
    </a:lt2>
    <a:accent1>
      <a:srgbClr val="F36633"/>
    </a:accent1>
    <a:accent2>
      <a:srgbClr val="544F40"/>
    </a:accent2>
    <a:accent3>
      <a:srgbClr val="D5D1CE"/>
    </a:accent3>
    <a:accent4>
      <a:srgbClr val="BC1077"/>
    </a:accent4>
    <a:accent5>
      <a:srgbClr val="40488D"/>
    </a:accent5>
    <a:accent6>
      <a:srgbClr val="ED003C"/>
    </a:accent6>
    <a:hlink>
      <a:srgbClr val="002060"/>
    </a:hlink>
    <a:folHlink>
      <a:srgbClr val="7030A0"/>
    </a:folHlink>
  </a:clrScheme>
  <a:fontScheme name="GS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{2C1EE1D1-7FB5-CA48-A2FA-5F5B1AA96DAE}tf10001061</Template>
  <TotalTime>1613</TotalTime>
  <Words>4714</Words>
  <Application>Microsoft Macintosh PowerPoint</Application>
  <PresentationFormat>Personalizado</PresentationFormat>
  <Paragraphs>690</Paragraphs>
  <Slides>40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Integral</vt:lpstr>
      <vt:lpstr>Qué nos ha enseñado Belimumab sobre el manejo del lupus</vt:lpstr>
      <vt:lpstr>Agenda</vt:lpstr>
      <vt:lpstr>EL LUPUS ES UNA ENFERMEDAD COMPLEJA</vt:lpstr>
      <vt:lpstr>Objetivos del tratamiento</vt:lpstr>
      <vt:lpstr>Supervivencia en LES</vt:lpstr>
      <vt:lpstr>actividad inflamatoria persistente</vt:lpstr>
      <vt:lpstr>Tratamiento del lupus</vt:lpstr>
      <vt:lpstr>Una proporción significativa de daño acumulado en pacientes con LES es atribuible al uso de corticoides1</vt:lpstr>
      <vt:lpstr>Agenda</vt:lpstr>
      <vt:lpstr>Qué importancia tiene BLyS en la autoinmunidad</vt:lpstr>
      <vt:lpstr>Diapositiva 11</vt:lpstr>
      <vt:lpstr>LES y BLyS</vt:lpstr>
      <vt:lpstr>Agenda</vt:lpstr>
      <vt:lpstr>Belimumab</vt:lpstr>
      <vt:lpstr>Los pacientes tratados con belimumab</vt:lpstr>
      <vt:lpstr>4 Ensayos Clínicos Fase III  Variable Eficacia Principal (SRI)</vt:lpstr>
      <vt:lpstr>Inicio y Evolución de la Eficacia durante las 52 Semanas</vt:lpstr>
      <vt:lpstr>Variable secundaria: Tiempo hasta el Primer Brote Grave</vt:lpstr>
      <vt:lpstr>Ahorro de glucocorticoides</vt:lpstr>
      <vt:lpstr>Belimumab y los dominios del lupus</vt:lpstr>
      <vt:lpstr>Cambio en la proteinuria en pacientes con proteinuria basal &gt; 0.5 g/24 h</vt:lpstr>
      <vt:lpstr>Impacto en el daño a largo plazo</vt:lpstr>
      <vt:lpstr>Impacto de la medicación concomitante </vt:lpstr>
      <vt:lpstr>Agenda</vt:lpstr>
      <vt:lpstr>PLUTO: fase II de Belimumab  IV en NIÑOS</vt:lpstr>
      <vt:lpstr>Diapositiva 26</vt:lpstr>
      <vt:lpstr>ESTUDIO SynBioSe</vt:lpstr>
      <vt:lpstr>RESULTADOS (24 semanas) – Variable secundaria SynBioSe </vt:lpstr>
      <vt:lpstr>RESULTADOS (24 semanas) SynBioSe </vt:lpstr>
      <vt:lpstr>RESULTADOS (24 semanas) – Variable primaria SynBioSe </vt:lpstr>
      <vt:lpstr>RESULTADOS (24 semanas) – Variable secundaria SynBioSe </vt:lpstr>
      <vt:lpstr>RESULTADOS (24 semanas) – Variable secundaria SynBioSe </vt:lpstr>
      <vt:lpstr>RESULTADOS (24 semanas) – Variable secundaria SynBioSe </vt:lpstr>
      <vt:lpstr>Agenda</vt:lpstr>
      <vt:lpstr>Seguridad de Belimumab</vt:lpstr>
      <vt:lpstr>Diapositiva 36</vt:lpstr>
      <vt:lpstr>Agenda</vt:lpstr>
      <vt:lpstr>Diapositiva 38</vt:lpstr>
      <vt:lpstr>Diapositiva 39</vt:lpstr>
      <vt:lpstr>Qué nos ha enseñado?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A. Fernández-Nebro</dc:creator>
  <cp:lastModifiedBy>Julio</cp:lastModifiedBy>
  <cp:revision>93</cp:revision>
  <dcterms:created xsi:type="dcterms:W3CDTF">2020-01-23T19:38:05Z</dcterms:created>
  <dcterms:modified xsi:type="dcterms:W3CDTF">2020-02-23T16:22:50Z</dcterms:modified>
</cp:coreProperties>
</file>