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9" r:id="rId3"/>
    <p:sldId id="278" r:id="rId4"/>
    <p:sldId id="289" r:id="rId5"/>
    <p:sldId id="290" r:id="rId6"/>
    <p:sldId id="267" r:id="rId7"/>
    <p:sldId id="261" r:id="rId8"/>
    <p:sldId id="268" r:id="rId9"/>
    <p:sldId id="276" r:id="rId10"/>
    <p:sldId id="270" r:id="rId11"/>
    <p:sldId id="277" r:id="rId12"/>
    <p:sldId id="274" r:id="rId13"/>
    <p:sldId id="258" r:id="rId14"/>
    <p:sldId id="257" r:id="rId15"/>
    <p:sldId id="281" r:id="rId16"/>
    <p:sldId id="275" r:id="rId17"/>
    <p:sldId id="262" r:id="rId18"/>
    <p:sldId id="282" r:id="rId19"/>
    <p:sldId id="280" r:id="rId20"/>
    <p:sldId id="271" r:id="rId21"/>
    <p:sldId id="292" r:id="rId22"/>
    <p:sldId id="286" r:id="rId23"/>
    <p:sldId id="291" r:id="rId24"/>
    <p:sldId id="293" r:id="rId25"/>
    <p:sldId id="294" r:id="rId26"/>
    <p:sldId id="273" r:id="rId27"/>
    <p:sldId id="285" r:id="rId28"/>
    <p:sldId id="287" r:id="rId29"/>
    <p:sldId id="259"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861" autoAdjust="0"/>
    <p:restoredTop sz="84223" autoAdjust="0"/>
  </p:normalViewPr>
  <p:slideViewPr>
    <p:cSldViewPr snapToGrid="0">
      <p:cViewPr varScale="1">
        <p:scale>
          <a:sx n="42" d="100"/>
          <a:sy n="42" d="100"/>
        </p:scale>
        <p:origin x="-83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1A3FB-D249-4401-BDFB-2EA172E68D15}" type="datetimeFigureOut">
              <a:rPr lang="es-ES" smtClean="0"/>
              <a:pPr/>
              <a:t>24/02/2020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190B2-304E-4E9B-8028-18190AC49F11}" type="slidenum">
              <a:rPr lang="es-ES" smtClean="0"/>
              <a:pPr/>
              <a:t>‹Nº›</a:t>
            </a:fld>
            <a:endParaRPr lang="es-ES"/>
          </a:p>
        </p:txBody>
      </p:sp>
    </p:spTree>
    <p:extLst>
      <p:ext uri="{BB962C8B-B14F-4D97-AF65-F5344CB8AC3E}">
        <p14:creationId xmlns:p14="http://schemas.microsoft.com/office/powerpoint/2010/main" xmlns="" val="127909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s003.sspa.juntadeandalucia.es:2060/contents/systemic-lupus-erythematosus-sle-in-children-treatment-complications-and-prognosis?sectionName=Severe+SLE&amp;search=nmda&amp;topicRef=15759&amp;anchor=H75094160&amp;source=see_link" TargetMode="External"/><Relationship Id="rId13" Type="http://schemas.openxmlformats.org/officeDocument/2006/relationships/hyperlink" Target="https://ws003.sspa.juntadeandalucia.es:2060/contents/paraneoplastic-and-autoimmune-encephalitis/abstract/48,93" TargetMode="External"/><Relationship Id="rId18" Type="http://schemas.openxmlformats.org/officeDocument/2006/relationships/hyperlink" Target="https://ws003.sspa.juntadeandalucia.es:2060/contents/paraneoplastic-and-autoimmune-encephalitis/abstract/48,66,101" TargetMode="External"/><Relationship Id="rId3" Type="http://schemas.openxmlformats.org/officeDocument/2006/relationships/hyperlink" Target="https://ws003.sspa.juntadeandalucia.es:2060/contents/paraneoplastic-and-autoimmune-encephalitis/abstract/51,66,73,92" TargetMode="External"/><Relationship Id="rId7" Type="http://schemas.openxmlformats.org/officeDocument/2006/relationships/hyperlink" Target="https://ws003.sspa.juntadeandalucia.es:2060/contents/cyclophosphamide-drug-information?search=nmda&amp;topicRef=15759&amp;source=see_link" TargetMode="External"/><Relationship Id="rId12" Type="http://schemas.openxmlformats.org/officeDocument/2006/relationships/hyperlink" Target="https://ws003.sspa.juntadeandalucia.es:2060/contents/paraneoplastic-and-autoimmune-encephalitis/abstract/51,96" TargetMode="External"/><Relationship Id="rId17" Type="http://schemas.openxmlformats.org/officeDocument/2006/relationships/hyperlink" Target="https://ws003.sspa.juntadeandalucia.es:2060/contents/paraneoplastic-and-autoimmune-encephalitis/abstract/100" TargetMode="External"/><Relationship Id="rId2" Type="http://schemas.openxmlformats.org/officeDocument/2006/relationships/slide" Target="../slides/slide9.xml"/><Relationship Id="rId16" Type="http://schemas.openxmlformats.org/officeDocument/2006/relationships/hyperlink" Target="https://ws003.sspa.juntadeandalucia.es:2060/contents/paraneoplastic-and-autoimmune-encephalitis/abstract/99" TargetMode="External"/><Relationship Id="rId1" Type="http://schemas.openxmlformats.org/officeDocument/2006/relationships/notesMaster" Target="../notesMasters/notesMaster1.xml"/><Relationship Id="rId6" Type="http://schemas.openxmlformats.org/officeDocument/2006/relationships/hyperlink" Target="https://ws003.sspa.juntadeandalucia.es:2060/contents/rituximab-intravenous-including-biosimilars-of-rituximab-drug-information?search=nmda&amp;topicRef=15759&amp;source=see_link" TargetMode="External"/><Relationship Id="rId11" Type="http://schemas.openxmlformats.org/officeDocument/2006/relationships/hyperlink" Target="https://ws003.sspa.juntadeandalucia.es:2060/contents/paraneoplastic-and-autoimmune-encephalitis/abstract/51,94-96" TargetMode="External"/><Relationship Id="rId5" Type="http://schemas.openxmlformats.org/officeDocument/2006/relationships/hyperlink" Target="https://ws003.sspa.juntadeandalucia.es:2060/contents/methylprednisolone-drug-information?search=nmda&amp;topicRef=15759&amp;source=see_link" TargetMode="External"/><Relationship Id="rId15" Type="http://schemas.openxmlformats.org/officeDocument/2006/relationships/hyperlink" Target="https://ws003.sspa.juntadeandalucia.es:2060/contents/paraneoplastic-and-autoimmune-encephalitis/abstract/98" TargetMode="External"/><Relationship Id="rId10" Type="http://schemas.openxmlformats.org/officeDocument/2006/relationships/hyperlink" Target="https://ws003.sspa.juntadeandalucia.es:2060/contents/paraneoplastic-and-autoimmune-encephalitis/abstract/94" TargetMode="External"/><Relationship Id="rId19" Type="http://schemas.openxmlformats.org/officeDocument/2006/relationships/hyperlink" Target="https://ws003.sspa.juntadeandalucia.es:2060/contents/paraneoplastic-and-autoimmune-encephalitis/abstract/51,101" TargetMode="External"/><Relationship Id="rId4" Type="http://schemas.openxmlformats.org/officeDocument/2006/relationships/hyperlink" Target="https://ws003.sspa.juntadeandalucia.es:2060/contents/paraneoplastic-and-autoimmune-encephalitis/abstract/93" TargetMode="External"/><Relationship Id="rId9" Type="http://schemas.openxmlformats.org/officeDocument/2006/relationships/hyperlink" Target="https://ws003.sspa.juntadeandalucia.es:2060/contents/paraneoplastic-and-autoimmune-encephalitis/abstract/51" TargetMode="External"/><Relationship Id="rId14" Type="http://schemas.openxmlformats.org/officeDocument/2006/relationships/hyperlink" Target="https://ws003.sspa.juntadeandalucia.es:2060/contents/paraneoplastic-and-autoimmune-encephalitis/abstract/97"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s003.sspa.juntadeandalucia.es:2060/contents/image?imageKey=NEURO/111081&amp;topicKey=NEURO/15759&amp;search=limbic+encephalitis&amp;rank=1~22&amp;source=see_link"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s003.sspa.juntadeandalucia.es:2060/contents/paraneoplastic-and-autoimmune-encephalitis/abstract/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C7190B2-304E-4E9B-8028-18190AC49F11}"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Neuronal surface antibody detection methods. Prevailing methods used in research and diagnostic practice expose neuronal antigens to the test sample but </a:t>
            </a:r>
            <a:r>
              <a:rPr lang="en-US" dirty="0" err="1"/>
              <a:t>difer</a:t>
            </a:r>
            <a:r>
              <a:rPr lang="en-US" dirty="0"/>
              <a:t> in the properties of the antigen(s). Cell-based assays (CBA) aim to largely expose a single known antigen, by cell transfection. Conversely, neuron-based assays and tissue-based assays expose multiple natively expressed antigens which include those known to be targets of pathogenic antibodies, in addition to as-yet unknown antigens. Additionally, the assays vary on whether the antigen is </a:t>
            </a:r>
            <a:r>
              <a:rPr lang="en-US" dirty="0" err="1"/>
              <a:t>fxed</a:t>
            </a:r>
            <a:r>
              <a:rPr lang="en-US" dirty="0"/>
              <a:t> prior to incubation with the sample, and whether the cell membrane is intact. Live CBAs and live neuron-based assays neither </a:t>
            </a:r>
            <a:r>
              <a:rPr lang="en-US" dirty="0" err="1"/>
              <a:t>fx</a:t>
            </a:r>
            <a:r>
              <a:rPr lang="en-US" dirty="0"/>
              <a:t> the surface antigen nor </a:t>
            </a:r>
            <a:r>
              <a:rPr lang="en-US" dirty="0" err="1"/>
              <a:t>permeabilise</a:t>
            </a:r>
            <a:r>
              <a:rPr lang="en-US" dirty="0"/>
              <a:t> the membrane prior to exposure to the patient’s sample. In contrast, in </a:t>
            </a:r>
            <a:r>
              <a:rPr lang="en-US" dirty="0" err="1"/>
              <a:t>fxed</a:t>
            </a:r>
            <a:r>
              <a:rPr lang="en-US" dirty="0"/>
              <a:t> </a:t>
            </a:r>
            <a:r>
              <a:rPr lang="en-US" dirty="0" err="1"/>
              <a:t>permeabilised</a:t>
            </a:r>
            <a:r>
              <a:rPr lang="en-US" dirty="0"/>
              <a:t> CBAs and tissue-based assays, target antigens are </a:t>
            </a:r>
            <a:r>
              <a:rPr lang="en-US" dirty="0" err="1"/>
              <a:t>fxed</a:t>
            </a:r>
            <a:r>
              <a:rPr lang="en-US" dirty="0"/>
              <a:t> and cell membrane integrity is lost. CBA cell-based assay</a:t>
            </a:r>
            <a:endParaRPr lang="es-ES" dirty="0"/>
          </a:p>
        </p:txBody>
      </p:sp>
      <p:sp>
        <p:nvSpPr>
          <p:cNvPr id="4" name="Marcador de número de diapositiva 3"/>
          <p:cNvSpPr>
            <a:spLocks noGrp="1"/>
          </p:cNvSpPr>
          <p:nvPr>
            <p:ph type="sldNum" sz="quarter" idx="5"/>
          </p:nvPr>
        </p:nvSpPr>
        <p:spPr/>
        <p:txBody>
          <a:bodyPr/>
          <a:lstStyle/>
          <a:p>
            <a:fld id="{3C7190B2-304E-4E9B-8028-18190AC49F11}" type="slidenum">
              <a:rPr lang="es-ES" smtClean="0"/>
              <a:pPr/>
              <a:t>17</a:t>
            </a:fld>
            <a:endParaRPr lang="es-ES"/>
          </a:p>
        </p:txBody>
      </p:sp>
    </p:spTree>
    <p:extLst>
      <p:ext uri="{BB962C8B-B14F-4D97-AF65-F5344CB8AC3E}">
        <p14:creationId xmlns:p14="http://schemas.microsoft.com/office/powerpoint/2010/main" xmlns="" val="142554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15% of the patients with anti-NMDAR encephalitis did not have antibodies in the serum, only had antibodies in the CSF, and that these patients were less likely to be women, have an underlying tumor, and develop seizures, movement disorders, central hypoventilation, or admission to ICU.</a:t>
            </a:r>
          </a:p>
          <a:p>
            <a:r>
              <a:rPr lang="en-US" dirty="0"/>
              <a:t>In a routine clinical diagnosis, the frequency of seronegative cases may even increase because samples are usually tested by a single technique without the expertise of a reference laboratory. There are 2 possible explanations for the apparent absence of NMDAR antibodies in the serum. The first is that the titer of NMDAR-abs is below the threshold of detection using the indicated techniques.</a:t>
            </a:r>
          </a:p>
          <a:p>
            <a:r>
              <a:rPr lang="en-US" dirty="0"/>
              <a:t>Alternatively, seronegative patients, or a subset of them, may have NMDAR antibodies only in the CSF after systemically activated T and B cells cross the blood-brain barrier and orchestrate the synthesis of NMDAR antibodies in the brain, reflected by an almost constant presence of intrathecal NMDAR antibody synthesis and plasma cells in perivascular, interstitial, and Virchow-Robin spaces. These patients could potentially have transient low levels of antibodies in the serum, which become rapidly negative or below the threshold of detection. Against the later possibility is the presence, although with a lower frequency compared with seropositive patients, of a systemic NMDAR-expressing tumor, such as a teratoma (usually infiltrated by lymphocytes that can synthesize NMDAR antibodies) in 6% of the seronegative patients, and the observation in previous studies that the presence of a teratoma associates with higher titers of serum NMDAR antibodies</a:t>
            </a:r>
            <a:endParaRPr lang="es-ES" dirty="0"/>
          </a:p>
        </p:txBody>
      </p:sp>
      <p:sp>
        <p:nvSpPr>
          <p:cNvPr id="4" name="Marcador de número de diapositiva 3"/>
          <p:cNvSpPr>
            <a:spLocks noGrp="1"/>
          </p:cNvSpPr>
          <p:nvPr>
            <p:ph type="sldNum" sz="quarter" idx="5"/>
          </p:nvPr>
        </p:nvSpPr>
        <p:spPr/>
        <p:txBody>
          <a:bodyPr/>
          <a:lstStyle/>
          <a:p>
            <a:fld id="{3C7190B2-304E-4E9B-8028-18190AC49F11}" type="slidenum">
              <a:rPr lang="es-ES" smtClean="0"/>
              <a:pPr/>
              <a:t>18</a:t>
            </a:fld>
            <a:endParaRPr lang="es-ES"/>
          </a:p>
        </p:txBody>
      </p:sp>
    </p:spTree>
    <p:extLst>
      <p:ext uri="{BB962C8B-B14F-4D97-AF65-F5344CB8AC3E}">
        <p14:creationId xmlns:p14="http://schemas.microsoft.com/office/powerpoint/2010/main" xmlns="" val="61821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First </a:t>
            </a:r>
            <a:r>
              <a:rPr lang="es-ES" dirty="0" err="1"/>
              <a:t>symptom</a:t>
            </a:r>
            <a:r>
              <a:rPr lang="es-ES" dirty="0"/>
              <a:t> in 38 </a:t>
            </a:r>
            <a:r>
              <a:rPr lang="es-ES" dirty="0" err="1"/>
              <a:t>patients</a:t>
            </a:r>
            <a:r>
              <a:rPr lang="es-ES" dirty="0"/>
              <a:t> with anti–leucine-rich glioma-inactivated 1 (LGI1) encephalitis. (B) Disease </a:t>
            </a:r>
            <a:r>
              <a:rPr lang="es-ES" dirty="0" err="1"/>
              <a:t>course</a:t>
            </a:r>
            <a:r>
              <a:rPr lang="es-ES" dirty="0"/>
              <a:t> in anti-LGI1 encephalitis. </a:t>
            </a:r>
            <a:r>
              <a:rPr lang="es-ES" dirty="0" err="1"/>
              <a:t>Timeline</a:t>
            </a:r>
            <a:r>
              <a:rPr lang="es-ES" dirty="0"/>
              <a:t>: median</a:t>
            </a:r>
          </a:p>
          <a:p>
            <a:r>
              <a:rPr lang="es-ES" dirty="0"/>
              <a:t>disease </a:t>
            </a:r>
            <a:r>
              <a:rPr lang="es-ES" dirty="0" err="1"/>
              <a:t>progression</a:t>
            </a:r>
            <a:r>
              <a:rPr lang="es-ES" dirty="0"/>
              <a:t> 22 </a:t>
            </a:r>
            <a:r>
              <a:rPr lang="es-ES" dirty="0" err="1"/>
              <a:t>weeks</a:t>
            </a:r>
            <a:r>
              <a:rPr lang="es-ES" dirty="0"/>
              <a:t>, median treatment </a:t>
            </a:r>
            <a:r>
              <a:rPr lang="es-ES" dirty="0" err="1"/>
              <a:t>delay</a:t>
            </a:r>
            <a:r>
              <a:rPr lang="es-ES" dirty="0"/>
              <a:t> 25 </a:t>
            </a:r>
            <a:r>
              <a:rPr lang="es-ES" dirty="0" err="1"/>
              <a:t>weeks</a:t>
            </a:r>
            <a:r>
              <a:rPr lang="es-ES" dirty="0"/>
              <a:t>, median </a:t>
            </a:r>
            <a:r>
              <a:rPr lang="es-ES" dirty="0" err="1"/>
              <a:t>start</a:t>
            </a:r>
            <a:r>
              <a:rPr lang="es-ES" dirty="0"/>
              <a:t> of </a:t>
            </a:r>
            <a:r>
              <a:rPr lang="es-ES" dirty="0" err="1"/>
              <a:t>improvement</a:t>
            </a:r>
            <a:r>
              <a:rPr lang="es-ES" dirty="0"/>
              <a:t> 2 </a:t>
            </a:r>
            <a:r>
              <a:rPr lang="es-ES" dirty="0" err="1"/>
              <a:t>weeks</a:t>
            </a:r>
            <a:r>
              <a:rPr lang="es-ES" dirty="0"/>
              <a:t> </a:t>
            </a:r>
            <a:r>
              <a:rPr lang="es-ES" dirty="0" err="1"/>
              <a:t>after</a:t>
            </a:r>
            <a:r>
              <a:rPr lang="es-ES" dirty="0"/>
              <a:t> treatment, median time of </a:t>
            </a:r>
            <a:r>
              <a:rPr lang="es-ES" dirty="0" err="1"/>
              <a:t>recovery</a:t>
            </a:r>
            <a:r>
              <a:rPr lang="es-ES" dirty="0"/>
              <a:t> 33</a:t>
            </a:r>
          </a:p>
          <a:p>
            <a:r>
              <a:rPr lang="es-ES" dirty="0" err="1"/>
              <a:t>weeks</a:t>
            </a:r>
            <a:r>
              <a:rPr lang="es-ES" dirty="0"/>
              <a:t>. FBDS 5 </a:t>
            </a:r>
            <a:r>
              <a:rPr lang="es-ES" dirty="0" err="1"/>
              <a:t>faciobrachial</a:t>
            </a:r>
            <a:r>
              <a:rPr lang="es-ES" dirty="0"/>
              <a:t> </a:t>
            </a:r>
            <a:r>
              <a:rPr lang="es-ES" dirty="0" err="1"/>
              <a:t>dystonic</a:t>
            </a:r>
            <a:r>
              <a:rPr lang="es-ES" dirty="0"/>
              <a:t> seizures; PNS 5 </a:t>
            </a:r>
            <a:r>
              <a:rPr lang="es-ES" dirty="0" err="1"/>
              <a:t>peripheral</a:t>
            </a:r>
            <a:r>
              <a:rPr lang="es-ES" dirty="0"/>
              <a:t> </a:t>
            </a:r>
            <a:r>
              <a:rPr lang="es-ES" dirty="0" err="1"/>
              <a:t>nervous</a:t>
            </a:r>
            <a:r>
              <a:rPr lang="es-ES" dirty="0"/>
              <a:t> system; TC seizure 5 </a:t>
            </a:r>
            <a:r>
              <a:rPr lang="es-ES" dirty="0" err="1"/>
              <a:t>tonic-clonic</a:t>
            </a:r>
            <a:r>
              <a:rPr lang="es-ES" dirty="0"/>
              <a:t> seizure.</a:t>
            </a:r>
          </a:p>
        </p:txBody>
      </p:sp>
      <p:sp>
        <p:nvSpPr>
          <p:cNvPr id="4" name="Marcador de número de diapositiva 3"/>
          <p:cNvSpPr>
            <a:spLocks noGrp="1"/>
          </p:cNvSpPr>
          <p:nvPr>
            <p:ph type="sldNum" sz="quarter" idx="10"/>
          </p:nvPr>
        </p:nvSpPr>
        <p:spPr/>
        <p:txBody>
          <a:bodyPr/>
          <a:lstStyle/>
          <a:p>
            <a:fld id="{3C7190B2-304E-4E9B-8028-18190AC49F11}" type="slidenum">
              <a:rPr lang="es-ES" smtClean="0"/>
              <a:pPr/>
              <a:t>20</a:t>
            </a:fld>
            <a:endParaRPr lang="es-ES"/>
          </a:p>
        </p:txBody>
      </p:sp>
    </p:spTree>
    <p:extLst>
      <p:ext uri="{BB962C8B-B14F-4D97-AF65-F5344CB8AC3E}">
        <p14:creationId xmlns:p14="http://schemas.microsoft.com/office/powerpoint/2010/main" xmlns="" val="183028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Encephalitis is an inflammatory condition of the brain with many etiologies. There are several types of encephalitis that are immune mediated, including the classic paraneoplastic encephalitis syndromes, often associated with antibodies against intracellular neuronal proteins (</a:t>
            </a:r>
            <a:r>
              <a:rPr lang="en-US" sz="1200" b="0" i="0" kern="1200" dirty="0" err="1">
                <a:solidFill>
                  <a:schemeClr val="tx1"/>
                </a:solidFill>
                <a:effectLst/>
                <a:latin typeface="+mn-lt"/>
                <a:ea typeface="+mn-ea"/>
                <a:cs typeface="+mn-cs"/>
              </a:rPr>
              <a:t>onconeuronal</a:t>
            </a:r>
            <a:r>
              <a:rPr lang="en-US" sz="1200" b="0" i="0" kern="1200" dirty="0">
                <a:solidFill>
                  <a:schemeClr val="tx1"/>
                </a:solidFill>
                <a:effectLst/>
                <a:latin typeface="+mn-lt"/>
                <a:ea typeface="+mn-ea"/>
                <a:cs typeface="+mn-cs"/>
              </a:rPr>
              <a:t> proteins), and the encephalitis syndromes associated with antibodies against neuronal cell surface/synaptic proteins. The latter are often referred to as "autoimmune encephalitis."</a:t>
            </a:r>
          </a:p>
          <a:p>
            <a:r>
              <a:rPr lang="en-US" sz="1200" b="0" i="0" kern="1200" dirty="0">
                <a:solidFill>
                  <a:schemeClr val="tx1"/>
                </a:solidFill>
                <a:effectLst/>
                <a:latin typeface="+mn-lt"/>
                <a:ea typeface="+mn-ea"/>
                <a:cs typeface="+mn-cs"/>
              </a:rPr>
              <a:t>While the paraneoplastic encephalitis syndromes are invariably cancer related, the autoimmune encephalitis syndromes may occur in the presence or absence of cancer. Thus, nomenclature can be confusing, as the paraneoplastic encephalitis syndromes are autoimmune, and autoimmune encephalitis may be paraneoplastic. In this topic, the term "autoimmune encephalitis" refers specifically to those syndromes that are associated with antibodies to neuronal cell surface/synaptic proteins.</a:t>
            </a:r>
          </a:p>
          <a:p>
            <a:endParaRPr lang="es-ES" dirty="0"/>
          </a:p>
        </p:txBody>
      </p:sp>
      <p:sp>
        <p:nvSpPr>
          <p:cNvPr id="4" name="Marcador de número de diapositiva 3"/>
          <p:cNvSpPr>
            <a:spLocks noGrp="1"/>
          </p:cNvSpPr>
          <p:nvPr>
            <p:ph type="sldNum" sz="quarter" idx="5"/>
          </p:nvPr>
        </p:nvSpPr>
        <p:spPr/>
        <p:txBody>
          <a:bodyPr/>
          <a:lstStyle/>
          <a:p>
            <a:fld id="{3C7190B2-304E-4E9B-8028-18190AC49F11}" type="slidenum">
              <a:rPr lang="es-ES" smtClean="0"/>
              <a:pPr/>
              <a:t>2</a:t>
            </a:fld>
            <a:endParaRPr lang="es-ES"/>
          </a:p>
        </p:txBody>
      </p:sp>
    </p:spTree>
    <p:extLst>
      <p:ext uri="{BB962C8B-B14F-4D97-AF65-F5344CB8AC3E}">
        <p14:creationId xmlns:p14="http://schemas.microsoft.com/office/powerpoint/2010/main" xmlns="" val="235585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Figure 1. Antibody Reactivity and Pathological Features of Encephalitis Associated with Antibodies against Neuronal Cell-Surface Antigens as Compared with Encephalitis Associated with Antibodies against Intracellular </a:t>
            </a:r>
            <a:r>
              <a:rPr lang="en-US" sz="1200" b="1" i="0" kern="1200" dirty="0" err="1">
                <a:solidFill>
                  <a:schemeClr val="tx1"/>
                </a:solidFill>
                <a:effectLst/>
                <a:latin typeface="+mn-lt"/>
                <a:ea typeface="+mn-ea"/>
                <a:cs typeface="+mn-cs"/>
              </a:rPr>
              <a:t>Antigens.</a:t>
            </a:r>
            <a:r>
              <a:rPr lang="en-US" sz="1200" b="0" i="0" kern="1200" dirty="0" err="1">
                <a:solidFill>
                  <a:schemeClr val="tx1"/>
                </a:solidFill>
                <a:effectLst/>
                <a:latin typeface="+mn-lt"/>
                <a:ea typeface="+mn-ea"/>
                <a:cs typeface="+mn-cs"/>
              </a:rPr>
              <a:t>In</a:t>
            </a:r>
            <a:r>
              <a:rPr lang="en-US" sz="1200" b="0" i="0" kern="1200" dirty="0">
                <a:solidFill>
                  <a:schemeClr val="tx1"/>
                </a:solidFill>
                <a:effectLst/>
                <a:latin typeface="+mn-lt"/>
                <a:ea typeface="+mn-ea"/>
                <a:cs typeface="+mn-cs"/>
              </a:rPr>
              <a:t> encephalitis associated with antibodies against cell-surface antigens, the antibodies have access to the epitopes and can potentially alter the structure and function of the cognate antigen (Panel A), whereas in encephalitis associated with antibodies against intracellular antigens, the antibodies cannot reach the intracellular epitopes, and cytotoxic T-cell mechanisms are predominantly involved (Panel B). </a:t>
            </a:r>
            <a:r>
              <a:rPr lang="en-US" sz="1200" b="0" i="1" kern="1200" dirty="0">
                <a:solidFill>
                  <a:schemeClr val="tx1"/>
                </a:solidFill>
                <a:effectLst/>
                <a:latin typeface="+mn-lt"/>
                <a:ea typeface="+mn-ea"/>
                <a:cs typeface="+mn-cs"/>
              </a:rPr>
              <a:t>N</a:t>
            </a:r>
            <a:r>
              <a:rPr lang="en-US" sz="1200" b="0" i="0" kern="1200" dirty="0">
                <a:solidFill>
                  <a:schemeClr val="tx1"/>
                </a:solidFill>
                <a:effectLst/>
                <a:latin typeface="+mn-lt"/>
                <a:ea typeface="+mn-ea"/>
                <a:cs typeface="+mn-cs"/>
              </a:rPr>
              <a:t>-methyl-</a:t>
            </a:r>
            <a:r>
              <a:rPr lang="en-US" sz="1200" b="0" i="0" kern="1200" cap="small" dirty="0">
                <a:solidFill>
                  <a:schemeClr val="tx1"/>
                </a:solidFill>
                <a:effectLst/>
                <a:latin typeface="+mn-lt"/>
                <a:ea typeface="+mn-ea"/>
                <a:cs typeface="+mn-cs"/>
              </a:rPr>
              <a:t>d</a:t>
            </a:r>
            <a:r>
              <a:rPr lang="en-US" sz="1200" b="0" i="0" kern="1200" dirty="0">
                <a:solidFill>
                  <a:schemeClr val="tx1"/>
                </a:solidFill>
                <a:effectLst/>
                <a:latin typeface="+mn-lt"/>
                <a:ea typeface="+mn-ea"/>
                <a:cs typeface="+mn-cs"/>
              </a:rPr>
              <a:t>-aspartate receptor (NMDAR) antibodies (Panels C and E) are examples of the group of antibodies against cell-surface antigens, and Hu antibodies (Panels D and F) are examples of the group of antibodies against intracellular antigens. In immunofluorescence studies of rodent brain with tissue permeabilized to allow entry of antibodies, NMDAR antibodies are characterized by a pattern of neuropil-like immunolabeling (Panel C, green staining), whereas Hu antibodies have a discrete pattern of cellular immunolabeling (Panel D, green staining). In contrast, with live cultured neurons, NMDAR antibodies have access to the target antigen (Panel E, intensive immunolabeling), whereas Hu antibodies cannot reach the intracellular antigen (Panel F, no immunolabeling). Autopsy studies have shown that patients with anti-NMDAR encephalitis have moderate brain inflammatory infiltrates along with plasma cells (Panel G, cells stained brown with a CD138 antibody), deposits of IgG (Panel H, diffuse brown staining with an antihuman IgG antibody), and microglial proliferation (Panel H inset, microglial cells stained red with a CD68 antibody), without evidence of T-cell–mediated neuronal loss (not shown). In contrast, patients with anti-Hu paraneoplastic encephalitis have extensive neuronal loss and inflammatory infiltrates (not shown); the T cells are in direct contact with neurons (Panel I, arrows; hematoxylin and eosin), probably contributing to neuronal degeneration through perforin and granzyme mechanisms (Panel J, arrow; granzyme B staining). All human tissue sections (Panels G through J) were obtained from the hippocampus.</a:t>
            </a:r>
          </a:p>
          <a:p>
            <a:endParaRPr lang="es-ES" dirty="0"/>
          </a:p>
        </p:txBody>
      </p:sp>
      <p:sp>
        <p:nvSpPr>
          <p:cNvPr id="4" name="Marcador de número de diapositiva 3"/>
          <p:cNvSpPr>
            <a:spLocks noGrp="1"/>
          </p:cNvSpPr>
          <p:nvPr>
            <p:ph type="sldNum" sz="quarter" idx="5"/>
          </p:nvPr>
        </p:nvSpPr>
        <p:spPr/>
        <p:txBody>
          <a:bodyPr/>
          <a:lstStyle/>
          <a:p>
            <a:fld id="{3C7190B2-304E-4E9B-8028-18190AC49F11}" type="slidenum">
              <a:rPr lang="es-ES" smtClean="0"/>
              <a:pPr/>
              <a:t>3</a:t>
            </a:fld>
            <a:endParaRPr lang="es-ES"/>
          </a:p>
        </p:txBody>
      </p:sp>
    </p:spTree>
    <p:extLst>
      <p:ext uri="{BB962C8B-B14F-4D97-AF65-F5344CB8AC3E}">
        <p14:creationId xmlns:p14="http://schemas.microsoft.com/office/powerpoint/2010/main" xmlns="" val="321737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Encephalitis is an inflammatory condition of the brain with many etiologies. There are several types of encephalitis that are immune mediated, including the classic paraneoplastic encephalitis syndromes, often associated with antibodies against intracellular neuronal proteins (</a:t>
            </a:r>
            <a:r>
              <a:rPr lang="en-US" sz="1200" b="0" i="0" kern="1200" dirty="0" err="1">
                <a:solidFill>
                  <a:schemeClr val="tx1"/>
                </a:solidFill>
                <a:effectLst/>
                <a:latin typeface="+mn-lt"/>
                <a:ea typeface="+mn-ea"/>
                <a:cs typeface="+mn-cs"/>
              </a:rPr>
              <a:t>onconeuronal</a:t>
            </a:r>
            <a:r>
              <a:rPr lang="en-US" sz="1200" b="0" i="0" kern="1200" dirty="0">
                <a:solidFill>
                  <a:schemeClr val="tx1"/>
                </a:solidFill>
                <a:effectLst/>
                <a:latin typeface="+mn-lt"/>
                <a:ea typeface="+mn-ea"/>
                <a:cs typeface="+mn-cs"/>
              </a:rPr>
              <a:t> proteins), and the encephalitis syndromes associated with antibodies against neuronal cell surface/synaptic proteins. The latter are often referred to as "autoimmune encephalitis."</a:t>
            </a:r>
          </a:p>
          <a:p>
            <a:r>
              <a:rPr lang="en-US" sz="1200" b="0" i="0" kern="1200" dirty="0">
                <a:solidFill>
                  <a:schemeClr val="tx1"/>
                </a:solidFill>
                <a:effectLst/>
                <a:latin typeface="+mn-lt"/>
                <a:ea typeface="+mn-ea"/>
                <a:cs typeface="+mn-cs"/>
              </a:rPr>
              <a:t>While the paraneoplastic encephalitis syndromes are invariably cancer related, the autoimmune encephalitis syndromes may occur in the presence or absence of cancer. Thus, nomenclature can be confusing, as the paraneoplastic encephalitis syndromes are autoimmune, and autoimmune encephalitis may be paraneoplastic. In this topic, the term "autoimmune encephalitis" refers specifically to those syndromes that are associated with antibodies to neuronal cell surface/synaptic proteins.</a:t>
            </a:r>
          </a:p>
          <a:p>
            <a:endParaRPr lang="es-ES" dirty="0"/>
          </a:p>
        </p:txBody>
      </p:sp>
      <p:sp>
        <p:nvSpPr>
          <p:cNvPr id="4" name="Marcador de número de diapositiva 3"/>
          <p:cNvSpPr>
            <a:spLocks noGrp="1"/>
          </p:cNvSpPr>
          <p:nvPr>
            <p:ph type="sldNum" sz="quarter" idx="5"/>
          </p:nvPr>
        </p:nvSpPr>
        <p:spPr/>
        <p:txBody>
          <a:bodyPr/>
          <a:lstStyle/>
          <a:p>
            <a:fld id="{3C7190B2-304E-4E9B-8028-18190AC49F11}" type="slidenum">
              <a:rPr lang="es-ES" smtClean="0"/>
              <a:pPr/>
              <a:t>4</a:t>
            </a:fld>
            <a:endParaRPr lang="es-ES"/>
          </a:p>
        </p:txBody>
      </p:sp>
    </p:spTree>
    <p:extLst>
      <p:ext uri="{BB962C8B-B14F-4D97-AF65-F5344CB8AC3E}">
        <p14:creationId xmlns:p14="http://schemas.microsoft.com/office/powerpoint/2010/main" xmlns="" val="3914785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 report four young women who developed acute psychiatric symptoms, seizures, memory deficits, decreased level of consciousness, and central hypoventilation associated with ovarian </a:t>
            </a:r>
            <a:r>
              <a:rPr lang="en-US" sz="1200" b="0" i="0" kern="1200" dirty="0" err="1" smtClean="0">
                <a:solidFill>
                  <a:schemeClr val="tx1"/>
                </a:solidFill>
                <a:effectLst/>
                <a:latin typeface="+mn-lt"/>
                <a:ea typeface="+mn-ea"/>
                <a:cs typeface="+mn-cs"/>
              </a:rPr>
              <a:t>teratoma</a:t>
            </a:r>
            <a:r>
              <a:rPr lang="en-US" sz="1200" b="0" i="0" kern="1200" dirty="0" smtClean="0">
                <a:solidFill>
                  <a:schemeClr val="tx1"/>
                </a:solidFill>
                <a:effectLst/>
                <a:latin typeface="+mn-lt"/>
                <a:ea typeface="+mn-ea"/>
                <a:cs typeface="+mn-cs"/>
              </a:rPr>
              <a:t> (OT) and cerebrospinal fluid (CSF) inflammatory abnormalities. Three patients recovered with treatment of the tumor or immunosuppression and one died of the disorder. Five other OT patients with a similar syndrome and response to treatment have been reported. Our patients' serum or CSF showed </a:t>
            </a:r>
            <a:r>
              <a:rPr lang="en-US" sz="1200" b="0" i="0" kern="1200" dirty="0" err="1" smtClean="0">
                <a:solidFill>
                  <a:schemeClr val="tx1"/>
                </a:solidFill>
                <a:effectLst/>
                <a:latin typeface="+mn-lt"/>
                <a:ea typeface="+mn-ea"/>
                <a:cs typeface="+mn-cs"/>
              </a:rPr>
              <a:t>immunolabeling</a:t>
            </a:r>
            <a:r>
              <a:rPr lang="en-US" sz="1200" b="0" i="0" kern="1200" dirty="0" smtClean="0">
                <a:solidFill>
                  <a:schemeClr val="tx1"/>
                </a:solidFill>
                <a:effectLst/>
                <a:latin typeface="+mn-lt"/>
                <a:ea typeface="+mn-ea"/>
                <a:cs typeface="+mn-cs"/>
              </a:rPr>
              <a:t> of antigens that were expressed at the cytoplasmic membrane of hippocampal neurons and processes and readily accessed by antibodies in live neurons. </a:t>
            </a:r>
            <a:r>
              <a:rPr lang="en-US" sz="1200" b="0" i="0" kern="1200" dirty="0" err="1" smtClean="0">
                <a:solidFill>
                  <a:schemeClr val="tx1"/>
                </a:solidFill>
                <a:effectLst/>
                <a:latin typeface="+mn-lt"/>
                <a:ea typeface="+mn-ea"/>
                <a:cs typeface="+mn-cs"/>
              </a:rPr>
              <a:t>Immunoprobing</a:t>
            </a:r>
            <a:r>
              <a:rPr lang="en-US" sz="1200" b="0" i="0" kern="1200" dirty="0" smtClean="0">
                <a:solidFill>
                  <a:schemeClr val="tx1"/>
                </a:solidFill>
                <a:effectLst/>
                <a:latin typeface="+mn-lt"/>
                <a:ea typeface="+mn-ea"/>
                <a:cs typeface="+mn-cs"/>
              </a:rPr>
              <a:t> of a hippocampal-expression library resulted in the isolation of EFA6A, a protein that interacts with a member of the two-pore-domain potassium channel family and is involved in the regulation of the dendritic development of hippocampal neurons. EFA6A-purified antibodies reproduced the hippocampal </a:t>
            </a:r>
            <a:r>
              <a:rPr lang="en-US" sz="1200" b="0" i="0" kern="1200" dirty="0" err="1" smtClean="0">
                <a:solidFill>
                  <a:schemeClr val="tx1"/>
                </a:solidFill>
                <a:effectLst/>
                <a:latin typeface="+mn-lt"/>
                <a:ea typeface="+mn-ea"/>
                <a:cs typeface="+mn-cs"/>
              </a:rPr>
              <a:t>immunolabeling</a:t>
            </a:r>
            <a:r>
              <a:rPr lang="en-US" sz="1200" b="0" i="0" kern="1200" dirty="0" smtClean="0">
                <a:solidFill>
                  <a:schemeClr val="tx1"/>
                </a:solidFill>
                <a:effectLst/>
                <a:latin typeface="+mn-lt"/>
                <a:ea typeface="+mn-ea"/>
                <a:cs typeface="+mn-cs"/>
              </a:rPr>
              <a:t> of all patients' antibodies and </a:t>
            </a:r>
            <a:r>
              <a:rPr lang="en-US" sz="1200" b="0" i="0" kern="1200" dirty="0" err="1" smtClean="0">
                <a:solidFill>
                  <a:schemeClr val="tx1"/>
                </a:solidFill>
                <a:effectLst/>
                <a:latin typeface="+mn-lt"/>
                <a:ea typeface="+mn-ea"/>
                <a:cs typeface="+mn-cs"/>
              </a:rPr>
              <a:t>colocalized</a:t>
            </a:r>
            <a:r>
              <a:rPr lang="en-US" sz="1200" b="0" i="0" kern="1200" dirty="0" smtClean="0">
                <a:solidFill>
                  <a:schemeClr val="tx1"/>
                </a:solidFill>
                <a:effectLst/>
                <a:latin typeface="+mn-lt"/>
                <a:ea typeface="+mn-ea"/>
                <a:cs typeface="+mn-cs"/>
              </a:rPr>
              <a:t> with them at the plasma membrane. These findings indicate that in a young woman with acute psychiatric symptoms, seizures, and central hypoventilation, a paraneoplastic immune-mediated syndrome should be considered. Recognition of this disorder is important because despite the severity of the symptoms, patients usually recover. The location and function of the isolated antigen suggest that the disorder is directly mediated by antibodies.</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dirty="0" smtClean="0"/>
              <a:t>Objective: To report the autoantigens of a new category of treatment-responsive paraneoplastic encephalitis.</a:t>
            </a:r>
          </a:p>
          <a:p>
            <a:r>
              <a:rPr lang="en-US" dirty="0" smtClean="0"/>
              <a:t>Methods: Analysis of clinical features, neuropathological findings, tumors, and serum/cerebrospinal fluid antibodies using rat</a:t>
            </a:r>
          </a:p>
          <a:p>
            <a:r>
              <a:rPr lang="en-US" dirty="0" smtClean="0"/>
              <a:t>tissue, neuronal cultures, and HEK293 cells expressing subunits of the N-methyl-D-aspartate receptor (NMDAR).</a:t>
            </a:r>
          </a:p>
          <a:p>
            <a:r>
              <a:rPr lang="en-US" dirty="0" smtClean="0"/>
              <a:t>Results: Twelve women (14 – 44 years) developed prominent psychiatric symptoms, amnesia, seizures, frequent </a:t>
            </a:r>
            <a:r>
              <a:rPr lang="en-US" dirty="0" err="1" smtClean="0"/>
              <a:t>dyskinesias</a:t>
            </a:r>
            <a:r>
              <a:rPr lang="en-US" dirty="0" smtClean="0"/>
              <a:t>,</a:t>
            </a:r>
          </a:p>
          <a:p>
            <a:r>
              <a:rPr lang="en-US" dirty="0" smtClean="0"/>
              <a:t>autonomic dysfunction, and decreased level of consciousness often requiring </a:t>
            </a:r>
            <a:r>
              <a:rPr lang="en-US" dirty="0" err="1" smtClean="0"/>
              <a:t>ventilatory</a:t>
            </a:r>
            <a:r>
              <a:rPr lang="en-US" dirty="0" smtClean="0"/>
              <a:t> support. All had serum/cerebrospinal</a:t>
            </a:r>
          </a:p>
          <a:p>
            <a:r>
              <a:rPr lang="en-US" dirty="0" smtClean="0"/>
              <a:t>fluid antibodies that predominantly </a:t>
            </a:r>
            <a:r>
              <a:rPr lang="en-US" dirty="0" err="1" smtClean="0"/>
              <a:t>immunolabeled</a:t>
            </a:r>
            <a:r>
              <a:rPr lang="en-US" dirty="0" smtClean="0"/>
              <a:t> the neuropil of hippocampus/forebrain, in particular the cell surface of</a:t>
            </a:r>
          </a:p>
          <a:p>
            <a:r>
              <a:rPr lang="en-US" dirty="0" smtClean="0"/>
              <a:t>hippocampal neurons, and reacted with NR2B (and to a lesser extent NR2A) subunits of the NMDAR. NR2B binds glutamate</a:t>
            </a:r>
          </a:p>
          <a:p>
            <a:r>
              <a:rPr lang="en-US" dirty="0" smtClean="0"/>
              <a:t>and forms </a:t>
            </a:r>
            <a:r>
              <a:rPr lang="en-US" dirty="0" err="1" smtClean="0"/>
              <a:t>heteromers</a:t>
            </a:r>
            <a:r>
              <a:rPr lang="en-US" dirty="0" smtClean="0"/>
              <a:t> (NR1/NR2B or NR1/NR2A/NR2B) that are preferentially expressed in the adult hippocampus/forebrain.</a:t>
            </a:r>
          </a:p>
          <a:p>
            <a:r>
              <a:rPr lang="en-US" dirty="0" smtClean="0"/>
              <a:t>Expression of functional </a:t>
            </a:r>
            <a:r>
              <a:rPr lang="en-US" dirty="0" err="1" smtClean="0"/>
              <a:t>heteromers</a:t>
            </a:r>
            <a:r>
              <a:rPr lang="en-US" dirty="0" smtClean="0"/>
              <a:t> (not single subunits) was required for antibody binding. Eleven patients had </a:t>
            </a:r>
            <a:r>
              <a:rPr lang="en-US" dirty="0" err="1" smtClean="0"/>
              <a:t>teratoma</a:t>
            </a:r>
            <a:r>
              <a:rPr lang="en-US" dirty="0" smtClean="0"/>
              <a:t> of the</a:t>
            </a:r>
          </a:p>
          <a:p>
            <a:r>
              <a:rPr lang="en-US" dirty="0" smtClean="0"/>
              <a:t>ovary (six mature) and one a mature </a:t>
            </a:r>
            <a:r>
              <a:rPr lang="en-US" dirty="0" err="1" smtClean="0"/>
              <a:t>teratoma</a:t>
            </a:r>
            <a:r>
              <a:rPr lang="en-US" dirty="0" smtClean="0"/>
              <a:t> in the mediastinum; five of five tumors examined contained nervous tissue that</a:t>
            </a:r>
          </a:p>
          <a:p>
            <a:endParaRPr lang="en-US" dirty="0" smtClean="0"/>
          </a:p>
          <a:p>
            <a:r>
              <a:rPr lang="en-US" dirty="0" smtClean="0"/>
              <a:t>strongly expressed NR2 subunits and reacted with patients’ antibodies. Tumor resection and immunotherapy resulted in </a:t>
            </a:r>
            <a:r>
              <a:rPr lang="en-US" dirty="0" err="1" smtClean="0"/>
              <a:t>im</a:t>
            </a:r>
            <a:r>
              <a:rPr lang="en-US" dirty="0" smtClean="0"/>
              <a:t>-</a:t>
            </a:r>
          </a:p>
          <a:p>
            <a:r>
              <a:rPr lang="en-US" dirty="0" err="1" smtClean="0"/>
              <a:t>provement</a:t>
            </a:r>
            <a:r>
              <a:rPr lang="en-US" dirty="0" smtClean="0"/>
              <a:t> or full recovery of eight of nine patients (paralleled by decreased antibody titers); two of three patients without tumor</a:t>
            </a:r>
          </a:p>
          <a:p>
            <a:endParaRPr lang="en-US" dirty="0" smtClean="0"/>
          </a:p>
          <a:p>
            <a:r>
              <a:rPr lang="en-US" dirty="0" smtClean="0"/>
              <a:t>resection died of neurological deterioration. Autopsies showed extensive </a:t>
            </a:r>
            <a:r>
              <a:rPr lang="en-US" dirty="0" err="1" smtClean="0"/>
              <a:t>microgliosis</a:t>
            </a:r>
            <a:r>
              <a:rPr lang="en-US" dirty="0" smtClean="0"/>
              <a:t>, rare T-cell infiltrates, and neuronal </a:t>
            </a:r>
            <a:r>
              <a:rPr lang="en-US" dirty="0" err="1" smtClean="0"/>
              <a:t>degen</a:t>
            </a:r>
            <a:r>
              <a:rPr lang="en-US" dirty="0" smtClean="0"/>
              <a:t>-</a:t>
            </a:r>
          </a:p>
          <a:p>
            <a:r>
              <a:rPr lang="en-US" dirty="0" err="1" smtClean="0"/>
              <a:t>eration</a:t>
            </a:r>
            <a:r>
              <a:rPr lang="en-US" dirty="0" smtClean="0"/>
              <a:t> predominantly involving, but not restricted to, the hippocampus.</a:t>
            </a:r>
          </a:p>
          <a:p>
            <a:endParaRPr lang="en-US" dirty="0" smtClean="0"/>
          </a:p>
          <a:p>
            <a:r>
              <a:rPr lang="en-US" dirty="0" smtClean="0"/>
              <a:t>Interpretation: Antibodies to NR2B- and NR2A-containing </a:t>
            </a:r>
            <a:r>
              <a:rPr lang="en-US" dirty="0" err="1" smtClean="0"/>
              <a:t>heteromers</a:t>
            </a:r>
            <a:r>
              <a:rPr lang="en-US" dirty="0" smtClean="0"/>
              <a:t> of the NMDAR associate with a severe but treatment-</a:t>
            </a:r>
          </a:p>
          <a:p>
            <a:r>
              <a:rPr lang="en-US" dirty="0" smtClean="0"/>
              <a:t>responsive encephalitis. Our findings provide a diagnostic test and suggest a model of autoimmune NMDAR-related encephalitis</a:t>
            </a:r>
          </a:p>
          <a:p>
            <a:endParaRPr lang="en-US" dirty="0" smtClean="0"/>
          </a:p>
          <a:p>
            <a:r>
              <a:rPr lang="en-US" dirty="0" smtClean="0"/>
              <a:t>with broad implications for other immune-mediated disorders of memory, behavior, and cognition.</a:t>
            </a:r>
            <a:endParaRPr lang="es-ES" dirty="0"/>
          </a:p>
        </p:txBody>
      </p:sp>
      <p:sp>
        <p:nvSpPr>
          <p:cNvPr id="4" name="Marcador de número de diapositiva 3"/>
          <p:cNvSpPr>
            <a:spLocks noGrp="1"/>
          </p:cNvSpPr>
          <p:nvPr>
            <p:ph type="sldNum" sz="quarter" idx="10"/>
          </p:nvPr>
        </p:nvSpPr>
        <p:spPr/>
        <p:txBody>
          <a:bodyPr/>
          <a:lstStyle/>
          <a:p>
            <a:fld id="{3C7190B2-304E-4E9B-8028-18190AC49F11}" type="slidenum">
              <a:rPr lang="es-ES" smtClean="0"/>
              <a:pPr/>
              <a:t>8</a:t>
            </a:fld>
            <a:endParaRPr lang="es-ES"/>
          </a:p>
        </p:txBody>
      </p:sp>
    </p:spTree>
    <p:extLst>
      <p:ext uri="{BB962C8B-B14F-4D97-AF65-F5344CB8AC3E}">
        <p14:creationId xmlns:p14="http://schemas.microsoft.com/office/powerpoint/2010/main" xmlns="" val="80883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This graphic representation of the full-blown syndrome of anti-NMDAR encephalitis in teenagers and young adults shows the predominance of psychiatric symptoms at the initial phase of the disease. These symptoms are usually accompanied or followed by neurological alterations (abnormal movements, seizures, </a:t>
            </a:r>
            <a:r>
              <a:rPr lang="en-US" dirty="0" err="1"/>
              <a:t>dysautonomia</a:t>
            </a:r>
            <a:r>
              <a:rPr lang="en-US" dirty="0"/>
              <a:t>, or coma) that eventually improve or resolve, and lead to a prolonged phase of recovery with prominent involvement of executive functions. The intensity of inflammatory changes (which is usually reflected by the presence of pleocytosis in the CSF or suggested by the brain MRI findings), is shown by the thickness of the red line, which decreases over time until becoming a thin line and then a dotted line (minimal or undetectable inflammatory changes). Adapted from </a:t>
            </a:r>
            <a:r>
              <a:rPr lang="en-US" dirty="0" err="1"/>
              <a:t>Kayser</a:t>
            </a:r>
            <a:r>
              <a:rPr lang="en-US" dirty="0"/>
              <a:t> and Dalmau4 by permission of Bentham Science. NMDAR=NMDA receptor</a:t>
            </a:r>
          </a:p>
          <a:p>
            <a:endParaRPr lang="en-US" dirty="0"/>
          </a:p>
          <a:p>
            <a:r>
              <a:rPr lang="es-ES" sz="1200" b="0" i="0" u="none" strike="noStrike" kern="1200" baseline="0" dirty="0">
                <a:solidFill>
                  <a:schemeClr val="tx1"/>
                </a:solidFill>
                <a:latin typeface="+mn-lt"/>
                <a:ea typeface="+mn-ea"/>
                <a:cs typeface="+mn-cs"/>
              </a:rPr>
              <a:t>Young </a:t>
            </a:r>
            <a:r>
              <a:rPr lang="es-ES" sz="1200" b="0" i="0" u="none" strike="noStrike" kern="1200" baseline="0" dirty="0" err="1">
                <a:solidFill>
                  <a:schemeClr val="tx1"/>
                </a:solidFill>
                <a:latin typeface="+mn-lt"/>
                <a:ea typeface="+mn-ea"/>
                <a:cs typeface="+mn-cs"/>
              </a:rPr>
              <a:t>children</a:t>
            </a:r>
            <a:r>
              <a:rPr lang="es-ES"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typically present with insomnia, seizures, abnormal movements, or a change in behavior such as irritability, temper tantrums, agitation, and reduction of verbal output. Teenagers and adults more often present with psychiatric symptoms, </a:t>
            </a:r>
            <a:r>
              <a:rPr lang="es-ES" sz="1200" b="0" i="0" u="none" strike="noStrike" kern="1200" baseline="0" dirty="0" err="1">
                <a:solidFill>
                  <a:schemeClr val="tx1"/>
                </a:solidFill>
                <a:latin typeface="+mn-lt"/>
                <a:ea typeface="+mn-ea"/>
                <a:cs typeface="+mn-cs"/>
              </a:rPr>
              <a:t>including</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agitation</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hallucinations</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delusions</a:t>
            </a:r>
            <a:r>
              <a:rPr lang="es-ES"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catatonia, which may lead to hospital admission</a:t>
            </a:r>
          </a:p>
          <a:p>
            <a:r>
              <a:rPr lang="en-US" sz="1200" b="0" i="0" u="none" strike="noStrike" kern="1200" baseline="0" dirty="0">
                <a:solidFill>
                  <a:schemeClr val="tx1"/>
                </a:solidFill>
                <a:latin typeface="+mn-lt"/>
                <a:ea typeface="+mn-ea"/>
                <a:cs typeface="+mn-cs"/>
              </a:rPr>
              <a:t>for psychosis. The disease progresses in a period of days or weeks to include reduction of speech, memory deficit, orofacial and limb dyskinesias, seizures, decreased level of consciousness,</a:t>
            </a:r>
          </a:p>
          <a:p>
            <a:r>
              <a:rPr lang="en-US" sz="1200" b="0" i="0" u="none" strike="noStrike" kern="1200" baseline="0" dirty="0">
                <a:solidFill>
                  <a:schemeClr val="tx1"/>
                </a:solidFill>
                <a:latin typeface="+mn-lt"/>
                <a:ea typeface="+mn-ea"/>
                <a:cs typeface="+mn-cs"/>
              </a:rPr>
              <a:t>and autonomic instability manifested as excess salivation, hyperthermia, fluctuations of blood pressure, tachycardia, or central hypoventilation.26 Bradycardia and cardiac pauses are</a:t>
            </a:r>
          </a:p>
          <a:p>
            <a:r>
              <a:rPr lang="en-US" sz="1200" b="0" i="0" u="none" strike="noStrike" kern="1200" baseline="0" dirty="0">
                <a:solidFill>
                  <a:schemeClr val="tx1"/>
                </a:solidFill>
                <a:latin typeface="+mn-lt"/>
                <a:ea typeface="+mn-ea"/>
                <a:cs typeface="+mn-cs"/>
              </a:rPr>
              <a:t>infrequent but require a temporary pacemaker in some patients. One month after disease onset, regardless of the symptoms at </a:t>
            </a:r>
            <a:r>
              <a:rPr lang="en-US" sz="1200" b="0" i="0" u="none" strike="noStrike" kern="1200" baseline="0" dirty="0" err="1">
                <a:solidFill>
                  <a:schemeClr val="tx1"/>
                </a:solidFill>
                <a:latin typeface="+mn-lt"/>
                <a:ea typeface="+mn-ea"/>
                <a:cs typeface="+mn-cs"/>
              </a:rPr>
              <a:t>presentation,most</a:t>
            </a:r>
            <a:r>
              <a:rPr lang="en-US" sz="1200" b="0" i="0" u="none" strike="noStrike" kern="1200" baseline="0" dirty="0">
                <a:solidFill>
                  <a:schemeClr val="tx1"/>
                </a:solidFill>
                <a:latin typeface="+mn-lt"/>
                <a:ea typeface="+mn-ea"/>
                <a:cs typeface="+mn-cs"/>
              </a:rPr>
              <a:t> children and adults have a syndrome that</a:t>
            </a:r>
          </a:p>
          <a:p>
            <a:r>
              <a:rPr lang="en-US" sz="1200" b="0" i="0" u="none" strike="noStrike" kern="1200" baseline="0" dirty="0">
                <a:solidFill>
                  <a:schemeClr val="tx1"/>
                </a:solidFill>
                <a:latin typeface="+mn-lt"/>
                <a:ea typeface="+mn-ea"/>
                <a:cs typeface="+mn-cs"/>
              </a:rPr>
              <a:t>combines several of the above-mentioned </a:t>
            </a:r>
            <a:r>
              <a:rPr lang="en-US" sz="1200" b="0" i="0" u="none" strike="noStrike" kern="1200" baseline="0" dirty="0" err="1">
                <a:solidFill>
                  <a:schemeClr val="tx1"/>
                </a:solidFill>
                <a:latin typeface="+mn-lt"/>
                <a:ea typeface="+mn-ea"/>
                <a:cs typeface="+mn-cs"/>
              </a:rPr>
              <a:t>symptoms;in</a:t>
            </a:r>
            <a:r>
              <a:rPr lang="en-US" sz="1200" b="0" i="0" u="none" strike="noStrike" kern="1200" baseline="0" dirty="0">
                <a:solidFill>
                  <a:schemeClr val="tx1"/>
                </a:solidFill>
                <a:latin typeface="+mn-lt"/>
                <a:ea typeface="+mn-ea"/>
                <a:cs typeface="+mn-cs"/>
              </a:rPr>
              <a:t> approximately 5% of patients, the disease may remain monosymptomatic (e.g., psychiatric </a:t>
            </a:r>
            <a:r>
              <a:rPr lang="es-ES" sz="1200" b="0" i="0" u="none" strike="noStrike" kern="1200" baseline="0" dirty="0" err="1">
                <a:solidFill>
                  <a:schemeClr val="tx1"/>
                </a:solidFill>
                <a:latin typeface="+mn-lt"/>
                <a:ea typeface="+mn-ea"/>
                <a:cs typeface="+mn-cs"/>
              </a:rPr>
              <a:t>symptoms</a:t>
            </a:r>
            <a:r>
              <a:rPr lang="es-ES" sz="1200" b="0" i="0" u="none" strike="noStrike" kern="1200" baseline="0" dirty="0" smtClean="0">
                <a:solidFill>
                  <a:schemeClr val="tx1"/>
                </a:solidFill>
                <a:latin typeface="+mn-lt"/>
                <a:ea typeface="+mn-ea"/>
                <a:cs typeface="+mn-cs"/>
              </a:rPr>
              <a:t>)</a:t>
            </a:r>
          </a:p>
          <a:p>
            <a:endParaRPr lang="es-ES" sz="1200" b="0" i="0" u="none" strike="noStrike" kern="1200" baseline="0" dirty="0" smtClean="0">
              <a:solidFill>
                <a:schemeClr val="tx1"/>
              </a:solidFill>
              <a:latin typeface="+mn-lt"/>
              <a:ea typeface="+mn-ea"/>
              <a:cs typeface="+mn-cs"/>
            </a:endParaRPr>
          </a:p>
          <a:p>
            <a:r>
              <a:rPr lang="en-US" sz="1200" b="0" i="0" kern="1200" dirty="0" smtClean="0">
                <a:solidFill>
                  <a:schemeClr val="tx1"/>
                </a:solidFill>
                <a:effectLst/>
                <a:latin typeface="+mn-lt"/>
                <a:ea typeface="+mn-ea"/>
                <a:cs typeface="+mn-cs"/>
              </a:rPr>
              <a:t>Treatment options include immunosuppression and tumor resection when indicated [</a:t>
            </a:r>
            <a:r>
              <a:rPr lang="en-US" sz="1200" b="0" i="0" u="sng" kern="1200" dirty="0" smtClean="0">
                <a:solidFill>
                  <a:schemeClr val="tx1"/>
                </a:solidFill>
                <a:effectLst/>
                <a:latin typeface="+mn-lt"/>
                <a:ea typeface="+mn-ea"/>
                <a:cs typeface="+mn-cs"/>
                <a:hlinkClick r:id="rId3"/>
              </a:rPr>
              <a:t>51,66,73,92</a:t>
            </a:r>
            <a:r>
              <a:rPr lang="en-US" sz="1200" b="0" i="0" kern="1200" dirty="0" smtClean="0">
                <a:solidFill>
                  <a:schemeClr val="tx1"/>
                </a:solidFill>
                <a:effectLst/>
                <a:latin typeface="+mn-lt"/>
                <a:ea typeface="+mn-ea"/>
                <a:cs typeface="+mn-cs"/>
              </a:rPr>
              <a:t>]. Progressive neurologic deterioration and death can occur without treatment. However, spontaneous recovery has also been described in a few patients after several months of severe symptoms [</a:t>
            </a:r>
            <a:r>
              <a:rPr lang="en-US" sz="1200" b="0" i="0" u="sng" kern="1200" dirty="0" smtClean="0">
                <a:solidFill>
                  <a:schemeClr val="tx1"/>
                </a:solidFill>
                <a:effectLst/>
                <a:latin typeface="+mn-lt"/>
                <a:ea typeface="+mn-ea"/>
                <a:cs typeface="+mn-cs"/>
                <a:hlinkClick r:id="rId4"/>
              </a:rPr>
              <a:t>93</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In the absence of prospective and randomized data, treatment decisions should be individualized and take into consideration patient age, the presence or absence of a tumor, and symptom severity. Based on observational studies reviewed below and clinical experience, we suggest initial treatment with intravenous </a:t>
            </a:r>
            <a:r>
              <a:rPr lang="en-US" sz="1200" b="0" i="0" u="sng" kern="1200" dirty="0" smtClean="0">
                <a:solidFill>
                  <a:schemeClr val="tx1"/>
                </a:solidFill>
                <a:effectLst/>
                <a:latin typeface="+mn-lt"/>
                <a:ea typeface="+mn-ea"/>
                <a:cs typeface="+mn-cs"/>
                <a:hlinkClick r:id="rId5"/>
              </a:rPr>
              <a:t>methylprednisolone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1 gram daily for five days in an adult) and either intravenous immunoglobulin G (IVIG;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400 mg/kg per day for five days) or plasma exchange in most patients, in addition to tumor removal when appropriate. It is unknown whether IVIG and plasma exchange have similar efficacy; some clinicians may find IVIG easier to administer in patients with anti-NMDA receptor encephalitis, who may be very young and have severe </a:t>
            </a:r>
            <a:r>
              <a:rPr lang="en-US" sz="1200" b="0" i="0" kern="1200" dirty="0" err="1" smtClean="0">
                <a:solidFill>
                  <a:schemeClr val="tx1"/>
                </a:solidFill>
                <a:effectLst/>
                <a:latin typeface="+mn-lt"/>
                <a:ea typeface="+mn-ea"/>
                <a:cs typeface="+mn-cs"/>
              </a:rPr>
              <a:t>dyskinesias</a:t>
            </a:r>
            <a:r>
              <a:rPr lang="en-US" sz="1200" b="0" i="0" kern="1200" dirty="0" smtClean="0">
                <a:solidFill>
                  <a:schemeClr val="tx1"/>
                </a:solidFill>
                <a:effectLst/>
                <a:latin typeface="+mn-lt"/>
                <a:ea typeface="+mn-ea"/>
                <a:cs typeface="+mn-cs"/>
              </a:rPr>
              <a:t>, agitation, and autonomic instability.</a:t>
            </a:r>
          </a:p>
          <a:p>
            <a:r>
              <a:rPr lang="en-US" sz="1200" b="0" i="0" kern="1200" dirty="0" smtClean="0">
                <a:solidFill>
                  <a:schemeClr val="tx1"/>
                </a:solidFill>
                <a:effectLst/>
                <a:latin typeface="+mn-lt"/>
                <a:ea typeface="+mn-ea"/>
                <a:cs typeface="+mn-cs"/>
              </a:rPr>
              <a:t>If there is no evidence of clinical improvement with initial therapies, we proceed with second-line therapies including </a:t>
            </a:r>
            <a:r>
              <a:rPr lang="en-US" sz="1200" b="0" i="0" u="sng" kern="1200" dirty="0" smtClean="0">
                <a:solidFill>
                  <a:schemeClr val="tx1"/>
                </a:solidFill>
                <a:effectLst/>
                <a:latin typeface="+mn-lt"/>
                <a:ea typeface="+mn-ea"/>
                <a:cs typeface="+mn-cs"/>
                <a:hlinkClick r:id="rId6"/>
              </a:rPr>
              <a:t>rituximab</a:t>
            </a:r>
            <a:r>
              <a:rPr lang="en-US" sz="1200" b="0" i="0" kern="1200" dirty="0" smtClean="0">
                <a:solidFill>
                  <a:schemeClr val="tx1"/>
                </a:solidFill>
                <a:effectLst/>
                <a:latin typeface="+mn-lt"/>
                <a:ea typeface="+mn-ea"/>
                <a:cs typeface="+mn-cs"/>
              </a:rPr>
              <a:t> (either 375 mg/m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weekly for four weeks, or 1 g twice two weeks apart), </a:t>
            </a:r>
            <a:r>
              <a:rPr lang="en-US" sz="1200" b="0" i="0" u="sng" kern="1200" dirty="0" smtClean="0">
                <a:solidFill>
                  <a:schemeClr val="tx1"/>
                </a:solidFill>
                <a:effectLst/>
                <a:latin typeface="+mn-lt"/>
                <a:ea typeface="+mn-ea"/>
                <a:cs typeface="+mn-cs"/>
                <a:hlinkClick r:id="rId7"/>
              </a:rPr>
              <a:t>cyclophosphamide</a:t>
            </a:r>
            <a:r>
              <a:rPr lang="en-US" sz="1200" b="0" i="0" kern="1200" dirty="0" smtClean="0">
                <a:solidFill>
                  <a:schemeClr val="tx1"/>
                </a:solidFill>
                <a:effectLst/>
                <a:latin typeface="+mn-lt"/>
                <a:ea typeface="+mn-ea"/>
                <a:cs typeface="+mn-cs"/>
              </a:rPr>
              <a:t> (750 mg/m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monthly for four to six months depending on results), or both. A similar escalation approach is being used in children by many experts; however, in children the dose of medications is less clear and often has been adapted from the use of the same medications in other autoimmune conditions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cyclophosphamide in pediatric systemic lupus erythematosus). (See </a:t>
            </a:r>
            <a:r>
              <a:rPr lang="en-US" sz="1200" b="0" i="0" u="sng" kern="1200" dirty="0" smtClean="0">
                <a:solidFill>
                  <a:schemeClr val="tx1"/>
                </a:solidFill>
                <a:effectLst/>
                <a:latin typeface="+mn-lt"/>
                <a:ea typeface="+mn-ea"/>
                <a:cs typeface="+mn-cs"/>
                <a:hlinkClick r:id="rId8"/>
              </a:rPr>
              <a:t>"Systemic lupus erythematosus (SLE) in children: Treatment, complications, and prognosis", section on 'Severe SLE'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An alternative approach to stepwise escalation of immunotherapy is to use </a:t>
            </a:r>
            <a:r>
              <a:rPr lang="en-US" sz="1200" b="0" i="0" u="sng" kern="1200" dirty="0" smtClean="0">
                <a:solidFill>
                  <a:schemeClr val="tx1"/>
                </a:solidFill>
                <a:effectLst/>
                <a:latin typeface="+mn-lt"/>
                <a:ea typeface="+mn-ea"/>
                <a:cs typeface="+mn-cs"/>
                <a:hlinkClick r:id="rId6"/>
              </a:rPr>
              <a:t>rituximab</a:t>
            </a:r>
            <a:r>
              <a:rPr lang="en-US" sz="1200" b="0" i="0" kern="1200" dirty="0" smtClean="0">
                <a:solidFill>
                  <a:schemeClr val="tx1"/>
                </a:solidFill>
                <a:effectLst/>
                <a:latin typeface="+mn-lt"/>
                <a:ea typeface="+mn-ea"/>
                <a:cs typeface="+mn-cs"/>
              </a:rPr>
              <a:t> in combination with steroids and IVIG or plasma exchange as initial therapy. We increasingly favor this approach in severely affected patients, based on personal experience and accumulating data supporting the effectiveness of rituximab in reducing relapses when used in the second-line setting.</a:t>
            </a:r>
          </a:p>
          <a:p>
            <a:r>
              <a:rPr lang="en-US" sz="1200" b="0" i="0" kern="1200" dirty="0" smtClean="0">
                <a:solidFill>
                  <a:schemeClr val="tx1"/>
                </a:solidFill>
                <a:effectLst/>
                <a:latin typeface="+mn-lt"/>
                <a:ea typeface="+mn-ea"/>
                <a:cs typeface="+mn-cs"/>
              </a:rPr>
              <a:t>The largest published experience on treatment and outcomes in anti-NMDA receptor encephalitis is a retrospective study of 577 patients that included 501 patients for whom treatment effects and outcome were assessable [</a:t>
            </a:r>
            <a:r>
              <a:rPr lang="en-US" sz="1200" b="0" i="0" u="sng" kern="1200" dirty="0" smtClean="0">
                <a:solidFill>
                  <a:schemeClr val="tx1"/>
                </a:solidFill>
                <a:effectLst/>
                <a:latin typeface="+mn-lt"/>
                <a:ea typeface="+mn-ea"/>
                <a:cs typeface="+mn-cs"/>
                <a:hlinkClick r:id="rId9"/>
              </a:rPr>
              <a:t>51</a:t>
            </a:r>
            <a:r>
              <a:rPr lang="en-US" sz="1200" b="0" i="0" kern="1200" dirty="0" smtClean="0">
                <a:solidFill>
                  <a:schemeClr val="tx1"/>
                </a:solidFill>
                <a:effectLst/>
                <a:latin typeface="+mn-lt"/>
                <a:ea typeface="+mn-ea"/>
                <a:cs typeface="+mn-cs"/>
              </a:rPr>
              <a:t>]. Nearly all patients (94 percent) were treated with tumor removal and first-line immunotherapy, including steroids, IVIG, and/or plasma exchange.</a:t>
            </a:r>
          </a:p>
          <a:p>
            <a:r>
              <a:rPr lang="en-US" sz="1200" b="0" i="0" kern="1200" dirty="0" smtClean="0">
                <a:solidFill>
                  <a:schemeClr val="tx1"/>
                </a:solidFill>
                <a:effectLst/>
                <a:latin typeface="+mn-lt"/>
                <a:ea typeface="+mn-ea"/>
                <a:cs typeface="+mn-cs"/>
              </a:rPr>
              <a:t>●Half of patients improved within the first four weeks of first-line therapy. Of these, 97 percent had a good outcome at 24-month follow-up.</a:t>
            </a:r>
          </a:p>
          <a:p>
            <a:r>
              <a:rPr lang="en-US" sz="1200" b="0" i="0" kern="1200" dirty="0" smtClean="0">
                <a:solidFill>
                  <a:schemeClr val="tx1"/>
                </a:solidFill>
                <a:effectLst/>
                <a:latin typeface="+mn-lt"/>
                <a:ea typeface="+mn-ea"/>
                <a:cs typeface="+mn-cs"/>
              </a:rPr>
              <a:t>●Of the 221 patients who did not improve within the first four weeks of first-line therapy, 125 (57 percent) received </a:t>
            </a:r>
            <a:r>
              <a:rPr lang="en-US" sz="1200" b="0" i="0" u="sng" kern="1200" dirty="0" smtClean="0">
                <a:solidFill>
                  <a:schemeClr val="tx1"/>
                </a:solidFill>
                <a:effectLst/>
                <a:latin typeface="+mn-lt"/>
                <a:ea typeface="+mn-ea"/>
                <a:cs typeface="+mn-cs"/>
                <a:hlinkClick r:id="rId6"/>
              </a:rPr>
              <a:t>rituximab</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7"/>
              </a:rPr>
              <a:t>cyclophosphamide</a:t>
            </a:r>
            <a:r>
              <a:rPr lang="en-US" sz="1200" b="0" i="0" kern="1200" dirty="0" smtClean="0">
                <a:solidFill>
                  <a:schemeClr val="tx1"/>
                </a:solidFill>
                <a:effectLst/>
                <a:latin typeface="+mn-lt"/>
                <a:ea typeface="+mn-ea"/>
                <a:cs typeface="+mn-cs"/>
              </a:rPr>
              <a:t>, or both. Patients who received second-line therapy had a higher likelihood of a good outcome (modified Rankin Scale [mRS] 0 to 2) than those who did not (odds ratio [OR] 2.7, 95% CI 1.2-5.8). Response rates were similar in adults and children.</a:t>
            </a:r>
          </a:p>
          <a:p>
            <a:r>
              <a:rPr lang="en-US" sz="1200" b="0" i="0" kern="1200" dirty="0" smtClean="0">
                <a:solidFill>
                  <a:schemeClr val="tx1"/>
                </a:solidFill>
                <a:effectLst/>
                <a:latin typeface="+mn-lt"/>
                <a:ea typeface="+mn-ea"/>
                <a:cs typeface="+mn-cs"/>
              </a:rPr>
              <a:t>●By 24 months, approximately 80 percent of patients achieved a good outcome (mRS 0 to 2) and 30 patients had died. Outcomes continued to improve for up to 18 months after symptom onset.</a:t>
            </a:r>
          </a:p>
          <a:p>
            <a:r>
              <a:rPr lang="en-US" sz="1200" b="0" i="0" kern="1200" dirty="0" smtClean="0">
                <a:solidFill>
                  <a:schemeClr val="tx1"/>
                </a:solidFill>
                <a:effectLst/>
                <a:latin typeface="+mn-lt"/>
                <a:ea typeface="+mn-ea"/>
                <a:cs typeface="+mn-cs"/>
              </a:rPr>
              <a:t>●Twelve percent of patients relapsed within the first two years of the initial episode. Patients without a tumor and those who did not receive second-line immunotherapy were at increased risk for relapse.</a:t>
            </a:r>
          </a:p>
          <a:p>
            <a:r>
              <a:rPr lang="en-US" sz="1200" b="0" i="0" kern="1200" dirty="0" smtClean="0">
                <a:solidFill>
                  <a:schemeClr val="tx1"/>
                </a:solidFill>
                <a:effectLst/>
                <a:latin typeface="+mn-lt"/>
                <a:ea typeface="+mn-ea"/>
                <a:cs typeface="+mn-cs"/>
              </a:rPr>
              <a:t>The utility and safety of </a:t>
            </a:r>
            <a:r>
              <a:rPr lang="en-US" sz="1200" b="0" i="0" u="sng" kern="1200" dirty="0" smtClean="0">
                <a:solidFill>
                  <a:schemeClr val="tx1"/>
                </a:solidFill>
                <a:effectLst/>
                <a:latin typeface="+mn-lt"/>
                <a:ea typeface="+mn-ea"/>
                <a:cs typeface="+mn-cs"/>
                <a:hlinkClick r:id="rId6"/>
              </a:rPr>
              <a:t>rituximab</a:t>
            </a:r>
            <a:r>
              <a:rPr lang="en-US" sz="1200" b="0" i="0" kern="1200" dirty="0" smtClean="0">
                <a:solidFill>
                  <a:schemeClr val="tx1"/>
                </a:solidFill>
                <a:effectLst/>
                <a:latin typeface="+mn-lt"/>
                <a:ea typeface="+mn-ea"/>
                <a:cs typeface="+mn-cs"/>
              </a:rPr>
              <a:t> was examined in another retrospective study of 144 children with inflammatory or autoimmune encephalitis, including 39 with anti-NMDA receptor encephalitis [</a:t>
            </a:r>
            <a:r>
              <a:rPr lang="en-US" sz="1200" b="0" i="0" u="sng" kern="1200" dirty="0" smtClean="0">
                <a:solidFill>
                  <a:schemeClr val="tx1"/>
                </a:solidFill>
                <a:effectLst/>
                <a:latin typeface="+mn-lt"/>
                <a:ea typeface="+mn-ea"/>
                <a:cs typeface="+mn-cs"/>
                <a:hlinkClick r:id="rId10"/>
              </a:rPr>
              <a:t>94</a:t>
            </a:r>
            <a:r>
              <a:rPr lang="en-US" sz="1200" b="0" i="0" kern="1200" dirty="0" smtClean="0">
                <a:solidFill>
                  <a:schemeClr val="tx1"/>
                </a:solidFill>
                <a:effectLst/>
                <a:latin typeface="+mn-lt"/>
                <a:ea typeface="+mn-ea"/>
                <a:cs typeface="+mn-cs"/>
              </a:rPr>
              <a:t>]. All children in the series received rituximab at a median of six months from diagnosis. Early use of rituximab was associated with greater likelihood of good outcome. Infectious adverse events occurred in 8 percent of patients, including serious or fatal infection in four patients.</a:t>
            </a:r>
          </a:p>
          <a:p>
            <a:r>
              <a:rPr lang="en-US" sz="1200" b="0" i="0" kern="1200" dirty="0" smtClean="0">
                <a:solidFill>
                  <a:schemeClr val="tx1"/>
                </a:solidFill>
                <a:effectLst/>
                <a:latin typeface="+mn-lt"/>
                <a:ea typeface="+mn-ea"/>
                <a:cs typeface="+mn-cs"/>
              </a:rPr>
              <a:t>These and other smaller series support a treatment approach based on escalation of immunotherapy that results in substantial improvement in 75 to 80 percent of patients by 24 months [</a:t>
            </a:r>
            <a:r>
              <a:rPr lang="en-US" sz="1200" b="0" i="0" u="sng" kern="1200" dirty="0" smtClean="0">
                <a:solidFill>
                  <a:schemeClr val="tx1"/>
                </a:solidFill>
                <a:effectLst/>
                <a:latin typeface="+mn-lt"/>
                <a:ea typeface="+mn-ea"/>
                <a:cs typeface="+mn-cs"/>
                <a:hlinkClick r:id="rId11"/>
              </a:rPr>
              <a:t>51,94-96</a:t>
            </a:r>
            <a:r>
              <a:rPr lang="en-US" sz="1200" b="0" i="0" kern="1200" dirty="0" smtClean="0">
                <a:solidFill>
                  <a:schemeClr val="tx1"/>
                </a:solidFill>
                <a:effectLst/>
                <a:latin typeface="+mn-lt"/>
                <a:ea typeface="+mn-ea"/>
                <a:cs typeface="+mn-cs"/>
              </a:rPr>
              <a:t>]. Most studies show that predictors of good outcome are early treatment and low severity of disease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no need for admission to an intensive care unit) [</a:t>
            </a:r>
            <a:r>
              <a:rPr lang="en-US" sz="1200" b="0" i="0" u="sng" kern="1200" dirty="0" smtClean="0">
                <a:solidFill>
                  <a:schemeClr val="tx1"/>
                </a:solidFill>
                <a:effectLst/>
                <a:latin typeface="+mn-lt"/>
                <a:ea typeface="+mn-ea"/>
                <a:cs typeface="+mn-cs"/>
                <a:hlinkClick r:id="rId12"/>
              </a:rPr>
              <a:t>51,96</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Patients may require intensive care support for several weeks or months, and afterwards a multidisciplinary team including physical rehabilitation and psychiatric management of protracted behavioral symptoms [</a:t>
            </a:r>
            <a:r>
              <a:rPr lang="en-US" sz="1200" b="0" i="0" u="sng" kern="1200" dirty="0" smtClean="0">
                <a:solidFill>
                  <a:schemeClr val="tx1"/>
                </a:solidFill>
                <a:effectLst/>
                <a:latin typeface="+mn-lt"/>
                <a:ea typeface="+mn-ea"/>
                <a:cs typeface="+mn-cs"/>
                <a:hlinkClick r:id="rId13"/>
              </a:rPr>
              <a:t>48,93</a:t>
            </a:r>
            <a:r>
              <a:rPr lang="en-US" sz="1200" b="0" i="0" kern="1200" dirty="0" smtClean="0">
                <a:solidFill>
                  <a:schemeClr val="tx1"/>
                </a:solidFill>
                <a:effectLst/>
                <a:latin typeface="+mn-lt"/>
                <a:ea typeface="+mn-ea"/>
                <a:cs typeface="+mn-cs"/>
              </a:rPr>
              <a:t>]. Symptoms of frontal lobe dysfunction (poor attention and planning, impulsivity, behavioral disinhibition, memory deficits) typically improve gradually over months but can persist long term in some patients [</a:t>
            </a:r>
            <a:r>
              <a:rPr lang="en-US" sz="1200" b="0" i="0" u="sng" kern="1200" dirty="0" smtClean="0">
                <a:solidFill>
                  <a:schemeClr val="tx1"/>
                </a:solidFill>
                <a:effectLst/>
                <a:latin typeface="+mn-lt"/>
                <a:ea typeface="+mn-ea"/>
                <a:cs typeface="+mn-cs"/>
                <a:hlinkClick r:id="rId14"/>
              </a:rPr>
              <a:t>97</a:t>
            </a:r>
            <a:r>
              <a:rPr lang="en-US" sz="1200" b="0" i="0" kern="1200" dirty="0" smtClean="0">
                <a:solidFill>
                  <a:schemeClr val="tx1"/>
                </a:solidFill>
                <a:effectLst/>
                <a:latin typeface="+mn-lt"/>
                <a:ea typeface="+mn-ea"/>
                <a:cs typeface="+mn-cs"/>
              </a:rPr>
              <a:t>]. Substantive persistent cognitive impairments are more common and more severe when there is a delay to diagnosis and treatment [</a:t>
            </a:r>
            <a:r>
              <a:rPr lang="en-US" sz="1200" b="0" i="0" u="sng" kern="1200" dirty="0" smtClean="0">
                <a:solidFill>
                  <a:schemeClr val="tx1"/>
                </a:solidFill>
                <a:effectLst/>
                <a:latin typeface="+mn-lt"/>
                <a:ea typeface="+mn-ea"/>
                <a:cs typeface="+mn-cs"/>
                <a:hlinkClick r:id="rId15"/>
              </a:rPr>
              <a:t>98</a:t>
            </a:r>
            <a:r>
              <a:rPr lang="en-US" sz="1200" b="0" i="0" kern="1200" dirty="0" smtClean="0">
                <a:solidFill>
                  <a:schemeClr val="tx1"/>
                </a:solidFill>
                <a:effectLst/>
                <a:latin typeface="+mn-lt"/>
                <a:ea typeface="+mn-ea"/>
                <a:cs typeface="+mn-cs"/>
              </a:rPr>
              <a:t>]. The strongest risk factors for poor one-year functional outcomes are lack of clinical improvement within the first four weeks of treatment and requirement for intensive care unit admission [</a:t>
            </a:r>
            <a:r>
              <a:rPr lang="en-US" sz="1200" b="0" i="0" u="sng" kern="1200" dirty="0" smtClean="0">
                <a:solidFill>
                  <a:schemeClr val="tx1"/>
                </a:solidFill>
                <a:effectLst/>
                <a:latin typeface="+mn-lt"/>
                <a:ea typeface="+mn-ea"/>
                <a:cs typeface="+mn-cs"/>
                <a:hlinkClick r:id="rId16"/>
              </a:rPr>
              <a:t>99</a:t>
            </a:r>
            <a:r>
              <a:rPr lang="en-US" sz="1200" b="0" i="0" kern="1200" dirty="0" smtClean="0">
                <a:solidFill>
                  <a:schemeClr val="tx1"/>
                </a:solidFill>
                <a:effectLst/>
                <a:latin typeface="+mn-lt"/>
                <a:ea typeface="+mn-ea"/>
                <a:cs typeface="+mn-cs"/>
              </a:rPr>
              <a:t>]. Most patients have resolution of seizures with a combination of </a:t>
            </a:r>
            <a:r>
              <a:rPr lang="en-US" sz="1200" b="0" i="0" kern="1200" dirty="0" err="1" smtClean="0">
                <a:solidFill>
                  <a:schemeClr val="tx1"/>
                </a:solidFill>
                <a:effectLst/>
                <a:latin typeface="+mn-lt"/>
                <a:ea typeface="+mn-ea"/>
                <a:cs typeface="+mn-cs"/>
              </a:rPr>
              <a:t>antiseizure</a:t>
            </a:r>
            <a:r>
              <a:rPr lang="en-US" sz="1200" b="0" i="0" kern="1200" dirty="0" smtClean="0">
                <a:solidFill>
                  <a:schemeClr val="tx1"/>
                </a:solidFill>
                <a:effectLst/>
                <a:latin typeface="+mn-lt"/>
                <a:ea typeface="+mn-ea"/>
                <a:cs typeface="+mn-cs"/>
              </a:rPr>
              <a:t> drugs and immunotherapy, and the risk of long-term epilepsy in the absence of encephalitis relapse appears to be low [</a:t>
            </a:r>
            <a:r>
              <a:rPr lang="en-US" sz="1200" b="0" i="0" u="sng" kern="1200" dirty="0" smtClean="0">
                <a:solidFill>
                  <a:schemeClr val="tx1"/>
                </a:solidFill>
                <a:effectLst/>
                <a:latin typeface="+mn-lt"/>
                <a:ea typeface="+mn-ea"/>
                <a:cs typeface="+mn-cs"/>
                <a:hlinkClick r:id="rId17"/>
              </a:rPr>
              <a:t>100</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As noted above, patients with anti-NMDA receptor encephalitis are at risk for relapse. Relapse occurs in 15 to 24 percent of patients, sometimes after several years [</a:t>
            </a:r>
            <a:r>
              <a:rPr lang="en-US" sz="1200" b="0" i="0" u="sng" kern="1200" dirty="0" smtClean="0">
                <a:solidFill>
                  <a:schemeClr val="tx1"/>
                </a:solidFill>
                <a:effectLst/>
                <a:latin typeface="+mn-lt"/>
                <a:ea typeface="+mn-ea"/>
                <a:cs typeface="+mn-cs"/>
                <a:hlinkClick r:id="rId18"/>
              </a:rPr>
              <a:t>48,66,101</a:t>
            </a:r>
            <a:r>
              <a:rPr lang="en-US" sz="1200" b="0" i="0" kern="1200" dirty="0" smtClean="0">
                <a:solidFill>
                  <a:schemeClr val="tx1"/>
                </a:solidFill>
                <a:effectLst/>
                <a:latin typeface="+mn-lt"/>
                <a:ea typeface="+mn-ea"/>
                <a:cs typeface="+mn-cs"/>
              </a:rPr>
              <a:t>]. Relapse may occur in the absence of a tumor or in association with an occult or recurrent </a:t>
            </a:r>
            <a:r>
              <a:rPr lang="en-US" sz="1200" b="0" i="0" kern="1200" dirty="0" err="1" smtClean="0">
                <a:solidFill>
                  <a:schemeClr val="tx1"/>
                </a:solidFill>
                <a:effectLst/>
                <a:latin typeface="+mn-lt"/>
                <a:ea typeface="+mn-ea"/>
                <a:cs typeface="+mn-cs"/>
              </a:rPr>
              <a:t>teratoma</a:t>
            </a:r>
            <a:r>
              <a:rPr lang="en-US" sz="1200" b="0" i="0" kern="1200" dirty="0" smtClean="0">
                <a:solidFill>
                  <a:schemeClr val="tx1"/>
                </a:solidFill>
                <a:effectLst/>
                <a:latin typeface="+mn-lt"/>
                <a:ea typeface="+mn-ea"/>
                <a:cs typeface="+mn-cs"/>
              </a:rPr>
              <a:t>. In several series, relapses were more common among those who did not receive immunotherapy with the initial presentation [</a:t>
            </a:r>
            <a:r>
              <a:rPr lang="en-US" sz="1200" b="0" i="0" u="sng" kern="1200" dirty="0" smtClean="0">
                <a:solidFill>
                  <a:schemeClr val="tx1"/>
                </a:solidFill>
                <a:effectLst/>
                <a:latin typeface="+mn-lt"/>
                <a:ea typeface="+mn-ea"/>
                <a:cs typeface="+mn-cs"/>
                <a:hlinkClick r:id="rId19"/>
              </a:rPr>
              <a:t>51,101</a:t>
            </a:r>
            <a:r>
              <a:rPr lang="en-US" sz="1200" b="0" i="0" kern="1200" dirty="0" smtClean="0">
                <a:solidFill>
                  <a:schemeClr val="tx1"/>
                </a:solidFill>
                <a:effectLst/>
                <a:latin typeface="+mn-lt"/>
                <a:ea typeface="+mn-ea"/>
                <a:cs typeface="+mn-cs"/>
              </a:rPr>
              <a:t>]. Relapses are typically treated similarly to the approach in newly diagnosed patients, with a lower threshold to initiate second-line therapies early in the course of the relapse.</a:t>
            </a:r>
          </a:p>
          <a:p>
            <a:endParaRPr lang="es-ES" dirty="0"/>
          </a:p>
        </p:txBody>
      </p:sp>
      <p:sp>
        <p:nvSpPr>
          <p:cNvPr id="4" name="Marcador de número de diapositiva 3"/>
          <p:cNvSpPr>
            <a:spLocks noGrp="1"/>
          </p:cNvSpPr>
          <p:nvPr>
            <p:ph type="sldNum" sz="quarter" idx="10"/>
          </p:nvPr>
        </p:nvSpPr>
        <p:spPr/>
        <p:txBody>
          <a:bodyPr/>
          <a:lstStyle/>
          <a:p>
            <a:fld id="{3C7190B2-304E-4E9B-8028-18190AC49F11}" type="slidenum">
              <a:rPr lang="es-ES" smtClean="0"/>
              <a:pPr/>
              <a:t>9</a:t>
            </a:fld>
            <a:endParaRPr lang="es-ES"/>
          </a:p>
        </p:txBody>
      </p:sp>
    </p:spTree>
    <p:extLst>
      <p:ext uri="{BB962C8B-B14F-4D97-AF65-F5344CB8AC3E}">
        <p14:creationId xmlns:p14="http://schemas.microsoft.com/office/powerpoint/2010/main" xmlns="" val="3184383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The distinctive aspect of NMDAR-antibody encephalitis psychopathology is complexity; core aspects of</a:t>
            </a:r>
          </a:p>
          <a:p>
            <a:r>
              <a:rPr lang="en-US" dirty="0" smtClean="0"/>
              <a:t>mood and psychotic disorders consistently coexist within individual patients. Alongside the predominant young</a:t>
            </a:r>
          </a:p>
          <a:p>
            <a:r>
              <a:rPr lang="en-US" dirty="0" smtClean="0"/>
              <a:t>female demographic, these psychopathological features could help psychiatrists identify patients who would benefit</a:t>
            </a:r>
          </a:p>
          <a:p>
            <a:r>
              <a:rPr lang="en-US" dirty="0" smtClean="0"/>
              <a:t>from cerebrospinal fluid testing and immunotherapies. Well-controlled prospective studies with bespoke inventories</a:t>
            </a:r>
          </a:p>
          <a:p>
            <a:r>
              <a:rPr lang="en-US" dirty="0" smtClean="0"/>
              <a:t>are needed to advance this clinically grounded approach.</a:t>
            </a:r>
            <a:endParaRPr lang="es-ES" dirty="0"/>
          </a:p>
        </p:txBody>
      </p:sp>
      <p:sp>
        <p:nvSpPr>
          <p:cNvPr id="4" name="Marcador de número de diapositiva 3"/>
          <p:cNvSpPr>
            <a:spLocks noGrp="1"/>
          </p:cNvSpPr>
          <p:nvPr>
            <p:ph type="sldNum" sz="quarter" idx="10"/>
          </p:nvPr>
        </p:nvSpPr>
        <p:spPr/>
        <p:txBody>
          <a:bodyPr/>
          <a:lstStyle/>
          <a:p>
            <a:fld id="{3C7190B2-304E-4E9B-8028-18190AC49F11}" type="slidenum">
              <a:rPr lang="es-ES" smtClean="0"/>
              <a:pPr/>
              <a:t>10</a:t>
            </a:fld>
            <a:endParaRPr lang="es-ES"/>
          </a:p>
        </p:txBody>
      </p:sp>
    </p:spTree>
    <p:extLst>
      <p:ext uri="{BB962C8B-B14F-4D97-AF65-F5344CB8AC3E}">
        <p14:creationId xmlns:p14="http://schemas.microsoft.com/office/powerpoint/2010/main" xmlns="" val="993664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Figure 2: Diagnostic clues of anti-NMDAR encephalitis in patients with new-onset psychiatric symptoms</a:t>
            </a:r>
          </a:p>
          <a:p>
            <a:r>
              <a:rPr lang="en-US" dirty="0" smtClean="0"/>
              <a:t>(SEARCH For NMDAR-A)</a:t>
            </a:r>
          </a:p>
          <a:p>
            <a:r>
              <a:rPr lang="en-US" dirty="0" smtClean="0"/>
              <a:t>NMDAR=NMDA receptor. *Further information and other tests are shown in the table.</a:t>
            </a:r>
            <a:endParaRPr lang="es-ES" dirty="0"/>
          </a:p>
        </p:txBody>
      </p:sp>
      <p:sp>
        <p:nvSpPr>
          <p:cNvPr id="4" name="Marcador de número de diapositiva 3"/>
          <p:cNvSpPr>
            <a:spLocks noGrp="1"/>
          </p:cNvSpPr>
          <p:nvPr>
            <p:ph type="sldNum" sz="quarter" idx="10"/>
          </p:nvPr>
        </p:nvSpPr>
        <p:spPr/>
        <p:txBody>
          <a:bodyPr/>
          <a:lstStyle/>
          <a:p>
            <a:fld id="{3C7190B2-304E-4E9B-8028-18190AC49F11}" type="slidenum">
              <a:rPr lang="es-ES" smtClean="0"/>
              <a:pPr/>
              <a:t>11</a:t>
            </a:fld>
            <a:endParaRPr lang="es-ES"/>
          </a:p>
        </p:txBody>
      </p:sp>
    </p:spTree>
    <p:extLst>
      <p:ext uri="{BB962C8B-B14F-4D97-AF65-F5344CB8AC3E}">
        <p14:creationId xmlns:p14="http://schemas.microsoft.com/office/powerpoint/2010/main" xmlns="" val="2704954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Figure 2. MRI Findings in Antibody-Mediated </a:t>
            </a:r>
            <a:r>
              <a:rPr lang="en-US" sz="1200" b="1" i="0" kern="1200" dirty="0" err="1">
                <a:solidFill>
                  <a:schemeClr val="tx1"/>
                </a:solidFill>
                <a:effectLst/>
                <a:latin typeface="+mn-lt"/>
                <a:ea typeface="+mn-ea"/>
                <a:cs typeface="+mn-cs"/>
              </a:rPr>
              <a:t>Encephalitis.</a:t>
            </a:r>
            <a:r>
              <a:rPr lang="en-US" sz="1200" b="0" i="0" kern="1200" dirty="0" err="1">
                <a:solidFill>
                  <a:schemeClr val="tx1"/>
                </a:solidFill>
                <a:effectLst/>
                <a:latin typeface="+mn-lt"/>
                <a:ea typeface="+mn-ea"/>
                <a:cs typeface="+mn-cs"/>
              </a:rPr>
              <a:t>Shown</a:t>
            </a:r>
            <a:r>
              <a:rPr lang="en-US" sz="1200" b="0" i="0" kern="1200" dirty="0">
                <a:solidFill>
                  <a:schemeClr val="tx1"/>
                </a:solidFill>
                <a:effectLst/>
                <a:latin typeface="+mn-lt"/>
                <a:ea typeface="+mn-ea"/>
                <a:cs typeface="+mn-cs"/>
              </a:rPr>
              <a:t> are representative MRI scans from patients with several types of autoimmune </a:t>
            </a:r>
            <a:r>
              <a:rPr lang="en-US" sz="1200" b="0" i="0" kern="1200" dirty="0" err="1">
                <a:solidFill>
                  <a:schemeClr val="tx1"/>
                </a:solidFill>
                <a:effectLst/>
                <a:latin typeface="+mn-lt"/>
                <a:ea typeface="+mn-ea"/>
                <a:cs typeface="+mn-cs"/>
              </a:rPr>
              <a:t>encephalitides</a:t>
            </a:r>
            <a:r>
              <a:rPr lang="en-US" sz="1200" b="0" i="0" kern="1200" dirty="0">
                <a:solidFill>
                  <a:schemeClr val="tx1"/>
                </a:solidFill>
                <a:effectLst/>
                <a:latin typeface="+mn-lt"/>
                <a:ea typeface="+mn-ea"/>
                <a:cs typeface="+mn-cs"/>
              </a:rPr>
              <a:t>. Anti-NMDAR encephalitis often is present despite normal MRI findings or mild signal abnormalities on fluid-attenuated inversion recovery (FLAIR) images (Panel A). Basal ganglia encephalitis associated with dopamine 2 receptor antibodies typically affects the striatum (Panel B). Limbic encephalitis may result from several different immune responses and is typically indicated by FLAIR signal increases in the medial temporal lobes (Panel C). In contrast, encephalitis with antibodies against γ-aminobutyric acid (GABA) type A receptor (GABA</a:t>
            </a:r>
            <a:r>
              <a:rPr lang="en-US" sz="1200" b="0" i="0" kern="1200" baseline="-250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R ) is usually associated with multiple cortical and subcortical FLAIR signal changes (Panel D). Patients with various acute inflammatory demyelinating diseases may have clinical and MRI findings that are indistinguishable from the findings in patients with autoimmune encephalitis. For example, an MRI scan showing extensive, bilateral FLAIR signal abnormalities was obtained from a patient in whom sudden-onset confusion and encephalopathy developed that were caused by acute disseminated encephalomyelitis associated with antibodies against myelin oligodendrocyte glycoprotein (Panel E). The clinical and radiologic features of autoimmune </a:t>
            </a:r>
            <a:r>
              <a:rPr lang="en-US" sz="1200" b="0" i="0" kern="1200" dirty="0" err="1">
                <a:solidFill>
                  <a:schemeClr val="tx1"/>
                </a:solidFill>
                <a:effectLst/>
                <a:latin typeface="+mn-lt"/>
                <a:ea typeface="+mn-ea"/>
                <a:cs typeface="+mn-cs"/>
              </a:rPr>
              <a:t>encephalitides</a:t>
            </a:r>
            <a:r>
              <a:rPr lang="en-US" sz="1200" b="0" i="0" kern="1200" dirty="0">
                <a:solidFill>
                  <a:schemeClr val="tx1"/>
                </a:solidFill>
                <a:effectLst/>
                <a:latin typeface="+mn-lt"/>
                <a:ea typeface="+mn-ea"/>
                <a:cs typeface="+mn-cs"/>
              </a:rPr>
              <a:t> can occasionally be misleading. For example, a young man was admitted for severe encephalitis and refractory seizures that required pharmacologically induced coma. Studies showed a large thymoma, α-amino-3-hydroxy-5-methyl-4-isoxazolepropionic acid receptor (AMPAR) antibodies, and MRI findings (Panel F) that suggested widespread cortical damage and a poor prognosis. However, removal of the tumor and immunotherapy resulted in complete clinical recovery.</a:t>
            </a:r>
          </a:p>
          <a:p>
            <a:endParaRPr lang="es-ES" dirty="0" smtClean="0"/>
          </a:p>
          <a:p>
            <a:endParaRPr lang="es-ES" dirty="0" smtClean="0"/>
          </a:p>
          <a:p>
            <a:r>
              <a:rPr lang="en-US" sz="1200" b="0" i="0" kern="1200" dirty="0" smtClean="0">
                <a:solidFill>
                  <a:schemeClr val="tx1"/>
                </a:solidFill>
                <a:effectLst/>
                <a:latin typeface="+mn-lt"/>
                <a:ea typeface="+mn-ea"/>
                <a:cs typeface="+mn-cs"/>
              </a:rPr>
              <a:t>As the older term </a:t>
            </a:r>
            <a:r>
              <a:rPr lang="en-US" sz="1200" b="1" i="0" kern="1200" dirty="0" smtClean="0">
                <a:solidFill>
                  <a:schemeClr val="tx1"/>
                </a:solidFill>
                <a:effectLst/>
                <a:latin typeface="+mn-lt"/>
                <a:ea typeface="+mn-ea"/>
                <a:cs typeface="+mn-cs"/>
              </a:rPr>
              <a:t>limbic encephalitis </a:t>
            </a:r>
            <a:r>
              <a:rPr lang="en-US" sz="1200" b="0" i="0" kern="1200" dirty="0" smtClean="0">
                <a:solidFill>
                  <a:schemeClr val="tx1"/>
                </a:solidFill>
                <a:effectLst/>
                <a:latin typeface="+mn-lt"/>
                <a:ea typeface="+mn-ea"/>
                <a:cs typeface="+mn-cs"/>
              </a:rPr>
              <a:t>implies, the most common location of involvement is the mesial temporal lobes and limbic systems, typically manifested by cortical thickening and increased T2/FLAIR signal intensity of these regions. Bilateral involvement is most common (60%), although often asymmetric </a:t>
            </a:r>
            <a:r>
              <a:rPr lang="en-US" sz="1200" b="0" i="0" kern="1200" baseline="30000" dirty="0" smtClean="0">
                <a:solidFill>
                  <a:schemeClr val="tx1"/>
                </a:solidFill>
                <a:effectLst/>
                <a:latin typeface="+mn-lt"/>
                <a:ea typeface="+mn-ea"/>
                <a:cs typeface="+mn-cs"/>
              </a:rPr>
              <a:t>8</a:t>
            </a:r>
            <a:r>
              <a:rPr lang="en-US" sz="1200" b="0" i="0" kern="1200" dirty="0" smtClean="0">
                <a:solidFill>
                  <a:schemeClr val="tx1"/>
                </a:solidFill>
                <a:effectLst/>
                <a:latin typeface="+mn-lt"/>
                <a:ea typeface="+mn-ea"/>
                <a:cs typeface="+mn-cs"/>
              </a:rPr>
              <a:t>. The lateral temporal lobe and insula are less commonly involved, whereas the basal ganglia, in contrast, are frequently involved, helpful in distinguishing it from HSV encephalitis which characteristically spares the basal ganglia </a:t>
            </a:r>
            <a:r>
              <a:rPr lang="en-US" sz="1200" b="0" i="0" kern="1200" baseline="30000" dirty="0" smtClean="0">
                <a:solidFill>
                  <a:schemeClr val="tx1"/>
                </a:solidFill>
                <a:effectLst/>
                <a:latin typeface="+mn-lt"/>
                <a:ea typeface="+mn-ea"/>
                <a:cs typeface="+mn-cs"/>
              </a:rPr>
              <a:t>8</a:t>
            </a:r>
            <a:r>
              <a:rPr lang="en-US" sz="1200" b="0" i="0" kern="1200" dirty="0" smtClean="0">
                <a:solidFill>
                  <a:schemeClr val="tx1"/>
                </a:solidFill>
                <a:effectLst/>
                <a:latin typeface="+mn-lt"/>
                <a:ea typeface="+mn-ea"/>
                <a:cs typeface="+mn-cs"/>
              </a:rPr>
              <a:t>. Although far less common, essentially any part of the central nervous system can be involved.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Magnetic resonance imaging (MRI) may show areas of T2/fluid-attenuated inversion recovery (FLAIR) </a:t>
            </a:r>
            <a:r>
              <a:rPr lang="en-US" sz="1200" b="0" i="0" kern="1200" dirty="0" err="1" smtClean="0">
                <a:solidFill>
                  <a:schemeClr val="tx1"/>
                </a:solidFill>
                <a:effectLst/>
                <a:latin typeface="+mn-lt"/>
                <a:ea typeface="+mn-ea"/>
                <a:cs typeface="+mn-cs"/>
              </a:rPr>
              <a:t>hyperintensity</a:t>
            </a:r>
            <a:r>
              <a:rPr lang="en-US" sz="1200" b="0" i="0" kern="1200" dirty="0" smtClean="0">
                <a:solidFill>
                  <a:schemeClr val="tx1"/>
                </a:solidFill>
                <a:effectLst/>
                <a:latin typeface="+mn-lt"/>
                <a:ea typeface="+mn-ea"/>
                <a:cs typeface="+mn-cs"/>
              </a:rPr>
              <a:t> in the medial temporal lobes (</a:t>
            </a:r>
            <a:r>
              <a:rPr lang="en-US" sz="1200" b="0" i="0" u="sng" kern="1200" dirty="0" smtClean="0">
                <a:solidFill>
                  <a:schemeClr val="tx1"/>
                </a:solidFill>
                <a:effectLst/>
                <a:latin typeface="+mn-lt"/>
                <a:ea typeface="+mn-ea"/>
                <a:cs typeface="+mn-cs"/>
                <a:hlinkClick r:id="rId3"/>
              </a:rPr>
              <a:t>image 1</a:t>
            </a:r>
            <a:r>
              <a:rPr lang="en-US" sz="1200" b="0" i="0" kern="1200" dirty="0" smtClean="0">
                <a:solidFill>
                  <a:schemeClr val="tx1"/>
                </a:solidFill>
                <a:effectLst/>
                <a:latin typeface="+mn-lt"/>
                <a:ea typeface="+mn-ea"/>
                <a:cs typeface="+mn-cs"/>
              </a:rPr>
              <a:t>); contrast enhancement in these regions is very infrequent. Positron emission tomography (PET) may demonstrate </a:t>
            </a:r>
            <a:r>
              <a:rPr lang="en-US" sz="1200" b="0" i="0" kern="1200" dirty="0" err="1" smtClean="0">
                <a:solidFill>
                  <a:schemeClr val="tx1"/>
                </a:solidFill>
                <a:effectLst/>
                <a:latin typeface="+mn-lt"/>
                <a:ea typeface="+mn-ea"/>
                <a:cs typeface="+mn-cs"/>
              </a:rPr>
              <a:t>hypermetabolism</a:t>
            </a:r>
            <a:r>
              <a:rPr lang="en-US" sz="1200" b="0" i="0" kern="1200" dirty="0" smtClean="0">
                <a:solidFill>
                  <a:schemeClr val="tx1"/>
                </a:solidFill>
                <a:effectLst/>
                <a:latin typeface="+mn-lt"/>
                <a:ea typeface="+mn-ea"/>
                <a:cs typeface="+mn-cs"/>
              </a:rPr>
              <a:t> in the medial temporal lobes; later in the course of disease, </a:t>
            </a:r>
            <a:r>
              <a:rPr lang="en-US" sz="1200" b="0" i="0" kern="1200" dirty="0" err="1" smtClean="0">
                <a:solidFill>
                  <a:schemeClr val="tx1"/>
                </a:solidFill>
                <a:effectLst/>
                <a:latin typeface="+mn-lt"/>
                <a:ea typeface="+mn-ea"/>
                <a:cs typeface="+mn-cs"/>
              </a:rPr>
              <a:t>hypometabolism</a:t>
            </a:r>
            <a:r>
              <a:rPr lang="en-US" sz="1200" b="0" i="0" kern="1200" dirty="0" smtClean="0">
                <a:solidFill>
                  <a:schemeClr val="tx1"/>
                </a:solidFill>
                <a:effectLst/>
                <a:latin typeface="+mn-lt"/>
                <a:ea typeface="+mn-ea"/>
                <a:cs typeface="+mn-cs"/>
              </a:rPr>
              <a:t> may be present [</a:t>
            </a:r>
            <a:r>
              <a:rPr lang="en-US" sz="1200" b="0" i="0" u="sng" kern="1200" dirty="0" smtClean="0">
                <a:solidFill>
                  <a:schemeClr val="tx1"/>
                </a:solidFill>
                <a:effectLst/>
                <a:latin typeface="+mn-lt"/>
                <a:ea typeface="+mn-ea"/>
                <a:cs typeface="+mn-cs"/>
                <a:hlinkClick r:id="rId4"/>
              </a:rPr>
              <a:t>3</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MRI findings in the medial temporal lobes are reasonably sensitive but not specific for limbic encephalitis. Approximately 80 percent of patients with symptoms of limbic encephalitis, in whom the diagnosis is eventually confirmed during the course of disease, will have </a:t>
            </a:r>
            <a:r>
              <a:rPr lang="en-US" sz="1200" b="0" i="0" kern="1200" dirty="0" err="1" smtClean="0">
                <a:solidFill>
                  <a:schemeClr val="tx1"/>
                </a:solidFill>
                <a:effectLst/>
                <a:latin typeface="+mn-lt"/>
                <a:ea typeface="+mn-ea"/>
                <a:cs typeface="+mn-cs"/>
              </a:rPr>
              <a:t>uni</a:t>
            </a:r>
            <a:r>
              <a:rPr lang="en-US" sz="1200" b="0" i="0" kern="1200" dirty="0" smtClean="0">
                <a:solidFill>
                  <a:schemeClr val="tx1"/>
                </a:solidFill>
                <a:effectLst/>
                <a:latin typeface="+mn-lt"/>
                <a:ea typeface="+mn-ea"/>
                <a:cs typeface="+mn-cs"/>
              </a:rPr>
              <a:t>- or bilateral increased FLAIR signal in the medial temporal lobes on MRI. The other patients may show late changes or no changes on MRI.</a:t>
            </a:r>
          </a:p>
          <a:p>
            <a:endParaRPr lang="es-ES" dirty="0"/>
          </a:p>
        </p:txBody>
      </p:sp>
      <p:sp>
        <p:nvSpPr>
          <p:cNvPr id="4" name="Marcador de número de diapositiva 3"/>
          <p:cNvSpPr>
            <a:spLocks noGrp="1"/>
          </p:cNvSpPr>
          <p:nvPr>
            <p:ph type="sldNum" sz="quarter" idx="5"/>
          </p:nvPr>
        </p:nvSpPr>
        <p:spPr/>
        <p:txBody>
          <a:bodyPr/>
          <a:lstStyle/>
          <a:p>
            <a:fld id="{3C7190B2-304E-4E9B-8028-18190AC49F11}" type="slidenum">
              <a:rPr lang="es-ES" smtClean="0"/>
              <a:pPr/>
              <a:t>15</a:t>
            </a:fld>
            <a:endParaRPr lang="es-ES"/>
          </a:p>
        </p:txBody>
      </p:sp>
    </p:spTree>
    <p:extLst>
      <p:ext uri="{BB962C8B-B14F-4D97-AF65-F5344CB8AC3E}">
        <p14:creationId xmlns:p14="http://schemas.microsoft.com/office/powerpoint/2010/main" xmlns="" val="392334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B497C7ED-A6CB-4DEF-AE5E-77C7669056C7}" type="datetimeFigureOut">
              <a:rPr lang="es-ES" smtClean="0"/>
              <a:pPr/>
              <a:t>24/02/2020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8F132D6-B06A-41B2-A371-70832C9779F1}" type="slidenum">
              <a:rPr lang="es-ES" smtClean="0"/>
              <a:pPr/>
              <a:t>‹Nº›</a:t>
            </a:fld>
            <a:endParaRPr lang="es-ES"/>
          </a:p>
        </p:txBody>
      </p:sp>
    </p:spTree>
    <p:extLst>
      <p:ext uri="{BB962C8B-B14F-4D97-AF65-F5344CB8AC3E}">
        <p14:creationId xmlns:p14="http://schemas.microsoft.com/office/powerpoint/2010/main" xmlns="" val="3060121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497C7ED-A6CB-4DEF-AE5E-77C7669056C7}" type="datetimeFigureOut">
              <a:rPr lang="es-ES" smtClean="0"/>
              <a:pPr/>
              <a:t>24/02/2020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8F132D6-B06A-41B2-A371-70832C9779F1}" type="slidenum">
              <a:rPr lang="es-ES" smtClean="0"/>
              <a:pPr/>
              <a:t>‹Nº›</a:t>
            </a:fld>
            <a:endParaRPr lang="es-ES"/>
          </a:p>
        </p:txBody>
      </p:sp>
    </p:spTree>
    <p:extLst>
      <p:ext uri="{BB962C8B-B14F-4D97-AF65-F5344CB8AC3E}">
        <p14:creationId xmlns:p14="http://schemas.microsoft.com/office/powerpoint/2010/main" xmlns="" val="81405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497C7ED-A6CB-4DEF-AE5E-77C7669056C7}" type="datetimeFigureOut">
              <a:rPr lang="es-ES" smtClean="0"/>
              <a:pPr/>
              <a:t>24/02/2020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8F132D6-B06A-41B2-A371-70832C9779F1}" type="slidenum">
              <a:rPr lang="es-ES" smtClean="0"/>
              <a:pPr/>
              <a:t>‹Nº›</a:t>
            </a:fld>
            <a:endParaRPr lang="es-ES"/>
          </a:p>
        </p:txBody>
      </p:sp>
    </p:spTree>
    <p:extLst>
      <p:ext uri="{BB962C8B-B14F-4D97-AF65-F5344CB8AC3E}">
        <p14:creationId xmlns:p14="http://schemas.microsoft.com/office/powerpoint/2010/main" xmlns="" val="270255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497C7ED-A6CB-4DEF-AE5E-77C7669056C7}" type="datetimeFigureOut">
              <a:rPr lang="es-ES" smtClean="0"/>
              <a:pPr/>
              <a:t>24/02/2020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8F132D6-B06A-41B2-A371-70832C9779F1}" type="slidenum">
              <a:rPr lang="es-ES" smtClean="0"/>
              <a:pPr/>
              <a:t>‹Nº›</a:t>
            </a:fld>
            <a:endParaRPr lang="es-ES"/>
          </a:p>
        </p:txBody>
      </p:sp>
    </p:spTree>
    <p:extLst>
      <p:ext uri="{BB962C8B-B14F-4D97-AF65-F5344CB8AC3E}">
        <p14:creationId xmlns:p14="http://schemas.microsoft.com/office/powerpoint/2010/main" xmlns="" val="406858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497C7ED-A6CB-4DEF-AE5E-77C7669056C7}" type="datetimeFigureOut">
              <a:rPr lang="es-ES" smtClean="0"/>
              <a:pPr/>
              <a:t>24/02/2020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8F132D6-B06A-41B2-A371-70832C9779F1}" type="slidenum">
              <a:rPr lang="es-ES" smtClean="0"/>
              <a:pPr/>
              <a:t>‹Nº›</a:t>
            </a:fld>
            <a:endParaRPr lang="es-ES"/>
          </a:p>
        </p:txBody>
      </p:sp>
    </p:spTree>
    <p:extLst>
      <p:ext uri="{BB962C8B-B14F-4D97-AF65-F5344CB8AC3E}">
        <p14:creationId xmlns:p14="http://schemas.microsoft.com/office/powerpoint/2010/main" xmlns="" val="47573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497C7ED-A6CB-4DEF-AE5E-77C7669056C7}" type="datetimeFigureOut">
              <a:rPr lang="es-ES" smtClean="0"/>
              <a:pPr/>
              <a:t>24/02/2020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8F132D6-B06A-41B2-A371-70832C9779F1}" type="slidenum">
              <a:rPr lang="es-ES" smtClean="0"/>
              <a:pPr/>
              <a:t>‹Nº›</a:t>
            </a:fld>
            <a:endParaRPr lang="es-ES"/>
          </a:p>
        </p:txBody>
      </p:sp>
    </p:spTree>
    <p:extLst>
      <p:ext uri="{BB962C8B-B14F-4D97-AF65-F5344CB8AC3E}">
        <p14:creationId xmlns:p14="http://schemas.microsoft.com/office/powerpoint/2010/main" xmlns="" val="39658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497C7ED-A6CB-4DEF-AE5E-77C7669056C7}" type="datetimeFigureOut">
              <a:rPr lang="es-ES" smtClean="0"/>
              <a:pPr/>
              <a:t>24/02/2020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8F132D6-B06A-41B2-A371-70832C9779F1}" type="slidenum">
              <a:rPr lang="es-ES" smtClean="0"/>
              <a:pPr/>
              <a:t>‹Nº›</a:t>
            </a:fld>
            <a:endParaRPr lang="es-ES"/>
          </a:p>
        </p:txBody>
      </p:sp>
    </p:spTree>
    <p:extLst>
      <p:ext uri="{BB962C8B-B14F-4D97-AF65-F5344CB8AC3E}">
        <p14:creationId xmlns:p14="http://schemas.microsoft.com/office/powerpoint/2010/main" xmlns="" val="105644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497C7ED-A6CB-4DEF-AE5E-77C7669056C7}" type="datetimeFigureOut">
              <a:rPr lang="es-ES" smtClean="0"/>
              <a:pPr/>
              <a:t>24/02/2020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8F132D6-B06A-41B2-A371-70832C9779F1}" type="slidenum">
              <a:rPr lang="es-ES" smtClean="0"/>
              <a:pPr/>
              <a:t>‹Nº›</a:t>
            </a:fld>
            <a:endParaRPr lang="es-ES"/>
          </a:p>
        </p:txBody>
      </p:sp>
    </p:spTree>
    <p:extLst>
      <p:ext uri="{BB962C8B-B14F-4D97-AF65-F5344CB8AC3E}">
        <p14:creationId xmlns:p14="http://schemas.microsoft.com/office/powerpoint/2010/main" xmlns="" val="390340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497C7ED-A6CB-4DEF-AE5E-77C7669056C7}" type="datetimeFigureOut">
              <a:rPr lang="es-ES" smtClean="0"/>
              <a:pPr/>
              <a:t>24/02/2020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8F132D6-B06A-41B2-A371-70832C9779F1}" type="slidenum">
              <a:rPr lang="es-ES" smtClean="0"/>
              <a:pPr/>
              <a:t>‹Nº›</a:t>
            </a:fld>
            <a:endParaRPr lang="es-ES"/>
          </a:p>
        </p:txBody>
      </p:sp>
    </p:spTree>
    <p:extLst>
      <p:ext uri="{BB962C8B-B14F-4D97-AF65-F5344CB8AC3E}">
        <p14:creationId xmlns:p14="http://schemas.microsoft.com/office/powerpoint/2010/main" xmlns="" val="80578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497C7ED-A6CB-4DEF-AE5E-77C7669056C7}" type="datetimeFigureOut">
              <a:rPr lang="es-ES" smtClean="0"/>
              <a:pPr/>
              <a:t>24/02/2020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8F132D6-B06A-41B2-A371-70832C9779F1}" type="slidenum">
              <a:rPr lang="es-ES" smtClean="0"/>
              <a:pPr/>
              <a:t>‹Nº›</a:t>
            </a:fld>
            <a:endParaRPr lang="es-ES"/>
          </a:p>
        </p:txBody>
      </p:sp>
    </p:spTree>
    <p:extLst>
      <p:ext uri="{BB962C8B-B14F-4D97-AF65-F5344CB8AC3E}">
        <p14:creationId xmlns:p14="http://schemas.microsoft.com/office/powerpoint/2010/main" xmlns="" val="2466820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497C7ED-A6CB-4DEF-AE5E-77C7669056C7}" type="datetimeFigureOut">
              <a:rPr lang="es-ES" smtClean="0"/>
              <a:pPr/>
              <a:t>24/02/2020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8F132D6-B06A-41B2-A371-70832C9779F1}" type="slidenum">
              <a:rPr lang="es-ES" smtClean="0"/>
              <a:pPr/>
              <a:t>‹Nº›</a:t>
            </a:fld>
            <a:endParaRPr lang="es-ES"/>
          </a:p>
        </p:txBody>
      </p:sp>
    </p:spTree>
    <p:extLst>
      <p:ext uri="{BB962C8B-B14F-4D97-AF65-F5344CB8AC3E}">
        <p14:creationId xmlns:p14="http://schemas.microsoft.com/office/powerpoint/2010/main" xmlns="" val="337557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7C7ED-A6CB-4DEF-AE5E-77C7669056C7}" type="datetimeFigureOut">
              <a:rPr lang="es-ES" smtClean="0"/>
              <a:pPr/>
              <a:t>24/02/2020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132D6-B06A-41B2-A371-70832C9779F1}" type="slidenum">
              <a:rPr lang="es-ES" smtClean="0"/>
              <a:pPr/>
              <a:t>‹Nº›</a:t>
            </a:fld>
            <a:endParaRPr lang="es-ES"/>
          </a:p>
        </p:txBody>
      </p:sp>
    </p:spTree>
    <p:extLst>
      <p:ext uri="{BB962C8B-B14F-4D97-AF65-F5344CB8AC3E}">
        <p14:creationId xmlns:p14="http://schemas.microsoft.com/office/powerpoint/2010/main" xmlns="" val="1522267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594860" y="640079"/>
            <a:ext cx="6463838" cy="1758055"/>
          </a:xfrm>
        </p:spPr>
        <p:txBody>
          <a:bodyPr>
            <a:noAutofit/>
          </a:bodyPr>
          <a:lstStyle/>
          <a:p>
            <a:r>
              <a:rPr lang="es-ES" sz="3200" b="1" dirty="0"/>
              <a:t>ENCEFALITIS AUTOINMUNE: EVOLUCIÓN CLÍNICA Y CLAVES PARA EL DIAGNÓSTICO</a:t>
            </a:r>
            <a:endParaRPr lang="es-ES" sz="3200" dirty="0"/>
          </a:p>
        </p:txBody>
      </p:sp>
      <p:sp>
        <p:nvSpPr>
          <p:cNvPr id="4" name="Subtítulo 2"/>
          <p:cNvSpPr>
            <a:spLocks noGrp="1"/>
          </p:cNvSpPr>
          <p:nvPr>
            <p:ph type="subTitle" idx="1"/>
          </p:nvPr>
        </p:nvSpPr>
        <p:spPr>
          <a:xfrm>
            <a:off x="4732020" y="2813715"/>
            <a:ext cx="7023494" cy="165576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300" b="1" dirty="0"/>
              <a:t>Dr. Pablo Cabezudo García</a:t>
            </a:r>
          </a:p>
          <a:p>
            <a:r>
              <a:rPr lang="es-ES" sz="2000" b="1" dirty="0"/>
              <a:t>Servicio de Neurología, </a:t>
            </a:r>
            <a:r>
              <a:rPr lang="es-ES" sz="2000" b="1" dirty="0" smtClean="0"/>
              <a:t>Unidad de Epilepsia, UGC </a:t>
            </a:r>
            <a:r>
              <a:rPr lang="es-ES" sz="2000" b="1" dirty="0"/>
              <a:t>de Neurociencias, </a:t>
            </a:r>
            <a:r>
              <a:rPr lang="es-ES" sz="2000" b="1" dirty="0" smtClean="0"/>
              <a:t>HRU Málaga</a:t>
            </a:r>
            <a:r>
              <a:rPr lang="es-ES" sz="2000" b="1" dirty="0"/>
              <a:t>.</a:t>
            </a:r>
          </a:p>
          <a:p>
            <a:r>
              <a:rPr lang="es-ES" sz="2000" b="1" dirty="0"/>
              <a:t>Instituto de Investigación Biomédica de Málaga‐IBIMA, Neuroinmunología y Neuroinflamación.</a:t>
            </a:r>
          </a:p>
        </p:txBody>
      </p:sp>
      <p:pic>
        <p:nvPicPr>
          <p:cNvPr id="5" name="Picture 2" descr="https://ci4.googleusercontent.com/proxy/SrexMrfx1Kwo8k2Sb_DYRgJi9pqpdmcIMkYbaaYVy4LFTgEtCbFlFkP82V01ao4dhvR8qa19DY_w-A7TXBltnDOM_vM6PUURtNUCfXvOAUaaqBf_9RycJMOkj_NPX7JWdmW68xn-J0_Txu7852Kgd5cFMhyUFV2_UDZcSqti4H4eaF_foEIblD5oFI5s2ULZDqOSbfWqm7hGIWeajA=s0-d-e1-ft#https://docs.google.com/uc?export=download&amp;id=1hBvS7BqM2duz3e1F2s0mRzfZZxjJoDHH&amp;revid=0B1Hrf05KBQKYQVZhcFREV2JUTU4rakJ3VFhMVkN3a2J2d0dZPQ"/>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8618224" y="4496437"/>
            <a:ext cx="2796343" cy="1800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Resultado de imagen de ibim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58533" y="5036437"/>
            <a:ext cx="4016837" cy="72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5"/>
          <a:srcRect/>
          <a:stretch>
            <a:fillRect/>
          </a:stretch>
        </p:blipFill>
        <p:spPr bwMode="auto">
          <a:xfrm>
            <a:off x="350202" y="761683"/>
            <a:ext cx="3627437" cy="5362905"/>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1765630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email"/>
          <a:srcRect/>
          <a:stretch/>
        </p:blipFill>
        <p:spPr>
          <a:xfrm>
            <a:off x="2762249" y="0"/>
            <a:ext cx="6157161" cy="6819019"/>
          </a:xfrm>
          <a:prstGeom prst="rect">
            <a:avLst/>
          </a:prstGeom>
        </p:spPr>
      </p:pic>
      <p:sp>
        <p:nvSpPr>
          <p:cNvPr id="5" name="CuadroTexto 4"/>
          <p:cNvSpPr txBox="1"/>
          <p:nvPr/>
        </p:nvSpPr>
        <p:spPr>
          <a:xfrm>
            <a:off x="9182100" y="5880300"/>
            <a:ext cx="3009900" cy="938719"/>
          </a:xfrm>
          <a:prstGeom prst="rect">
            <a:avLst/>
          </a:prstGeom>
          <a:noFill/>
        </p:spPr>
        <p:txBody>
          <a:bodyPr wrap="square" rtlCol="0">
            <a:spAutoFit/>
          </a:bodyPr>
          <a:lstStyle/>
          <a:p>
            <a:r>
              <a:rPr lang="es-ES" sz="1100" i="1" dirty="0"/>
              <a:t>Al-</a:t>
            </a:r>
            <a:r>
              <a:rPr lang="es-ES" sz="1100" i="1" dirty="0" err="1"/>
              <a:t>Diwani</a:t>
            </a:r>
            <a:r>
              <a:rPr lang="es-ES" sz="1100" i="1" dirty="0"/>
              <a:t> A, </a:t>
            </a:r>
            <a:r>
              <a:rPr lang="es-ES" sz="1100" i="1" dirty="0" err="1"/>
              <a:t>Handel</a:t>
            </a:r>
            <a:r>
              <a:rPr lang="es-ES" sz="1100" i="1" dirty="0"/>
              <a:t> A, Townsend L, et al. The </a:t>
            </a:r>
            <a:r>
              <a:rPr lang="es-ES" sz="1100" i="1" dirty="0" err="1"/>
              <a:t>psychopathology</a:t>
            </a:r>
            <a:r>
              <a:rPr lang="es-ES" sz="1100" i="1" dirty="0"/>
              <a:t> of NMDAR-antibody encephalitis in </a:t>
            </a:r>
            <a:r>
              <a:rPr lang="es-ES" sz="1100" i="1" dirty="0" err="1"/>
              <a:t>adults</a:t>
            </a:r>
            <a:r>
              <a:rPr lang="es-ES" sz="1100" i="1" dirty="0"/>
              <a:t>: a </a:t>
            </a:r>
            <a:r>
              <a:rPr lang="es-ES" sz="1100" i="1" dirty="0" err="1"/>
              <a:t>systematic</a:t>
            </a:r>
            <a:r>
              <a:rPr lang="es-ES" sz="1100" i="1" dirty="0"/>
              <a:t> </a:t>
            </a:r>
            <a:r>
              <a:rPr lang="es-ES" sz="1100" i="1" dirty="0" err="1"/>
              <a:t>review</a:t>
            </a:r>
            <a:r>
              <a:rPr lang="es-ES" sz="1100" i="1" dirty="0"/>
              <a:t> and </a:t>
            </a:r>
            <a:r>
              <a:rPr lang="es-ES" sz="1100" i="1" dirty="0" err="1"/>
              <a:t>phenotypic</a:t>
            </a:r>
            <a:r>
              <a:rPr lang="es-ES" sz="1100" i="1" dirty="0"/>
              <a:t> analysis of individual </a:t>
            </a:r>
            <a:r>
              <a:rPr lang="es-ES" sz="1100" i="1" dirty="0" err="1"/>
              <a:t>patient</a:t>
            </a:r>
            <a:r>
              <a:rPr lang="es-ES" sz="1100" i="1" dirty="0"/>
              <a:t> data. </a:t>
            </a:r>
            <a:r>
              <a:rPr lang="es-ES" sz="1100" i="1" dirty="0" err="1"/>
              <a:t>Lancet</a:t>
            </a:r>
            <a:r>
              <a:rPr lang="es-ES" sz="1100" i="1" dirty="0"/>
              <a:t> </a:t>
            </a:r>
            <a:r>
              <a:rPr lang="es-ES" sz="1100" i="1" dirty="0" err="1"/>
              <a:t>Psychiatry</a:t>
            </a:r>
            <a:r>
              <a:rPr lang="es-ES" sz="1100" i="1" dirty="0"/>
              <a:t>. 2019;6</a:t>
            </a:r>
          </a:p>
        </p:txBody>
      </p:sp>
    </p:spTree>
    <p:extLst>
      <p:ext uri="{BB962C8B-B14F-4D97-AF65-F5344CB8AC3E}">
        <p14:creationId xmlns:p14="http://schemas.microsoft.com/office/powerpoint/2010/main" xmlns="" val="2890980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rs.els-cdn.com/content/image/1-s2.0-S1474442219302443-gr2_lrg.jpg"/>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232469" y="624646"/>
            <a:ext cx="5840784" cy="527822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s://ars.els-cdn.com/content/image/1-s2.0-S1474442219302443-gr2_lrg.jpg"/>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6243328" y="777921"/>
            <a:ext cx="5780521" cy="497167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uadroTexto 5"/>
          <p:cNvSpPr txBox="1"/>
          <p:nvPr/>
        </p:nvSpPr>
        <p:spPr>
          <a:xfrm>
            <a:off x="8115300" y="6214661"/>
            <a:ext cx="4076700" cy="646331"/>
          </a:xfrm>
          <a:prstGeom prst="rect">
            <a:avLst/>
          </a:prstGeom>
          <a:noFill/>
        </p:spPr>
        <p:txBody>
          <a:bodyPr wrap="square" rtlCol="0">
            <a:spAutoFit/>
          </a:bodyPr>
          <a:lstStyle/>
          <a:p>
            <a:r>
              <a:rPr lang="es-ES" sz="1200" i="1" dirty="0"/>
              <a:t>Dalmau J, </a:t>
            </a:r>
            <a:r>
              <a:rPr lang="es-ES" sz="1200" i="1" dirty="0" err="1"/>
              <a:t>Armangué</a:t>
            </a:r>
            <a:r>
              <a:rPr lang="es-ES" sz="1200" i="1" dirty="0"/>
              <a:t> T, </a:t>
            </a:r>
            <a:r>
              <a:rPr lang="es-ES" sz="1200" i="1" dirty="0" err="1"/>
              <a:t>Planagumà</a:t>
            </a:r>
            <a:r>
              <a:rPr lang="es-ES" sz="1200" i="1" dirty="0"/>
              <a:t> J, et al. </a:t>
            </a:r>
            <a:r>
              <a:rPr lang="es-ES" sz="1200" i="1" dirty="0" err="1"/>
              <a:t>An</a:t>
            </a:r>
            <a:r>
              <a:rPr lang="es-ES" sz="1200" i="1" dirty="0"/>
              <a:t> </a:t>
            </a:r>
            <a:r>
              <a:rPr lang="es-ES" sz="1200" i="1" dirty="0" err="1"/>
              <a:t>update</a:t>
            </a:r>
            <a:r>
              <a:rPr lang="es-ES" sz="1200" i="1" dirty="0"/>
              <a:t> on anti-NMDA receptor encephalitis for </a:t>
            </a:r>
            <a:r>
              <a:rPr lang="es-ES" sz="1200" i="1" dirty="0" err="1"/>
              <a:t>neurologists</a:t>
            </a:r>
            <a:r>
              <a:rPr lang="es-ES" sz="1200" i="1" dirty="0"/>
              <a:t> and </a:t>
            </a:r>
            <a:r>
              <a:rPr lang="es-ES" sz="1200" i="1" dirty="0" err="1"/>
              <a:t>psychiatrists</a:t>
            </a:r>
            <a:r>
              <a:rPr lang="es-ES" sz="1200" i="1" dirty="0"/>
              <a:t>: </a:t>
            </a:r>
            <a:r>
              <a:rPr lang="es-ES" sz="1200" i="1" dirty="0" err="1"/>
              <a:t>mechanisms</a:t>
            </a:r>
            <a:r>
              <a:rPr lang="es-ES" sz="1200" i="1" dirty="0"/>
              <a:t> and </a:t>
            </a:r>
            <a:r>
              <a:rPr lang="es-ES" sz="1200" i="1" dirty="0" err="1"/>
              <a:t>models</a:t>
            </a:r>
            <a:r>
              <a:rPr lang="es-ES" sz="1200" i="1" dirty="0"/>
              <a:t>. </a:t>
            </a:r>
            <a:r>
              <a:rPr lang="es-ES" sz="1200" i="1" dirty="0" err="1"/>
              <a:t>Lancet</a:t>
            </a:r>
            <a:r>
              <a:rPr lang="es-ES" sz="1200" i="1" dirty="0"/>
              <a:t> </a:t>
            </a:r>
            <a:r>
              <a:rPr lang="es-ES" sz="1200" i="1" dirty="0" err="1"/>
              <a:t>Neurol</a:t>
            </a:r>
            <a:r>
              <a:rPr lang="es-ES" sz="1200" i="1" dirty="0"/>
              <a:t>. 2019</a:t>
            </a:r>
          </a:p>
        </p:txBody>
      </p:sp>
    </p:spTree>
    <p:extLst>
      <p:ext uri="{BB962C8B-B14F-4D97-AF65-F5344CB8AC3E}">
        <p14:creationId xmlns:p14="http://schemas.microsoft.com/office/powerpoint/2010/main" xmlns="" val="2491290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srcRect/>
          <a:stretch/>
        </p:blipFill>
        <p:spPr>
          <a:xfrm>
            <a:off x="2400300" y="285750"/>
            <a:ext cx="6896100" cy="6092530"/>
          </a:xfrm>
          <a:prstGeom prst="rect">
            <a:avLst/>
          </a:prstGeom>
        </p:spPr>
      </p:pic>
      <p:sp>
        <p:nvSpPr>
          <p:cNvPr id="5" name="CuadroTexto 4">
            <a:extLst>
              <a:ext uri="{FF2B5EF4-FFF2-40B4-BE49-F238E27FC236}">
                <a16:creationId xmlns:a16="http://schemas.microsoft.com/office/drawing/2014/main" xmlns="" id="{45D7E850-3FC5-4015-8582-A1D5D9D822A6}"/>
              </a:ext>
            </a:extLst>
          </p:cNvPr>
          <p:cNvSpPr txBox="1"/>
          <p:nvPr/>
        </p:nvSpPr>
        <p:spPr>
          <a:xfrm>
            <a:off x="8839200" y="4736580"/>
            <a:ext cx="3175000" cy="1323439"/>
          </a:xfrm>
          <a:prstGeom prst="rect">
            <a:avLst/>
          </a:prstGeom>
          <a:noFill/>
        </p:spPr>
        <p:txBody>
          <a:bodyPr wrap="square" rtlCol="0">
            <a:spAutoFit/>
          </a:bodyPr>
          <a:lstStyle/>
          <a:p>
            <a:r>
              <a:rPr lang="es-ES" sz="1600" dirty="0" err="1"/>
              <a:t>Ramanathan</a:t>
            </a:r>
            <a:r>
              <a:rPr lang="es-ES" sz="1600" dirty="0"/>
              <a:t> S, Al-</a:t>
            </a:r>
            <a:r>
              <a:rPr lang="es-ES" sz="1600" dirty="0" err="1"/>
              <a:t>Diwani</a:t>
            </a:r>
            <a:r>
              <a:rPr lang="es-ES" sz="1600" dirty="0"/>
              <a:t> A, Waters P, </a:t>
            </a:r>
            <a:r>
              <a:rPr lang="es-ES" sz="1600" dirty="0" err="1"/>
              <a:t>Irani</a:t>
            </a:r>
            <a:r>
              <a:rPr lang="es-ES" sz="1600" dirty="0"/>
              <a:t> SR. The </a:t>
            </a:r>
            <a:r>
              <a:rPr lang="es-ES" sz="1600" dirty="0" err="1"/>
              <a:t>autoantibody-mediated</a:t>
            </a:r>
            <a:r>
              <a:rPr lang="es-ES" sz="1600" dirty="0"/>
              <a:t> encephalitides: </a:t>
            </a:r>
            <a:r>
              <a:rPr lang="es-ES" sz="1600" dirty="0" err="1"/>
              <a:t>from</a:t>
            </a:r>
            <a:r>
              <a:rPr lang="es-ES" sz="1600" dirty="0"/>
              <a:t> clinical </a:t>
            </a:r>
            <a:r>
              <a:rPr lang="es-ES" sz="1600" dirty="0" err="1"/>
              <a:t>observations</a:t>
            </a:r>
            <a:r>
              <a:rPr lang="es-ES" sz="1600" dirty="0"/>
              <a:t> to molecular </a:t>
            </a:r>
            <a:r>
              <a:rPr lang="es-ES" sz="1600" dirty="0" err="1"/>
              <a:t>pathogenesis</a:t>
            </a:r>
            <a:r>
              <a:rPr lang="es-ES" sz="1600" dirty="0"/>
              <a:t>  </a:t>
            </a:r>
            <a:r>
              <a:rPr lang="es-ES" sz="1600" i="1" dirty="0"/>
              <a:t>J Neurol</a:t>
            </a:r>
            <a:r>
              <a:rPr lang="es-ES" sz="1600" dirty="0"/>
              <a:t>. 2019</a:t>
            </a:r>
          </a:p>
        </p:txBody>
      </p:sp>
    </p:spTree>
    <p:extLst>
      <p:ext uri="{BB962C8B-B14F-4D97-AF65-F5344CB8AC3E}">
        <p14:creationId xmlns:p14="http://schemas.microsoft.com/office/powerpoint/2010/main" xmlns="" val="4096846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A Popular History of the United States tituba">
            <a:extLst>
              <a:ext uri="{FF2B5EF4-FFF2-40B4-BE49-F238E27FC236}">
                <a16:creationId xmlns:a16="http://schemas.microsoft.com/office/drawing/2014/main" xmlns="" id="{69AF57E1-2695-4A75-90AC-35898BF0BF1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02384" y="411430"/>
            <a:ext cx="6587232" cy="58187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8334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09A873A9-6A6C-4680-BD67-D322D8EE94AC}"/>
              </a:ext>
            </a:extLst>
          </p:cNvPr>
          <p:cNvPicPr>
            <a:picLocks noChangeAspect="1"/>
          </p:cNvPicPr>
          <p:nvPr/>
        </p:nvPicPr>
        <p:blipFill rotWithShape="1">
          <a:blip r:embed="rId2"/>
          <a:srcRect/>
          <a:stretch/>
        </p:blipFill>
        <p:spPr>
          <a:xfrm>
            <a:off x="391929" y="354642"/>
            <a:ext cx="11408141" cy="5717684"/>
          </a:xfrm>
          <a:prstGeom prst="rect">
            <a:avLst/>
          </a:prstGeom>
        </p:spPr>
      </p:pic>
      <p:sp>
        <p:nvSpPr>
          <p:cNvPr id="5" name="CuadroTexto 4">
            <a:extLst>
              <a:ext uri="{FF2B5EF4-FFF2-40B4-BE49-F238E27FC236}">
                <a16:creationId xmlns:a16="http://schemas.microsoft.com/office/drawing/2014/main" xmlns="" id="{59E8B07A-C649-4EDF-99C9-691F2075DA38}"/>
              </a:ext>
            </a:extLst>
          </p:cNvPr>
          <p:cNvSpPr txBox="1"/>
          <p:nvPr/>
        </p:nvSpPr>
        <p:spPr>
          <a:xfrm>
            <a:off x="0" y="6503358"/>
            <a:ext cx="11851690" cy="307777"/>
          </a:xfrm>
          <a:prstGeom prst="rect">
            <a:avLst/>
          </a:prstGeom>
          <a:noFill/>
        </p:spPr>
        <p:txBody>
          <a:bodyPr wrap="square" rtlCol="0">
            <a:spAutoFit/>
          </a:bodyPr>
          <a:lstStyle/>
          <a:p>
            <a:r>
              <a:rPr lang="en-US" sz="1400" i="1" dirty="0"/>
              <a:t>Tam J, </a:t>
            </a:r>
            <a:r>
              <a:rPr lang="en-US" sz="1400" i="1" dirty="0" err="1"/>
              <a:t>Zandi</a:t>
            </a:r>
            <a:r>
              <a:rPr lang="en-US" sz="1400" i="1" dirty="0"/>
              <a:t> MS. The witchcraft of encephalitis in Salem. J Neurol. 2017</a:t>
            </a:r>
            <a:endParaRPr lang="es-ES" sz="1400" i="1" dirty="0"/>
          </a:p>
        </p:txBody>
      </p:sp>
    </p:spTree>
    <p:extLst>
      <p:ext uri="{BB962C8B-B14F-4D97-AF65-F5344CB8AC3E}">
        <p14:creationId xmlns:p14="http://schemas.microsoft.com/office/powerpoint/2010/main" xmlns="" val="3214969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51BE6F54-F175-461B-B4EC-E0C89955D3C7}"/>
              </a:ext>
            </a:extLst>
          </p:cNvPr>
          <p:cNvPicPr>
            <a:picLocks noChangeAspect="1"/>
          </p:cNvPicPr>
          <p:nvPr/>
        </p:nvPicPr>
        <p:blipFill>
          <a:blip r:embed="rId3" cstate="email"/>
          <a:stretch>
            <a:fillRect/>
          </a:stretch>
        </p:blipFill>
        <p:spPr>
          <a:xfrm>
            <a:off x="2005741" y="0"/>
            <a:ext cx="8180517" cy="6858000"/>
          </a:xfrm>
          <a:prstGeom prst="rect">
            <a:avLst/>
          </a:prstGeom>
        </p:spPr>
      </p:pic>
      <p:sp>
        <p:nvSpPr>
          <p:cNvPr id="6" name="CuadroTexto 5">
            <a:extLst>
              <a:ext uri="{FF2B5EF4-FFF2-40B4-BE49-F238E27FC236}">
                <a16:creationId xmlns:a16="http://schemas.microsoft.com/office/drawing/2014/main" xmlns="" id="{FD98AB94-246A-4CB1-B400-E568CE2611C8}"/>
              </a:ext>
            </a:extLst>
          </p:cNvPr>
          <p:cNvSpPr txBox="1"/>
          <p:nvPr/>
        </p:nvSpPr>
        <p:spPr>
          <a:xfrm>
            <a:off x="10387065" y="4963974"/>
            <a:ext cx="1677935" cy="1754326"/>
          </a:xfrm>
          <a:prstGeom prst="rect">
            <a:avLst/>
          </a:prstGeom>
          <a:noFill/>
        </p:spPr>
        <p:txBody>
          <a:bodyPr wrap="square" rtlCol="0">
            <a:spAutoFit/>
          </a:bodyPr>
          <a:lstStyle/>
          <a:p>
            <a:r>
              <a:rPr lang="es-ES" dirty="0"/>
              <a:t>Dalmau J, Graus F. </a:t>
            </a:r>
            <a:r>
              <a:rPr lang="es-ES" dirty="0" err="1"/>
              <a:t>Antibody-Mediated</a:t>
            </a:r>
            <a:r>
              <a:rPr lang="es-ES" dirty="0"/>
              <a:t> </a:t>
            </a:r>
            <a:r>
              <a:rPr lang="es-ES" dirty="0" err="1"/>
              <a:t>Encephalitis</a:t>
            </a:r>
            <a:r>
              <a:rPr lang="es-ES" dirty="0"/>
              <a:t>. </a:t>
            </a:r>
            <a:r>
              <a:rPr lang="es-ES" i="1" dirty="0"/>
              <a:t>N Engl J </a:t>
            </a:r>
            <a:r>
              <a:rPr lang="es-ES" i="1" dirty="0" err="1"/>
              <a:t>Med</a:t>
            </a:r>
            <a:r>
              <a:rPr lang="es-ES" dirty="0"/>
              <a:t>. 2018</a:t>
            </a:r>
          </a:p>
        </p:txBody>
      </p:sp>
      <p:sp>
        <p:nvSpPr>
          <p:cNvPr id="2" name="CuadroTexto 1"/>
          <p:cNvSpPr txBox="1"/>
          <p:nvPr/>
        </p:nvSpPr>
        <p:spPr>
          <a:xfrm>
            <a:off x="2104103" y="2959509"/>
            <a:ext cx="1406013" cy="369332"/>
          </a:xfrm>
          <a:prstGeom prst="rect">
            <a:avLst/>
          </a:prstGeom>
          <a:solidFill>
            <a:schemeClr val="accent5">
              <a:lumMod val="60000"/>
              <a:lumOff val="40000"/>
            </a:schemeClr>
          </a:solidFill>
        </p:spPr>
        <p:txBody>
          <a:bodyPr wrap="square" rtlCol="0">
            <a:spAutoFit/>
          </a:bodyPr>
          <a:lstStyle/>
          <a:p>
            <a:pPr algn="ctr"/>
            <a:r>
              <a:rPr lang="es-ES" dirty="0" smtClean="0"/>
              <a:t>Anti-NMDA</a:t>
            </a:r>
            <a:endParaRPr lang="es-ES" dirty="0"/>
          </a:p>
        </p:txBody>
      </p:sp>
      <p:sp>
        <p:nvSpPr>
          <p:cNvPr id="7" name="CuadroTexto 6"/>
          <p:cNvSpPr txBox="1"/>
          <p:nvPr/>
        </p:nvSpPr>
        <p:spPr>
          <a:xfrm>
            <a:off x="4852219" y="2959509"/>
            <a:ext cx="1406013" cy="369332"/>
          </a:xfrm>
          <a:prstGeom prst="rect">
            <a:avLst/>
          </a:prstGeom>
          <a:solidFill>
            <a:schemeClr val="accent5">
              <a:lumMod val="60000"/>
              <a:lumOff val="40000"/>
            </a:schemeClr>
          </a:solidFill>
        </p:spPr>
        <p:txBody>
          <a:bodyPr wrap="square" rtlCol="0">
            <a:spAutoFit/>
          </a:bodyPr>
          <a:lstStyle/>
          <a:p>
            <a:pPr algn="ctr"/>
            <a:r>
              <a:rPr lang="es-ES" dirty="0" smtClean="0"/>
              <a:t>Anti-DP2</a:t>
            </a:r>
            <a:endParaRPr lang="es-ES" dirty="0"/>
          </a:p>
        </p:txBody>
      </p:sp>
      <p:sp>
        <p:nvSpPr>
          <p:cNvPr id="8" name="CuadroTexto 7"/>
          <p:cNvSpPr txBox="1"/>
          <p:nvPr/>
        </p:nvSpPr>
        <p:spPr>
          <a:xfrm>
            <a:off x="2104103" y="6348968"/>
            <a:ext cx="1406013" cy="369332"/>
          </a:xfrm>
          <a:prstGeom prst="rect">
            <a:avLst/>
          </a:prstGeom>
          <a:solidFill>
            <a:schemeClr val="accent5">
              <a:lumMod val="60000"/>
              <a:lumOff val="40000"/>
            </a:schemeClr>
          </a:solidFill>
        </p:spPr>
        <p:txBody>
          <a:bodyPr wrap="square" rtlCol="0">
            <a:spAutoFit/>
          </a:bodyPr>
          <a:lstStyle/>
          <a:p>
            <a:pPr algn="ctr"/>
            <a:r>
              <a:rPr lang="es-ES" dirty="0" err="1" smtClean="0"/>
              <a:t>GABAaR</a:t>
            </a:r>
            <a:endParaRPr lang="es-ES" dirty="0"/>
          </a:p>
        </p:txBody>
      </p:sp>
      <p:sp>
        <p:nvSpPr>
          <p:cNvPr id="9" name="CuadroTexto 8"/>
          <p:cNvSpPr txBox="1"/>
          <p:nvPr/>
        </p:nvSpPr>
        <p:spPr>
          <a:xfrm>
            <a:off x="4852218" y="6348968"/>
            <a:ext cx="1406013" cy="369332"/>
          </a:xfrm>
          <a:prstGeom prst="rect">
            <a:avLst/>
          </a:prstGeom>
          <a:solidFill>
            <a:schemeClr val="accent5">
              <a:lumMod val="60000"/>
              <a:lumOff val="40000"/>
            </a:schemeClr>
          </a:solidFill>
        </p:spPr>
        <p:txBody>
          <a:bodyPr wrap="square" rtlCol="0">
            <a:spAutoFit/>
          </a:bodyPr>
          <a:lstStyle/>
          <a:p>
            <a:pPr algn="ctr"/>
            <a:r>
              <a:rPr lang="es-ES" dirty="0" smtClean="0"/>
              <a:t>ADEM</a:t>
            </a:r>
            <a:endParaRPr lang="es-ES" dirty="0"/>
          </a:p>
        </p:txBody>
      </p:sp>
      <p:sp>
        <p:nvSpPr>
          <p:cNvPr id="10" name="CuadroTexto 9"/>
          <p:cNvSpPr txBox="1"/>
          <p:nvPr/>
        </p:nvSpPr>
        <p:spPr>
          <a:xfrm>
            <a:off x="7654413" y="6342526"/>
            <a:ext cx="1406013" cy="369332"/>
          </a:xfrm>
          <a:prstGeom prst="rect">
            <a:avLst/>
          </a:prstGeom>
          <a:solidFill>
            <a:schemeClr val="accent5">
              <a:lumMod val="60000"/>
              <a:lumOff val="40000"/>
            </a:schemeClr>
          </a:solidFill>
        </p:spPr>
        <p:txBody>
          <a:bodyPr wrap="square" rtlCol="0">
            <a:spAutoFit/>
          </a:bodyPr>
          <a:lstStyle/>
          <a:p>
            <a:pPr algn="ctr"/>
            <a:r>
              <a:rPr lang="es-ES" dirty="0" smtClean="0"/>
              <a:t>AMPA</a:t>
            </a:r>
            <a:endParaRPr lang="es-ES" dirty="0"/>
          </a:p>
        </p:txBody>
      </p:sp>
    </p:spTree>
    <p:extLst>
      <p:ext uri="{BB962C8B-B14F-4D97-AF65-F5344CB8AC3E}">
        <p14:creationId xmlns:p14="http://schemas.microsoft.com/office/powerpoint/2010/main" xmlns="" val="3271984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a:stretch/>
        </p:blipFill>
        <p:spPr>
          <a:xfrm>
            <a:off x="133350" y="419101"/>
            <a:ext cx="11939396" cy="5619750"/>
          </a:xfrm>
          <a:prstGeom prst="rect">
            <a:avLst/>
          </a:prstGeom>
        </p:spPr>
      </p:pic>
      <p:sp>
        <p:nvSpPr>
          <p:cNvPr id="5" name="CuadroTexto 4"/>
          <p:cNvSpPr txBox="1"/>
          <p:nvPr/>
        </p:nvSpPr>
        <p:spPr>
          <a:xfrm>
            <a:off x="0" y="6519446"/>
            <a:ext cx="11696700" cy="338554"/>
          </a:xfrm>
          <a:prstGeom prst="rect">
            <a:avLst/>
          </a:prstGeom>
          <a:noFill/>
        </p:spPr>
        <p:txBody>
          <a:bodyPr wrap="square" rtlCol="0">
            <a:spAutoFit/>
          </a:bodyPr>
          <a:lstStyle/>
          <a:p>
            <a:r>
              <a:rPr lang="es-ES" sz="1600" i="1" dirty="0" err="1"/>
              <a:t>Blinder</a:t>
            </a:r>
            <a:r>
              <a:rPr lang="es-ES" sz="1600" i="1" dirty="0"/>
              <a:t> T, </a:t>
            </a:r>
            <a:r>
              <a:rPr lang="es-ES" sz="1600" i="1" dirty="0" err="1"/>
              <a:t>Lewerenz</a:t>
            </a:r>
            <a:r>
              <a:rPr lang="es-ES" sz="1600" i="1" dirty="0"/>
              <a:t> J. </a:t>
            </a:r>
            <a:r>
              <a:rPr lang="es-ES" sz="1600" i="1" dirty="0" err="1"/>
              <a:t>Cerebrospinal</a:t>
            </a:r>
            <a:r>
              <a:rPr lang="es-ES" sz="1600" i="1" dirty="0"/>
              <a:t> Fluid </a:t>
            </a:r>
            <a:r>
              <a:rPr lang="es-ES" sz="1600" i="1" dirty="0" err="1"/>
              <a:t>Findings</a:t>
            </a:r>
            <a:r>
              <a:rPr lang="es-ES" sz="1600" i="1" dirty="0"/>
              <a:t> in </a:t>
            </a:r>
            <a:r>
              <a:rPr lang="es-ES" sz="1600" i="1" dirty="0" err="1"/>
              <a:t>Patients</a:t>
            </a:r>
            <a:r>
              <a:rPr lang="es-ES" sz="1600" i="1" dirty="0"/>
              <a:t> With Autoimmune Encephalitis-A Systematic Analysis. Front </a:t>
            </a:r>
            <a:r>
              <a:rPr lang="es-ES" sz="1600" i="1" dirty="0" err="1"/>
              <a:t>Neurol</a:t>
            </a:r>
            <a:r>
              <a:rPr lang="es-ES" sz="1600" i="1" dirty="0"/>
              <a:t>. 2019</a:t>
            </a:r>
          </a:p>
        </p:txBody>
      </p:sp>
    </p:spTree>
    <p:extLst>
      <p:ext uri="{BB962C8B-B14F-4D97-AF65-F5344CB8AC3E}">
        <p14:creationId xmlns:p14="http://schemas.microsoft.com/office/powerpoint/2010/main" xmlns="" val="4130755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6BB422C-DBC2-441F-9F99-4685D29C8EE5}"/>
              </a:ext>
            </a:extLst>
          </p:cNvPr>
          <p:cNvPicPr>
            <a:picLocks noChangeAspect="1"/>
          </p:cNvPicPr>
          <p:nvPr/>
        </p:nvPicPr>
        <p:blipFill rotWithShape="1">
          <a:blip r:embed="rId3" cstate="email"/>
          <a:srcRect/>
          <a:stretch/>
        </p:blipFill>
        <p:spPr>
          <a:xfrm>
            <a:off x="2413001" y="0"/>
            <a:ext cx="6306458" cy="6752804"/>
          </a:xfrm>
          <a:prstGeom prst="rect">
            <a:avLst/>
          </a:prstGeom>
        </p:spPr>
      </p:pic>
      <p:sp>
        <p:nvSpPr>
          <p:cNvPr id="5" name="CuadroTexto 4">
            <a:extLst>
              <a:ext uri="{FF2B5EF4-FFF2-40B4-BE49-F238E27FC236}">
                <a16:creationId xmlns:a16="http://schemas.microsoft.com/office/drawing/2014/main" xmlns="" id="{45D7E850-3FC5-4015-8582-A1D5D9D822A6}"/>
              </a:ext>
            </a:extLst>
          </p:cNvPr>
          <p:cNvSpPr txBox="1"/>
          <p:nvPr/>
        </p:nvSpPr>
        <p:spPr>
          <a:xfrm>
            <a:off x="8839200" y="4736580"/>
            <a:ext cx="3175000" cy="1323439"/>
          </a:xfrm>
          <a:prstGeom prst="rect">
            <a:avLst/>
          </a:prstGeom>
          <a:noFill/>
        </p:spPr>
        <p:txBody>
          <a:bodyPr wrap="square" rtlCol="0">
            <a:spAutoFit/>
          </a:bodyPr>
          <a:lstStyle/>
          <a:p>
            <a:r>
              <a:rPr lang="es-ES" sz="1600" dirty="0" err="1"/>
              <a:t>Ramanathan</a:t>
            </a:r>
            <a:r>
              <a:rPr lang="es-ES" sz="1600" dirty="0"/>
              <a:t> S, Al-</a:t>
            </a:r>
            <a:r>
              <a:rPr lang="es-ES" sz="1600" dirty="0" err="1"/>
              <a:t>Diwani</a:t>
            </a:r>
            <a:r>
              <a:rPr lang="es-ES" sz="1600" dirty="0"/>
              <a:t> A, Waters P, </a:t>
            </a:r>
            <a:r>
              <a:rPr lang="es-ES" sz="1600" dirty="0" err="1"/>
              <a:t>Irani</a:t>
            </a:r>
            <a:r>
              <a:rPr lang="es-ES" sz="1600" dirty="0"/>
              <a:t> SR. The </a:t>
            </a:r>
            <a:r>
              <a:rPr lang="es-ES" sz="1600" dirty="0" err="1"/>
              <a:t>autoantibody-mediated</a:t>
            </a:r>
            <a:r>
              <a:rPr lang="es-ES" sz="1600" dirty="0"/>
              <a:t> encephalitides: </a:t>
            </a:r>
            <a:r>
              <a:rPr lang="es-ES" sz="1600" dirty="0" err="1"/>
              <a:t>from</a:t>
            </a:r>
            <a:r>
              <a:rPr lang="es-ES" sz="1600" dirty="0"/>
              <a:t> clinical </a:t>
            </a:r>
            <a:r>
              <a:rPr lang="es-ES" sz="1600" dirty="0" err="1"/>
              <a:t>observations</a:t>
            </a:r>
            <a:r>
              <a:rPr lang="es-ES" sz="1600" dirty="0"/>
              <a:t> to molecular </a:t>
            </a:r>
            <a:r>
              <a:rPr lang="es-ES" sz="1600" dirty="0" err="1"/>
              <a:t>pathogenesis</a:t>
            </a:r>
            <a:r>
              <a:rPr lang="es-ES" sz="1600" dirty="0"/>
              <a:t> . </a:t>
            </a:r>
            <a:r>
              <a:rPr lang="es-ES" sz="1600" i="1" dirty="0"/>
              <a:t>J Neurol</a:t>
            </a:r>
            <a:r>
              <a:rPr lang="es-ES" sz="1600" dirty="0"/>
              <a:t>. 2019</a:t>
            </a:r>
          </a:p>
        </p:txBody>
      </p:sp>
    </p:spTree>
    <p:extLst>
      <p:ext uri="{BB962C8B-B14F-4D97-AF65-F5344CB8AC3E}">
        <p14:creationId xmlns:p14="http://schemas.microsoft.com/office/powerpoint/2010/main" xmlns="" val="1805651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9FE19577-4F17-45FC-B4B9-CF2476EED431}"/>
              </a:ext>
            </a:extLst>
          </p:cNvPr>
          <p:cNvPicPr>
            <a:picLocks noChangeAspect="1"/>
          </p:cNvPicPr>
          <p:nvPr/>
        </p:nvPicPr>
        <p:blipFill rotWithShape="1">
          <a:blip r:embed="rId3"/>
          <a:srcRect/>
          <a:stretch/>
        </p:blipFill>
        <p:spPr>
          <a:xfrm>
            <a:off x="678644" y="721226"/>
            <a:ext cx="10762524" cy="3479800"/>
          </a:xfrm>
          <a:prstGeom prst="rect">
            <a:avLst/>
          </a:prstGeom>
        </p:spPr>
      </p:pic>
      <p:sp>
        <p:nvSpPr>
          <p:cNvPr id="2" name="Elipse 1"/>
          <p:cNvSpPr/>
          <p:nvPr/>
        </p:nvSpPr>
        <p:spPr>
          <a:xfrm>
            <a:off x="3705726" y="4547937"/>
            <a:ext cx="4247148" cy="169645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rPr>
              <a:t>15% pacientes anti-NMDA negativos en sangre</a:t>
            </a:r>
            <a:endParaRPr lang="es-ES" sz="2000" b="1" dirty="0">
              <a:solidFill>
                <a:schemeClr val="tx1"/>
              </a:solidFill>
            </a:endParaRPr>
          </a:p>
        </p:txBody>
      </p:sp>
    </p:spTree>
    <p:extLst>
      <p:ext uri="{BB962C8B-B14F-4D97-AF65-F5344CB8AC3E}">
        <p14:creationId xmlns:p14="http://schemas.microsoft.com/office/powerpoint/2010/main" xmlns="" val="3582743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48E5456-5358-49A0-AD08-A06DB9782B2A}"/>
              </a:ext>
            </a:extLst>
          </p:cNvPr>
          <p:cNvPicPr>
            <a:picLocks noChangeAspect="1"/>
          </p:cNvPicPr>
          <p:nvPr/>
        </p:nvPicPr>
        <p:blipFill rotWithShape="1">
          <a:blip r:embed="rId2"/>
          <a:srcRect/>
          <a:stretch/>
        </p:blipFill>
        <p:spPr>
          <a:xfrm>
            <a:off x="1713574" y="1785660"/>
            <a:ext cx="8764849" cy="5072340"/>
          </a:xfrm>
          <a:prstGeom prst="rect">
            <a:avLst/>
          </a:prstGeom>
        </p:spPr>
      </p:pic>
      <p:pic>
        <p:nvPicPr>
          <p:cNvPr id="5" name="Imagen 4">
            <a:extLst>
              <a:ext uri="{FF2B5EF4-FFF2-40B4-BE49-F238E27FC236}">
                <a16:creationId xmlns:a16="http://schemas.microsoft.com/office/drawing/2014/main" xmlns="" id="{951111B1-ACAA-4542-8D58-FBB7C461BBED}"/>
              </a:ext>
            </a:extLst>
          </p:cNvPr>
          <p:cNvPicPr>
            <a:picLocks noChangeAspect="1"/>
          </p:cNvPicPr>
          <p:nvPr/>
        </p:nvPicPr>
        <p:blipFill rotWithShape="1">
          <a:blip r:embed="rId3" cstate="email"/>
          <a:srcRect/>
          <a:stretch/>
        </p:blipFill>
        <p:spPr>
          <a:xfrm>
            <a:off x="1912043" y="139700"/>
            <a:ext cx="8367913" cy="2057400"/>
          </a:xfrm>
          <a:prstGeom prst="rect">
            <a:avLst/>
          </a:prstGeom>
        </p:spPr>
      </p:pic>
    </p:spTree>
    <p:extLst>
      <p:ext uri="{BB962C8B-B14F-4D97-AF65-F5344CB8AC3E}">
        <p14:creationId xmlns:p14="http://schemas.microsoft.com/office/powerpoint/2010/main" xmlns="" val="3241386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D24B6C-E9D5-439C-A649-547CF8FE9158}"/>
              </a:ext>
            </a:extLst>
          </p:cNvPr>
          <p:cNvSpPr>
            <a:spLocks noGrp="1"/>
          </p:cNvSpPr>
          <p:nvPr>
            <p:ph type="title"/>
          </p:nvPr>
        </p:nvSpPr>
        <p:spPr>
          <a:xfrm>
            <a:off x="0" y="155576"/>
            <a:ext cx="3162300" cy="658132"/>
          </a:xfrm>
        </p:spPr>
        <p:txBody>
          <a:bodyPr>
            <a:normAutofit fontScale="90000"/>
          </a:bodyPr>
          <a:lstStyle/>
          <a:p>
            <a:pPr algn="ctr"/>
            <a:r>
              <a:rPr lang="es-ES" sz="3200" b="1" dirty="0"/>
              <a:t>TERMINOLOGÍA</a:t>
            </a:r>
          </a:p>
        </p:txBody>
      </p:sp>
      <p:sp>
        <p:nvSpPr>
          <p:cNvPr id="5" name="Rectángulo redondeado 4"/>
          <p:cNvSpPr/>
          <p:nvPr/>
        </p:nvSpPr>
        <p:spPr>
          <a:xfrm>
            <a:off x="3252787" y="892629"/>
            <a:ext cx="5943600" cy="1390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chemeClr val="tx1"/>
                </a:solidFill>
              </a:rPr>
              <a:t>ENCEFALITIS AUTOINMUNE</a:t>
            </a:r>
            <a:endParaRPr lang="es-ES" sz="2800" b="1" dirty="0">
              <a:solidFill>
                <a:schemeClr val="tx1"/>
              </a:solidFill>
            </a:endParaRPr>
          </a:p>
        </p:txBody>
      </p:sp>
      <p:cxnSp>
        <p:nvCxnSpPr>
          <p:cNvPr id="7" name="Conector recto de flecha 6"/>
          <p:cNvCxnSpPr/>
          <p:nvPr/>
        </p:nvCxnSpPr>
        <p:spPr>
          <a:xfrm>
            <a:off x="3524250" y="2362200"/>
            <a:ext cx="0" cy="1485900"/>
          </a:xfrm>
          <a:prstGeom prst="straightConnector1">
            <a:avLst/>
          </a:prstGeom>
          <a:ln w="66675">
            <a:solidFill>
              <a:schemeClr val="accent6">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Rectángulo redondeado 7"/>
          <p:cNvSpPr/>
          <p:nvPr/>
        </p:nvSpPr>
        <p:spPr>
          <a:xfrm>
            <a:off x="685799" y="4005942"/>
            <a:ext cx="3667125" cy="10477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ENCEFALITIS PARENOPLÁSICA</a:t>
            </a:r>
          </a:p>
          <a:p>
            <a:pPr algn="ctr"/>
            <a:r>
              <a:rPr lang="es-ES" b="1" dirty="0" smtClean="0">
                <a:solidFill>
                  <a:schemeClr val="tx1"/>
                </a:solidFill>
              </a:rPr>
              <a:t>(anticuerpos antígenos intracelulares-onconeuronales)</a:t>
            </a:r>
            <a:endParaRPr lang="es-ES" b="1" dirty="0">
              <a:solidFill>
                <a:schemeClr val="tx1"/>
              </a:solidFill>
            </a:endParaRPr>
          </a:p>
        </p:txBody>
      </p:sp>
      <p:cxnSp>
        <p:nvCxnSpPr>
          <p:cNvPr id="10" name="Conector recto de flecha 9"/>
          <p:cNvCxnSpPr/>
          <p:nvPr/>
        </p:nvCxnSpPr>
        <p:spPr>
          <a:xfrm>
            <a:off x="9010650" y="2362200"/>
            <a:ext cx="0" cy="1485900"/>
          </a:xfrm>
          <a:prstGeom prst="straightConnector1">
            <a:avLst/>
          </a:prstGeom>
          <a:ln w="66675">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 name="Rectángulo redondeado 11"/>
          <p:cNvSpPr/>
          <p:nvPr/>
        </p:nvSpPr>
        <p:spPr>
          <a:xfrm>
            <a:off x="8096250" y="4005942"/>
            <a:ext cx="3905250" cy="104775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ENCEFALITIS asociada a anticuerpos contra proteínas de superficie neuronal</a:t>
            </a:r>
          </a:p>
        </p:txBody>
      </p:sp>
      <p:sp>
        <p:nvSpPr>
          <p:cNvPr id="20" name="Elipse 19"/>
          <p:cNvSpPr/>
          <p:nvPr/>
        </p:nvSpPr>
        <p:spPr>
          <a:xfrm>
            <a:off x="5472112" y="5543550"/>
            <a:ext cx="1504950" cy="104775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CÁNCER</a:t>
            </a:r>
            <a:endParaRPr lang="es-ES" b="1" dirty="0">
              <a:solidFill>
                <a:schemeClr val="tx1"/>
              </a:solidFill>
            </a:endParaRPr>
          </a:p>
        </p:txBody>
      </p:sp>
      <p:cxnSp>
        <p:nvCxnSpPr>
          <p:cNvPr id="22" name="Conector recto de flecha 21"/>
          <p:cNvCxnSpPr/>
          <p:nvPr/>
        </p:nvCxnSpPr>
        <p:spPr>
          <a:xfrm flipH="1" flipV="1">
            <a:off x="4352924" y="5334000"/>
            <a:ext cx="976313" cy="73342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V="1">
            <a:off x="7119937" y="5334000"/>
            <a:ext cx="976313" cy="733425"/>
          </a:xfrm>
          <a:prstGeom prst="straightConnector1">
            <a:avLst/>
          </a:prstGeom>
          <a:ln w="4445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66527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email"/>
          <a:srcRect/>
          <a:stretch/>
        </p:blipFill>
        <p:spPr>
          <a:xfrm>
            <a:off x="1913021" y="218137"/>
            <a:ext cx="7732293" cy="6372216"/>
          </a:xfrm>
          <a:prstGeom prst="rect">
            <a:avLst/>
          </a:prstGeom>
        </p:spPr>
      </p:pic>
      <p:sp>
        <p:nvSpPr>
          <p:cNvPr id="5" name="CuadroTexto 4"/>
          <p:cNvSpPr txBox="1"/>
          <p:nvPr/>
        </p:nvSpPr>
        <p:spPr>
          <a:xfrm>
            <a:off x="9897978" y="5962650"/>
            <a:ext cx="2122572" cy="738664"/>
          </a:xfrm>
          <a:prstGeom prst="rect">
            <a:avLst/>
          </a:prstGeom>
          <a:noFill/>
        </p:spPr>
        <p:txBody>
          <a:bodyPr wrap="square" rtlCol="0">
            <a:spAutoFit/>
          </a:bodyPr>
          <a:lstStyle/>
          <a:p>
            <a:r>
              <a:rPr lang="es-ES" sz="1050" dirty="0"/>
              <a:t>van </a:t>
            </a:r>
            <a:r>
              <a:rPr lang="es-ES" sz="1050" dirty="0" err="1"/>
              <a:t>Sonderen</a:t>
            </a:r>
            <a:r>
              <a:rPr lang="es-ES" sz="1050" dirty="0"/>
              <a:t> A, </a:t>
            </a:r>
            <a:r>
              <a:rPr lang="es-ES" sz="1050" dirty="0" err="1"/>
              <a:t>Thijs</a:t>
            </a:r>
            <a:r>
              <a:rPr lang="es-ES" sz="1050" dirty="0"/>
              <a:t> RD, </a:t>
            </a:r>
            <a:r>
              <a:rPr lang="es-ES" sz="1050" dirty="0" err="1"/>
              <a:t>Coenders</a:t>
            </a:r>
            <a:r>
              <a:rPr lang="es-ES" sz="1050" dirty="0"/>
              <a:t> EC, et al. Anti-LGI1 encephalitis: Clinical syndrome and </a:t>
            </a:r>
            <a:r>
              <a:rPr lang="es-ES" sz="1050" dirty="0" err="1"/>
              <a:t>long-term</a:t>
            </a:r>
            <a:r>
              <a:rPr lang="es-ES" sz="1050" dirty="0"/>
              <a:t> </a:t>
            </a:r>
            <a:r>
              <a:rPr lang="es-ES" sz="1050" dirty="0" err="1"/>
              <a:t>follow</a:t>
            </a:r>
            <a:r>
              <a:rPr lang="es-ES" sz="1050" dirty="0"/>
              <a:t>-up. </a:t>
            </a:r>
            <a:r>
              <a:rPr lang="es-ES" sz="1050" i="1" dirty="0"/>
              <a:t>Neurology</a:t>
            </a:r>
            <a:r>
              <a:rPr lang="es-ES" sz="1050" dirty="0"/>
              <a:t>. 2016</a:t>
            </a:r>
          </a:p>
        </p:txBody>
      </p:sp>
      <p:sp>
        <p:nvSpPr>
          <p:cNvPr id="6" name="Rectángulo redondeado 5"/>
          <p:cNvSpPr/>
          <p:nvPr/>
        </p:nvSpPr>
        <p:spPr>
          <a:xfrm>
            <a:off x="6942221" y="1588169"/>
            <a:ext cx="2502568" cy="80611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Anti-LGI1 encephalitis</a:t>
            </a:r>
            <a:endParaRPr lang="es-ES" dirty="0">
              <a:solidFill>
                <a:schemeClr val="tx1"/>
              </a:solidFill>
            </a:endParaRPr>
          </a:p>
        </p:txBody>
      </p:sp>
      <p:sp>
        <p:nvSpPr>
          <p:cNvPr id="7" name="Rectángulo 6"/>
          <p:cNvSpPr/>
          <p:nvPr/>
        </p:nvSpPr>
        <p:spPr>
          <a:xfrm>
            <a:off x="3356810" y="5854366"/>
            <a:ext cx="1227221" cy="216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22 semanas</a:t>
            </a:r>
            <a:endParaRPr lang="es-ES" sz="1200" dirty="0"/>
          </a:p>
        </p:txBody>
      </p:sp>
    </p:spTree>
    <p:extLst>
      <p:ext uri="{BB962C8B-B14F-4D97-AF65-F5344CB8AC3E}">
        <p14:creationId xmlns:p14="http://schemas.microsoft.com/office/powerpoint/2010/main" xmlns="" val="2576268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7192" t="10741" r="3158" b="5360"/>
          <a:stretch/>
        </p:blipFill>
        <p:spPr>
          <a:xfrm>
            <a:off x="368968" y="336885"/>
            <a:ext cx="11421979" cy="6012745"/>
          </a:xfrm>
          <a:prstGeom prst="rect">
            <a:avLst/>
          </a:prstGeom>
        </p:spPr>
      </p:pic>
    </p:spTree>
    <p:extLst>
      <p:ext uri="{BB962C8B-B14F-4D97-AF65-F5344CB8AC3E}">
        <p14:creationId xmlns:p14="http://schemas.microsoft.com/office/powerpoint/2010/main" xmlns="" val="2431119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srcRect/>
          <a:stretch/>
        </p:blipFill>
        <p:spPr>
          <a:xfrm>
            <a:off x="3144252" y="0"/>
            <a:ext cx="6346447" cy="6858000"/>
          </a:xfrm>
          <a:prstGeom prst="rect">
            <a:avLst/>
          </a:prstGeom>
        </p:spPr>
      </p:pic>
    </p:spTree>
    <p:extLst>
      <p:ext uri="{BB962C8B-B14F-4D97-AF65-F5344CB8AC3E}">
        <p14:creationId xmlns:p14="http://schemas.microsoft.com/office/powerpoint/2010/main" xmlns="" val="2904287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a:stretch/>
        </p:blipFill>
        <p:spPr>
          <a:xfrm>
            <a:off x="946483" y="547572"/>
            <a:ext cx="10488949" cy="5869269"/>
          </a:xfrm>
          <a:prstGeom prst="rect">
            <a:avLst/>
          </a:prstGeom>
        </p:spPr>
      </p:pic>
      <p:sp>
        <p:nvSpPr>
          <p:cNvPr id="5" name="Rectángulo 4"/>
          <p:cNvSpPr/>
          <p:nvPr/>
        </p:nvSpPr>
        <p:spPr>
          <a:xfrm>
            <a:off x="4395537" y="1267326"/>
            <a:ext cx="978568" cy="4812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Conector recto 6"/>
          <p:cNvCxnSpPr/>
          <p:nvPr/>
        </p:nvCxnSpPr>
        <p:spPr>
          <a:xfrm>
            <a:off x="1171074" y="5390147"/>
            <a:ext cx="9721515" cy="160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flipV="1">
            <a:off x="1122947" y="5678905"/>
            <a:ext cx="5068010" cy="160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18284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srcRect/>
          <a:stretch/>
        </p:blipFill>
        <p:spPr>
          <a:xfrm>
            <a:off x="3144254" y="43099"/>
            <a:ext cx="6914146" cy="6772251"/>
          </a:xfrm>
          <a:prstGeom prst="rect">
            <a:avLst/>
          </a:prstGeom>
        </p:spPr>
      </p:pic>
    </p:spTree>
    <p:extLst>
      <p:ext uri="{BB962C8B-B14F-4D97-AF65-F5344CB8AC3E}">
        <p14:creationId xmlns:p14="http://schemas.microsoft.com/office/powerpoint/2010/main" xmlns="" val="415045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srcRect/>
          <a:stretch/>
        </p:blipFill>
        <p:spPr>
          <a:xfrm>
            <a:off x="3737811" y="54548"/>
            <a:ext cx="5550568" cy="6803452"/>
          </a:xfrm>
          <a:prstGeom prst="rect">
            <a:avLst/>
          </a:prstGeom>
        </p:spPr>
      </p:pic>
    </p:spTree>
    <p:extLst>
      <p:ext uri="{BB962C8B-B14F-4D97-AF65-F5344CB8AC3E}">
        <p14:creationId xmlns:p14="http://schemas.microsoft.com/office/powerpoint/2010/main" xmlns="" val="1440765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srcRect/>
          <a:stretch/>
        </p:blipFill>
        <p:spPr>
          <a:xfrm>
            <a:off x="3128210" y="0"/>
            <a:ext cx="5422232" cy="6913018"/>
          </a:xfrm>
          <a:prstGeom prst="rect">
            <a:avLst/>
          </a:prstGeom>
        </p:spPr>
      </p:pic>
      <p:sp>
        <p:nvSpPr>
          <p:cNvPr id="5" name="CuadroTexto 4">
            <a:extLst>
              <a:ext uri="{FF2B5EF4-FFF2-40B4-BE49-F238E27FC236}">
                <a16:creationId xmlns:a16="http://schemas.microsoft.com/office/drawing/2014/main" xmlns="" id="{45D7E850-3FC5-4015-8582-A1D5D9D822A6}"/>
              </a:ext>
            </a:extLst>
          </p:cNvPr>
          <p:cNvSpPr txBox="1"/>
          <p:nvPr/>
        </p:nvSpPr>
        <p:spPr>
          <a:xfrm>
            <a:off x="8871284" y="5903893"/>
            <a:ext cx="3175000" cy="954107"/>
          </a:xfrm>
          <a:prstGeom prst="rect">
            <a:avLst/>
          </a:prstGeom>
          <a:noFill/>
        </p:spPr>
        <p:txBody>
          <a:bodyPr wrap="square" rtlCol="0">
            <a:spAutoFit/>
          </a:bodyPr>
          <a:lstStyle/>
          <a:p>
            <a:r>
              <a:rPr lang="es-ES" sz="1400" i="1" dirty="0" err="1"/>
              <a:t>Ramanathan</a:t>
            </a:r>
            <a:r>
              <a:rPr lang="es-ES" sz="1400" i="1" dirty="0"/>
              <a:t> S, Al-</a:t>
            </a:r>
            <a:r>
              <a:rPr lang="es-ES" sz="1400" i="1" dirty="0" err="1"/>
              <a:t>Diwani</a:t>
            </a:r>
            <a:r>
              <a:rPr lang="es-ES" sz="1400" i="1" dirty="0"/>
              <a:t> A, Waters P, </a:t>
            </a:r>
            <a:r>
              <a:rPr lang="es-ES" sz="1400" i="1" dirty="0" err="1"/>
              <a:t>Irani</a:t>
            </a:r>
            <a:r>
              <a:rPr lang="es-ES" sz="1400" i="1" dirty="0"/>
              <a:t> SR. The </a:t>
            </a:r>
            <a:r>
              <a:rPr lang="es-ES" sz="1400" i="1" dirty="0" err="1"/>
              <a:t>autoantibody-mediated</a:t>
            </a:r>
            <a:r>
              <a:rPr lang="es-ES" sz="1400" i="1" dirty="0"/>
              <a:t> encephalitides: </a:t>
            </a:r>
            <a:r>
              <a:rPr lang="es-ES" sz="1400" i="1" dirty="0" err="1"/>
              <a:t>from</a:t>
            </a:r>
            <a:r>
              <a:rPr lang="es-ES" sz="1400" i="1" dirty="0"/>
              <a:t> clinical </a:t>
            </a:r>
            <a:r>
              <a:rPr lang="es-ES" sz="1400" i="1" dirty="0" err="1"/>
              <a:t>observations</a:t>
            </a:r>
            <a:r>
              <a:rPr lang="es-ES" sz="1400" i="1" dirty="0"/>
              <a:t> to molecular </a:t>
            </a:r>
            <a:r>
              <a:rPr lang="es-ES" sz="1400" i="1" dirty="0" err="1"/>
              <a:t>pathogenesis</a:t>
            </a:r>
            <a:r>
              <a:rPr lang="es-ES" sz="1400" i="1" dirty="0"/>
              <a:t> J Neurol. 2019</a:t>
            </a:r>
          </a:p>
        </p:txBody>
      </p:sp>
    </p:spTree>
    <p:extLst>
      <p:ext uri="{BB962C8B-B14F-4D97-AF65-F5344CB8AC3E}">
        <p14:creationId xmlns:p14="http://schemas.microsoft.com/office/powerpoint/2010/main" xmlns="" val="646980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a:stretch/>
        </p:blipFill>
        <p:spPr>
          <a:xfrm>
            <a:off x="2163382" y="74730"/>
            <a:ext cx="8077200" cy="3163770"/>
          </a:xfrm>
          <a:prstGeom prst="rect">
            <a:avLst/>
          </a:prstGeom>
        </p:spPr>
      </p:pic>
      <p:pic>
        <p:nvPicPr>
          <p:cNvPr id="6" name="Imagen 5"/>
          <p:cNvPicPr>
            <a:picLocks noChangeAspect="1"/>
          </p:cNvPicPr>
          <p:nvPr/>
        </p:nvPicPr>
        <p:blipFill rotWithShape="1">
          <a:blip r:embed="rId3" cstate="email"/>
          <a:srcRect/>
          <a:stretch/>
        </p:blipFill>
        <p:spPr>
          <a:xfrm>
            <a:off x="211965" y="3238500"/>
            <a:ext cx="11980035" cy="3619500"/>
          </a:xfrm>
          <a:prstGeom prst="rect">
            <a:avLst/>
          </a:prstGeom>
        </p:spPr>
      </p:pic>
    </p:spTree>
    <p:extLst>
      <p:ext uri="{BB962C8B-B14F-4D97-AF65-F5344CB8AC3E}">
        <p14:creationId xmlns:p14="http://schemas.microsoft.com/office/powerpoint/2010/main" xmlns="" val="2882324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a:stretch/>
        </p:blipFill>
        <p:spPr>
          <a:xfrm>
            <a:off x="0" y="58138"/>
            <a:ext cx="10953750" cy="2351431"/>
          </a:xfrm>
          <a:prstGeom prst="rect">
            <a:avLst/>
          </a:prstGeom>
        </p:spPr>
      </p:pic>
      <p:pic>
        <p:nvPicPr>
          <p:cNvPr id="5" name="Imagen 4"/>
          <p:cNvPicPr>
            <a:picLocks noChangeAspect="1"/>
          </p:cNvPicPr>
          <p:nvPr/>
        </p:nvPicPr>
        <p:blipFill rotWithShape="1">
          <a:blip r:embed="rId3"/>
          <a:srcRect/>
          <a:stretch/>
        </p:blipFill>
        <p:spPr>
          <a:xfrm>
            <a:off x="1927752" y="2779988"/>
            <a:ext cx="10185136" cy="3711666"/>
          </a:xfrm>
          <a:prstGeom prst="rect">
            <a:avLst/>
          </a:prstGeom>
        </p:spPr>
      </p:pic>
    </p:spTree>
    <p:extLst>
      <p:ext uri="{BB962C8B-B14F-4D97-AF65-F5344CB8AC3E}">
        <p14:creationId xmlns:p14="http://schemas.microsoft.com/office/powerpoint/2010/main" xmlns="" val="2816024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C6DF4B1A-F000-4996-B554-C085A1CF3AF3}"/>
              </a:ext>
            </a:extLst>
          </p:cNvPr>
          <p:cNvPicPr>
            <a:picLocks noChangeAspect="1"/>
          </p:cNvPicPr>
          <p:nvPr/>
        </p:nvPicPr>
        <p:blipFill>
          <a:blip r:embed="rId2" cstate="email"/>
          <a:stretch>
            <a:fillRect/>
          </a:stretch>
        </p:blipFill>
        <p:spPr>
          <a:xfrm>
            <a:off x="546848" y="204737"/>
            <a:ext cx="4063252" cy="6143781"/>
          </a:xfrm>
          <a:prstGeom prst="rect">
            <a:avLst/>
          </a:prstGeom>
        </p:spPr>
      </p:pic>
      <p:pic>
        <p:nvPicPr>
          <p:cNvPr id="2" name="Imagen 1"/>
          <p:cNvPicPr>
            <a:picLocks noChangeAspect="1"/>
          </p:cNvPicPr>
          <p:nvPr/>
        </p:nvPicPr>
        <p:blipFill>
          <a:blip r:embed="rId3"/>
          <a:stretch>
            <a:fillRect/>
          </a:stretch>
        </p:blipFill>
        <p:spPr>
          <a:xfrm>
            <a:off x="7258050" y="204737"/>
            <a:ext cx="3810185" cy="6477315"/>
          </a:xfrm>
          <a:prstGeom prst="rect">
            <a:avLst/>
          </a:prstGeom>
        </p:spPr>
      </p:pic>
      <p:pic>
        <p:nvPicPr>
          <p:cNvPr id="3" name="Imagen 2"/>
          <p:cNvPicPr>
            <a:picLocks noChangeAspect="1"/>
          </p:cNvPicPr>
          <p:nvPr/>
        </p:nvPicPr>
        <p:blipFill>
          <a:blip r:embed="rId4" cstate="email"/>
          <a:stretch>
            <a:fillRect/>
          </a:stretch>
        </p:blipFill>
        <p:spPr>
          <a:xfrm>
            <a:off x="1543051" y="2022492"/>
            <a:ext cx="7353300" cy="4137788"/>
          </a:xfrm>
          <a:prstGeom prst="rect">
            <a:avLst/>
          </a:prstGeom>
        </p:spPr>
      </p:pic>
    </p:spTree>
    <p:extLst>
      <p:ext uri="{BB962C8B-B14F-4D97-AF65-F5344CB8AC3E}">
        <p14:creationId xmlns:p14="http://schemas.microsoft.com/office/powerpoint/2010/main" xmlns="" val="387357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6E5FC822-971C-41A5-9DB8-553014727341}"/>
              </a:ext>
            </a:extLst>
          </p:cNvPr>
          <p:cNvPicPr>
            <a:picLocks noChangeAspect="1"/>
          </p:cNvPicPr>
          <p:nvPr/>
        </p:nvPicPr>
        <p:blipFill rotWithShape="1">
          <a:blip r:embed="rId3" cstate="email"/>
          <a:srcRect/>
          <a:stretch/>
        </p:blipFill>
        <p:spPr>
          <a:xfrm>
            <a:off x="1819510" y="11962"/>
            <a:ext cx="8552979" cy="6846038"/>
          </a:xfrm>
          <a:prstGeom prst="rect">
            <a:avLst/>
          </a:prstGeom>
        </p:spPr>
      </p:pic>
      <p:sp>
        <p:nvSpPr>
          <p:cNvPr id="6" name="CuadroTexto 5">
            <a:extLst>
              <a:ext uri="{FF2B5EF4-FFF2-40B4-BE49-F238E27FC236}">
                <a16:creationId xmlns:a16="http://schemas.microsoft.com/office/drawing/2014/main" xmlns="" id="{F81183AE-7FEA-45C1-B2D3-2C0E87B8AC22}"/>
              </a:ext>
            </a:extLst>
          </p:cNvPr>
          <p:cNvSpPr txBox="1"/>
          <p:nvPr/>
        </p:nvSpPr>
        <p:spPr>
          <a:xfrm>
            <a:off x="10514065" y="5103674"/>
            <a:ext cx="1677935" cy="1754326"/>
          </a:xfrm>
          <a:prstGeom prst="rect">
            <a:avLst/>
          </a:prstGeom>
          <a:noFill/>
        </p:spPr>
        <p:txBody>
          <a:bodyPr wrap="square" rtlCol="0">
            <a:spAutoFit/>
          </a:bodyPr>
          <a:lstStyle/>
          <a:p>
            <a:r>
              <a:rPr lang="es-ES" dirty="0"/>
              <a:t>Dalmau J, Graus F. </a:t>
            </a:r>
            <a:r>
              <a:rPr lang="es-ES" dirty="0" err="1"/>
              <a:t>Antibody-Mediated</a:t>
            </a:r>
            <a:r>
              <a:rPr lang="es-ES" dirty="0"/>
              <a:t> </a:t>
            </a:r>
            <a:r>
              <a:rPr lang="es-ES" dirty="0" err="1"/>
              <a:t>Encephalitis</a:t>
            </a:r>
            <a:r>
              <a:rPr lang="es-ES" dirty="0"/>
              <a:t>. </a:t>
            </a:r>
            <a:r>
              <a:rPr lang="es-ES" i="1" dirty="0"/>
              <a:t>N Engl J </a:t>
            </a:r>
            <a:r>
              <a:rPr lang="es-ES" i="1" dirty="0" err="1"/>
              <a:t>Med</a:t>
            </a:r>
            <a:r>
              <a:rPr lang="es-ES" dirty="0"/>
              <a:t>. 2018</a:t>
            </a:r>
          </a:p>
        </p:txBody>
      </p:sp>
    </p:spTree>
    <p:extLst>
      <p:ext uri="{BB962C8B-B14F-4D97-AF65-F5344CB8AC3E}">
        <p14:creationId xmlns:p14="http://schemas.microsoft.com/office/powerpoint/2010/main" xmlns="" val="1076312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3252787" y="892629"/>
            <a:ext cx="5943600" cy="1390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chemeClr val="tx1"/>
                </a:solidFill>
              </a:rPr>
              <a:t>ENCEFALITIS AUTOINMUNE</a:t>
            </a:r>
            <a:endParaRPr lang="es-ES" sz="2800" b="1" dirty="0">
              <a:solidFill>
                <a:schemeClr val="tx1"/>
              </a:solidFill>
            </a:endParaRPr>
          </a:p>
        </p:txBody>
      </p:sp>
      <p:cxnSp>
        <p:nvCxnSpPr>
          <p:cNvPr id="7" name="Conector recto de flecha 6"/>
          <p:cNvCxnSpPr/>
          <p:nvPr/>
        </p:nvCxnSpPr>
        <p:spPr>
          <a:xfrm>
            <a:off x="3524250" y="2362200"/>
            <a:ext cx="0" cy="1485900"/>
          </a:xfrm>
          <a:prstGeom prst="straightConnector1">
            <a:avLst/>
          </a:prstGeom>
          <a:ln w="66675">
            <a:solidFill>
              <a:schemeClr val="accent6">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Rectángulo redondeado 7"/>
          <p:cNvSpPr/>
          <p:nvPr/>
        </p:nvSpPr>
        <p:spPr>
          <a:xfrm>
            <a:off x="685799" y="4005942"/>
            <a:ext cx="3667125" cy="10477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ENCEFALITIS PARENOPLÁSICA</a:t>
            </a:r>
          </a:p>
          <a:p>
            <a:pPr algn="ctr"/>
            <a:r>
              <a:rPr lang="es-ES" b="1" dirty="0" smtClean="0">
                <a:solidFill>
                  <a:schemeClr val="tx1"/>
                </a:solidFill>
              </a:rPr>
              <a:t>(anticuerpos antígenos intracelulares-onconeuronales)</a:t>
            </a:r>
            <a:endParaRPr lang="es-ES" b="1" dirty="0">
              <a:solidFill>
                <a:schemeClr val="tx1"/>
              </a:solidFill>
            </a:endParaRPr>
          </a:p>
        </p:txBody>
      </p:sp>
      <p:cxnSp>
        <p:nvCxnSpPr>
          <p:cNvPr id="10" name="Conector recto de flecha 9"/>
          <p:cNvCxnSpPr/>
          <p:nvPr/>
        </p:nvCxnSpPr>
        <p:spPr>
          <a:xfrm>
            <a:off x="9010650" y="2362200"/>
            <a:ext cx="0" cy="1485900"/>
          </a:xfrm>
          <a:prstGeom prst="straightConnector1">
            <a:avLst/>
          </a:prstGeom>
          <a:ln w="66675">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 name="Rectángulo redondeado 11"/>
          <p:cNvSpPr/>
          <p:nvPr/>
        </p:nvSpPr>
        <p:spPr>
          <a:xfrm>
            <a:off x="8096250" y="4005942"/>
            <a:ext cx="3905250" cy="104775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ENCEFALITIS asociada a anticuerpos contra proteínas de superficie neuronal</a:t>
            </a:r>
          </a:p>
        </p:txBody>
      </p:sp>
      <p:sp>
        <p:nvSpPr>
          <p:cNvPr id="13" name="Rectángulo redondeado 12"/>
          <p:cNvSpPr/>
          <p:nvPr/>
        </p:nvSpPr>
        <p:spPr>
          <a:xfrm>
            <a:off x="5329237" y="4005942"/>
            <a:ext cx="1790700" cy="1047750"/>
          </a:xfrm>
          <a:prstGeom prst="roundRect">
            <a:avLst/>
          </a:prstGeom>
          <a:solidFill>
            <a:schemeClr val="accent6">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ENCEFALITIS LÍMBICA</a:t>
            </a:r>
            <a:endParaRPr lang="es-ES" b="1" dirty="0">
              <a:solidFill>
                <a:schemeClr val="tx1"/>
              </a:solidFill>
            </a:endParaRPr>
          </a:p>
        </p:txBody>
      </p:sp>
      <p:cxnSp>
        <p:nvCxnSpPr>
          <p:cNvPr id="15" name="Conector recto de flecha 14"/>
          <p:cNvCxnSpPr/>
          <p:nvPr/>
        </p:nvCxnSpPr>
        <p:spPr>
          <a:xfrm>
            <a:off x="4352925" y="4525734"/>
            <a:ext cx="685800" cy="0"/>
          </a:xfrm>
          <a:prstGeom prst="straightConnector1">
            <a:avLst/>
          </a:prstGeom>
          <a:ln w="57150" cmpd="sng">
            <a:solidFill>
              <a:schemeClr val="accent6">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stCxn id="12" idx="1"/>
          </p:cNvCxnSpPr>
          <p:nvPr/>
        </p:nvCxnSpPr>
        <p:spPr>
          <a:xfrm flipH="1">
            <a:off x="7353300" y="4529817"/>
            <a:ext cx="742950" cy="0"/>
          </a:xfrm>
          <a:prstGeom prst="straightConnector1">
            <a:avLst/>
          </a:prstGeom>
          <a:ln w="47625">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Elipse 19"/>
          <p:cNvSpPr/>
          <p:nvPr/>
        </p:nvSpPr>
        <p:spPr>
          <a:xfrm>
            <a:off x="5472112" y="5543550"/>
            <a:ext cx="1504950" cy="104775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CÁNCER</a:t>
            </a:r>
            <a:endParaRPr lang="es-ES" b="1" dirty="0">
              <a:solidFill>
                <a:schemeClr val="tx1"/>
              </a:solidFill>
            </a:endParaRPr>
          </a:p>
        </p:txBody>
      </p:sp>
      <p:cxnSp>
        <p:nvCxnSpPr>
          <p:cNvPr id="22" name="Conector recto de flecha 21"/>
          <p:cNvCxnSpPr/>
          <p:nvPr/>
        </p:nvCxnSpPr>
        <p:spPr>
          <a:xfrm flipH="1" flipV="1">
            <a:off x="4352924" y="5334000"/>
            <a:ext cx="976313" cy="73342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V="1">
            <a:off x="7119937" y="5334000"/>
            <a:ext cx="976313" cy="733425"/>
          </a:xfrm>
          <a:prstGeom prst="straightConnector1">
            <a:avLst/>
          </a:prstGeom>
          <a:ln w="444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12" idx="2"/>
          </p:cNvCxnSpPr>
          <p:nvPr/>
        </p:nvCxnSpPr>
        <p:spPr>
          <a:xfrm flipH="1">
            <a:off x="10039350" y="5053692"/>
            <a:ext cx="9525" cy="756558"/>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31" name="Rectángulo redondeado 30"/>
          <p:cNvSpPr/>
          <p:nvPr/>
        </p:nvSpPr>
        <p:spPr>
          <a:xfrm>
            <a:off x="8586787" y="5810250"/>
            <a:ext cx="2924176" cy="604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b="1" dirty="0" smtClean="0">
                <a:solidFill>
                  <a:schemeClr val="tx1"/>
                </a:solidFill>
              </a:rPr>
              <a:t>Encefalitis anti-NMDA</a:t>
            </a:r>
          </a:p>
          <a:p>
            <a:pPr marL="285750" indent="-285750">
              <a:buFont typeface="Arial" panose="020B0604020202020204" pitchFamily="34" charset="0"/>
              <a:buChar char="•"/>
            </a:pPr>
            <a:r>
              <a:rPr lang="es-ES" b="1" dirty="0" smtClean="0">
                <a:solidFill>
                  <a:schemeClr val="tx1"/>
                </a:solidFill>
              </a:rPr>
              <a:t>Otros: </a:t>
            </a:r>
            <a:r>
              <a:rPr lang="es-ES" b="1" dirty="0" err="1" smtClean="0">
                <a:solidFill>
                  <a:schemeClr val="tx1"/>
                </a:solidFill>
              </a:rPr>
              <a:t>Morvan</a:t>
            </a:r>
            <a:r>
              <a:rPr lang="es-ES" b="1" dirty="0" smtClean="0">
                <a:solidFill>
                  <a:schemeClr val="tx1"/>
                </a:solidFill>
              </a:rPr>
              <a:t>, IgLON5…</a:t>
            </a:r>
            <a:endParaRPr lang="es-ES" dirty="0"/>
          </a:p>
        </p:txBody>
      </p:sp>
    </p:spTree>
    <p:extLst>
      <p:ext uri="{BB962C8B-B14F-4D97-AF65-F5344CB8AC3E}">
        <p14:creationId xmlns:p14="http://schemas.microsoft.com/office/powerpoint/2010/main" xmlns="" val="3121330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414337" y="381000"/>
            <a:ext cx="1790700" cy="1047750"/>
          </a:xfrm>
          <a:prstGeom prst="roundRect">
            <a:avLst/>
          </a:prstGeom>
          <a:solidFill>
            <a:schemeClr val="accent6">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ENCEFALITIS LÍMBICA</a:t>
            </a:r>
            <a:endParaRPr lang="es-ES" b="1" dirty="0">
              <a:solidFill>
                <a:schemeClr val="tx1"/>
              </a:solidFill>
            </a:endParaRPr>
          </a:p>
        </p:txBody>
      </p:sp>
      <p:pic>
        <p:nvPicPr>
          <p:cNvPr id="6" name="Imagen 5"/>
          <p:cNvPicPr>
            <a:picLocks noChangeAspect="1"/>
          </p:cNvPicPr>
          <p:nvPr/>
        </p:nvPicPr>
        <p:blipFill rotWithShape="1">
          <a:blip r:embed="rId2" cstate="email"/>
          <a:srcRect/>
          <a:stretch/>
        </p:blipFill>
        <p:spPr>
          <a:xfrm>
            <a:off x="5257800" y="1143000"/>
            <a:ext cx="6765998" cy="4448176"/>
          </a:xfrm>
          <a:prstGeom prst="rect">
            <a:avLst/>
          </a:prstGeom>
        </p:spPr>
      </p:pic>
      <p:sp>
        <p:nvSpPr>
          <p:cNvPr id="9" name="CuadroTexto 8"/>
          <p:cNvSpPr txBox="1"/>
          <p:nvPr/>
        </p:nvSpPr>
        <p:spPr>
          <a:xfrm>
            <a:off x="140666" y="1951374"/>
            <a:ext cx="4945684" cy="3447098"/>
          </a:xfrm>
          <a:prstGeom prst="rect">
            <a:avLst/>
          </a:prstGeom>
          <a:noFill/>
          <a:ln>
            <a:solidFill>
              <a:srgbClr val="0070C0"/>
            </a:solidFill>
          </a:ln>
        </p:spPr>
        <p:txBody>
          <a:bodyPr wrap="square" rtlCol="0">
            <a:spAutoFit/>
          </a:bodyPr>
          <a:lstStyle/>
          <a:p>
            <a:pPr marL="285750" indent="-285750">
              <a:buFont typeface="Arial" panose="020B0604020202020204" pitchFamily="34" charset="0"/>
              <a:buChar char="•"/>
            </a:pPr>
            <a:r>
              <a:rPr lang="en-US" sz="2000" b="1" dirty="0" err="1" smtClean="0"/>
              <a:t>Curso</a:t>
            </a:r>
            <a:r>
              <a:rPr lang="en-US" sz="2000" b="1" dirty="0" smtClean="0"/>
              <a:t> </a:t>
            </a:r>
            <a:r>
              <a:rPr lang="en-US" sz="2000" b="1" dirty="0" err="1" smtClean="0"/>
              <a:t>subagudo</a:t>
            </a:r>
            <a:r>
              <a:rPr lang="en-US" sz="2000" b="1" dirty="0" smtClean="0"/>
              <a:t> (días/semanas)</a:t>
            </a:r>
          </a:p>
          <a:p>
            <a:pPr marL="285750" indent="-285750">
              <a:buFont typeface="Arial" panose="020B0604020202020204" pitchFamily="34" charset="0"/>
              <a:buChar char="•"/>
            </a:pPr>
            <a:endParaRPr lang="en-US" sz="2000" b="1" dirty="0" smtClean="0"/>
          </a:p>
          <a:p>
            <a:pPr marL="285750" indent="-285750">
              <a:buFont typeface="Arial" panose="020B0604020202020204" pitchFamily="34" charset="0"/>
              <a:buChar char="•"/>
            </a:pPr>
            <a:r>
              <a:rPr lang="en-US" sz="2000" b="1" dirty="0" err="1" smtClean="0"/>
              <a:t>Alteraciones</a:t>
            </a:r>
            <a:r>
              <a:rPr lang="en-US" sz="2000" b="1" dirty="0" smtClean="0"/>
              <a:t> </a:t>
            </a:r>
            <a:r>
              <a:rPr lang="en-US" sz="2000" b="1" dirty="0" err="1" smtClean="0"/>
              <a:t>comportamiento</a:t>
            </a:r>
            <a:r>
              <a:rPr lang="en-US" sz="2000" b="1" dirty="0" smtClean="0"/>
              <a:t>/</a:t>
            </a:r>
            <a:r>
              <a:rPr lang="en-US" sz="2000" b="1" dirty="0" err="1" smtClean="0"/>
              <a:t>ánimo</a:t>
            </a:r>
            <a:endParaRPr lang="en-US" sz="2000" b="1" dirty="0" smtClean="0"/>
          </a:p>
          <a:p>
            <a:pPr marL="285750" indent="-285750">
              <a:buFont typeface="Arial" panose="020B0604020202020204" pitchFamily="34" charset="0"/>
              <a:buChar char="•"/>
            </a:pPr>
            <a:endParaRPr lang="en-US" sz="2000" b="1" dirty="0" smtClean="0"/>
          </a:p>
          <a:p>
            <a:pPr marL="285750" indent="-285750">
              <a:buFont typeface="Arial" panose="020B0604020202020204" pitchFamily="34" charset="0"/>
              <a:buChar char="•"/>
            </a:pPr>
            <a:r>
              <a:rPr lang="en-US" sz="2000" b="1" dirty="0" smtClean="0"/>
              <a:t>Afectación </a:t>
            </a:r>
            <a:r>
              <a:rPr lang="en-US" sz="2000" b="1" dirty="0" err="1" smtClean="0"/>
              <a:t>memoria</a:t>
            </a:r>
            <a:r>
              <a:rPr lang="en-US" sz="2000" b="1" dirty="0" smtClean="0"/>
              <a:t> a </a:t>
            </a:r>
            <a:r>
              <a:rPr lang="en-US" sz="2000" b="1" dirty="0" err="1" smtClean="0"/>
              <a:t>corto</a:t>
            </a:r>
            <a:r>
              <a:rPr lang="en-US" sz="2000" b="1" dirty="0" smtClean="0"/>
              <a:t> </a:t>
            </a:r>
            <a:r>
              <a:rPr lang="en-US" sz="2000" b="1" dirty="0" err="1" smtClean="0"/>
              <a:t>plazo</a:t>
            </a:r>
            <a:endParaRPr lang="en-US" sz="2000" b="1" dirty="0" smtClean="0"/>
          </a:p>
          <a:p>
            <a:pPr marL="285750" indent="-285750">
              <a:buFont typeface="Arial" panose="020B0604020202020204" pitchFamily="34" charset="0"/>
              <a:buChar char="•"/>
            </a:pPr>
            <a:endParaRPr lang="en-US" sz="2000" b="1" dirty="0" smtClean="0"/>
          </a:p>
          <a:p>
            <a:pPr marL="285750" indent="-285750">
              <a:buFont typeface="Arial" panose="020B0604020202020204" pitchFamily="34" charset="0"/>
              <a:buChar char="•"/>
            </a:pPr>
            <a:r>
              <a:rPr lang="en-US" sz="2000" b="1" dirty="0" smtClean="0"/>
              <a:t>Crisis </a:t>
            </a:r>
            <a:r>
              <a:rPr lang="en-US" sz="2000" b="1" dirty="0" err="1" smtClean="0"/>
              <a:t>epilépticas</a:t>
            </a:r>
            <a:endParaRPr lang="en-US" sz="2000" b="1" dirty="0" smtClean="0"/>
          </a:p>
          <a:p>
            <a:pPr marL="285750" indent="-285750">
              <a:buFont typeface="Arial" panose="020B0604020202020204" pitchFamily="34" charset="0"/>
              <a:buChar char="•"/>
            </a:pPr>
            <a:endParaRPr lang="en-US" sz="2000" b="1" dirty="0" smtClean="0"/>
          </a:p>
          <a:p>
            <a:pPr marL="285750" indent="-285750">
              <a:buFont typeface="Arial" panose="020B0604020202020204" pitchFamily="34" charset="0"/>
              <a:buChar char="•"/>
            </a:pPr>
            <a:r>
              <a:rPr lang="en-US" sz="2000" b="1" dirty="0" err="1" smtClean="0"/>
              <a:t>Disfunción</a:t>
            </a:r>
            <a:r>
              <a:rPr lang="en-US" sz="2000" b="1" dirty="0" smtClean="0"/>
              <a:t> </a:t>
            </a:r>
            <a:r>
              <a:rPr lang="en-US" sz="2000" b="1" dirty="0" err="1" smtClean="0"/>
              <a:t>hipotalámica</a:t>
            </a:r>
            <a:r>
              <a:rPr lang="en-US" sz="2000" b="1" dirty="0" smtClean="0"/>
              <a:t> (</a:t>
            </a:r>
            <a:r>
              <a:rPr lang="en-US" sz="2000" b="1" dirty="0" err="1" smtClean="0"/>
              <a:t>hipertermia</a:t>
            </a:r>
            <a:r>
              <a:rPr lang="en-US" sz="2000" b="1" dirty="0" smtClean="0"/>
              <a:t>, </a:t>
            </a:r>
            <a:r>
              <a:rPr lang="en-US" sz="2000" b="1" dirty="0" err="1" smtClean="0"/>
              <a:t>somonlencia</a:t>
            </a:r>
            <a:r>
              <a:rPr lang="en-US" sz="2000" b="1" dirty="0" smtClean="0"/>
              <a:t> y </a:t>
            </a:r>
            <a:r>
              <a:rPr lang="en-US" sz="2000" b="1" dirty="0" err="1" smtClean="0"/>
              <a:t>alteraciones</a:t>
            </a:r>
            <a:r>
              <a:rPr lang="en-US" sz="2000" b="1" dirty="0" smtClean="0"/>
              <a:t> </a:t>
            </a:r>
            <a:r>
              <a:rPr lang="en-US" sz="2000" b="1" dirty="0" err="1" smtClean="0"/>
              <a:t>endocrinas</a:t>
            </a:r>
            <a:endParaRPr lang="en-US" sz="2000" b="1"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xmlns="" val="1481612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A1BB305E-4410-454F-B2FC-ABE57320F5DC}"/>
              </a:ext>
            </a:extLst>
          </p:cNvPr>
          <p:cNvPicPr>
            <a:picLocks noChangeAspect="1"/>
          </p:cNvPicPr>
          <p:nvPr/>
        </p:nvPicPr>
        <p:blipFill rotWithShape="1">
          <a:blip r:embed="rId2" cstate="email"/>
          <a:srcRect/>
          <a:stretch/>
        </p:blipFill>
        <p:spPr>
          <a:xfrm>
            <a:off x="234856" y="1747156"/>
            <a:ext cx="11957144" cy="4898571"/>
          </a:xfrm>
          <a:prstGeom prst="rect">
            <a:avLst/>
          </a:prstGeom>
        </p:spPr>
      </p:pic>
      <p:sp>
        <p:nvSpPr>
          <p:cNvPr id="5" name="Rectángulo redondeado 4"/>
          <p:cNvSpPr/>
          <p:nvPr/>
        </p:nvSpPr>
        <p:spPr>
          <a:xfrm>
            <a:off x="3463972" y="166006"/>
            <a:ext cx="5943600" cy="1390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rPr>
              <a:t>ENCEFALITIS AUTOINMUNE/</a:t>
            </a:r>
            <a:r>
              <a:rPr lang="es-ES" sz="2400" b="1" dirty="0">
                <a:solidFill>
                  <a:schemeClr val="tx1"/>
                </a:solidFill>
              </a:rPr>
              <a:t>ENCEFALITIS asociada a anticuerpos contra proteínas de superficie </a:t>
            </a:r>
            <a:r>
              <a:rPr lang="es-ES" sz="2400" b="1" dirty="0" smtClean="0">
                <a:solidFill>
                  <a:schemeClr val="tx1"/>
                </a:solidFill>
              </a:rPr>
              <a:t>neuronal</a:t>
            </a:r>
            <a:endParaRPr lang="es-ES" sz="2800" b="1" dirty="0">
              <a:solidFill>
                <a:schemeClr val="tx1"/>
              </a:solidFill>
            </a:endParaRPr>
          </a:p>
        </p:txBody>
      </p:sp>
    </p:spTree>
    <p:extLst>
      <p:ext uri="{BB962C8B-B14F-4D97-AF65-F5344CB8AC3E}">
        <p14:creationId xmlns:p14="http://schemas.microsoft.com/office/powerpoint/2010/main" xmlns="" val="2948582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741CE7A9-0669-499E-9604-4F93E957EED9}"/>
              </a:ext>
            </a:extLst>
          </p:cNvPr>
          <p:cNvPicPr>
            <a:picLocks noChangeAspect="1"/>
          </p:cNvPicPr>
          <p:nvPr/>
        </p:nvPicPr>
        <p:blipFill rotWithShape="1">
          <a:blip r:embed="rId2" cstate="email"/>
          <a:srcRect/>
          <a:stretch/>
        </p:blipFill>
        <p:spPr>
          <a:xfrm>
            <a:off x="702391" y="685800"/>
            <a:ext cx="10782664" cy="2492829"/>
          </a:xfrm>
          <a:prstGeom prst="rect">
            <a:avLst/>
          </a:prstGeom>
        </p:spPr>
      </p:pic>
      <p:pic>
        <p:nvPicPr>
          <p:cNvPr id="5" name="Imagen 4">
            <a:extLst>
              <a:ext uri="{FF2B5EF4-FFF2-40B4-BE49-F238E27FC236}">
                <a16:creationId xmlns:a16="http://schemas.microsoft.com/office/drawing/2014/main" xmlns="" id="{3ACEA043-CC06-4FE6-BB45-E8772B707D0D}"/>
              </a:ext>
            </a:extLst>
          </p:cNvPr>
          <p:cNvPicPr>
            <a:picLocks noChangeAspect="1"/>
          </p:cNvPicPr>
          <p:nvPr/>
        </p:nvPicPr>
        <p:blipFill rotWithShape="1">
          <a:blip r:embed="rId3" cstate="email"/>
          <a:srcRect/>
          <a:stretch/>
        </p:blipFill>
        <p:spPr>
          <a:xfrm>
            <a:off x="698627" y="3766457"/>
            <a:ext cx="10758965" cy="2122714"/>
          </a:xfrm>
          <a:prstGeom prst="rect">
            <a:avLst/>
          </a:prstGeom>
        </p:spPr>
      </p:pic>
    </p:spTree>
    <p:extLst>
      <p:ext uri="{BB962C8B-B14F-4D97-AF65-F5344CB8AC3E}">
        <p14:creationId xmlns:p14="http://schemas.microsoft.com/office/powerpoint/2010/main" xmlns="" val="4212331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EF46BD2B-5E68-4F27-AFA6-FF779B143476}"/>
              </a:ext>
            </a:extLst>
          </p:cNvPr>
          <p:cNvPicPr>
            <a:picLocks noChangeAspect="1"/>
          </p:cNvPicPr>
          <p:nvPr/>
        </p:nvPicPr>
        <p:blipFill rotWithShape="1">
          <a:blip r:embed="rId3" cstate="email"/>
          <a:srcRect/>
          <a:stretch/>
        </p:blipFill>
        <p:spPr>
          <a:xfrm>
            <a:off x="1830732" y="228600"/>
            <a:ext cx="8314755" cy="2460171"/>
          </a:xfrm>
          <a:prstGeom prst="rect">
            <a:avLst/>
          </a:prstGeom>
        </p:spPr>
      </p:pic>
      <p:pic>
        <p:nvPicPr>
          <p:cNvPr id="5" name="Imagen 4">
            <a:extLst>
              <a:ext uri="{FF2B5EF4-FFF2-40B4-BE49-F238E27FC236}">
                <a16:creationId xmlns:a16="http://schemas.microsoft.com/office/drawing/2014/main" xmlns="" id="{027A2023-820F-435D-81D6-74828CDC3D71}"/>
              </a:ext>
            </a:extLst>
          </p:cNvPr>
          <p:cNvPicPr>
            <a:picLocks noChangeAspect="1"/>
          </p:cNvPicPr>
          <p:nvPr/>
        </p:nvPicPr>
        <p:blipFill rotWithShape="1">
          <a:blip r:embed="rId4"/>
          <a:srcRect/>
          <a:stretch/>
        </p:blipFill>
        <p:spPr>
          <a:xfrm>
            <a:off x="7445828" y="2688771"/>
            <a:ext cx="2349314" cy="321130"/>
          </a:xfrm>
          <a:prstGeom prst="rect">
            <a:avLst/>
          </a:prstGeom>
        </p:spPr>
      </p:pic>
      <p:pic>
        <p:nvPicPr>
          <p:cNvPr id="6" name="Imagen 5">
            <a:extLst>
              <a:ext uri="{FF2B5EF4-FFF2-40B4-BE49-F238E27FC236}">
                <a16:creationId xmlns:a16="http://schemas.microsoft.com/office/drawing/2014/main" xmlns="" id="{89306378-525A-4192-BDF5-51EB0A381D78}"/>
              </a:ext>
            </a:extLst>
          </p:cNvPr>
          <p:cNvPicPr>
            <a:picLocks noChangeAspect="1"/>
          </p:cNvPicPr>
          <p:nvPr/>
        </p:nvPicPr>
        <p:blipFill rotWithShape="1">
          <a:blip r:embed="rId5" cstate="email"/>
          <a:srcRect/>
          <a:stretch/>
        </p:blipFill>
        <p:spPr>
          <a:xfrm>
            <a:off x="1983132" y="3548742"/>
            <a:ext cx="7641771" cy="2460171"/>
          </a:xfrm>
          <a:prstGeom prst="rect">
            <a:avLst/>
          </a:prstGeom>
        </p:spPr>
      </p:pic>
      <p:pic>
        <p:nvPicPr>
          <p:cNvPr id="7" name="Imagen 6">
            <a:extLst>
              <a:ext uri="{FF2B5EF4-FFF2-40B4-BE49-F238E27FC236}">
                <a16:creationId xmlns:a16="http://schemas.microsoft.com/office/drawing/2014/main" xmlns="" id="{B7A2ADE2-B91D-4EE9-AA65-AF6FE6D576E3}"/>
              </a:ext>
            </a:extLst>
          </p:cNvPr>
          <p:cNvPicPr>
            <a:picLocks noChangeAspect="1"/>
          </p:cNvPicPr>
          <p:nvPr/>
        </p:nvPicPr>
        <p:blipFill rotWithShape="1">
          <a:blip r:embed="rId6" cstate="email"/>
          <a:srcRect/>
          <a:stretch/>
        </p:blipFill>
        <p:spPr>
          <a:xfrm>
            <a:off x="7445827" y="6052455"/>
            <a:ext cx="2197277" cy="174174"/>
          </a:xfrm>
          <a:prstGeom prst="rect">
            <a:avLst/>
          </a:prstGeom>
        </p:spPr>
      </p:pic>
    </p:spTree>
    <p:extLst>
      <p:ext uri="{BB962C8B-B14F-4D97-AF65-F5344CB8AC3E}">
        <p14:creationId xmlns:p14="http://schemas.microsoft.com/office/powerpoint/2010/main" xmlns="" val="3264725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a:stretch/>
        </p:blipFill>
        <p:spPr>
          <a:xfrm>
            <a:off x="188376" y="228600"/>
            <a:ext cx="9838592" cy="6629400"/>
          </a:xfrm>
          <a:prstGeom prst="rect">
            <a:avLst/>
          </a:prstGeom>
        </p:spPr>
      </p:pic>
      <p:sp>
        <p:nvSpPr>
          <p:cNvPr id="5" name="CuadroTexto 4"/>
          <p:cNvSpPr txBox="1"/>
          <p:nvPr/>
        </p:nvSpPr>
        <p:spPr>
          <a:xfrm>
            <a:off x="10306050" y="5147861"/>
            <a:ext cx="1885950" cy="1569660"/>
          </a:xfrm>
          <a:prstGeom prst="rect">
            <a:avLst/>
          </a:prstGeom>
          <a:noFill/>
        </p:spPr>
        <p:txBody>
          <a:bodyPr wrap="square" rtlCol="0">
            <a:spAutoFit/>
          </a:bodyPr>
          <a:lstStyle/>
          <a:p>
            <a:r>
              <a:rPr lang="es-ES" sz="1200" i="1" dirty="0"/>
              <a:t>Dalmau J, </a:t>
            </a:r>
            <a:r>
              <a:rPr lang="es-ES" sz="1200" i="1" dirty="0" err="1"/>
              <a:t>Armangué</a:t>
            </a:r>
            <a:r>
              <a:rPr lang="es-ES" sz="1200" i="1" dirty="0"/>
              <a:t> T, </a:t>
            </a:r>
            <a:r>
              <a:rPr lang="es-ES" sz="1200" i="1" dirty="0" err="1"/>
              <a:t>Planagumà</a:t>
            </a:r>
            <a:r>
              <a:rPr lang="es-ES" sz="1200" i="1" dirty="0"/>
              <a:t> J, et al. </a:t>
            </a:r>
            <a:r>
              <a:rPr lang="es-ES" sz="1200" i="1" dirty="0" err="1"/>
              <a:t>An</a:t>
            </a:r>
            <a:r>
              <a:rPr lang="es-ES" sz="1200" i="1" dirty="0"/>
              <a:t> </a:t>
            </a:r>
            <a:r>
              <a:rPr lang="es-ES" sz="1200" i="1" dirty="0" err="1"/>
              <a:t>update</a:t>
            </a:r>
            <a:r>
              <a:rPr lang="es-ES" sz="1200" i="1" dirty="0"/>
              <a:t> on anti-NMDA receptor encephalitis for </a:t>
            </a:r>
            <a:r>
              <a:rPr lang="es-ES" sz="1200" i="1" dirty="0" err="1"/>
              <a:t>neurologists</a:t>
            </a:r>
            <a:r>
              <a:rPr lang="es-ES" sz="1200" i="1" dirty="0"/>
              <a:t> and </a:t>
            </a:r>
            <a:r>
              <a:rPr lang="es-ES" sz="1200" i="1" dirty="0" err="1"/>
              <a:t>psychiatrists</a:t>
            </a:r>
            <a:r>
              <a:rPr lang="es-ES" sz="1200" i="1" dirty="0"/>
              <a:t>: </a:t>
            </a:r>
            <a:r>
              <a:rPr lang="es-ES" sz="1200" i="1" dirty="0" err="1"/>
              <a:t>mechanisms</a:t>
            </a:r>
            <a:r>
              <a:rPr lang="es-ES" sz="1200" i="1" dirty="0"/>
              <a:t> and </a:t>
            </a:r>
            <a:r>
              <a:rPr lang="es-ES" sz="1200" i="1" dirty="0" err="1"/>
              <a:t>models</a:t>
            </a:r>
            <a:r>
              <a:rPr lang="es-ES" sz="1200" i="1" dirty="0"/>
              <a:t>. </a:t>
            </a:r>
            <a:r>
              <a:rPr lang="es-ES" sz="1200" i="1" dirty="0" err="1"/>
              <a:t>Lancet</a:t>
            </a:r>
            <a:r>
              <a:rPr lang="es-ES" sz="1200" i="1" dirty="0"/>
              <a:t> </a:t>
            </a:r>
            <a:r>
              <a:rPr lang="es-ES" sz="1200" i="1" dirty="0" err="1"/>
              <a:t>Neurol</a:t>
            </a:r>
            <a:r>
              <a:rPr lang="es-ES" sz="1200" i="1" dirty="0"/>
              <a:t>. 2019</a:t>
            </a:r>
          </a:p>
        </p:txBody>
      </p:sp>
    </p:spTree>
    <p:extLst>
      <p:ext uri="{BB962C8B-B14F-4D97-AF65-F5344CB8AC3E}">
        <p14:creationId xmlns:p14="http://schemas.microsoft.com/office/powerpoint/2010/main" xmlns="" val="1229624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3406</TotalTime>
  <Words>2191</Words>
  <Application>Microsoft Office PowerPoint</Application>
  <PresentationFormat>Personalizado</PresentationFormat>
  <Paragraphs>132</Paragraphs>
  <Slides>29</Slides>
  <Notes>12</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ENCEFALITIS AUTOINMUNE: EVOLUCIÓN CLÍNICA Y CLAVES PARA EL DIAGNÓSTICO</vt:lpstr>
      <vt:lpstr>TERMINOLOGÍA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Encefalitis autoinmune: evolución clínica y claves para el diagnóstico.</dc:title>
  <dc:creator>CABEZUDO</dc:creator>
  <cp:lastModifiedBy>Julio</cp:lastModifiedBy>
  <cp:revision>117</cp:revision>
  <dcterms:created xsi:type="dcterms:W3CDTF">2020-01-15T09:09:29Z</dcterms:created>
  <dcterms:modified xsi:type="dcterms:W3CDTF">2020-02-24T12:27:47Z</dcterms:modified>
</cp:coreProperties>
</file>