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0" r:id="rId15"/>
    <p:sldId id="280" r:id="rId16"/>
    <p:sldId id="272" r:id="rId17"/>
    <p:sldId id="273" r:id="rId18"/>
    <p:sldId id="268" r:id="rId19"/>
    <p:sldId id="274" r:id="rId20"/>
    <p:sldId id="286" r:id="rId21"/>
    <p:sldId id="281" r:id="rId22"/>
    <p:sldId id="284" r:id="rId23"/>
    <p:sldId id="283" r:id="rId24"/>
    <p:sldId id="285" r:id="rId25"/>
    <p:sldId id="275" r:id="rId26"/>
    <p:sldId id="277" r:id="rId27"/>
    <p:sldId id="279" r:id="rId28"/>
    <p:sldId id="282" r:id="rId29"/>
    <p:sldId id="278" r:id="rId30"/>
    <p:sldId id="276" r:id="rId31"/>
    <p:sldId id="287" r:id="rId32"/>
    <p:sldId id="25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AEAEA"/>
    <a:srgbClr val="DDDDDD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F66D8-8CE9-4EB1-9FC1-1DECCC55458E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339FD-6DA6-4785-81CA-FAFB49166D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29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339FD-6DA6-4785-81CA-FAFB49166DC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7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339FD-6DA6-4785-81CA-FAFB49166DC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51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339FD-6DA6-4785-81CA-FAFB49166DC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24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339FD-6DA6-4785-81CA-FAFB49166DC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98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F3219-307B-480C-880A-010090F37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7BCD3-7377-4B1E-B6C2-75BE8F021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7FDE3-CF78-4707-AD1E-FD352C41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1AEE64-8D6E-458C-955F-6D3B2860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B64451-214A-4DC6-ADFE-35649C19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63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BA98E-ED68-48CB-A6FA-ACF346C8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F0BCB-672E-4BBE-B296-B1F2CA45B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3751A9-E722-41C3-A7A6-D97BC63F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C2982F-7310-44A2-838B-CFB5424D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493069-9B15-48BF-93F9-80EE0A2D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9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C5D1E6-3045-4D5A-8558-C09E4B8A0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02FCCD-32CE-4FA9-9FDD-AB86537BA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358EC5-D0E7-41E5-AFE2-20D0F9D8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E6DBD0-1C8E-46FE-A834-3B00FA3D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318B3B-B197-49DD-B242-7D3A5962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6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F3E59-BFA2-41C4-ADD3-8BD5E029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9A991D-F483-4FB1-99CE-5D290E5D5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02A83A-6A67-4B98-89A0-4C6BFCCE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F7DA9-5DFA-49CD-A35C-958056E9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5FD68F-D134-40CF-BF11-E5A7A667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15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C7F73-A38A-4580-976D-E2A33DB5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DB4F18-B72B-444D-AB26-D94C1E5A6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7C1617-2456-4984-A7B1-072A6DD5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CCAB3-A253-4F12-8B4D-BF792515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1E30B6-A4E7-47C7-BE39-18960EAB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254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63412-32FD-4199-A3E3-C139CB83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BC5195-9D3D-4C54-A759-0E8D04B4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A135EC-4665-4CC1-B8D5-9F8F3F6D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7E0DEF-01EA-46C1-BB6D-3A64C51A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AD7359-F93C-4E52-B680-A1F337E9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DB0742-41DD-4DB1-8631-7880D2EB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77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E2183-7DE2-437C-BE7D-BA7CCCA8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8A0D51-18D5-45CC-A895-3F4250A74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4D9B73-C6EE-4B32-9C5A-DFA67B811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A3119D-63D2-49F9-B792-0D09339C0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5ABBDF-10CC-4359-B03A-1BC448EE3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AB744-1C89-44F8-A57A-4392BA52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F2B8E0-45AF-4DAC-8D08-C30AB54A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93DA28-0291-4621-A920-5776F3E2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06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D27A4-FCE1-4DBD-B982-AF158E9B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FB57C3-54BB-45F0-A1A1-726CDA7D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D5CC24-1DB0-41ED-98E4-356EC067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0820A4-1182-4943-BB71-D9FC3F2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5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F89026-8040-4CCC-9561-B5400987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2F9824-314C-4065-B04A-6B7FE8DC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DE030E-910C-4264-8C68-5A45C7EA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30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36044-4F7D-41DE-8B0F-FAD76BB5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FB0F7E-9391-44EA-ADFB-954CBAD5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A7185-B41C-42A3-83CF-BF3A657A3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150A8F-D650-4DD6-857B-1E01CEFC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7A2DF0-C844-4B3D-B75B-45E9C67C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18D360-6B79-41C9-B930-DA194E4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90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926EC-8039-4CC7-84D5-24BDD634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C746E80-0E10-4721-8B1A-56E1C3886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9D7998-B1EF-4AF5-8DF2-85ED7528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89A3C3-CD13-443E-B7C3-4A0C83A1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DD4D9E-B999-451F-8692-7EEFEA4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9F5570-F143-4310-842C-EB91DF9A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42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FEFA17-41AF-451E-BBFD-3C21F431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C61542-356E-45BC-87E5-4B3A91ECB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4F259-2ED1-4051-BC7E-C8BE001C3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8CAE9-ADBF-413D-9C19-3C3C14AD5390}" type="datetimeFigureOut">
              <a:rPr lang="es-ES" smtClean="0"/>
              <a:t>16/11/2022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7A1301-3981-4C6A-B92F-200EA2F6D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7110C-64FA-4F75-88F5-1742D114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0680-A703-4976-8ADE-26C932C6708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SIPCMContentMarking" descr="{&quot;HashCode&quot;:-264059996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xmlns="" id="{40EBFDC4-CEF3-4CCF-AD3C-F29351A59877}"/>
              </a:ext>
            </a:extLst>
          </p:cNvPr>
          <p:cNvSpPr txBox="1"/>
          <p:nvPr userDrawn="1"/>
        </p:nvSpPr>
        <p:spPr>
          <a:xfrm>
            <a:off x="0" y="0"/>
            <a:ext cx="2542838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ES" sz="1200">
                <a:solidFill>
                  <a:srgbClr val="00B294"/>
                </a:solidFill>
                <a:latin typeface="Calibri" panose="020F0502020204030204" pitchFamily="34" charset="0"/>
              </a:rPr>
              <a:t>De propiedad exclusiva-Proprietary</a:t>
            </a:r>
          </a:p>
        </p:txBody>
      </p:sp>
    </p:spTree>
    <p:extLst>
      <p:ext uri="{BB962C8B-B14F-4D97-AF65-F5344CB8AC3E}">
        <p14:creationId xmlns:p14="http://schemas.microsoft.com/office/powerpoint/2010/main" val="40374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f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2ADE83-49CA-494E-82F1-1BE1D5E45339}"/>
              </a:ext>
            </a:extLst>
          </p:cNvPr>
          <p:cNvSpPr/>
          <p:nvPr/>
        </p:nvSpPr>
        <p:spPr>
          <a:xfrm>
            <a:off x="0" y="3189769"/>
            <a:ext cx="12192000" cy="1183758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Qué echamos en falta en las nuevas </a:t>
            </a:r>
            <a:r>
              <a:rPr lang="es-ES" sz="2800" b="1" dirty="0" err="1">
                <a:solidFill>
                  <a:schemeClr val="bg1"/>
                </a:solidFill>
              </a:rPr>
              <a:t>guiás</a:t>
            </a:r>
            <a:r>
              <a:rPr lang="es-ES" sz="2800" b="1" dirty="0">
                <a:solidFill>
                  <a:schemeClr val="bg1"/>
                </a:solidFill>
              </a:rPr>
              <a:t> en el apartado del </a:t>
            </a:r>
          </a:p>
          <a:p>
            <a:pPr algn="ctr"/>
            <a:r>
              <a:rPr lang="es-ES" sz="2800" b="1" dirty="0"/>
              <a:t>“DIAGNÓSTICO”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7EA9F5-8FE1-45B6-A5B1-3593BDC9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7"/>
            <a:ext cx="12192000" cy="3185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BE45E0-3E81-4526-AA0D-2F710DBAEA40}"/>
              </a:ext>
            </a:extLst>
          </p:cNvPr>
          <p:cNvSpPr txBox="1"/>
          <p:nvPr/>
        </p:nvSpPr>
        <p:spPr>
          <a:xfrm>
            <a:off x="2453951" y="5087629"/>
            <a:ext cx="703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José Luis Callejas </a:t>
            </a:r>
          </a:p>
          <a:p>
            <a:pPr algn="ctr"/>
            <a:r>
              <a:rPr lang="es-ES" b="1" dirty="0"/>
              <a:t>Unidad de Enfermedades Sistémicas</a:t>
            </a:r>
          </a:p>
          <a:p>
            <a:pPr algn="ctr"/>
            <a:r>
              <a:rPr lang="es-ES" b="1" dirty="0"/>
              <a:t>Unidad Multidisciplinar Hipertensión Pulmonar</a:t>
            </a:r>
          </a:p>
          <a:p>
            <a:pPr algn="ctr"/>
            <a:r>
              <a:rPr lang="es-ES" b="1" dirty="0"/>
              <a:t>Hospital Clínico Universitario San Cecilio de Granada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079655CD-C15E-BD34-3BB3-171EC679FFF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2869" y="4728402"/>
            <a:ext cx="3129460" cy="1716021"/>
          </a:xfrm>
          <a:prstGeom prst="rect">
            <a:avLst/>
          </a:prstGeom>
          <a:ln>
            <a:noFill/>
          </a:ln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911BB874-732B-C686-153B-566DB798491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889673" y="4618106"/>
            <a:ext cx="3129460" cy="17160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87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FE36DE-30B6-3000-FDDD-F7D77920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¿Cree que el CCD debe hacerse en un centro de referencia con las características de las guías?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43D67B-E3E7-A3FB-F729-004E59C93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xmlns="" id="{1AA5A030-58EC-C036-2B91-A40FC97D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76" y="2072423"/>
            <a:ext cx="9355015" cy="42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D548E17-255D-14B6-A6EF-243D52FBA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46" y="52001"/>
            <a:ext cx="5789636" cy="7612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4439432-D03E-8EDE-1158-3DA7F861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225" y="761267"/>
            <a:ext cx="9216785" cy="2117604"/>
          </a:xfrm>
          <a:prstGeom prst="rect">
            <a:avLst/>
          </a:prstGeom>
        </p:spPr>
      </p:pic>
      <p:pic>
        <p:nvPicPr>
          <p:cNvPr id="6146" name="Picture 2" descr="Valen las frases, vale el humor, valen las pancartas">
            <a:extLst>
              <a:ext uri="{FF2B5EF4-FFF2-40B4-BE49-F238E27FC236}">
                <a16:creationId xmlns:a16="http://schemas.microsoft.com/office/drawing/2014/main" xmlns="" id="{C16A5EE5-B9E9-85D9-ADC7-3C2FE43E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88" y="3046109"/>
            <a:ext cx="6246446" cy="351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66D2104-6423-034E-3666-DDD36662A010}"/>
              </a:ext>
            </a:extLst>
          </p:cNvPr>
          <p:cNvSpPr/>
          <p:nvPr/>
        </p:nvSpPr>
        <p:spPr>
          <a:xfrm>
            <a:off x="1662671" y="737821"/>
            <a:ext cx="5511852" cy="551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8287B97-55FA-CF74-04C2-7D6523C19CB0}"/>
              </a:ext>
            </a:extLst>
          </p:cNvPr>
          <p:cNvSpPr/>
          <p:nvPr/>
        </p:nvSpPr>
        <p:spPr>
          <a:xfrm>
            <a:off x="7224710" y="2548062"/>
            <a:ext cx="3328065" cy="46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8" name="Picture 4" descr="Protocolo COVID-19 - Concejo Municipal de Distrito de Monteverde">
            <a:extLst>
              <a:ext uri="{FF2B5EF4-FFF2-40B4-BE49-F238E27FC236}">
                <a16:creationId xmlns:a16="http://schemas.microsoft.com/office/drawing/2014/main" xmlns="" id="{64D26EDE-EF6F-E1C6-0835-D8A98029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" y="3046109"/>
            <a:ext cx="4762500" cy="351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A15E497-8760-DACD-B92F-9396C8484651}"/>
              </a:ext>
            </a:extLst>
          </p:cNvPr>
          <p:cNvSpPr/>
          <p:nvPr/>
        </p:nvSpPr>
        <p:spPr>
          <a:xfrm>
            <a:off x="1805353" y="1582741"/>
            <a:ext cx="8747421" cy="46806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4" descr="Omg Baby GIF - Omg Baby Facepalm - Descubre &amp; Comparte GIFs">
            <a:extLst>
              <a:ext uri="{FF2B5EF4-FFF2-40B4-BE49-F238E27FC236}">
                <a16:creationId xmlns:a16="http://schemas.microsoft.com/office/drawing/2014/main" xmlns="" id="{4B56ED16-1B07-3C3E-E403-2291E79A0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" y="2975952"/>
            <a:ext cx="4762499" cy="35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AE3EE1D-9C59-5A63-85DF-62F027DAD35D}"/>
              </a:ext>
            </a:extLst>
          </p:cNvPr>
          <p:cNvSpPr txBox="1"/>
          <p:nvPr/>
        </p:nvSpPr>
        <p:spPr>
          <a:xfrm>
            <a:off x="109635" y="0"/>
            <a:ext cx="324938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dvTT39b96c93"/>
              </a:rPr>
              <a:t>European Heart Journal (2022) </a:t>
            </a:r>
            <a:r>
              <a:rPr lang="en-US" sz="1200" b="1" i="0" u="none" strike="noStrike" baseline="0" dirty="0">
                <a:latin typeface="AdvTT115fdb09.B"/>
              </a:rPr>
              <a:t>00</a:t>
            </a:r>
            <a:r>
              <a:rPr lang="en-US" sz="1200" b="1" i="0" u="none" strike="noStrike" baseline="0" dirty="0">
                <a:latin typeface="AdvTT39b96c93"/>
              </a:rPr>
              <a:t>, 1</a:t>
            </a:r>
            <a:r>
              <a:rPr lang="en-US" sz="1200" b="1" i="0" u="none" strike="noStrike" baseline="0" dirty="0">
                <a:latin typeface="AdvTT39b96c93+20"/>
              </a:rPr>
              <a:t>–</a:t>
            </a:r>
            <a:r>
              <a:rPr lang="en-US" sz="1200" b="1" i="0" u="none" strike="noStrike" baseline="0" dirty="0">
                <a:latin typeface="AdvTT39b96c93"/>
              </a:rPr>
              <a:t>114</a:t>
            </a:r>
            <a:endParaRPr lang="es-ES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D4B33F3-B2D8-E138-8DCC-D53786C1092B}"/>
              </a:ext>
            </a:extLst>
          </p:cNvPr>
          <p:cNvSpPr txBox="1"/>
          <p:nvPr/>
        </p:nvSpPr>
        <p:spPr>
          <a:xfrm>
            <a:off x="109635" y="52734"/>
            <a:ext cx="37003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AdvTT39b96c93"/>
              </a:rPr>
              <a:t>European Heart Journal (2022) </a:t>
            </a:r>
            <a:r>
              <a:rPr lang="en-US" sz="1600" b="1" i="0" u="none" strike="noStrike" baseline="0" dirty="0">
                <a:latin typeface="AdvTT115fdb09.B"/>
              </a:rPr>
              <a:t>00</a:t>
            </a:r>
            <a:r>
              <a:rPr lang="en-US" sz="1600" b="1" i="0" u="none" strike="noStrike" baseline="0" dirty="0">
                <a:latin typeface="AdvTT39b96c93"/>
              </a:rPr>
              <a:t>, 1</a:t>
            </a:r>
            <a:r>
              <a:rPr lang="en-US" sz="1600" b="1" i="0" u="none" strike="noStrike" baseline="0" dirty="0">
                <a:latin typeface="AdvTT39b96c93+20"/>
              </a:rPr>
              <a:t>–</a:t>
            </a:r>
            <a:r>
              <a:rPr lang="en-US" sz="1600" b="1" i="0" u="none" strike="noStrike" baseline="0" dirty="0">
                <a:latin typeface="AdvTT39b96c93"/>
              </a:rPr>
              <a:t>114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0092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6E06AFC-D589-F200-6FEE-B81083322469}"/>
              </a:ext>
            </a:extLst>
          </p:cNvPr>
          <p:cNvSpPr txBox="1"/>
          <p:nvPr/>
        </p:nvSpPr>
        <p:spPr>
          <a:xfrm>
            <a:off x="104784" y="60331"/>
            <a:ext cx="33197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Rheum Dis. 2013 Nov;72(11):1747-55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500959-9521-5B26-3B87-F5C501F3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xmlns="" id="{AC2F5304-93F2-AE3D-361E-790147AE7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22" y="1337285"/>
            <a:ext cx="7946631" cy="54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C7F906D-EAAA-2255-6456-4709CBB8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92" y="34243"/>
            <a:ext cx="9062290" cy="12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sclerodermia (esclerosis sistémica) | Piel. Formación continuada en  dermatología">
            <a:extLst>
              <a:ext uri="{FF2B5EF4-FFF2-40B4-BE49-F238E27FC236}">
                <a16:creationId xmlns:a16="http://schemas.microsoft.com/office/drawing/2014/main" xmlns="" id="{F884D5F5-F4A9-96BC-282E-D1712185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63" y="1825625"/>
            <a:ext cx="4980090" cy="406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andshake introduction GIF on GIFER - by Kagajin">
            <a:extLst>
              <a:ext uri="{FF2B5EF4-FFF2-40B4-BE49-F238E27FC236}">
                <a16:creationId xmlns:a16="http://schemas.microsoft.com/office/drawing/2014/main" xmlns="" id="{CAD64BB9-F7A4-FF0E-7750-BDD9AADD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3" y="2115344"/>
            <a:ext cx="2396049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5AC3DF4C-3B2E-9F3E-4512-AA7F58F97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853" y="5169188"/>
            <a:ext cx="17335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8F916D-9F67-56D7-D259-8EEC3554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242BA16-DE7E-3DB8-6AAD-D041E77A5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14 Imagen">
            <a:extLst>
              <a:ext uri="{FF2B5EF4-FFF2-40B4-BE49-F238E27FC236}">
                <a16:creationId xmlns:a16="http://schemas.microsoft.com/office/drawing/2014/main" xmlns="" id="{45F36DBC-0720-F405-1345-2EA6ABE85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4317"/>
            <a:ext cx="10515600" cy="639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ADE311E-8004-E1C7-7D92-C1B53393F5B6}"/>
              </a:ext>
            </a:extLst>
          </p:cNvPr>
          <p:cNvSpPr/>
          <p:nvPr/>
        </p:nvSpPr>
        <p:spPr>
          <a:xfrm rot="1067207">
            <a:off x="4397266" y="2860666"/>
            <a:ext cx="3306132" cy="7194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82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251EDC4-3E0F-6709-C6B5-9B9E6931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9" y="358837"/>
            <a:ext cx="11762001" cy="11261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9296548-E145-E49C-22E1-07D0CDD3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461"/>
            <a:ext cx="6818773" cy="49940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31E5EA6-F0DB-2976-F6B3-E9A0421F0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61" y="1484986"/>
            <a:ext cx="4207485" cy="25227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D4D566E-FA28-A7D7-D1F4-113E9E3F6154}"/>
              </a:ext>
            </a:extLst>
          </p:cNvPr>
          <p:cNvSpPr txBox="1"/>
          <p:nvPr/>
        </p:nvSpPr>
        <p:spPr>
          <a:xfrm>
            <a:off x="104784" y="60331"/>
            <a:ext cx="33197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Rheum Dis. 2013 Nov;72(11):1747-55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ivertidos dibujos animados en 3D policía rana Fotografía de stock - Alamy">
            <a:extLst>
              <a:ext uri="{FF2B5EF4-FFF2-40B4-BE49-F238E27FC236}">
                <a16:creationId xmlns:a16="http://schemas.microsoft.com/office/drawing/2014/main" xmlns="" id="{D2E1B087-66D0-A5AD-16A6-827E3208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60" y="4135615"/>
            <a:ext cx="4207485" cy="27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1F8677C-D64C-770C-341D-D3DCD98BC50B}"/>
              </a:ext>
            </a:extLst>
          </p:cNvPr>
          <p:cNvSpPr/>
          <p:nvPr/>
        </p:nvSpPr>
        <p:spPr>
          <a:xfrm>
            <a:off x="6096000" y="6643321"/>
            <a:ext cx="5361992" cy="478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8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C6472B-9377-39CD-DFEC-87C68946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8BDB592-7DCE-90DE-AAAA-A2E1416D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xmlns="" id="{A842C215-5092-B925-8B4C-E6DA1847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2" y="96222"/>
            <a:ext cx="9197877" cy="32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9CCD82-0894-A2BD-1072-A3E0C8F4A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05" y="3188872"/>
            <a:ext cx="4410344" cy="2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513CBDB1-812F-6FA3-71EC-3836B21C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756" y="2864498"/>
            <a:ext cx="2243624" cy="259073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D026743-54D0-70B6-071D-66BB74D64D26}"/>
              </a:ext>
            </a:extLst>
          </p:cNvPr>
          <p:cNvSpPr/>
          <p:nvPr/>
        </p:nvSpPr>
        <p:spPr>
          <a:xfrm>
            <a:off x="587829" y="1205560"/>
            <a:ext cx="10944808" cy="5738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3">
            <a:extLst>
              <a:ext uri="{FF2B5EF4-FFF2-40B4-BE49-F238E27FC236}">
                <a16:creationId xmlns:a16="http://schemas.microsoft.com/office/drawing/2014/main" xmlns="" id="{9F49F6D9-9C9E-3422-7A17-7D4E3101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6" y="1433836"/>
            <a:ext cx="10593556" cy="105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0A4387DC-5EB9-7BEB-B2E4-DAA5FCC7F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8" y="2308548"/>
            <a:ext cx="11030897" cy="8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7">
            <a:extLst>
              <a:ext uri="{FF2B5EF4-FFF2-40B4-BE49-F238E27FC236}">
                <a16:creationId xmlns:a16="http://schemas.microsoft.com/office/drawing/2014/main" xmlns="" id="{F8651893-5E75-C8A3-F568-C89FFB44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5" y="3189612"/>
            <a:ext cx="11030896" cy="257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2">
            <a:extLst>
              <a:ext uri="{FF2B5EF4-FFF2-40B4-BE49-F238E27FC236}">
                <a16:creationId xmlns:a16="http://schemas.microsoft.com/office/drawing/2014/main" xmlns="" id="{8D43C2B6-50FC-4B61-2D15-07BB10F44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894" y="1438599"/>
            <a:ext cx="7652657" cy="1047909"/>
          </a:xfrm>
          <a:prstGeom prst="rect">
            <a:avLst/>
          </a:prstGeom>
          <a:solidFill>
            <a:srgbClr val="00B8FF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/>
          </a:p>
        </p:txBody>
      </p:sp>
      <p:sp>
        <p:nvSpPr>
          <p:cNvPr id="21" name="Rectángulo 4">
            <a:extLst>
              <a:ext uri="{FF2B5EF4-FFF2-40B4-BE49-F238E27FC236}">
                <a16:creationId xmlns:a16="http://schemas.microsoft.com/office/drawing/2014/main" xmlns="" id="{86C467F3-EE3E-4448-DA3B-3466C7510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8" y="4991358"/>
            <a:ext cx="10806340" cy="690985"/>
          </a:xfrm>
          <a:prstGeom prst="rect">
            <a:avLst/>
          </a:prstGeom>
          <a:solidFill>
            <a:srgbClr val="00B8FF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42BB4FE-81C1-7967-9391-515B42B8E6FF}"/>
              </a:ext>
            </a:extLst>
          </p:cNvPr>
          <p:cNvSpPr txBox="1"/>
          <p:nvPr/>
        </p:nvSpPr>
        <p:spPr>
          <a:xfrm>
            <a:off x="6384472" y="641596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Clin Exp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Rheumatol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2017 Sep-Oct;35 Suppl 106(4):98-105.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19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4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93D9CD-6569-140E-2D3C-78B165CD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396BF3F-C9E6-5C7F-A40E-CAE67638E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59CEB285-41E1-0AE0-CC10-67356E7613C0}"/>
              </a:ext>
            </a:extLst>
          </p:cNvPr>
          <p:cNvGrpSpPr/>
          <p:nvPr/>
        </p:nvGrpSpPr>
        <p:grpSpPr>
          <a:xfrm>
            <a:off x="109491" y="0"/>
            <a:ext cx="11078307" cy="2285999"/>
            <a:chOff x="1585912" y="2681287"/>
            <a:chExt cx="9020175" cy="149542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54A1441A-7E0C-C427-CFC7-BB2E3F653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5912" y="2681287"/>
              <a:ext cx="9020175" cy="1495425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20EBD31B-58F8-CD38-F833-8C5C6B3A4A33}"/>
                </a:ext>
              </a:extLst>
            </p:cNvPr>
            <p:cNvSpPr/>
            <p:nvPr/>
          </p:nvSpPr>
          <p:spPr>
            <a:xfrm>
              <a:off x="9996487" y="3788508"/>
              <a:ext cx="410308" cy="320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42" name="Picture 2" descr="Van Gal Van Gaal GIF - Van Gal Van Gaal Siempre Negativa - Descubre &amp;  Comparte GIFs">
            <a:extLst>
              <a:ext uri="{FF2B5EF4-FFF2-40B4-BE49-F238E27FC236}">
                <a16:creationId xmlns:a16="http://schemas.microsoft.com/office/drawing/2014/main" xmlns="" id="{97138244-D92D-F513-C2E9-724106E5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12" y="2285999"/>
            <a:ext cx="6367855" cy="42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5D7CFA0-AD62-D516-AE0D-03234BA52207}"/>
              </a:ext>
            </a:extLst>
          </p:cNvPr>
          <p:cNvSpPr/>
          <p:nvPr/>
        </p:nvSpPr>
        <p:spPr>
          <a:xfrm>
            <a:off x="3364523" y="230188"/>
            <a:ext cx="6494585" cy="450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F18EAF99-168D-7315-F4CD-3219C5380D6E}"/>
              </a:ext>
            </a:extLst>
          </p:cNvPr>
          <p:cNvSpPr/>
          <p:nvPr/>
        </p:nvSpPr>
        <p:spPr>
          <a:xfrm>
            <a:off x="363415" y="230188"/>
            <a:ext cx="308783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93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FDC26BD-739F-DC95-2B6D-77BC4B12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876" y="365125"/>
            <a:ext cx="7184221" cy="16276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9362068-7CF8-D23E-63C8-B60A171EE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95" y="1503851"/>
            <a:ext cx="2257425" cy="3333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785706-A9F3-DCB0-2485-1601DFF08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339" y="1832952"/>
            <a:ext cx="4876800" cy="1143000"/>
          </a:xfrm>
          <a:prstGeom prst="rect">
            <a:avLst/>
          </a:prstGeom>
        </p:spPr>
      </p:pic>
      <p:pic>
        <p:nvPicPr>
          <p:cNvPr id="12290" name="Picture 2" descr="Radiografía del sándwich mixto: el emparedado con fama de inocente que daña  tu salud">
            <a:extLst>
              <a:ext uri="{FF2B5EF4-FFF2-40B4-BE49-F238E27FC236}">
                <a16:creationId xmlns:a16="http://schemas.microsoft.com/office/drawing/2014/main" xmlns="" id="{EC9F48C6-E7A6-31F4-CE6D-C291DD61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0" y="3460627"/>
            <a:ext cx="2611877" cy="21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4913284-6283-14AD-E323-AB7318DE8F5D}"/>
              </a:ext>
            </a:extLst>
          </p:cNvPr>
          <p:cNvSpPr txBox="1"/>
          <p:nvPr/>
        </p:nvSpPr>
        <p:spPr>
          <a:xfrm>
            <a:off x="9601200" y="59553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9D74A73-44EC-6F35-A32B-9DC3CF289169}"/>
              </a:ext>
            </a:extLst>
          </p:cNvPr>
          <p:cNvSpPr txBox="1"/>
          <p:nvPr/>
        </p:nvSpPr>
        <p:spPr>
          <a:xfrm>
            <a:off x="3978492" y="3751281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 is generally assumed that a positive </a:t>
            </a:r>
            <a:r>
              <a:rPr lang="en-US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anti-U1RNP antibody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 necessary for a diagnosis of “MCTD” to be made.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2091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A10320-D3BB-5075-E881-CD576C71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497BF73-38E3-46B9-0313-9564BC69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98" y="74612"/>
            <a:ext cx="10968404" cy="3502025"/>
          </a:xfrm>
          <a:prstGeom prst="rect">
            <a:avLst/>
          </a:prstGeom>
        </p:spPr>
      </p:pic>
      <p:pic>
        <p:nvPicPr>
          <p:cNvPr id="7170" name="Picture 2" descr="GIF by Amy Winehouse - GIF Animado | REYGIF">
            <a:extLst>
              <a:ext uri="{FF2B5EF4-FFF2-40B4-BE49-F238E27FC236}">
                <a16:creationId xmlns:a16="http://schemas.microsoft.com/office/drawing/2014/main" xmlns="" id="{F41CEB2B-63E0-07AF-20D4-C2B205A5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62" y="3231906"/>
            <a:ext cx="4994030" cy="335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CACAC45-EAB2-1017-66F2-955D22D8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300" y="515816"/>
            <a:ext cx="5775574" cy="6231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2F1399B-9559-BCDB-CA3E-408BA434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562" y="1458401"/>
            <a:ext cx="8819013" cy="1802298"/>
          </a:xfrm>
          <a:prstGeom prst="rect">
            <a:avLst/>
          </a:prstGeom>
        </p:spPr>
      </p:pic>
      <p:pic>
        <p:nvPicPr>
          <p:cNvPr id="13314" name="Picture 2" descr="Minion What GIF - Minion What - Descubre &amp; Comparte GIFs">
            <a:extLst>
              <a:ext uri="{FF2B5EF4-FFF2-40B4-BE49-F238E27FC236}">
                <a16:creationId xmlns:a16="http://schemas.microsoft.com/office/drawing/2014/main" xmlns="" id="{B06C1B2C-D3CC-057F-11ED-A960968B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9" y="3384076"/>
            <a:ext cx="4875499" cy="33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ontradicción lógica | Desmotivaciones">
            <a:extLst>
              <a:ext uri="{FF2B5EF4-FFF2-40B4-BE49-F238E27FC236}">
                <a16:creationId xmlns:a16="http://schemas.microsoft.com/office/drawing/2014/main" xmlns="" id="{C78E6876-7255-3EA0-8551-6163B241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84077"/>
            <a:ext cx="5146431" cy="33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8A6452F-1C09-45E2-3CA1-B45AFBAE5E6B}"/>
              </a:ext>
            </a:extLst>
          </p:cNvPr>
          <p:cNvSpPr/>
          <p:nvPr/>
        </p:nvSpPr>
        <p:spPr>
          <a:xfrm>
            <a:off x="6096000" y="1968759"/>
            <a:ext cx="948612" cy="37322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33D7F7D-9668-49E5-3D68-06304ABFCB04}"/>
              </a:ext>
            </a:extLst>
          </p:cNvPr>
          <p:cNvSpPr/>
          <p:nvPr/>
        </p:nvSpPr>
        <p:spPr>
          <a:xfrm>
            <a:off x="1594339" y="2359550"/>
            <a:ext cx="948612" cy="37322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CB14E2A-1B53-6979-EE86-0B53E911B1E8}"/>
              </a:ext>
            </a:extLst>
          </p:cNvPr>
          <p:cNvSpPr txBox="1"/>
          <p:nvPr/>
        </p:nvSpPr>
        <p:spPr>
          <a:xfrm>
            <a:off x="100304" y="0"/>
            <a:ext cx="324938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dvTT39b96c93"/>
              </a:rPr>
              <a:t>European Heart Journal (2022) </a:t>
            </a:r>
            <a:r>
              <a:rPr lang="en-US" sz="1200" b="1" i="0" u="none" strike="noStrike" baseline="0" dirty="0">
                <a:latin typeface="AdvTT115fdb09.B"/>
              </a:rPr>
              <a:t>00</a:t>
            </a:r>
            <a:r>
              <a:rPr lang="en-US" sz="1200" b="1" i="0" u="none" strike="noStrike" baseline="0" dirty="0">
                <a:latin typeface="AdvTT39b96c93"/>
              </a:rPr>
              <a:t>, 1</a:t>
            </a:r>
            <a:r>
              <a:rPr lang="en-US" sz="1200" b="1" i="0" u="none" strike="noStrike" baseline="0" dirty="0">
                <a:latin typeface="AdvTT39b96c93+20"/>
              </a:rPr>
              <a:t>–</a:t>
            </a:r>
            <a:r>
              <a:rPr lang="en-US" sz="1200" b="1" i="0" u="none" strike="noStrike" baseline="0" dirty="0">
                <a:latin typeface="AdvTT39b96c93"/>
              </a:rPr>
              <a:t>114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20858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DEA9E1-CDC6-67C7-0C83-1FE354D1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6EAC3A69-281F-47BF-BFED-B44C551B2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923" y="365125"/>
            <a:ext cx="10603877" cy="6231618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xmlns="" id="{F6927D50-DC5F-6A90-C281-2059670BFF68}"/>
              </a:ext>
            </a:extLst>
          </p:cNvPr>
          <p:cNvSpPr/>
          <p:nvPr/>
        </p:nvSpPr>
        <p:spPr>
          <a:xfrm>
            <a:off x="7884367" y="1950097"/>
            <a:ext cx="3816221" cy="1782147"/>
          </a:xfrm>
          <a:prstGeom prst="ellipse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72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F4F420-C347-D91B-124D-91B69DFE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77972FC-8A27-C08B-BF4B-CBDD4C6A9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9" y="449262"/>
            <a:ext cx="12041547" cy="38882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6416938-F9BD-3AD0-4713-9F070CDE436B}"/>
              </a:ext>
            </a:extLst>
          </p:cNvPr>
          <p:cNvSpPr txBox="1"/>
          <p:nvPr/>
        </p:nvSpPr>
        <p:spPr>
          <a:xfrm>
            <a:off x="0" y="57348"/>
            <a:ext cx="35013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s-ES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Rheum</a:t>
            </a:r>
            <a:r>
              <a:rPr lang="es-ES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ES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2014 Jul;73(7):1340-9. 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77E32C9-48CC-F483-A5C8-6B9118B70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312" y="3943479"/>
            <a:ext cx="2976754" cy="2639153"/>
          </a:xfrm>
          <a:prstGeom prst="rect">
            <a:avLst/>
          </a:prstGeom>
        </p:spPr>
      </p:pic>
      <p:pic>
        <p:nvPicPr>
          <p:cNvPr id="7170" name="Picture 2" descr="RETROSCOPIO">
            <a:extLst>
              <a:ext uri="{FF2B5EF4-FFF2-40B4-BE49-F238E27FC236}">
                <a16:creationId xmlns:a16="http://schemas.microsoft.com/office/drawing/2014/main" xmlns="" id="{6CA232CD-AEBC-5B97-1EF5-74B76FC2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39" y="4018600"/>
            <a:ext cx="2766647" cy="24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89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1EEFE7-A63D-BB60-FCB1-54AC6E28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4CA8EBB-4DF2-A36C-C8E6-DD3A67178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50AE9BD-BBD9-9DB9-DCB2-51CA263370E0}"/>
              </a:ext>
            </a:extLst>
          </p:cNvPr>
          <p:cNvSpPr txBox="1"/>
          <p:nvPr/>
        </p:nvSpPr>
        <p:spPr>
          <a:xfrm>
            <a:off x="0" y="57348"/>
            <a:ext cx="35013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s-ES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Rheum</a:t>
            </a:r>
            <a:r>
              <a:rPr lang="es-ES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ES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2014 Jul;73(7):1340-9. 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9CE2B5D-BCC1-6280-795E-9D3B123C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1" y="549524"/>
            <a:ext cx="4770120" cy="62511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B0F510E-6215-F3DF-9657-A42C552D3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626" y="549524"/>
            <a:ext cx="4428447" cy="6251128"/>
          </a:xfrm>
          <a:prstGeom prst="rect">
            <a:avLst/>
          </a:prstGeom>
        </p:spPr>
      </p:pic>
      <p:pic>
        <p:nvPicPr>
          <p:cNvPr id="8194" name="Picture 2" descr="Welele.es - Los primeros pasos siempre son especiales. - Tu web de humor,  memes, gifs y vídeos">
            <a:extLst>
              <a:ext uri="{FF2B5EF4-FFF2-40B4-BE49-F238E27FC236}">
                <a16:creationId xmlns:a16="http://schemas.microsoft.com/office/drawing/2014/main" xmlns="" id="{0F739C3B-F949-77F8-FED2-D785DEC6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0" y="549524"/>
            <a:ext cx="227751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4E0258-19A2-B5E7-6AE4-82E89DE4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0D07A2-F7C2-ED2B-4D57-645B0742E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67D92D5-91EA-453A-08C0-F37A1648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00" y="365125"/>
            <a:ext cx="12084662" cy="64928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2B8FF05-3792-1C50-BC78-099DC90C1615}"/>
              </a:ext>
            </a:extLst>
          </p:cNvPr>
          <p:cNvSpPr txBox="1"/>
          <p:nvPr/>
        </p:nvSpPr>
        <p:spPr>
          <a:xfrm>
            <a:off x="123750" y="11723"/>
            <a:ext cx="324938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dvTT39b96c93"/>
              </a:rPr>
              <a:t>European Heart Journal (2022) </a:t>
            </a:r>
            <a:r>
              <a:rPr lang="en-US" sz="1200" b="1" i="0" u="none" strike="noStrike" baseline="0" dirty="0">
                <a:latin typeface="AdvTT115fdb09.B"/>
              </a:rPr>
              <a:t>00</a:t>
            </a:r>
            <a:r>
              <a:rPr lang="en-US" sz="1200" b="1" i="0" u="none" strike="noStrike" baseline="0" dirty="0">
                <a:latin typeface="AdvTT39b96c93"/>
              </a:rPr>
              <a:t>, 1</a:t>
            </a:r>
            <a:r>
              <a:rPr lang="en-US" sz="1200" b="1" i="0" u="none" strike="noStrike" baseline="0" dirty="0">
                <a:latin typeface="AdvTT39b96c93+20"/>
              </a:rPr>
              <a:t>–</a:t>
            </a:r>
            <a:r>
              <a:rPr lang="en-US" sz="1200" b="1" i="0" u="none" strike="noStrike" baseline="0" dirty="0">
                <a:latin typeface="AdvTT39b96c93"/>
              </a:rPr>
              <a:t>114</a:t>
            </a:r>
            <a:endParaRPr lang="es-ES" sz="12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853788A-6751-E53B-5C9E-FBBD275A9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620" y="2445360"/>
            <a:ext cx="638175" cy="2571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CB14F4A-A32A-173B-8C00-8765F743B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339" y="2701161"/>
            <a:ext cx="1190625" cy="2857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0194F2B-3CFE-0D7B-EADD-54698C24D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589" y="3689165"/>
            <a:ext cx="1095375" cy="2762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DD100FDF-8D88-CA25-CE5F-77473C854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515" y="4737588"/>
            <a:ext cx="838200" cy="2667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CC26990-7273-95DC-F7BF-E9C72B23EF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206" y="2742557"/>
            <a:ext cx="809625" cy="2571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FD22BF4-AFB1-A8DD-53B6-5474C7F91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2653" y="3715567"/>
            <a:ext cx="809625" cy="2571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D04B4C0-2180-5445-DB19-552BC464E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099" y="4723756"/>
            <a:ext cx="809625" cy="25717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D212627-C0B4-D29C-2996-FF21FB3F9571}"/>
              </a:ext>
            </a:extLst>
          </p:cNvPr>
          <p:cNvSpPr txBox="1"/>
          <p:nvPr/>
        </p:nvSpPr>
        <p:spPr>
          <a:xfrm>
            <a:off x="2996203" y="13286"/>
            <a:ext cx="395558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s-ES" sz="11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Rheum</a:t>
            </a:r>
            <a:r>
              <a:rPr lang="es-ES" sz="1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ES" sz="1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2014 Jul;73(7):1340-9. </a:t>
            </a:r>
            <a:endParaRPr lang="es-E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18A4ECB8-267C-5BC9-440A-F72D25F5B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431" y="2447180"/>
            <a:ext cx="5334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18C9ADB-0F08-7689-6DCC-E0518139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" y="478597"/>
            <a:ext cx="11649075" cy="8667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BA98F5C-C89E-41E4-B186-F39735D58294}"/>
              </a:ext>
            </a:extLst>
          </p:cNvPr>
          <p:cNvSpPr txBox="1"/>
          <p:nvPr/>
        </p:nvSpPr>
        <p:spPr>
          <a:xfrm>
            <a:off x="100603" y="95348"/>
            <a:ext cx="46355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s-ES" sz="16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Rheum</a:t>
            </a:r>
            <a:r>
              <a:rPr lang="es-ES" sz="16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ES" sz="16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2014 Jul;73(7):1340-9. 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B433366-1101-E3B6-F554-28F0762E7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7" y="1497549"/>
            <a:ext cx="11277601" cy="617075"/>
          </a:xfrm>
          <a:prstGeom prst="rect">
            <a:avLst/>
          </a:prstGeom>
        </p:spPr>
      </p:pic>
      <p:pic>
        <p:nvPicPr>
          <p:cNvPr id="5122" name="Picture 2" descr="Humor: exámenes - Matemáticas en tu mundo">
            <a:extLst>
              <a:ext uri="{FF2B5EF4-FFF2-40B4-BE49-F238E27FC236}">
                <a16:creationId xmlns:a16="http://schemas.microsoft.com/office/drawing/2014/main" xmlns="" id="{A70D3057-CF64-E748-5102-48DAA2B2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7" y="2266801"/>
            <a:ext cx="4278926" cy="4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8AE66A0-3D37-18B4-8AB9-FECAA93C34D9}"/>
              </a:ext>
            </a:extLst>
          </p:cNvPr>
          <p:cNvSpPr txBox="1"/>
          <p:nvPr/>
        </p:nvSpPr>
        <p:spPr>
          <a:xfrm>
            <a:off x="6281736" y="2700626"/>
            <a:ext cx="318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370,6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6FCA0E7B-395E-715E-D3A5-71A40574FBDD}"/>
              </a:ext>
            </a:extLst>
          </p:cNvPr>
          <p:cNvCxnSpPr/>
          <p:nvPr/>
        </p:nvCxnSpPr>
        <p:spPr>
          <a:xfrm>
            <a:off x="6095997" y="3305908"/>
            <a:ext cx="146538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A3BCF05-D55A-CC45-186B-948959AC05DC}"/>
              </a:ext>
            </a:extLst>
          </p:cNvPr>
          <p:cNvSpPr txBox="1"/>
          <p:nvPr/>
        </p:nvSpPr>
        <p:spPr>
          <a:xfrm>
            <a:off x="6457584" y="3372545"/>
            <a:ext cx="318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80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0D0EFD1D-1F8F-806D-3E2C-59A4A554E9E1}"/>
              </a:ext>
            </a:extLst>
          </p:cNvPr>
          <p:cNvSpPr txBox="1"/>
          <p:nvPr/>
        </p:nvSpPr>
        <p:spPr>
          <a:xfrm>
            <a:off x="7651497" y="2880157"/>
            <a:ext cx="1418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/>
              <a:t>=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DB89344-793B-F542-6EC9-757ED58A7FF1}"/>
              </a:ext>
            </a:extLst>
          </p:cNvPr>
          <p:cNvSpPr txBox="1"/>
          <p:nvPr/>
        </p:nvSpPr>
        <p:spPr>
          <a:xfrm>
            <a:off x="8360742" y="3003267"/>
            <a:ext cx="318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4,63 UW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8FC9B5A-7FBC-35AF-7CF1-2C6AC5056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694" y="3798297"/>
            <a:ext cx="6896103" cy="2607304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068E4C29-2317-F27C-92A6-B826BA133A3C}"/>
              </a:ext>
            </a:extLst>
          </p:cNvPr>
          <p:cNvSpPr/>
          <p:nvPr/>
        </p:nvSpPr>
        <p:spPr>
          <a:xfrm>
            <a:off x="7315200" y="6002215"/>
            <a:ext cx="2063262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8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  <p:bldP spid="13" grpId="0"/>
      <p:bldP spid="14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FE36DE-30B6-3000-FDDD-F7D77920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/>
              <a:t>¿Cree que el DETECT sirve para diagnóstico precoz?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E23EFC4-869D-8312-7227-B3E19BDB7EF7}"/>
              </a:ext>
            </a:extLst>
          </p:cNvPr>
          <p:cNvSpPr txBox="1">
            <a:spLocks/>
          </p:cNvSpPr>
          <p:nvPr/>
        </p:nvSpPr>
        <p:spPr>
          <a:xfrm>
            <a:off x="785446" y="9160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¿Cree que el DETECT es útil en pacientes con ES?</a:t>
            </a:r>
          </a:p>
        </p:txBody>
      </p:sp>
      <p:pic>
        <p:nvPicPr>
          <p:cNvPr id="6146" name="Picture 2" descr="Pin en de todo un poco">
            <a:extLst>
              <a:ext uri="{FF2B5EF4-FFF2-40B4-BE49-F238E27FC236}">
                <a16:creationId xmlns:a16="http://schemas.microsoft.com/office/drawing/2014/main" xmlns="" id="{D84BF8A8-268F-B38E-49D8-5F08643B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4" y="1978024"/>
            <a:ext cx="4191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E0AAEEE7-C24C-76B9-D684-C992570E4859}"/>
              </a:ext>
            </a:extLst>
          </p:cNvPr>
          <p:cNvSpPr/>
          <p:nvPr/>
        </p:nvSpPr>
        <p:spPr>
          <a:xfrm>
            <a:off x="3317631" y="2241607"/>
            <a:ext cx="679938" cy="2873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2B624066-06FB-7451-D92A-6D944579FF82}"/>
              </a:ext>
            </a:extLst>
          </p:cNvPr>
          <p:cNvSpPr/>
          <p:nvPr/>
        </p:nvSpPr>
        <p:spPr>
          <a:xfrm>
            <a:off x="2133599" y="2722188"/>
            <a:ext cx="1184031" cy="2873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8" name="Picture 4" descr="Si quiero - Matrimonio a la fuerza! Humor y muchas risas | Mario  characters, Vault boy, Humor">
            <a:extLst>
              <a:ext uri="{FF2B5EF4-FFF2-40B4-BE49-F238E27FC236}">
                <a16:creationId xmlns:a16="http://schemas.microsoft.com/office/drawing/2014/main" xmlns="" id="{C0E27977-03FE-9D3A-5891-83A89A1B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180848"/>
            <a:ext cx="6268512" cy="446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0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4EB34-D6FD-2499-B450-80C0C9D3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F0C4D734-A551-AFD8-8889-ED1942DD1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143" y="2466670"/>
            <a:ext cx="11171419" cy="2257730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003E5D3-2694-AB60-5EFE-1DD77764F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82" y="388450"/>
            <a:ext cx="9114236" cy="14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4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FE7466-2493-97C9-1C4E-EEFC6754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D34043C-686B-080E-EDB0-879D20E2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96" y="707571"/>
            <a:ext cx="11554208" cy="211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6BB8C779-2885-CB05-C848-3652CF94A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2146" y="2432847"/>
            <a:ext cx="2302849" cy="374213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73EF144-0517-069F-59C9-D5E4AF94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47" y="3429000"/>
            <a:ext cx="11579157" cy="272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B713946-D636-E6FC-A1EC-0591D1CCB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327" y="5701243"/>
            <a:ext cx="1702668" cy="2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6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3B9288-C48F-9F69-4F65-F3E25942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3C02048-8821-3992-952B-7104E232D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8D53517-9207-00F8-EF8C-2FD61834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03" y="3723944"/>
            <a:ext cx="11448660" cy="219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3AC6C9E-2CCA-7C53-93E3-C8D8EC06E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016" y="5617660"/>
            <a:ext cx="3114675" cy="285750"/>
          </a:xfrm>
          <a:prstGeom prst="rect">
            <a:avLst/>
          </a:prstGeom>
        </p:spPr>
      </p:pic>
      <p:pic>
        <p:nvPicPr>
          <p:cNvPr id="9218" name="Picture 2" descr="Paco Umbral Mi Libro GIF - Paco Umbral Mi Libro He Venido A Hablar De Mi  Libro - Descubre &amp; Comparte GIFs">
            <a:extLst>
              <a:ext uri="{FF2B5EF4-FFF2-40B4-BE49-F238E27FC236}">
                <a16:creationId xmlns:a16="http://schemas.microsoft.com/office/drawing/2014/main" xmlns="" id="{77734AA6-BF2C-BD8B-5DB8-61D7C611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53" y="11112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08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ECF39B-22EF-05B8-C00B-C8B2CBA3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C84068-910A-5C78-1F17-C7A1DAC26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2676B6A-9368-3AD6-4FA8-8B22DD9EA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1" y="149408"/>
            <a:ext cx="5563039" cy="23030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CF77633-FDEB-4548-A2A7-8FF8A2A5D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7" y="58371"/>
            <a:ext cx="3435645" cy="3067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FA0CECE-086D-DCAB-432D-B2EACAFBE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8" y="2514519"/>
            <a:ext cx="5823100" cy="426697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A2DE190-62A0-E233-EAC7-FFE495DF3D15}"/>
              </a:ext>
            </a:extLst>
          </p:cNvPr>
          <p:cNvSpPr/>
          <p:nvPr/>
        </p:nvSpPr>
        <p:spPr>
          <a:xfrm>
            <a:off x="189325" y="5878286"/>
            <a:ext cx="5662006" cy="29867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6CFAC7D-C05B-FBFF-0D8E-E2BB4AF53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878" y="223635"/>
            <a:ext cx="5823100" cy="20154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2AFCBF8-1B53-F321-919F-5FCB26533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108" y="83161"/>
            <a:ext cx="2874506" cy="2147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113DF13-F57A-C70E-5F0F-D55FE4E46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424153"/>
            <a:ext cx="5875614" cy="73342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92DDAE9-1B15-FCC5-E56F-5123E7822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1877" y="3407427"/>
            <a:ext cx="5990251" cy="132869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F3E0A80C-2756-E156-27B2-4474E690185D}"/>
              </a:ext>
            </a:extLst>
          </p:cNvPr>
          <p:cNvSpPr/>
          <p:nvPr/>
        </p:nvSpPr>
        <p:spPr>
          <a:xfrm>
            <a:off x="6059317" y="4215999"/>
            <a:ext cx="5662006" cy="29867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8253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4EB34-D6FD-2499-B450-80C0C9D3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F0C4D734-A551-AFD8-8889-ED1942DD1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81" y="365125"/>
            <a:ext cx="11171419" cy="2257730"/>
          </a:xfrm>
        </p:spPr>
      </p:pic>
      <p:pic>
        <p:nvPicPr>
          <p:cNvPr id="1028" name="Picture 4" descr="Entrevistas en inglés: Los memes que se ríen del evidente mal manejo del  idioma - Guioteca">
            <a:extLst>
              <a:ext uri="{FF2B5EF4-FFF2-40B4-BE49-F238E27FC236}">
                <a16:creationId xmlns:a16="http://schemas.microsoft.com/office/drawing/2014/main" xmlns="" id="{2E560E73-1BD3-11FE-FD1B-235533F2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16" y="2961239"/>
            <a:ext cx="4450099" cy="214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2428AFE-7A69-C238-47D7-4C02AE23C773}"/>
              </a:ext>
            </a:extLst>
          </p:cNvPr>
          <p:cNvSpPr/>
          <p:nvPr/>
        </p:nvSpPr>
        <p:spPr>
          <a:xfrm>
            <a:off x="3563815" y="4432038"/>
            <a:ext cx="4083698" cy="43853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7A77444-6802-8A68-A260-C621692CEA8E}"/>
              </a:ext>
            </a:extLst>
          </p:cNvPr>
          <p:cNvSpPr txBox="1"/>
          <p:nvPr/>
        </p:nvSpPr>
        <p:spPr>
          <a:xfrm>
            <a:off x="2712098" y="5442077"/>
            <a:ext cx="947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”MAY BE”  </a:t>
            </a:r>
            <a:r>
              <a:rPr lang="es-ES" sz="3200" b="1" dirty="0" err="1"/>
              <a:t>should</a:t>
            </a:r>
            <a:r>
              <a:rPr lang="es-ES" sz="3200" b="1" dirty="0"/>
              <a:t> be  “SHOULD BE”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724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xmlns="" id="{26B88EA4-9B4D-532A-B884-5BA5C1346F9A}"/>
              </a:ext>
            </a:extLst>
          </p:cNvPr>
          <p:cNvSpPr txBox="1"/>
          <p:nvPr/>
        </p:nvSpPr>
        <p:spPr>
          <a:xfrm>
            <a:off x="5122504" y="1154519"/>
            <a:ext cx="6615405" cy="1788482"/>
          </a:xfrm>
          <a:prstGeom prst="rect">
            <a:avLst/>
          </a:prstGeom>
          <a:noFill/>
          <a:ln>
            <a:noFill/>
          </a:ln>
        </p:spPr>
        <p:txBody>
          <a:bodyPr lIns="75600" tIns="37800" rIns="75600" bIns="37800">
            <a:normAutofit/>
          </a:bodyPr>
          <a:lstStyle/>
          <a:p>
            <a:pPr algn="ctr">
              <a:spcBef>
                <a:spcPts val="525"/>
              </a:spcBef>
            </a:pPr>
            <a:r>
              <a:rPr lang="es-ES" sz="4000" b="1" spc="-1" dirty="0">
                <a:solidFill>
                  <a:srgbClr val="FF0000"/>
                </a:solidFill>
                <a:latin typeface="Calibri"/>
              </a:rPr>
              <a:t>¿Cómo se dice eyaculación precoz en chino?</a:t>
            </a:r>
            <a:endParaRPr lang="es-ES" sz="4000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D6C43613-4C9A-7EE0-DFC7-2BDDDE98334D}"/>
              </a:ext>
            </a:extLst>
          </p:cNvPr>
          <p:cNvSpPr/>
          <p:nvPr/>
        </p:nvSpPr>
        <p:spPr>
          <a:xfrm>
            <a:off x="838200" y="3914999"/>
            <a:ext cx="8424810" cy="1314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37800" rIns="75600" bIns="37800">
            <a:normAutofit/>
          </a:bodyPr>
          <a:lstStyle/>
          <a:p>
            <a:pPr algn="ctr">
              <a:spcBef>
                <a:spcPts val="991"/>
              </a:spcBef>
            </a:pPr>
            <a:r>
              <a:rPr lang="es-ES" sz="7200" b="1" spc="-1" dirty="0">
                <a:latin typeface="Calibri"/>
              </a:rPr>
              <a:t>YATÁÁÁÁÁ</a:t>
            </a:r>
            <a:endParaRPr lang="es-ES" sz="7200" spc="-1" dirty="0">
              <a:latin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6E9B35D-B14A-4738-4CD7-7EBDAC75A1F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51058" y="486001"/>
            <a:ext cx="4571447" cy="28854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96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07BB71-948B-4568-3CE7-719D739B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493" y="589303"/>
            <a:ext cx="7929253" cy="11688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A8436B0-2174-59D4-F86C-8C46C895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91" y="2278786"/>
            <a:ext cx="8091630" cy="9008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C5B899B-5428-4239-FC0D-B4A80D416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29" y="3225329"/>
            <a:ext cx="8091635" cy="8525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5E0BAAA-106D-4222-B694-10E077914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80" y="4327667"/>
            <a:ext cx="8155684" cy="900825"/>
          </a:xfrm>
          <a:prstGeom prst="rect">
            <a:avLst/>
          </a:prstGeom>
        </p:spPr>
      </p:pic>
      <p:pic>
        <p:nvPicPr>
          <p:cNvPr id="10242" name="Picture 2" descr="Pack Misión Imposible: 1-6 (4K Ultra HD + Blu-Ray) · Divisa Red · El Corte  Inglés">
            <a:extLst>
              <a:ext uri="{FF2B5EF4-FFF2-40B4-BE49-F238E27FC236}">
                <a16:creationId xmlns:a16="http://schemas.microsoft.com/office/drawing/2014/main" xmlns="" id="{6C729DEF-324C-42B0-962A-8346CD14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64" y="2327014"/>
            <a:ext cx="3504393" cy="35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77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C095DE-14B0-6BE7-B188-B57DB8D6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BC55D28-C833-1804-E930-65FBF6901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708E3B9E-17CA-C2E9-18B2-804610BC6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68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1E57B9-02AE-4BAD-B8D5-7757A3EDDF3A}"/>
              </a:ext>
            </a:extLst>
          </p:cNvPr>
          <p:cNvSpPr txBox="1"/>
          <p:nvPr/>
        </p:nvSpPr>
        <p:spPr>
          <a:xfrm>
            <a:off x="7520762" y="214558"/>
            <a:ext cx="18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Organiza: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D30903-5678-458F-A44D-13A4209F6CAE}"/>
              </a:ext>
            </a:extLst>
          </p:cNvPr>
          <p:cNvSpPr txBox="1"/>
          <p:nvPr/>
        </p:nvSpPr>
        <p:spPr>
          <a:xfrm>
            <a:off x="7520761" y="2318109"/>
            <a:ext cx="18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 el aval de: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AC8D34-B21F-4D05-9990-584F987C567D}"/>
              </a:ext>
            </a:extLst>
          </p:cNvPr>
          <p:cNvSpPr txBox="1"/>
          <p:nvPr/>
        </p:nvSpPr>
        <p:spPr>
          <a:xfrm>
            <a:off x="7148624" y="4776759"/>
            <a:ext cx="279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 la colaboración de: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E5C96DD-6014-400A-9101-817097E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06" y="567481"/>
            <a:ext cx="7212418" cy="15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D19F2D3-0AD5-4443-8AD5-954B1D5A4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1" y="2808343"/>
            <a:ext cx="1965206" cy="958038"/>
          </a:xfrm>
          <a:prstGeom prst="rect">
            <a:avLst/>
          </a:prstGeom>
        </p:spPr>
      </p:pic>
      <p:pic>
        <p:nvPicPr>
          <p:cNvPr id="11" name="Picture 10" descr="Application&#10;&#10;Description automatically generated with low confidence">
            <a:extLst>
              <a:ext uri="{FF2B5EF4-FFF2-40B4-BE49-F238E27FC236}">
                <a16:creationId xmlns:a16="http://schemas.microsoft.com/office/drawing/2014/main" xmlns="" id="{CB030C14-8221-47CC-B312-066E2E379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70" y="2664803"/>
            <a:ext cx="3133060" cy="1475089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60417C8-37A7-47A0-A7E4-3558F0B1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21" y="2809693"/>
            <a:ext cx="2137441" cy="11853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9FB59F29-3D10-4DD5-BA50-D8B07B004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97" y="5191816"/>
            <a:ext cx="2424224" cy="13210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6C6E52-BA01-436D-9122-83517D6679A7}"/>
              </a:ext>
            </a:extLst>
          </p:cNvPr>
          <p:cNvSpPr/>
          <p:nvPr/>
        </p:nvSpPr>
        <p:spPr>
          <a:xfrm>
            <a:off x="0" y="0"/>
            <a:ext cx="3962400" cy="68580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>
                <a:solidFill>
                  <a:schemeClr val="bg1"/>
                </a:solidFill>
              </a:rPr>
              <a:t>Muchas gracias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52CE6BA-3D2F-4EC8-8396-37D2084F7B86}"/>
              </a:ext>
            </a:extLst>
          </p:cNvPr>
          <p:cNvCxnSpPr/>
          <p:nvPr/>
        </p:nvCxnSpPr>
        <p:spPr>
          <a:xfrm>
            <a:off x="3962400" y="2149852"/>
            <a:ext cx="82296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66C0F6B-CB81-4779-A97F-84FB37B0F964}"/>
              </a:ext>
            </a:extLst>
          </p:cNvPr>
          <p:cNvCxnSpPr/>
          <p:nvPr/>
        </p:nvCxnSpPr>
        <p:spPr>
          <a:xfrm>
            <a:off x="3962400" y="4407494"/>
            <a:ext cx="82296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80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xmlns="" id="{FE630F09-8713-A46E-5C60-3F0CEBAE1C62}"/>
              </a:ext>
            </a:extLst>
          </p:cNvPr>
          <p:cNvSpPr txBox="1"/>
          <p:nvPr/>
        </p:nvSpPr>
        <p:spPr>
          <a:xfrm>
            <a:off x="4315409" y="1342169"/>
            <a:ext cx="6368141" cy="1876892"/>
          </a:xfrm>
          <a:prstGeom prst="rect">
            <a:avLst/>
          </a:prstGeom>
          <a:noFill/>
          <a:ln>
            <a:noFill/>
          </a:ln>
        </p:spPr>
        <p:txBody>
          <a:bodyPr lIns="75600" tIns="37800" rIns="75600" bIns="37800">
            <a:normAutofit/>
          </a:bodyPr>
          <a:lstStyle/>
          <a:p>
            <a:pPr algn="ctr">
              <a:spcBef>
                <a:spcPts val="525"/>
              </a:spcBef>
            </a:pPr>
            <a:r>
              <a:rPr lang="es-ES" sz="4800" b="1" spc="-1" dirty="0">
                <a:solidFill>
                  <a:srgbClr val="FF0000"/>
                </a:solidFill>
                <a:latin typeface="Calibri"/>
              </a:rPr>
              <a:t>¿y pareja insatisfecha?</a:t>
            </a:r>
            <a:endParaRPr lang="es-ES" sz="4800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2BD9FD16-70C1-64EB-50A8-193F6B614AF6}"/>
              </a:ext>
            </a:extLst>
          </p:cNvPr>
          <p:cNvSpPr/>
          <p:nvPr/>
        </p:nvSpPr>
        <p:spPr>
          <a:xfrm>
            <a:off x="1434248" y="3429000"/>
            <a:ext cx="9249302" cy="1314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37800" rIns="75600" bIns="37800">
            <a:noAutofit/>
          </a:bodyPr>
          <a:lstStyle/>
          <a:p>
            <a:pPr algn="ctr">
              <a:spcBef>
                <a:spcPts val="991"/>
              </a:spcBef>
            </a:pPr>
            <a:r>
              <a:rPr lang="es-ES" sz="6600" b="1" spc="-1" dirty="0">
                <a:latin typeface="Calibri"/>
              </a:rPr>
              <a:t>COOOMOQUEYATÁÁÁÁÁ</a:t>
            </a:r>
            <a:endParaRPr lang="es-ES" sz="6600" spc="-1" dirty="0">
              <a:latin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5C8A67F-134C-8404-445F-D8167B4AC2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997" y="696075"/>
            <a:ext cx="4064040" cy="22858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6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565A2A-70FB-0478-671E-031B4DB1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640285-DEDD-B85E-B3DB-32169B9A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208A8D8-574D-91A4-624C-DEAD5D9A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8" y="44323"/>
            <a:ext cx="7603088" cy="28877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297E417-876E-315F-3D04-526C5657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088" y="3008054"/>
            <a:ext cx="6407509" cy="647116"/>
          </a:xfrm>
          <a:prstGeom prst="rect">
            <a:avLst/>
          </a:prstGeom>
        </p:spPr>
      </p:pic>
      <p:pic>
        <p:nvPicPr>
          <p:cNvPr id="1026" name="Picture 2" descr="Minions GIF - Encontrar en GIFER">
            <a:extLst>
              <a:ext uri="{FF2B5EF4-FFF2-40B4-BE49-F238E27FC236}">
                <a16:creationId xmlns:a16="http://schemas.microsoft.com/office/drawing/2014/main" xmlns="" id="{465A4796-2899-86B4-36C5-1FBF3BBA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769" y="193398"/>
            <a:ext cx="3364988" cy="26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B620BFF-2F9D-6369-F4D8-DBFB718E5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863" y="3790106"/>
            <a:ext cx="6218290" cy="12670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9E8D364-226E-5862-07E1-A9D301ACC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248" y="5083174"/>
            <a:ext cx="6496673" cy="15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F793E2B-17EA-A00D-8EA3-5F15E715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5" y="681037"/>
            <a:ext cx="6407509" cy="647116"/>
          </a:xfrm>
          <a:prstGeom prst="rect">
            <a:avLst/>
          </a:prstGeom>
        </p:spPr>
      </p:pic>
      <p:pic>
        <p:nvPicPr>
          <p:cNvPr id="2050" name="Picture 2" descr="Jose Mourinho No GIF - Jose Mourinho No Nope - Descubre &amp; Comparte GIFs">
            <a:extLst>
              <a:ext uri="{FF2B5EF4-FFF2-40B4-BE49-F238E27FC236}">
                <a16:creationId xmlns:a16="http://schemas.microsoft.com/office/drawing/2014/main" xmlns="" id="{1FD44B27-36A9-37E5-0453-A744A299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24" y="1569097"/>
            <a:ext cx="4806766" cy="48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56EEB7D-83F5-F3C6-6BF5-23BCA5D8D02D}"/>
              </a:ext>
            </a:extLst>
          </p:cNvPr>
          <p:cNvSpPr txBox="1"/>
          <p:nvPr/>
        </p:nvSpPr>
        <p:spPr>
          <a:xfrm>
            <a:off x="109635" y="52734"/>
            <a:ext cx="41341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AdvTT39b96c93"/>
              </a:rPr>
              <a:t>European Heart Journal (2022) </a:t>
            </a:r>
            <a:r>
              <a:rPr lang="en-US" sz="1600" b="1" i="0" u="none" strike="noStrike" baseline="0" dirty="0">
                <a:latin typeface="AdvTT115fdb09.B"/>
              </a:rPr>
              <a:t>00</a:t>
            </a:r>
            <a:r>
              <a:rPr lang="en-US" sz="1600" b="1" i="0" u="none" strike="noStrike" baseline="0" dirty="0">
                <a:latin typeface="AdvTT39b96c93"/>
              </a:rPr>
              <a:t>, 1</a:t>
            </a:r>
            <a:r>
              <a:rPr lang="en-US" sz="1600" b="1" i="0" u="none" strike="noStrike" baseline="0" dirty="0">
                <a:latin typeface="AdvTT39b96c93+20"/>
              </a:rPr>
              <a:t>–</a:t>
            </a:r>
            <a:r>
              <a:rPr lang="en-US" sz="1600" b="1" i="0" u="none" strike="noStrike" baseline="0" dirty="0">
                <a:latin typeface="AdvTT39b96c93"/>
              </a:rPr>
              <a:t>114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0418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0043A0-610D-3B8A-EA1E-0FBCD7BA4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6DE752-C8E8-B75E-93D4-127F19DF9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EB700E1-8152-2A26-FAC8-51D9C268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10" y="115222"/>
            <a:ext cx="6218290" cy="12670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8ABBB3-330C-334D-4C9C-502304E7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926"/>
            <a:ext cx="5973710" cy="64908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02DB11E-EEF5-0F6F-F749-88A96AF3431A}"/>
              </a:ext>
            </a:extLst>
          </p:cNvPr>
          <p:cNvSpPr txBox="1"/>
          <p:nvPr/>
        </p:nvSpPr>
        <p:spPr>
          <a:xfrm>
            <a:off x="5973710" y="1747430"/>
            <a:ext cx="59788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The PH </a:t>
            </a:r>
            <a:r>
              <a:rPr lang="en-US" sz="2400" b="1" dirty="0" err="1"/>
              <a:t>centre</a:t>
            </a:r>
            <a:r>
              <a:rPr lang="en-US" sz="2400" b="1" dirty="0"/>
              <a:t> is responsible for performing an invasive assessment according to the clinical scenario</a:t>
            </a:r>
            <a:endParaRPr lang="es-ES" sz="2400" b="1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7F355A4B-7193-9C33-53B1-612A402FFB68}"/>
              </a:ext>
            </a:extLst>
          </p:cNvPr>
          <p:cNvSpPr/>
          <p:nvPr/>
        </p:nvSpPr>
        <p:spPr>
          <a:xfrm rot="10800000">
            <a:off x="5738044" y="5103845"/>
            <a:ext cx="715910" cy="5131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Cateterismo cardíaco | Hospital Universitario Vall d'Hebron">
            <a:extLst>
              <a:ext uri="{FF2B5EF4-FFF2-40B4-BE49-F238E27FC236}">
                <a16:creationId xmlns:a16="http://schemas.microsoft.com/office/drawing/2014/main" xmlns="" id="{F43FA261-1483-83B8-4057-E9630D92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73" y="3186292"/>
            <a:ext cx="4610100" cy="3068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67F2C71-FE2D-859B-AEF8-C0423688E244}"/>
              </a:ext>
            </a:extLst>
          </p:cNvPr>
          <p:cNvSpPr txBox="1"/>
          <p:nvPr/>
        </p:nvSpPr>
        <p:spPr>
          <a:xfrm>
            <a:off x="109635" y="0"/>
            <a:ext cx="324938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dvTT39b96c93"/>
              </a:rPr>
              <a:t>European Heart Journal (2022) </a:t>
            </a:r>
            <a:r>
              <a:rPr lang="en-US" sz="1200" b="1" i="0" u="none" strike="noStrike" baseline="0" dirty="0">
                <a:latin typeface="AdvTT115fdb09.B"/>
              </a:rPr>
              <a:t>00</a:t>
            </a:r>
            <a:r>
              <a:rPr lang="en-US" sz="1200" b="1" i="0" u="none" strike="noStrike" baseline="0" dirty="0">
                <a:latin typeface="AdvTT39b96c93"/>
              </a:rPr>
              <a:t>, 1</a:t>
            </a:r>
            <a:r>
              <a:rPr lang="en-US" sz="1200" b="1" i="0" u="none" strike="noStrike" baseline="0" dirty="0">
                <a:latin typeface="AdvTT39b96c93+20"/>
              </a:rPr>
              <a:t>–</a:t>
            </a:r>
            <a:r>
              <a:rPr lang="en-US" sz="1200" b="1" i="0" u="none" strike="noStrike" baseline="0" dirty="0">
                <a:latin typeface="AdvTT39b96c93"/>
              </a:rPr>
              <a:t>114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7334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r qué ir a la universidad no es la única opción - Yasss">
            <a:extLst>
              <a:ext uri="{FF2B5EF4-FFF2-40B4-BE49-F238E27FC236}">
                <a16:creationId xmlns:a16="http://schemas.microsoft.com/office/drawing/2014/main" xmlns="" id="{B19E69DD-0C47-AB9F-60FB-5737543B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46" y="95540"/>
            <a:ext cx="3966721" cy="22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B6F0DC-DA9A-E404-BCBD-56CEE41B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AC17F15-3B93-C2A6-A91E-510FBA1B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40" y="258216"/>
            <a:ext cx="6098877" cy="11492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3B9231F-A0C1-1D7D-D42A-E913A687C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54" y="1324708"/>
            <a:ext cx="11188092" cy="525037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6DA92F1-62C2-1D07-E480-A0D5EAA35CB6}"/>
              </a:ext>
            </a:extLst>
          </p:cNvPr>
          <p:cNvSpPr/>
          <p:nvPr/>
        </p:nvSpPr>
        <p:spPr>
          <a:xfrm>
            <a:off x="6096002" y="2463282"/>
            <a:ext cx="5903167" cy="439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 descr="Los Bolly-Tois de Bollycao (Panrico, 1989) - El condensador de fluzo">
            <a:extLst>
              <a:ext uri="{FF2B5EF4-FFF2-40B4-BE49-F238E27FC236}">
                <a16:creationId xmlns:a16="http://schemas.microsoft.com/office/drawing/2014/main" xmlns="" id="{07ED0DA2-DA72-E8D3-8E30-BD2E3BA9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3" y="2765085"/>
            <a:ext cx="267759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17A9C3-D505-7570-34AF-52E509C89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3304" y="2765084"/>
            <a:ext cx="2903756" cy="3907795"/>
          </a:xfrm>
          <a:prstGeom prst="rect">
            <a:avLst/>
          </a:prstGeom>
        </p:spPr>
      </p:pic>
      <p:pic>
        <p:nvPicPr>
          <p:cNvPr id="3080" name="Picture 8" descr="Pin en Imagenes de los minions">
            <a:extLst>
              <a:ext uri="{FF2B5EF4-FFF2-40B4-BE49-F238E27FC236}">
                <a16:creationId xmlns:a16="http://schemas.microsoft.com/office/drawing/2014/main" xmlns="" id="{81B9BB81-5400-4424-B72B-556770365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79" y="2765085"/>
            <a:ext cx="550613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FBA17B7-5825-811C-1974-D11487BBE18B}"/>
              </a:ext>
            </a:extLst>
          </p:cNvPr>
          <p:cNvSpPr txBox="1"/>
          <p:nvPr/>
        </p:nvSpPr>
        <p:spPr>
          <a:xfrm>
            <a:off x="109635" y="0"/>
            <a:ext cx="324938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dvTT39b96c93"/>
              </a:rPr>
              <a:t>European Heart Journal (2022) </a:t>
            </a:r>
            <a:r>
              <a:rPr lang="en-US" sz="1200" b="1" i="0" u="none" strike="noStrike" baseline="0" dirty="0">
                <a:latin typeface="AdvTT115fdb09.B"/>
              </a:rPr>
              <a:t>00</a:t>
            </a:r>
            <a:r>
              <a:rPr lang="en-US" sz="1200" b="1" i="0" u="none" strike="noStrike" baseline="0" dirty="0">
                <a:latin typeface="AdvTT39b96c93"/>
              </a:rPr>
              <a:t>, 1</a:t>
            </a:r>
            <a:r>
              <a:rPr lang="en-US" sz="1200" b="1" i="0" u="none" strike="noStrike" baseline="0" dirty="0">
                <a:latin typeface="AdvTT39b96c93+20"/>
              </a:rPr>
              <a:t>–</a:t>
            </a:r>
            <a:r>
              <a:rPr lang="en-US" sz="1200" b="1" i="0" u="none" strike="noStrike" baseline="0" dirty="0">
                <a:latin typeface="AdvTT39b96c93"/>
              </a:rPr>
              <a:t>114</a:t>
            </a:r>
            <a:endParaRPr lang="es-ES" sz="1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7125FDF-4CA4-5F8E-2F87-A96045AF8C6E}"/>
              </a:ext>
            </a:extLst>
          </p:cNvPr>
          <p:cNvSpPr txBox="1"/>
          <p:nvPr/>
        </p:nvSpPr>
        <p:spPr>
          <a:xfrm>
            <a:off x="74466" y="17565"/>
            <a:ext cx="41341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AdvTT39b96c93"/>
              </a:rPr>
              <a:t>European Heart Journal (2022) </a:t>
            </a:r>
            <a:r>
              <a:rPr lang="en-US" sz="1600" b="1" i="0" u="none" strike="noStrike" baseline="0" dirty="0">
                <a:latin typeface="AdvTT115fdb09.B"/>
              </a:rPr>
              <a:t>00</a:t>
            </a:r>
            <a:r>
              <a:rPr lang="en-US" sz="1600" b="1" i="0" u="none" strike="noStrike" baseline="0" dirty="0">
                <a:latin typeface="AdvTT39b96c93"/>
              </a:rPr>
              <a:t>, 1</a:t>
            </a:r>
            <a:r>
              <a:rPr lang="en-US" sz="1600" b="1" i="0" u="none" strike="noStrike" baseline="0" dirty="0">
                <a:latin typeface="AdvTT39b96c93+20"/>
              </a:rPr>
              <a:t>–</a:t>
            </a:r>
            <a:r>
              <a:rPr lang="en-US" sz="1600" b="1" i="0" u="none" strike="noStrike" baseline="0" dirty="0">
                <a:latin typeface="AdvTT39b96c93"/>
              </a:rPr>
              <a:t>114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0743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70E780E-084C-77B9-88AF-AA0C2A8E1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A9A8E4E-8D80-1AEC-8721-C8EAFE5F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" y="1111575"/>
            <a:ext cx="5956041" cy="442489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EE6085E-FEC0-8903-A0AC-8AE831DC0215}"/>
              </a:ext>
            </a:extLst>
          </p:cNvPr>
          <p:cNvSpPr/>
          <p:nvPr/>
        </p:nvSpPr>
        <p:spPr>
          <a:xfrm>
            <a:off x="951722" y="5019869"/>
            <a:ext cx="5144278" cy="51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DBDB10F-5608-D2C5-0E36-BE5CF7DB3681}"/>
              </a:ext>
            </a:extLst>
          </p:cNvPr>
          <p:cNvSpPr/>
          <p:nvPr/>
        </p:nvSpPr>
        <p:spPr>
          <a:xfrm>
            <a:off x="214604" y="2939143"/>
            <a:ext cx="5881396" cy="87707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2" name="Picture 2" descr="MILANUNCIOS | Lata puente genil. Anuncios para comprar y vender de segunda  mano">
            <a:extLst>
              <a:ext uri="{FF2B5EF4-FFF2-40B4-BE49-F238E27FC236}">
                <a16:creationId xmlns:a16="http://schemas.microsoft.com/office/drawing/2014/main" xmlns="" id="{E351DE99-A12E-47D9-3047-528BDAC8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3692769"/>
            <a:ext cx="4855507" cy="31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rne de Membrillo - Supermercados Monte Pinos - Calidad y Atención">
            <a:extLst>
              <a:ext uri="{FF2B5EF4-FFF2-40B4-BE49-F238E27FC236}">
                <a16:creationId xmlns:a16="http://schemas.microsoft.com/office/drawing/2014/main" xmlns="" id="{12A13735-4E4B-6105-ABB4-8673198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328246"/>
            <a:ext cx="4855507" cy="32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0FFD1CFF-E6D9-C92B-4393-FA5472A69FFE}"/>
              </a:ext>
            </a:extLst>
          </p:cNvPr>
          <p:cNvSpPr txBox="1"/>
          <p:nvPr/>
        </p:nvSpPr>
        <p:spPr>
          <a:xfrm>
            <a:off x="109635" y="0"/>
            <a:ext cx="324938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dvTT39b96c93"/>
              </a:rPr>
              <a:t>European Heart Journal (2022) </a:t>
            </a:r>
            <a:r>
              <a:rPr lang="en-US" sz="1200" b="1" i="0" u="none" strike="noStrike" baseline="0" dirty="0">
                <a:latin typeface="AdvTT115fdb09.B"/>
              </a:rPr>
              <a:t>00</a:t>
            </a:r>
            <a:r>
              <a:rPr lang="en-US" sz="1200" b="1" i="0" u="none" strike="noStrike" baseline="0" dirty="0">
                <a:latin typeface="AdvTT39b96c93"/>
              </a:rPr>
              <a:t>, 1</a:t>
            </a:r>
            <a:r>
              <a:rPr lang="en-US" sz="1200" b="1" i="0" u="none" strike="noStrike" baseline="0" dirty="0">
                <a:latin typeface="AdvTT39b96c93+20"/>
              </a:rPr>
              <a:t>–</a:t>
            </a:r>
            <a:r>
              <a:rPr lang="en-US" sz="1200" b="1" i="0" u="none" strike="noStrike" baseline="0" dirty="0">
                <a:latin typeface="AdvTT39b96c93"/>
              </a:rPr>
              <a:t>114</a:t>
            </a:r>
            <a:endParaRPr lang="es-ES" sz="12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DA9FF30-16BB-14B0-8591-A028DF84E38C}"/>
              </a:ext>
            </a:extLst>
          </p:cNvPr>
          <p:cNvSpPr txBox="1"/>
          <p:nvPr/>
        </p:nvSpPr>
        <p:spPr>
          <a:xfrm>
            <a:off x="109635" y="52734"/>
            <a:ext cx="41341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AdvTT39b96c93"/>
              </a:rPr>
              <a:t>European Heart Journal (2022) </a:t>
            </a:r>
            <a:r>
              <a:rPr lang="en-US" sz="1600" b="1" i="0" u="none" strike="noStrike" baseline="0" dirty="0">
                <a:latin typeface="AdvTT115fdb09.B"/>
              </a:rPr>
              <a:t>00</a:t>
            </a:r>
            <a:r>
              <a:rPr lang="en-US" sz="1600" b="1" i="0" u="none" strike="noStrike" baseline="0" dirty="0">
                <a:latin typeface="AdvTT39b96c93"/>
              </a:rPr>
              <a:t>, 1</a:t>
            </a:r>
            <a:r>
              <a:rPr lang="en-US" sz="1600" b="1" i="0" u="none" strike="noStrike" baseline="0" dirty="0">
                <a:latin typeface="AdvTT39b96c93+20"/>
              </a:rPr>
              <a:t>–</a:t>
            </a:r>
            <a:r>
              <a:rPr lang="en-US" sz="1600" b="1" i="0" u="none" strike="noStrike" baseline="0" dirty="0">
                <a:latin typeface="AdvTT39b96c93"/>
              </a:rPr>
              <a:t>114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2210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313</Words>
  <Application>Microsoft Office PowerPoint</Application>
  <PresentationFormat>Panorámica</PresentationFormat>
  <Paragraphs>45</Paragraphs>
  <Slides>32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AdvTT115fdb09.B</vt:lpstr>
      <vt:lpstr>AdvTT39b96c93</vt:lpstr>
      <vt:lpstr>AdvTT39b96c93+20</vt:lpstr>
      <vt:lpstr>Arial</vt:lpstr>
      <vt:lpstr>BlinkMacSystemFont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¿Cree que el CCD debe hacerse en un centro de referencia con las características de las guías?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¿Cree que el DETECT sirve para diagnóstico precoz?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Soltero, Manuel</dc:creator>
  <cp:lastModifiedBy>Garrido Fernandez, Jose Carlo</cp:lastModifiedBy>
  <cp:revision>34</cp:revision>
  <dcterms:created xsi:type="dcterms:W3CDTF">2022-10-07T07:57:53Z</dcterms:created>
  <dcterms:modified xsi:type="dcterms:W3CDTF">2022-11-16T10:08:21Z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ae280f-6cf3-423e-9ad3-b72b6819251e_Enabled">
    <vt:lpwstr>true</vt:lpwstr>
  </property>
  <property fmtid="{D5CDD505-2E9C-101B-9397-08002B2CF9AE}" pid="3" name="MSIP_Label_87ae280f-6cf3-423e-9ad3-b72b6819251e_SetDate">
    <vt:lpwstr>2022-10-07T08:42:38Z</vt:lpwstr>
  </property>
  <property fmtid="{D5CDD505-2E9C-101B-9397-08002B2CF9AE}" pid="4" name="MSIP_Label_87ae280f-6cf3-423e-9ad3-b72b6819251e_Method">
    <vt:lpwstr>Privileged</vt:lpwstr>
  </property>
  <property fmtid="{D5CDD505-2E9C-101B-9397-08002B2CF9AE}" pid="5" name="MSIP_Label_87ae280f-6cf3-423e-9ad3-b72b6819251e_Name">
    <vt:lpwstr>Spanish - Proprietary</vt:lpwstr>
  </property>
  <property fmtid="{D5CDD505-2E9C-101B-9397-08002B2CF9AE}" pid="6" name="MSIP_Label_87ae280f-6cf3-423e-9ad3-b72b6819251e_SiteId">
    <vt:lpwstr>a00de4ec-48a8-43a6-be74-e31274e2060d</vt:lpwstr>
  </property>
  <property fmtid="{D5CDD505-2E9C-101B-9397-08002B2CF9AE}" pid="7" name="MSIP_Label_87ae280f-6cf3-423e-9ad3-b72b6819251e_ActionId">
    <vt:lpwstr>10dffb41-0de6-420d-abed-452ac885c3d7</vt:lpwstr>
  </property>
  <property fmtid="{D5CDD505-2E9C-101B-9397-08002B2CF9AE}" pid="8" name="MSIP_Label_87ae280f-6cf3-423e-9ad3-b72b6819251e_ContentBits">
    <vt:lpwstr>1</vt:lpwstr>
  </property>
  <property fmtid="{D5CDD505-2E9C-101B-9397-08002B2CF9AE}" pid="9" name="MerckAIPLabel">
    <vt:lpwstr>Proprietary</vt:lpwstr>
  </property>
  <property fmtid="{D5CDD505-2E9C-101B-9397-08002B2CF9AE}" pid="10" name="MerckAIPDataExchange">
    <vt:lpwstr>!MRKMIP@Proprietary</vt:lpwstr>
  </property>
</Properties>
</file>