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07" r:id="rId3"/>
    <p:sldId id="319" r:id="rId4"/>
    <p:sldId id="320" r:id="rId5"/>
    <p:sldId id="2145706967" r:id="rId6"/>
    <p:sldId id="2145706968" r:id="rId7"/>
    <p:sldId id="2145706963" r:id="rId8"/>
    <p:sldId id="2145706962" r:id="rId9"/>
    <p:sldId id="2145706971" r:id="rId10"/>
    <p:sldId id="2145706970" r:id="rId11"/>
    <p:sldId id="2145706972" r:id="rId12"/>
    <p:sldId id="2134960477" r:id="rId13"/>
    <p:sldId id="2134960495" r:id="rId14"/>
    <p:sldId id="2145706969" r:id="rId15"/>
    <p:sldId id="2145706973" r:id="rId16"/>
    <p:sldId id="2145706966" r:id="rId17"/>
    <p:sldId id="937" r:id="rId18"/>
    <p:sldId id="1002" r:id="rId19"/>
    <p:sldId id="2141411954" r:id="rId20"/>
    <p:sldId id="257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6B6B"/>
    <a:srgbClr val="009999"/>
    <a:srgbClr val="00B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2"/>
    <p:restoredTop sz="93712"/>
  </p:normalViewPr>
  <p:slideViewPr>
    <p:cSldViewPr snapToGrid="0">
      <p:cViewPr varScale="1">
        <p:scale>
          <a:sx n="70" d="100"/>
          <a:sy n="70" d="100"/>
        </p:scale>
        <p:origin x="3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624B6-AF45-43C7-839F-1C819CFB44EE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5F9D1-A00C-42AF-BD2E-B732AC75AAA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7970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await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confirmation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multicentre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5F9D1-A00C-42AF-BD2E-B732AC75AAA3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464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>
                <a:sym typeface="Wingdings" panose="05000000000000000000" pitchFamily="2" charset="2"/>
              </a:rPr>
              <a:t>How do you follow-up patients with PAH?</a:t>
            </a:r>
            <a:br>
              <a:rPr lang="en-IE" dirty="0">
                <a:sym typeface="Wingdings" panose="05000000000000000000" pitchFamily="2" charset="2"/>
              </a:rPr>
            </a:br>
            <a:r>
              <a:rPr lang="en-IE" dirty="0">
                <a:sym typeface="Wingdings" panose="05000000000000000000" pitchFamily="2" charset="2"/>
              </a:rPr>
              <a:t/>
            </a:r>
            <a:br>
              <a:rPr lang="en-IE" dirty="0">
                <a:sym typeface="Wingdings" panose="05000000000000000000" pitchFamily="2" charset="2"/>
              </a:rPr>
            </a:br>
            <a:r>
              <a:rPr lang="en-IE" dirty="0">
                <a:sym typeface="Wingdings" panose="05000000000000000000" pitchFamily="2" charset="2"/>
              </a:rPr>
              <a:t>Which do you think is the most important visit? 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FB92A-CA00-4725-A11B-82C4755A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000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>
                <a:sym typeface="Wingdings" panose="05000000000000000000" pitchFamily="2" charset="2"/>
              </a:rPr>
              <a:t>Do we have enough evidence to “optimize” treatment or must we intensify to triple therapy using the 3 therapeutic pathways quick in time?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A424E-9BE2-4BB2-B1FD-F4AE7584A98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689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45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BD2BE-0D39-469E-8B13-E83FE0E0A27D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9596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F3219-307B-480C-880A-010090F37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07BCD3-7377-4B1E-B6C2-75BE8F021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47FDE3-CF78-4707-AD1E-FD352C41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1AEE64-8D6E-458C-955F-6D3B2860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B64451-214A-4DC6-ADFE-35649C194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863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BA98E-ED68-48CB-A6FA-ACF346C89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F0BCB-672E-4BBE-B296-B1F2CA45B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3751A9-E722-41C3-A7A6-D97BC63FD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C2982F-7310-44A2-838B-CFB5424D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493069-9B15-48BF-93F9-80EE0A2DC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9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C5D1E6-3045-4D5A-8558-C09E4B8A0A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A02FCCD-32CE-4FA9-9FDD-AB86537BA6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358EC5-D0E7-41E5-AFE2-20D0F9D8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E6DBD0-1C8E-46FE-A834-3B00FA3DD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318B3B-B197-49DD-B242-7D3A5962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060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48E02B-266A-3A4E-A56E-7A2751B9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273" y="365126"/>
            <a:ext cx="9614526" cy="977900"/>
          </a:xfrm>
        </p:spPr>
        <p:txBody>
          <a:bodyPr>
            <a:normAutofit/>
          </a:bodyPr>
          <a:lstStyle>
            <a:lvl1pPr algn="r">
              <a:defRPr sz="32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4CB2B4F-A608-414E-92C5-54B016FE81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5762622"/>
            <a:ext cx="1432993" cy="569914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3541A2CA-2A59-0843-976A-C7884BE5E593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00776"/>
            <a:ext cx="9144000" cy="0"/>
          </a:xfrm>
          <a:prstGeom prst="line">
            <a:avLst/>
          </a:prstGeom>
          <a:ln>
            <a:solidFill>
              <a:srgbClr val="018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692DF8E6-29D9-2948-A627-AD0427E8DC79}"/>
              </a:ext>
            </a:extLst>
          </p:cNvPr>
          <p:cNvCxnSpPr>
            <a:cxnSpLocks/>
          </p:cNvCxnSpPr>
          <p:nvPr userDrawn="1"/>
        </p:nvCxnSpPr>
        <p:spPr>
          <a:xfrm>
            <a:off x="1414463" y="1352552"/>
            <a:ext cx="9939337" cy="0"/>
          </a:xfrm>
          <a:prstGeom prst="line">
            <a:avLst/>
          </a:prstGeom>
          <a:ln>
            <a:solidFill>
              <a:srgbClr val="66A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345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1F3E59-BFA2-41C4-ADD3-8BD5E029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9A991D-F483-4FB1-99CE-5D290E5D5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02A83A-6A67-4B98-89A0-4C6BFCCE8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0F7DA9-5DFA-49CD-A35C-958056E96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5FD68F-D134-40CF-BF11-E5A7A667D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015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6C7F73-A38A-4580-976D-E2A33DB51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DB4F18-B72B-444D-AB26-D94C1E5A6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7C1617-2456-4984-A7B1-072A6DD56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9CCAB3-A253-4F12-8B4D-BF792515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1E30B6-A4E7-47C7-BE39-18960EAB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254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C63412-32FD-4199-A3E3-C139CB83B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BC5195-9D3D-4C54-A759-0E8D04B45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A135EC-4665-4CC1-B8D5-9F8F3F6D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7E0DEF-01EA-46C1-BB6D-3A64C51A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AD7359-F93C-4E52-B680-A1F337E9E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DB0742-41DD-4DB1-8631-7880D2EB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77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AE2183-7DE2-437C-BE7D-BA7CCCA8F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8A0D51-18D5-45CC-A895-3F4250A74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4D9B73-C6EE-4B32-9C5A-DFA67B811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6A3119D-63D2-49F9-B792-0D09339C00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5ABBDF-10CC-4359-B03A-1BC448EE3A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8AB744-1C89-44F8-A57A-4392BA52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2F2B8E0-45AF-4DAC-8D08-C30AB54A2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93DA28-0291-4621-A920-5776F3E2E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6066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AD27A4-FCE1-4DBD-B982-AF158E9B0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2FB57C3-54BB-45F0-A1A1-726CDA7D0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D5CC24-1DB0-41ED-98E4-356EC0679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B0820A4-1182-4943-BB71-D9FC3F2A5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5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8F89026-8040-4CCC-9561-B5400987F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2F9824-314C-4065-B04A-6B7FE8DC4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DE030E-910C-4264-8C68-5A45C7EA4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430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336044-4F7D-41DE-8B0F-FAD76BB5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FB0F7E-9391-44EA-ADFB-954CBAD5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4A7185-B41C-42A3-83CF-BF3A657A3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150A8F-D650-4DD6-857B-1E01CEFC6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7A2DF0-C844-4B3D-B75B-45E9C67C1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18D360-6B79-41C9-B930-DA194E4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590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8926EC-8039-4CC7-84D5-24BDD6343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C746E80-0E10-4721-8B1A-56E1C38867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9D7998-B1EF-4AF5-8DF2-85ED75285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89A3C3-CD13-443E-B7C3-4A0C83A1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8CAE9-ADBF-413D-9C19-3C3C14AD5390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DD4D9E-B999-451F-8692-7EEFEA495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9F5570-F143-4310-842C-EB91DF9A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0680-A703-4976-8ADE-26C932C6708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142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FEFA17-41AF-451E-BBFD-3C21F431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C61542-356E-45BC-87E5-4B3A91ECB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64F259-2ED1-4051-BC7E-C8BE001C3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8CAE9-ADBF-413D-9C19-3C3C14AD5390}" type="datetimeFigureOut">
              <a:rPr lang="es-ES" smtClean="0"/>
              <a:pPr/>
              <a:t>17/11/2022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7A1301-3981-4C6A-B92F-200EA2F6D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D7110C-64FA-4F75-88F5-1742D1141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00680-A703-4976-8ADE-26C932C67081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MSIPCMContentMarking" descr="{&quot;HashCode&quot;:-264059996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xmlns="" id="{40EBFDC4-CEF3-4CCF-AD3C-F29351A59877}"/>
              </a:ext>
            </a:extLst>
          </p:cNvPr>
          <p:cNvSpPr txBox="1"/>
          <p:nvPr userDrawn="1"/>
        </p:nvSpPr>
        <p:spPr>
          <a:xfrm>
            <a:off x="0" y="0"/>
            <a:ext cx="2542838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s-ES" sz="1200">
                <a:solidFill>
                  <a:srgbClr val="00B294"/>
                </a:solidFill>
                <a:latin typeface="Calibri" panose="020F0502020204030204" pitchFamily="34" charset="0"/>
              </a:rPr>
              <a:t>De propiedad exclusiva-Proprietary</a:t>
            </a:r>
          </a:p>
        </p:txBody>
      </p:sp>
    </p:spTree>
    <p:extLst>
      <p:ext uri="{BB962C8B-B14F-4D97-AF65-F5344CB8AC3E}">
        <p14:creationId xmlns:p14="http://schemas.microsoft.com/office/powerpoint/2010/main" val="403744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3.png"/><Relationship Id="rId4" Type="http://schemas.openxmlformats.org/officeDocument/2006/relationships/video" Target="../media/media2.mp4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12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emf"/><Relationship Id="rId11" Type="http://schemas.openxmlformats.org/officeDocument/2006/relationships/image" Target="../media/image42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4" Type="http://schemas.openxmlformats.org/officeDocument/2006/relationships/video" Target="../media/media2.mp4"/><Relationship Id="rId9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42ADE83-49CA-494E-82F1-1BE1D5E45339}"/>
              </a:ext>
            </a:extLst>
          </p:cNvPr>
          <p:cNvSpPr/>
          <p:nvPr/>
        </p:nvSpPr>
        <p:spPr>
          <a:xfrm>
            <a:off x="0" y="3189769"/>
            <a:ext cx="12192000" cy="1183758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Estratificación y Pronóstico: ¿Que echamos en falta?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D7EA9F5-8FE1-45B6-A5B1-3593BDC97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185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BE45E0-3E81-4526-AA0D-2F710DBAEA40}"/>
              </a:ext>
            </a:extLst>
          </p:cNvPr>
          <p:cNvSpPr txBox="1"/>
          <p:nvPr/>
        </p:nvSpPr>
        <p:spPr>
          <a:xfrm>
            <a:off x="6271330" y="4876789"/>
            <a:ext cx="56692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Dr. Alejandro Recio Mayoral</a:t>
            </a:r>
          </a:p>
          <a:p>
            <a:r>
              <a:rPr lang="es-ES" sz="1600" dirty="0"/>
              <a:t>Coordinador Unidad Multidisciplinar de HP. </a:t>
            </a:r>
          </a:p>
          <a:p>
            <a:r>
              <a:rPr lang="es-ES" sz="1600" dirty="0"/>
              <a:t>Cardiología</a:t>
            </a:r>
          </a:p>
          <a:p>
            <a:r>
              <a:rPr lang="es-ES" sz="1600" dirty="0"/>
              <a:t>H.U. Virgen Macarena, Sevilla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4A76F6B0-BDE6-9B40-A1FF-20C31963DD10}"/>
              </a:ext>
            </a:extLst>
          </p:cNvPr>
          <p:cNvSpPr txBox="1"/>
          <p:nvPr/>
        </p:nvSpPr>
        <p:spPr>
          <a:xfrm>
            <a:off x="6271330" y="6138673"/>
            <a:ext cx="2123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@</a:t>
            </a:r>
            <a:r>
              <a:rPr lang="es-ES" dirty="0" err="1">
                <a:solidFill>
                  <a:srgbClr val="0070C0"/>
                </a:solidFill>
              </a:rPr>
              <a:t>areciomayoral</a:t>
            </a:r>
            <a:endParaRPr lang="es-E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78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652938-B155-5A44-BAA8-18E298C8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>
            <a:normAutofit/>
          </a:bodyPr>
          <a:lstStyle/>
          <a:p>
            <a:r>
              <a:rPr lang="es-ES" sz="3600" b="1" dirty="0" err="1">
                <a:solidFill>
                  <a:srgbClr val="0A6B6B"/>
                </a:solidFill>
              </a:rPr>
              <a:t>Assessment</a:t>
            </a:r>
            <a:r>
              <a:rPr lang="es-ES" sz="3600" b="1" dirty="0">
                <a:solidFill>
                  <a:srgbClr val="0A6B6B"/>
                </a:solidFill>
              </a:rPr>
              <a:t> and </a:t>
            </a:r>
            <a:r>
              <a:rPr lang="es-ES" sz="3600" b="1" dirty="0" err="1">
                <a:solidFill>
                  <a:srgbClr val="0A6B6B"/>
                </a:solidFill>
              </a:rPr>
              <a:t>timing</a:t>
            </a:r>
            <a:r>
              <a:rPr lang="es-ES" sz="3600" b="1" dirty="0">
                <a:solidFill>
                  <a:srgbClr val="0A6B6B"/>
                </a:solidFill>
              </a:rPr>
              <a:t> </a:t>
            </a:r>
            <a:r>
              <a:rPr lang="es-ES" sz="3600" b="1" dirty="0" err="1">
                <a:solidFill>
                  <a:srgbClr val="0A6B6B"/>
                </a:solidFill>
              </a:rPr>
              <a:t>for</a:t>
            </a:r>
            <a:r>
              <a:rPr lang="es-ES" sz="3600" b="1" dirty="0">
                <a:solidFill>
                  <a:srgbClr val="0A6B6B"/>
                </a:solidFill>
              </a:rPr>
              <a:t> </a:t>
            </a:r>
            <a:r>
              <a:rPr lang="es-ES" sz="3600" b="1" dirty="0" err="1">
                <a:solidFill>
                  <a:srgbClr val="0A6B6B"/>
                </a:solidFill>
              </a:rPr>
              <a:t>the</a:t>
            </a:r>
            <a:r>
              <a:rPr lang="es-ES" sz="3600" b="1" dirty="0">
                <a:solidFill>
                  <a:srgbClr val="0A6B6B"/>
                </a:solidFill>
              </a:rPr>
              <a:t> </a:t>
            </a:r>
            <a:r>
              <a:rPr lang="es-ES" sz="3600" b="1" dirty="0" err="1">
                <a:solidFill>
                  <a:srgbClr val="0A6B6B"/>
                </a:solidFill>
              </a:rPr>
              <a:t>follow</a:t>
            </a:r>
            <a:r>
              <a:rPr lang="es-ES" sz="3600" b="1" dirty="0">
                <a:solidFill>
                  <a:srgbClr val="0A6B6B"/>
                </a:solidFill>
              </a:rPr>
              <a:t>-up of </a:t>
            </a:r>
            <a:r>
              <a:rPr lang="es-ES" sz="3600" b="1" dirty="0" err="1">
                <a:solidFill>
                  <a:srgbClr val="0A6B6B"/>
                </a:solidFill>
              </a:rPr>
              <a:t>patients</a:t>
            </a:r>
            <a:endParaRPr lang="es-ES" sz="3600" b="1" dirty="0">
              <a:solidFill>
                <a:srgbClr val="0A6B6B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742B0A8-F265-C147-9AEB-47509B81C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20" y="1436914"/>
            <a:ext cx="11136560" cy="451951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1F064AF-B650-EF42-84F5-5391FC8B5793}"/>
              </a:ext>
            </a:extLst>
          </p:cNvPr>
          <p:cNvSpPr txBox="1"/>
          <p:nvPr/>
        </p:nvSpPr>
        <p:spPr>
          <a:xfrm>
            <a:off x="383506" y="6306762"/>
            <a:ext cx="7516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Humbert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 et al. 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Heart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J. 2022 Oct 11;43(38):3618-3731.</a:t>
            </a:r>
          </a:p>
          <a:p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doi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10.1093/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eurheartj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/ehac237.</a:t>
            </a:r>
          </a:p>
        </p:txBody>
      </p:sp>
    </p:spTree>
    <p:extLst>
      <p:ext uri="{BB962C8B-B14F-4D97-AF65-F5344CB8AC3E}">
        <p14:creationId xmlns:p14="http://schemas.microsoft.com/office/powerpoint/2010/main" val="3567330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E89FADA-1632-0E4C-B986-5514EBE55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7357" y="960894"/>
            <a:ext cx="5348737" cy="49122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8DA78EC-A6CD-1340-9BD5-741FF473C1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92" y="677906"/>
            <a:ext cx="5483959" cy="1418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5314183-6E95-1D4A-AA47-13B3CA0E3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88" y="2822999"/>
            <a:ext cx="5833365" cy="15039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D4485CA-1A57-FF4C-8E25-F55CD20702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86" y="4505170"/>
            <a:ext cx="5833365" cy="53230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C6BB0133-7FE1-C948-AE4E-F69125528F8A}"/>
              </a:ext>
            </a:extLst>
          </p:cNvPr>
          <p:cNvSpPr/>
          <p:nvPr/>
        </p:nvSpPr>
        <p:spPr>
          <a:xfrm>
            <a:off x="3323063" y="3092605"/>
            <a:ext cx="1144859" cy="1107688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2018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0926D4B3-1C2F-4E43-A744-FFC8DA56C812}"/>
              </a:ext>
            </a:extLst>
          </p:cNvPr>
          <p:cNvSpPr txBox="1"/>
          <p:nvPr/>
        </p:nvSpPr>
        <p:spPr>
          <a:xfrm>
            <a:off x="334836" y="6238506"/>
            <a:ext cx="9514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Lewis RA,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 Am J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 Med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2020; 201:458-68.</a:t>
            </a:r>
          </a:p>
        </p:txBody>
      </p:sp>
      <p:sp>
        <p:nvSpPr>
          <p:cNvPr id="94" name="TextBox 99">
            <a:extLst>
              <a:ext uri="{FF2B5EF4-FFF2-40B4-BE49-F238E27FC236}">
                <a16:creationId xmlns:a16="http://schemas.microsoft.com/office/drawing/2014/main" xmlns="" id="{F6C0EAA3-C5B5-344F-AA7B-A51E8FCD5882}"/>
              </a:ext>
            </a:extLst>
          </p:cNvPr>
          <p:cNvSpPr txBox="1"/>
          <p:nvPr/>
        </p:nvSpPr>
        <p:spPr>
          <a:xfrm>
            <a:off x="334836" y="5898320"/>
            <a:ext cx="99572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percentage predicted for age and sex; LVEDVI: left ventricular end-diastolic volume index; RVEF: right ventricular ejection fraction;  RVESVI: right ventricular end-systolic volume index.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95F19221-9946-3A43-89EE-484551605A18}"/>
              </a:ext>
            </a:extLst>
          </p:cNvPr>
          <p:cNvSpPr txBox="1"/>
          <p:nvPr/>
        </p:nvSpPr>
        <p:spPr>
          <a:xfrm>
            <a:off x="374970" y="5577841"/>
            <a:ext cx="8285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ASPIRE (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Assessing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Spectrum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Pulmonary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Hypertension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Identified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a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Referral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Center) 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A277CAA-5BC9-4C4C-8EA3-0EE8924EA2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508" y="2761968"/>
            <a:ext cx="10628291" cy="27065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7EC6724-DD04-E54E-889D-C54DC718E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29" y="669501"/>
            <a:ext cx="2842560" cy="4227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6F2401C-722C-B44B-9591-91E03E75B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29" y="1098618"/>
            <a:ext cx="5348971" cy="107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69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88BB24A-1F5F-EB41-B209-BFD60BB49341}"/>
              </a:ext>
            </a:extLst>
          </p:cNvPr>
          <p:cNvSpPr txBox="1"/>
          <p:nvPr/>
        </p:nvSpPr>
        <p:spPr>
          <a:xfrm>
            <a:off x="839416" y="6309320"/>
            <a:ext cx="921702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Alabed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S, et al. J Am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Coll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Cardiol.Imag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2021; 2021 May;14(5):931-942.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A2FF10E-60DA-454F-8C9F-DFE94A6E9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119" y="1946190"/>
            <a:ext cx="9780481" cy="42191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ECDE624-AE7D-8649-B89C-C401778277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28" y="609964"/>
            <a:ext cx="5972215" cy="119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2353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2CA4863A-0539-A34B-A334-049DBFD246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51" y="1501744"/>
            <a:ext cx="7204549" cy="4348997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E07E7657-40BE-5B4B-B731-FBFB47B9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39440" cy="915035"/>
          </a:xfrm>
        </p:spPr>
        <p:txBody>
          <a:bodyPr>
            <a:normAutofit/>
          </a:bodyPr>
          <a:lstStyle/>
          <a:p>
            <a:r>
              <a:rPr lang="es-ES" sz="3600" b="1" dirty="0" err="1">
                <a:solidFill>
                  <a:srgbClr val="0A6B6B"/>
                </a:solidFill>
              </a:rPr>
              <a:t>Right</a:t>
            </a:r>
            <a:r>
              <a:rPr lang="es-ES" sz="3600" b="1" dirty="0">
                <a:solidFill>
                  <a:srgbClr val="0A6B6B"/>
                </a:solidFill>
              </a:rPr>
              <a:t> </a:t>
            </a:r>
            <a:r>
              <a:rPr lang="es-ES" sz="3600" b="1" dirty="0" err="1">
                <a:solidFill>
                  <a:srgbClr val="0A6B6B"/>
                </a:solidFill>
              </a:rPr>
              <a:t>heart</a:t>
            </a:r>
            <a:r>
              <a:rPr lang="es-ES" sz="3600" b="1" dirty="0">
                <a:solidFill>
                  <a:srgbClr val="0A6B6B"/>
                </a:solidFill>
              </a:rPr>
              <a:t> reverse </a:t>
            </a:r>
            <a:r>
              <a:rPr lang="es-ES" sz="3600" b="1" dirty="0" err="1">
                <a:solidFill>
                  <a:srgbClr val="0A6B6B"/>
                </a:solidFill>
              </a:rPr>
              <a:t>remodeling</a:t>
            </a:r>
            <a:r>
              <a:rPr lang="es-ES" sz="3600" b="1" dirty="0">
                <a:solidFill>
                  <a:srgbClr val="0A6B6B"/>
                </a:solidFill>
              </a:rPr>
              <a:t>, </a:t>
            </a:r>
            <a:r>
              <a:rPr lang="es-ES" sz="3600" b="1" dirty="0" err="1">
                <a:solidFill>
                  <a:srgbClr val="0A6B6B"/>
                </a:solidFill>
              </a:rPr>
              <a:t>prognostic</a:t>
            </a:r>
            <a:r>
              <a:rPr lang="es-ES" sz="3600" b="1" dirty="0">
                <a:solidFill>
                  <a:srgbClr val="0A6B6B"/>
                </a:solidFill>
              </a:rPr>
              <a:t> </a:t>
            </a:r>
            <a:r>
              <a:rPr lang="es-ES" sz="3600" b="1" dirty="0" err="1">
                <a:solidFill>
                  <a:srgbClr val="0A6B6B"/>
                </a:solidFill>
              </a:rPr>
              <a:t>relevance</a:t>
            </a:r>
            <a:endParaRPr lang="es-ES" sz="3600" b="1" dirty="0">
              <a:solidFill>
                <a:srgbClr val="0A6B6B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1AF4717-A4DC-E247-B5AC-B79596C97C1A}"/>
              </a:ext>
            </a:extLst>
          </p:cNvPr>
          <p:cNvSpPr txBox="1"/>
          <p:nvPr/>
        </p:nvSpPr>
        <p:spPr>
          <a:xfrm>
            <a:off x="767408" y="6347581"/>
            <a:ext cx="8928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Badagliacca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R, et al. JACC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Cardiovasc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Imaging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Calibri" panose="020F0502020204030204" pitchFamily="34" charset="0"/>
              </a:rPr>
              <a:t>. doi:10.1016/j.jcmg.2020.04.005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F708127-1ED1-C543-A80D-E47738BB57A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557" y="2528925"/>
            <a:ext cx="1492251" cy="1492251"/>
          </a:xfrm>
          <a:prstGeom prst="rect">
            <a:avLst/>
          </a:prstGeom>
        </p:spPr>
      </p:pic>
      <p:pic>
        <p:nvPicPr>
          <p:cNvPr id="8" name="1201001 SCR 345345_2_1.1">
            <a:hlinkClick r:id="" action="ppaction://media"/>
            <a:extLst>
              <a:ext uri="{FF2B5EF4-FFF2-40B4-BE49-F238E27FC236}">
                <a16:creationId xmlns:a16="http://schemas.microsoft.com/office/drawing/2014/main" xmlns="" id="{0648E242-CE9C-9E47-BD94-709C7613A0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8493" t="31774" r="18064" b="2270"/>
          <a:stretch/>
        </p:blipFill>
        <p:spPr>
          <a:xfrm>
            <a:off x="9353006" y="1781519"/>
            <a:ext cx="2024634" cy="2104819"/>
          </a:xfrm>
          <a:prstGeom prst="rect">
            <a:avLst/>
          </a:prstGeom>
        </p:spPr>
      </p:pic>
      <p:pic>
        <p:nvPicPr>
          <p:cNvPr id="9" name="1201001 W26(345345)">
            <a:hlinkClick r:id="" action="ppaction://media"/>
            <a:extLst>
              <a:ext uri="{FF2B5EF4-FFF2-40B4-BE49-F238E27FC236}">
                <a16:creationId xmlns:a16="http://schemas.microsoft.com/office/drawing/2014/main" xmlns="" id="{6D826E92-B8C8-7E48-8D4F-93095AEB675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18064" t="27878" r="13284" b="6166"/>
          <a:stretch/>
        </p:blipFill>
        <p:spPr>
          <a:xfrm>
            <a:off x="9382344" y="4021176"/>
            <a:ext cx="1995296" cy="21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BEBB60C-556D-3741-9DAE-BB4D1B0D7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899" y="856408"/>
            <a:ext cx="4201460" cy="1239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F4B24DD7-9909-1144-A380-97554BC23C27}"/>
              </a:ext>
            </a:extLst>
          </p:cNvPr>
          <p:cNvGrpSpPr/>
          <p:nvPr/>
        </p:nvGrpSpPr>
        <p:grpSpPr>
          <a:xfrm>
            <a:off x="6487570" y="2699966"/>
            <a:ext cx="5293789" cy="3149601"/>
            <a:chOff x="1691211" y="2850778"/>
            <a:chExt cx="8482577" cy="302381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440917C1-7662-DD4B-8138-91415756C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91211" y="2850778"/>
              <a:ext cx="8482577" cy="3023811"/>
            </a:xfrm>
            <a:prstGeom prst="rect">
              <a:avLst/>
            </a:prstGeom>
            <a:ln>
              <a:solidFill>
                <a:srgbClr val="EC8B77"/>
              </a:solidFill>
            </a:ln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5A3D2F2B-39DE-7B4D-A2FD-2852911A70B9}"/>
                </a:ext>
              </a:extLst>
            </p:cNvPr>
            <p:cNvSpPr/>
            <p:nvPr/>
          </p:nvSpPr>
          <p:spPr>
            <a:xfrm>
              <a:off x="1809136" y="2960941"/>
              <a:ext cx="400050" cy="400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xmlns="" id="{C5D47754-D2AB-A84A-A393-38E7E17E6B92}"/>
                </a:ext>
              </a:extLst>
            </p:cNvPr>
            <p:cNvSpPr/>
            <p:nvPr/>
          </p:nvSpPr>
          <p:spPr>
            <a:xfrm>
              <a:off x="5533933" y="2880274"/>
              <a:ext cx="400050" cy="400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E3B44D72-5581-8845-A43F-5420E5AEB7D3}"/>
              </a:ext>
            </a:extLst>
          </p:cNvPr>
          <p:cNvSpPr txBox="1"/>
          <p:nvPr/>
        </p:nvSpPr>
        <p:spPr>
          <a:xfrm>
            <a:off x="5541925" y="6391824"/>
            <a:ext cx="6239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Murata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 et al.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Pulmonary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Circulation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2017; 8(1) 1–4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41A4CE29-15D9-A749-B8EC-35231324C45B}"/>
              </a:ext>
            </a:extLst>
          </p:cNvPr>
          <p:cNvSpPr txBox="1"/>
          <p:nvPr/>
        </p:nvSpPr>
        <p:spPr>
          <a:xfrm>
            <a:off x="5541924" y="6170960"/>
            <a:ext cx="6239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Ahmadi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et al. Canadian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Journal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Cardiology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34 (2018) 1137e1144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FF4D824-C03E-594A-8138-5474A3F52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96" y="2519630"/>
            <a:ext cx="5538804" cy="35394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67C3467E-7B9C-6B41-A9CA-B78F5C6635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7" y="626193"/>
            <a:ext cx="4336114" cy="1560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26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B8704C3-5ED6-F940-ACFD-A5CA575408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79"/>
          <a:stretch/>
        </p:blipFill>
        <p:spPr>
          <a:xfrm>
            <a:off x="472298" y="451318"/>
            <a:ext cx="3899272" cy="1368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xmlns="" id="{3AADB6D0-A963-4248-A88B-30FBBEDCFBC2}"/>
              </a:ext>
            </a:extLst>
          </p:cNvPr>
          <p:cNvSpPr txBox="1"/>
          <p:nvPr/>
        </p:nvSpPr>
        <p:spPr>
          <a:xfrm>
            <a:off x="472298" y="6428984"/>
            <a:ext cx="97063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Vonk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Noordegraaf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A, et al, </a:t>
            </a:r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Oral Presentation at The International Society For Heart And Lung Transplantation Annual Meeting, April 22 – 25, 2020; Virtual Congress</a:t>
            </a:r>
          </a:p>
          <a:p>
            <a:r>
              <a:rPr lang="en-GB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Rosenkranz S, et al. Oral Presentation at American Congress Of Cardiology, March 16 – 18, 2019; New Orleans, United States</a:t>
            </a:r>
          </a:p>
        </p:txBody>
      </p:sp>
      <p:pic>
        <p:nvPicPr>
          <p:cNvPr id="12" name="1201001 SCR 345345_2_1.1">
            <a:hlinkClick r:id="" action="ppaction://media"/>
            <a:extLst>
              <a:ext uri="{FF2B5EF4-FFF2-40B4-BE49-F238E27FC236}">
                <a16:creationId xmlns:a16="http://schemas.microsoft.com/office/drawing/2014/main" xmlns="" id="{D4A4E1EF-9481-1343-AE8C-45DEF20C7A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8493" t="31774" r="18064" b="2270"/>
          <a:stretch/>
        </p:blipFill>
        <p:spPr>
          <a:xfrm>
            <a:off x="5260417" y="212922"/>
            <a:ext cx="1902530" cy="1977879"/>
          </a:xfrm>
          <a:prstGeom prst="rect">
            <a:avLst/>
          </a:prstGeom>
        </p:spPr>
      </p:pic>
      <p:pic>
        <p:nvPicPr>
          <p:cNvPr id="13" name="1201001 W26(345345)">
            <a:hlinkClick r:id="" action="ppaction://media"/>
            <a:extLst>
              <a:ext uri="{FF2B5EF4-FFF2-40B4-BE49-F238E27FC236}">
                <a16:creationId xmlns:a16="http://schemas.microsoft.com/office/drawing/2014/main" xmlns="" id="{C2A557F7-B519-2749-A211-ADA5EAFAFE6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8064" t="27878" r="13284" b="6166"/>
          <a:stretch/>
        </p:blipFill>
        <p:spPr>
          <a:xfrm>
            <a:off x="8940641" y="212922"/>
            <a:ext cx="1874962" cy="1977880"/>
          </a:xfrm>
          <a:prstGeom prst="rect">
            <a:avLst/>
          </a:prstGeom>
        </p:spPr>
      </p:pic>
      <p:sp>
        <p:nvSpPr>
          <p:cNvPr id="14" name="Right Arrow 8">
            <a:extLst>
              <a:ext uri="{FF2B5EF4-FFF2-40B4-BE49-F238E27FC236}">
                <a16:creationId xmlns:a16="http://schemas.microsoft.com/office/drawing/2014/main" xmlns="" id="{121503EA-0079-2440-801D-5D89ACDAE53F}"/>
              </a:ext>
            </a:extLst>
          </p:cNvPr>
          <p:cNvSpPr/>
          <p:nvPr/>
        </p:nvSpPr>
        <p:spPr>
          <a:xfrm>
            <a:off x="7563598" y="755620"/>
            <a:ext cx="976392" cy="759414"/>
          </a:xfrm>
          <a:prstGeom prst="rightArrow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N W3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xmlns="" id="{0300D04A-E4F0-C640-9712-2C3B5F891B10}"/>
              </a:ext>
            </a:extLst>
          </p:cNvPr>
          <p:cNvGrpSpPr/>
          <p:nvPr/>
        </p:nvGrpSpPr>
        <p:grpSpPr>
          <a:xfrm>
            <a:off x="813383" y="2411046"/>
            <a:ext cx="2809250" cy="3229616"/>
            <a:chOff x="7216613" y="1300476"/>
            <a:chExt cx="3742806" cy="4938015"/>
          </a:xfrm>
        </p:grpSpPr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xmlns="" id="{A4F8E0F0-7E90-FB47-8000-4104F66A2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68" t="6724" r="19225" b="19030"/>
            <a:stretch/>
          </p:blipFill>
          <p:spPr>
            <a:xfrm>
              <a:off x="7467553" y="1492341"/>
              <a:ext cx="3491866" cy="465888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 cap="sq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20" name="TextBox 5">
              <a:extLst>
                <a:ext uri="{FF2B5EF4-FFF2-40B4-BE49-F238E27FC236}">
                  <a16:creationId xmlns:a16="http://schemas.microsoft.com/office/drawing/2014/main" xmlns="" id="{4865D655-8636-2942-84D4-398DD9412995}"/>
                </a:ext>
              </a:extLst>
            </p:cNvPr>
            <p:cNvSpPr txBox="1"/>
            <p:nvPr/>
          </p:nvSpPr>
          <p:spPr>
            <a:xfrm rot="16200000">
              <a:off x="4835303" y="3681786"/>
              <a:ext cx="4938015" cy="17539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000000"/>
                  </a:solidFill>
                </a:rPr>
                <a:t>RVSV change from baseline to Week 26, mL</a:t>
              </a:r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17F3F082-EB40-F246-8686-6EF897AC07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0823" y="5803255"/>
            <a:ext cx="3221494" cy="625729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xmlns="" id="{CFF26C2A-07F7-5D4F-8431-3247D35923C3}"/>
              </a:ext>
            </a:extLst>
          </p:cNvPr>
          <p:cNvGrpSpPr/>
          <p:nvPr/>
        </p:nvGrpSpPr>
        <p:grpSpPr>
          <a:xfrm>
            <a:off x="1158946" y="2831886"/>
            <a:ext cx="2306471" cy="2670458"/>
            <a:chOff x="807624" y="2189644"/>
            <a:chExt cx="2609706" cy="3312202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xmlns="" id="{462BE55F-80BA-834E-AB0F-21874E12966D}"/>
                </a:ext>
              </a:extLst>
            </p:cNvPr>
            <p:cNvGrpSpPr/>
            <p:nvPr/>
          </p:nvGrpSpPr>
          <p:grpSpPr>
            <a:xfrm>
              <a:off x="807624" y="2189644"/>
              <a:ext cx="2609706" cy="2563888"/>
              <a:chOff x="769182" y="3115493"/>
              <a:chExt cx="2609706" cy="2563888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xmlns="" id="{6BAD3B27-C016-B043-921A-6D665F1607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9182" y="3115493"/>
                <a:ext cx="2609706" cy="2563888"/>
              </a:xfrm>
              <a:prstGeom prst="rect">
                <a:avLst/>
              </a:prstGeom>
              <a:solidFill>
                <a:srgbClr val="FFCDC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3200"/>
              </a:p>
            </p:txBody>
          </p:sp>
          <p:sp>
            <p:nvSpPr>
              <p:cNvPr id="26" name="Flecha arriba 25">
                <a:extLst>
                  <a:ext uri="{FF2B5EF4-FFF2-40B4-BE49-F238E27FC236}">
                    <a16:creationId xmlns:a16="http://schemas.microsoft.com/office/drawing/2014/main" xmlns="" id="{FD8C9FB2-8761-EA47-998F-697E2CFF918A}"/>
                  </a:ext>
                </a:extLst>
              </p:cNvPr>
              <p:cNvSpPr/>
              <p:nvPr/>
            </p:nvSpPr>
            <p:spPr>
              <a:xfrm>
                <a:off x="769183" y="3115493"/>
                <a:ext cx="2563622" cy="2563888"/>
              </a:xfrm>
              <a:prstGeom prst="up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3200" dirty="0">
                    <a:solidFill>
                      <a:schemeClr val="tx1"/>
                    </a:solidFill>
                  </a:rPr>
                  <a:t>12 ml</a:t>
                </a:r>
              </a:p>
              <a:p>
                <a:pPr algn="ctr"/>
                <a:endParaRPr lang="es-ES" sz="32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s-ES" sz="3200" dirty="0">
                    <a:solidFill>
                      <a:schemeClr val="tx1"/>
                    </a:solidFill>
                  </a:rPr>
                  <a:t>RVSV</a:t>
                </a:r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xmlns="" id="{E52CA4A4-C13D-6A45-851D-A564CEC4C038}"/>
                </a:ext>
              </a:extLst>
            </p:cNvPr>
            <p:cNvSpPr txBox="1"/>
            <p:nvPr/>
          </p:nvSpPr>
          <p:spPr>
            <a:xfrm>
              <a:off x="1066117" y="4862184"/>
              <a:ext cx="2092720" cy="6396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GB" dirty="0"/>
                <a:t>+ </a:t>
              </a:r>
              <a:r>
                <a:rPr lang="en-GB" b="1" dirty="0"/>
                <a:t>12.0 (8.4, 15.6) </a:t>
              </a:r>
            </a:p>
            <a:p>
              <a:pPr algn="ctr">
                <a:lnSpc>
                  <a:spcPct val="114000"/>
                </a:lnSpc>
              </a:pPr>
              <a:r>
                <a:rPr lang="en-GB" sz="1400" dirty="0"/>
                <a:t>p&lt;0.0001</a:t>
              </a:r>
              <a:endParaRPr lang="en-GB" sz="14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7" name="Picture 8">
            <a:extLst>
              <a:ext uri="{FF2B5EF4-FFF2-40B4-BE49-F238E27FC236}">
                <a16:creationId xmlns:a16="http://schemas.microsoft.com/office/drawing/2014/main" xmlns="" id="{7B0A19B1-07E3-DD4A-B7D3-7FB6DAE2A61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45" r="8591" b="18427"/>
          <a:stretch/>
        </p:blipFill>
        <p:spPr>
          <a:xfrm>
            <a:off x="4047208" y="2520881"/>
            <a:ext cx="2620901" cy="30783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xmlns="" id="{D821B46A-136A-C04C-86F0-C7CC969087D7}"/>
              </a:ext>
            </a:extLst>
          </p:cNvPr>
          <p:cNvGrpSpPr/>
          <p:nvPr/>
        </p:nvGrpSpPr>
        <p:grpSpPr>
          <a:xfrm>
            <a:off x="4243219" y="2803960"/>
            <a:ext cx="2184783" cy="2940486"/>
            <a:chOff x="771355" y="2089297"/>
            <a:chExt cx="2609706" cy="3589201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xmlns="" id="{BCB3EF70-A51E-764C-BBBE-9D14EBC040C3}"/>
                </a:ext>
              </a:extLst>
            </p:cNvPr>
            <p:cNvGrpSpPr/>
            <p:nvPr/>
          </p:nvGrpSpPr>
          <p:grpSpPr>
            <a:xfrm>
              <a:off x="771355" y="2089297"/>
              <a:ext cx="2609706" cy="2563888"/>
              <a:chOff x="732913" y="3015146"/>
              <a:chExt cx="2609706" cy="2563888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xmlns="" id="{B5FC97D0-71A6-AC49-893B-EA009C0B3F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2913" y="3015146"/>
                <a:ext cx="2609706" cy="2563888"/>
              </a:xfrm>
              <a:prstGeom prst="rect">
                <a:avLst/>
              </a:prstGeom>
              <a:solidFill>
                <a:srgbClr val="FFCDC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3200"/>
              </a:p>
            </p:txBody>
          </p:sp>
          <p:sp>
            <p:nvSpPr>
              <p:cNvPr id="32" name="Flecha abajo 31">
                <a:extLst>
                  <a:ext uri="{FF2B5EF4-FFF2-40B4-BE49-F238E27FC236}">
                    <a16:creationId xmlns:a16="http://schemas.microsoft.com/office/drawing/2014/main" xmlns="" id="{85C4011D-9E1A-8645-8E92-9143A26BC82E}"/>
                  </a:ext>
                </a:extLst>
              </p:cNvPr>
              <p:cNvSpPr/>
              <p:nvPr/>
            </p:nvSpPr>
            <p:spPr>
              <a:xfrm>
                <a:off x="769183" y="3049233"/>
                <a:ext cx="2563622" cy="2529801"/>
              </a:xfrm>
              <a:prstGeom prst="down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3200" dirty="0">
                    <a:solidFill>
                      <a:schemeClr val="tx1"/>
                    </a:solidFill>
                  </a:rPr>
                  <a:t>38%</a:t>
                </a:r>
              </a:p>
              <a:p>
                <a:pPr algn="ctr"/>
                <a:endParaRPr lang="es-ES" sz="32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s-ES" sz="3200" dirty="0">
                    <a:solidFill>
                      <a:schemeClr val="tx1"/>
                    </a:solidFill>
                  </a:rPr>
                  <a:t>PVR</a:t>
                </a:r>
              </a:p>
            </p:txBody>
          </p:sp>
        </p:grp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xmlns="" id="{08BB5F2F-E577-4D42-8799-A405B1468F04}"/>
                </a:ext>
              </a:extLst>
            </p:cNvPr>
            <p:cNvSpPr txBox="1"/>
            <p:nvPr/>
          </p:nvSpPr>
          <p:spPr>
            <a:xfrm>
              <a:off x="1066117" y="4862184"/>
              <a:ext cx="2092720" cy="8163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0.62 (0.56, 0.69)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p&lt;0.0001</a:t>
              </a:r>
            </a:p>
            <a:p>
              <a:pPr algn="ctr">
                <a:lnSpc>
                  <a:spcPct val="114000"/>
                </a:lnSpc>
              </a:pPr>
              <a:endParaRPr lang="en-GB" sz="14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F2F036B-AB7E-B844-8447-B36D80BD34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947" y="3036195"/>
            <a:ext cx="4317853" cy="20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F6B41C-97AB-EDA4-2C28-38BFAAEC82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76" y="1325563"/>
            <a:ext cx="11278800" cy="4496995"/>
          </a:xfrm>
          <a:prstGeom prst="rect">
            <a:avLst/>
          </a:prstGeom>
        </p:spPr>
      </p:pic>
      <p:sp>
        <p:nvSpPr>
          <p:cNvPr id="19" name="Rectangular Callout 18"/>
          <p:cNvSpPr/>
          <p:nvPr/>
        </p:nvSpPr>
        <p:spPr>
          <a:xfrm>
            <a:off x="8432131" y="5301211"/>
            <a:ext cx="1914863" cy="566469"/>
          </a:xfrm>
          <a:prstGeom prst="wedgeRectCallout">
            <a:avLst>
              <a:gd name="adj1" fmla="val -39689"/>
              <a:gd name="adj2" fmla="val 3106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219D67-92E2-4AB1-B9C5-521A556CCB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01" y="3231008"/>
            <a:ext cx="221401" cy="270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A36ECE2C-F66E-E74D-84C4-FC5803C42C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2257" y="496389"/>
            <a:ext cx="10519419" cy="829174"/>
          </a:xfrm>
        </p:spPr>
        <p:txBody>
          <a:bodyPr/>
          <a:lstStyle/>
          <a:p>
            <a:r>
              <a:rPr lang="en-GB" dirty="0">
                <a:solidFill>
                  <a:srgbClr val="0A6B6B"/>
                </a:solidFill>
              </a:rPr>
              <a:t>Survival analysis: PH type- Survival curves</a:t>
            </a:r>
            <a:endParaRPr lang="es-ES" dirty="0">
              <a:solidFill>
                <a:srgbClr val="0A6B6B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3739B41D-5DCD-AB42-8641-5FB88ED6B82A}"/>
              </a:ext>
            </a:extLst>
          </p:cNvPr>
          <p:cNvSpPr txBox="1"/>
          <p:nvPr/>
        </p:nvSpPr>
        <p:spPr>
          <a:xfrm>
            <a:off x="654456" y="6225151"/>
            <a:ext cx="1029564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National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Pulmonary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Hypertension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Audit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12th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Annual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Report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NHS Digital. 20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Jan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2022. </a:t>
            </a:r>
            <a:r>
              <a:rPr lang="es-E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s-E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digital.nhs.uk</a:t>
            </a:r>
            <a:r>
              <a:rPr lang="es-E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/data-and-</a:t>
            </a:r>
            <a:r>
              <a:rPr lang="es-E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information</a:t>
            </a:r>
            <a:r>
              <a:rPr lang="es-E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publications</a:t>
            </a:r>
            <a:r>
              <a:rPr lang="es-E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statistical</a:t>
            </a:r>
            <a:r>
              <a:rPr lang="es-E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national-pulmonary-hypertension-audit</a:t>
            </a:r>
            <a:r>
              <a:rPr lang="es-E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/12th-annual-report#  </a:t>
            </a:r>
            <a:endParaRPr lang="es-E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17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FBC1A3-D99E-2D02-12C1-BBE306ABD5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296" y="1602485"/>
            <a:ext cx="11016000" cy="4392213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 idx="4294967295"/>
          </p:nvPr>
        </p:nvSpPr>
        <p:spPr>
          <a:xfrm>
            <a:off x="729253" y="578956"/>
            <a:ext cx="10506086" cy="836908"/>
          </a:xfrm>
        </p:spPr>
        <p:txBody>
          <a:bodyPr vert="horz" lIns="72000" tIns="36000" rIns="72000" bIns="36000" rtlCol="0" anchor="ctr">
            <a:noAutofit/>
          </a:bodyPr>
          <a:lstStyle/>
          <a:p>
            <a:r>
              <a:rPr lang="es-ES" b="1" dirty="0" err="1">
                <a:solidFill>
                  <a:srgbClr val="0A6B6B"/>
                </a:solidFill>
              </a:rPr>
              <a:t>Survival</a:t>
            </a:r>
            <a:r>
              <a:rPr lang="es-ES" b="1" dirty="0">
                <a:solidFill>
                  <a:srgbClr val="0A6B6B"/>
                </a:solidFill>
              </a:rPr>
              <a:t> </a:t>
            </a:r>
            <a:r>
              <a:rPr lang="es-ES" b="1" dirty="0" err="1">
                <a:solidFill>
                  <a:srgbClr val="0A6B6B"/>
                </a:solidFill>
              </a:rPr>
              <a:t>analysis</a:t>
            </a:r>
            <a:r>
              <a:rPr lang="es-ES" b="1" dirty="0">
                <a:solidFill>
                  <a:srgbClr val="0A6B6B"/>
                </a:solidFill>
              </a:rPr>
              <a:t>: PAH </a:t>
            </a:r>
            <a:r>
              <a:rPr lang="es-ES" b="1" dirty="0" err="1">
                <a:solidFill>
                  <a:srgbClr val="0A6B6B"/>
                </a:solidFill>
              </a:rPr>
              <a:t>type</a:t>
            </a:r>
            <a:r>
              <a:rPr lang="es-ES" b="1" dirty="0">
                <a:solidFill>
                  <a:srgbClr val="0A6B6B"/>
                </a:solidFill>
              </a:rPr>
              <a:t> – </a:t>
            </a:r>
            <a:r>
              <a:rPr lang="es-ES" b="1" dirty="0" err="1">
                <a:solidFill>
                  <a:srgbClr val="0A6B6B"/>
                </a:solidFill>
              </a:rPr>
              <a:t>Mortality</a:t>
            </a:r>
            <a:r>
              <a:rPr lang="es-ES" b="1" dirty="0">
                <a:solidFill>
                  <a:srgbClr val="0A6B6B"/>
                </a:solidFill>
              </a:rPr>
              <a:t> curves</a:t>
            </a:r>
            <a:endParaRPr lang="en-GB" sz="3600" b="1" dirty="0">
              <a:solidFill>
                <a:srgbClr val="0A6B6B"/>
              </a:solidFill>
            </a:endParaRPr>
          </a:p>
        </p:txBody>
      </p:sp>
      <p:sp>
        <p:nvSpPr>
          <p:cNvPr id="4" name="Rectangular Callout 18">
            <a:extLst>
              <a:ext uri="{FF2B5EF4-FFF2-40B4-BE49-F238E27FC236}">
                <a16:creationId xmlns:a16="http://schemas.microsoft.com/office/drawing/2014/main" xmlns="" id="{27DCB2C4-4129-4B68-A6E7-8881CDAC927B}"/>
              </a:ext>
            </a:extLst>
          </p:cNvPr>
          <p:cNvSpPr/>
          <p:nvPr/>
        </p:nvSpPr>
        <p:spPr>
          <a:xfrm>
            <a:off x="6908128" y="5301208"/>
            <a:ext cx="1914863" cy="566469"/>
          </a:xfrm>
          <a:prstGeom prst="wedgeRectCallout">
            <a:avLst>
              <a:gd name="adj1" fmla="val -39689"/>
              <a:gd name="adj2" fmla="val 3106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9BE93817-EC01-5641-BB41-D6F9043DC200}"/>
              </a:ext>
            </a:extLst>
          </p:cNvPr>
          <p:cNvSpPr txBox="1"/>
          <p:nvPr/>
        </p:nvSpPr>
        <p:spPr>
          <a:xfrm>
            <a:off x="474296" y="5935098"/>
            <a:ext cx="1029564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National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Pulmonary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Hypertension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Audit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12th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Annual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Report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NHS Digital. 20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Jan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2022. </a:t>
            </a:r>
            <a:r>
              <a:rPr lang="es-E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s-E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digital.nhs.uk</a:t>
            </a:r>
            <a:r>
              <a:rPr lang="es-E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/data-and-</a:t>
            </a:r>
            <a:r>
              <a:rPr lang="es-E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information</a:t>
            </a:r>
            <a:r>
              <a:rPr lang="es-E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publications</a:t>
            </a:r>
            <a:r>
              <a:rPr lang="es-E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statistical</a:t>
            </a:r>
            <a:r>
              <a:rPr lang="es-E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s-E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national-pulmonary-hypertension-audit</a:t>
            </a:r>
            <a:r>
              <a:rPr lang="es-E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/12th-annual-report#  </a:t>
            </a:r>
            <a:endParaRPr lang="es-E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97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33B2F5D-041C-A34B-9D25-A162155D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887" y="1952407"/>
            <a:ext cx="2570460" cy="407230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860A1C-0099-4648-817D-57E5D6C46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6" y="557750"/>
            <a:ext cx="10978132" cy="64799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A6B6B"/>
                </a:solidFill>
              </a:rPr>
              <a:t>Patient with PH and cardiopulmonary comorbidities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7CA17B1E-EF58-364E-8F0D-80A191E136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06" b="100000" l="0" r="99678">
                        <a14:foregroundMark x1="48631" y1="39606" x2="50242" y2="3872"/>
                        <a14:foregroundMark x1="13124" y1="44497" x2="31401" y2="30367"/>
                        <a14:foregroundMark x1="19243" y1="36957" x2="21256" y2="35122"/>
                        <a14:foregroundMark x1="21498" y1="35054" x2="28502" y2="31386"/>
                        <a14:foregroundMark x1="33172" y1="30095" x2="35588" y2="30163"/>
                        <a14:foregroundMark x1="59420" y1="37840" x2="63688" y2="33424"/>
                        <a14:foregroundMark x1="60950" y1="32337" x2="68841" y2="29959"/>
                        <a14:foregroundMark x1="92834" y1="97894" x2="92673" y2="88791"/>
                        <a14:foregroundMark x1="52415" y1="61277" x2="55233" y2="45109"/>
                        <a14:foregroundMark x1="44767" y1="52242" x2="47826" y2="55163"/>
                        <a14:backgroundMark x1="50725" y1="46467" x2="50805" y2="56182"/>
                        <a14:backgroundMark x1="47585" y1="91984" x2="52738" y2="92188"/>
                        <a14:backgroundMark x1="44847" y1="88791" x2="58615" y2="99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132" y="1205740"/>
            <a:ext cx="4533383" cy="537286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EB9FE05-F515-5048-9C7D-82C25AF7DD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799" y="3175057"/>
            <a:ext cx="2208523" cy="340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E87E0D88-6AE4-E944-B0C2-6958FE66C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A6B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Conflict of interest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A257BCE4-3B0A-E941-817E-1C2C0E26B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750" y="1751030"/>
            <a:ext cx="11398321" cy="4959736"/>
          </a:xfrm>
        </p:spPr>
        <p:txBody>
          <a:bodyPr>
            <a:normAutofit/>
          </a:bodyPr>
          <a:lstStyle/>
          <a:p>
            <a:pPr marL="380990" indent="-380990">
              <a:lnSpc>
                <a:spcPct val="125000"/>
              </a:lnSpc>
              <a:spcBef>
                <a:spcPts val="0"/>
              </a:spcBef>
            </a:pPr>
            <a:r>
              <a:rPr lang="en-GB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Dr.</a:t>
            </a:r>
            <a:r>
              <a:rPr lang="en-GB" alt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GB" altLang="en-US" sz="2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Recio</a:t>
            </a:r>
            <a:r>
              <a:rPr lang="en-GB" alt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Mayoral</a:t>
            </a:r>
          </a:p>
          <a:p>
            <a:pPr marL="838190" lvl="1" indent="-380990">
              <a:lnSpc>
                <a:spcPct val="125000"/>
              </a:lnSpc>
              <a:spcBef>
                <a:spcPts val="0"/>
              </a:spcBef>
            </a:pPr>
            <a:r>
              <a:rPr lang="en-GB" alt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Advisory board, drug safety monitoring (DSMB) and speakers honoraria over the past five years for many of the companies involved in PH including including Actelion, MSD and Janssen</a:t>
            </a:r>
          </a:p>
          <a:p>
            <a:pPr marL="380990" indent="-380990"/>
            <a:endParaRPr lang="en-GB" alt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80990" indent="-380990"/>
            <a:r>
              <a:rPr lang="en-GB" sz="2400" dirty="0"/>
              <a:t>I receive fee for this presentation</a:t>
            </a:r>
          </a:p>
          <a:p>
            <a:pPr marL="0" indent="0">
              <a:buNone/>
            </a:pPr>
            <a:endParaRPr lang="en-GB" dirty="0"/>
          </a:p>
          <a:p>
            <a:pPr marL="0" lvl="0" indent="0" algn="just">
              <a:buNone/>
              <a:defRPr/>
            </a:pPr>
            <a:r>
              <a:rPr lang="en-GB" altLang="en-US" sz="15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Disclosure</a:t>
            </a:r>
          </a:p>
          <a:p>
            <a:pPr marL="171450" lvl="0" indent="-171450" algn="just">
              <a:defRPr/>
            </a:pP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Este </a:t>
            </a:r>
            <a:r>
              <a:rPr lang="en-GB" altLang="en-US" sz="15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Evento</a:t>
            </a: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GB" altLang="en-US" sz="15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está</a:t>
            </a: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GB" altLang="en-US" sz="15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organizado</a:t>
            </a: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y </a:t>
            </a:r>
            <a:r>
              <a:rPr lang="en-GB" altLang="en-US" sz="15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financiado</a:t>
            </a: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GB" altLang="en-US" sz="15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por</a:t>
            </a: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MSD</a:t>
            </a:r>
          </a:p>
          <a:p>
            <a:pPr marL="171450" lvl="0" indent="-171450" algn="just">
              <a:defRPr/>
            </a:pP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Los </a:t>
            </a:r>
            <a:r>
              <a:rPr lang="en-GB" altLang="en-US" sz="15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puntos</a:t>
            </a: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de vista u </a:t>
            </a:r>
            <a:r>
              <a:rPr lang="en-GB" altLang="en-US" sz="15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opiniones</a:t>
            </a: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GB" altLang="en-US" sz="15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expresados</a:t>
            </a: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GB" altLang="en-US" sz="15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en</a:t>
            </a: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las </a:t>
            </a:r>
            <a:r>
              <a:rPr lang="en-GB" altLang="en-US" sz="15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presentación</a:t>
            </a: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son </a:t>
            </a:r>
            <a:r>
              <a:rPr lang="en-GB" altLang="en-US" sz="15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exclusivamente</a:t>
            </a: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del ponente y no </a:t>
            </a:r>
            <a:r>
              <a:rPr lang="en-GB" altLang="en-US" sz="15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necesariamente</a:t>
            </a: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GB" altLang="en-US" sz="15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coinciden</a:t>
            </a: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con </a:t>
            </a:r>
            <a:r>
              <a:rPr lang="en-GB" altLang="en-US" sz="15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los</a:t>
            </a: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n-GB" altLang="en-US" sz="15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puntos</a:t>
            </a:r>
            <a:r>
              <a:rPr lang="en-GB" altLang="en-US" sz="15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de vista de MSD</a:t>
            </a:r>
          </a:p>
        </p:txBody>
      </p:sp>
    </p:spTree>
    <p:extLst>
      <p:ext uri="{BB962C8B-B14F-4D97-AF65-F5344CB8AC3E}">
        <p14:creationId xmlns:p14="http://schemas.microsoft.com/office/powerpoint/2010/main" val="103013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1E57B9-02AE-4BAD-B8D5-7757A3EDDF3A}"/>
              </a:ext>
            </a:extLst>
          </p:cNvPr>
          <p:cNvSpPr txBox="1"/>
          <p:nvPr/>
        </p:nvSpPr>
        <p:spPr>
          <a:xfrm>
            <a:off x="7520762" y="214558"/>
            <a:ext cx="188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Organiza: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D30903-5678-458F-A44D-13A4209F6CAE}"/>
              </a:ext>
            </a:extLst>
          </p:cNvPr>
          <p:cNvSpPr txBox="1"/>
          <p:nvPr/>
        </p:nvSpPr>
        <p:spPr>
          <a:xfrm>
            <a:off x="7520761" y="2318109"/>
            <a:ext cx="188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Con el aval de: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AC8D34-B21F-4D05-9990-584F987C567D}"/>
              </a:ext>
            </a:extLst>
          </p:cNvPr>
          <p:cNvSpPr txBox="1"/>
          <p:nvPr/>
        </p:nvSpPr>
        <p:spPr>
          <a:xfrm>
            <a:off x="7148624" y="4776759"/>
            <a:ext cx="279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Con la colaboración de: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E5C96DD-6014-400A-9101-817097EE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306" y="567481"/>
            <a:ext cx="7212418" cy="158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FD19F2D3-0AD5-4443-8AD5-954B1D5A4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61" y="2808343"/>
            <a:ext cx="1965206" cy="958038"/>
          </a:xfrm>
          <a:prstGeom prst="rect">
            <a:avLst/>
          </a:prstGeom>
        </p:spPr>
      </p:pic>
      <p:pic>
        <p:nvPicPr>
          <p:cNvPr id="11" name="Picture 10" descr="Application&#10;&#10;Description automatically generated with low confidence">
            <a:extLst>
              <a:ext uri="{FF2B5EF4-FFF2-40B4-BE49-F238E27FC236}">
                <a16:creationId xmlns:a16="http://schemas.microsoft.com/office/drawing/2014/main" xmlns="" id="{CB030C14-8221-47CC-B312-066E2E379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370" y="2664803"/>
            <a:ext cx="3133060" cy="1475089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960417C8-37A7-47A0-A7E4-3558F0B1B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1" y="2809693"/>
            <a:ext cx="2137441" cy="118530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xmlns="" id="{9FB59F29-3D10-4DD5-BA50-D8B07B0041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197" y="5191816"/>
            <a:ext cx="2424224" cy="13210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96C6E52-BA01-436D-9122-83517D6679A7}"/>
              </a:ext>
            </a:extLst>
          </p:cNvPr>
          <p:cNvSpPr/>
          <p:nvPr/>
        </p:nvSpPr>
        <p:spPr>
          <a:xfrm>
            <a:off x="0" y="0"/>
            <a:ext cx="3962400" cy="68580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>
                <a:solidFill>
                  <a:schemeClr val="bg1"/>
                </a:solidFill>
              </a:rPr>
              <a:t>Muchas gracias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52CE6BA-3D2F-4EC8-8396-37D2084F7B86}"/>
              </a:ext>
            </a:extLst>
          </p:cNvPr>
          <p:cNvCxnSpPr/>
          <p:nvPr/>
        </p:nvCxnSpPr>
        <p:spPr>
          <a:xfrm>
            <a:off x="3962400" y="2149852"/>
            <a:ext cx="8229600" cy="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66C0F6B-CB81-4779-A97F-84FB37B0F964}"/>
              </a:ext>
            </a:extLst>
          </p:cNvPr>
          <p:cNvCxnSpPr/>
          <p:nvPr/>
        </p:nvCxnSpPr>
        <p:spPr>
          <a:xfrm>
            <a:off x="3962400" y="4407494"/>
            <a:ext cx="8229600" cy="0"/>
          </a:xfrm>
          <a:prstGeom prst="line">
            <a:avLst/>
          </a:prstGeom>
          <a:ln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800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7BB4E37-2C20-4C4D-BD10-21879AF42E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54" y="1303225"/>
            <a:ext cx="1241759" cy="9021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B35F051-82B2-F640-80D4-559D508BE3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793" y="1303225"/>
            <a:ext cx="9932466" cy="4769045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192EF678-F68C-854C-A0B6-87C501AF8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6" y="429490"/>
            <a:ext cx="11030527" cy="503093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009999"/>
                </a:solidFill>
              </a:rPr>
              <a:t>2022 ESC/ERS PH </a:t>
            </a:r>
            <a:r>
              <a:rPr lang="es-ES" b="1" dirty="0" err="1">
                <a:solidFill>
                  <a:srgbClr val="009999"/>
                </a:solidFill>
              </a:rPr>
              <a:t>guidelines</a:t>
            </a:r>
            <a:r>
              <a:rPr lang="es-ES" b="1" dirty="0">
                <a:solidFill>
                  <a:srgbClr val="009999"/>
                </a:solidFill>
              </a:rPr>
              <a:t>: </a:t>
            </a:r>
            <a:r>
              <a:rPr lang="es-ES" b="1" dirty="0" err="1">
                <a:solidFill>
                  <a:srgbClr val="009999"/>
                </a:solidFill>
              </a:rPr>
              <a:t>what</a:t>
            </a:r>
            <a:r>
              <a:rPr lang="es-ES" b="1" dirty="0">
                <a:solidFill>
                  <a:srgbClr val="009999"/>
                </a:solidFill>
              </a:rPr>
              <a:t> </a:t>
            </a:r>
            <a:r>
              <a:rPr lang="es-ES" b="1" dirty="0" err="1">
                <a:solidFill>
                  <a:srgbClr val="009999"/>
                </a:solidFill>
              </a:rPr>
              <a:t>is</a:t>
            </a:r>
            <a:r>
              <a:rPr lang="es-ES" b="1" dirty="0">
                <a:solidFill>
                  <a:srgbClr val="009999"/>
                </a:solidFill>
              </a:rPr>
              <a:t> new?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FBA83862-EBEB-5541-9ACE-BCDEEF7CE7CA}"/>
              </a:ext>
            </a:extLst>
          </p:cNvPr>
          <p:cNvSpPr txBox="1"/>
          <p:nvPr/>
        </p:nvSpPr>
        <p:spPr>
          <a:xfrm>
            <a:off x="383506" y="6306762"/>
            <a:ext cx="7516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Humbert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 et al. 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Heart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J. 2022 Oct 11;43(38):3618-3731.</a:t>
            </a:r>
          </a:p>
          <a:p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doi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10.1093/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eurheartj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/ehac237.</a:t>
            </a:r>
          </a:p>
        </p:txBody>
      </p:sp>
    </p:spTree>
    <p:extLst>
      <p:ext uri="{BB962C8B-B14F-4D97-AF65-F5344CB8AC3E}">
        <p14:creationId xmlns:p14="http://schemas.microsoft.com/office/powerpoint/2010/main" val="32824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0DB3A34-AE18-704B-96E0-FDDA882D66B1}"/>
              </a:ext>
            </a:extLst>
          </p:cNvPr>
          <p:cNvSpPr txBox="1"/>
          <p:nvPr/>
        </p:nvSpPr>
        <p:spPr>
          <a:xfrm>
            <a:off x="383506" y="6306762"/>
            <a:ext cx="7516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Humbert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 et al. 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Heart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J. 2022 Oct 11;43(38):3618-3731.</a:t>
            </a:r>
          </a:p>
          <a:p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doi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10.1093/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eurheartj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/ehac237.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3637FF33-DC10-2343-A1ED-7BB8DBE17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08" y="552012"/>
            <a:ext cx="10006014" cy="794582"/>
          </a:xfrm>
          <a:solidFill>
            <a:srgbClr val="FFFFFF">
              <a:alpha val="90588"/>
            </a:srgbClr>
          </a:solidFill>
        </p:spPr>
        <p:txBody>
          <a:bodyPr/>
          <a:lstStyle/>
          <a:p>
            <a:r>
              <a:rPr lang="es-ES" b="1" dirty="0" err="1">
                <a:solidFill>
                  <a:srgbClr val="0A6B6B"/>
                </a:solidFill>
              </a:rPr>
              <a:t>Comprehensive</a:t>
            </a:r>
            <a:r>
              <a:rPr lang="es-ES" b="1" dirty="0">
                <a:solidFill>
                  <a:srgbClr val="0A6B6B"/>
                </a:solidFill>
              </a:rPr>
              <a:t> </a:t>
            </a:r>
            <a:r>
              <a:rPr lang="es-ES" b="1" dirty="0" err="1">
                <a:solidFill>
                  <a:srgbClr val="0A6B6B"/>
                </a:solidFill>
              </a:rPr>
              <a:t>risk</a:t>
            </a:r>
            <a:r>
              <a:rPr lang="es-ES" b="1" dirty="0">
                <a:solidFill>
                  <a:srgbClr val="0A6B6B"/>
                </a:solidFill>
              </a:rPr>
              <a:t> </a:t>
            </a:r>
            <a:r>
              <a:rPr lang="es-ES" b="1" dirty="0" err="1">
                <a:solidFill>
                  <a:srgbClr val="0A6B6B"/>
                </a:solidFill>
              </a:rPr>
              <a:t>assessment</a:t>
            </a:r>
            <a:r>
              <a:rPr lang="es-ES" b="1" dirty="0">
                <a:solidFill>
                  <a:srgbClr val="0A6B6B"/>
                </a:solidFill>
              </a:rPr>
              <a:t> in PAH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xmlns="" id="{C02549CA-2DB3-9142-9064-F8074F4F3D2C}"/>
              </a:ext>
            </a:extLst>
          </p:cNvPr>
          <p:cNvSpPr/>
          <p:nvPr/>
        </p:nvSpPr>
        <p:spPr>
          <a:xfrm>
            <a:off x="682622" y="2276872"/>
            <a:ext cx="1321401" cy="511107"/>
          </a:xfrm>
          <a:prstGeom prst="roundRect">
            <a:avLst/>
          </a:prstGeom>
          <a:solidFill>
            <a:schemeClr val="bg1"/>
          </a:solidFill>
          <a:ln>
            <a:solidFill>
              <a:srgbClr val="EFCCD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xmlns="" id="{697E90B3-F3AD-144E-9C40-6EB1C74B1FFF}"/>
              </a:ext>
            </a:extLst>
          </p:cNvPr>
          <p:cNvSpPr/>
          <p:nvPr/>
        </p:nvSpPr>
        <p:spPr>
          <a:xfrm>
            <a:off x="583599" y="2060848"/>
            <a:ext cx="11315724" cy="953895"/>
          </a:xfrm>
          <a:prstGeom prst="roundRect">
            <a:avLst/>
          </a:prstGeom>
          <a:noFill/>
          <a:ln>
            <a:solidFill>
              <a:srgbClr val="EFCC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xmlns="" id="{2726D3E4-E501-EF45-B6E6-34CF59702FBD}"/>
              </a:ext>
            </a:extLst>
          </p:cNvPr>
          <p:cNvSpPr/>
          <p:nvPr/>
        </p:nvSpPr>
        <p:spPr>
          <a:xfrm>
            <a:off x="701566" y="3182708"/>
            <a:ext cx="1312934" cy="492440"/>
          </a:xfrm>
          <a:prstGeom prst="roundRect">
            <a:avLst/>
          </a:prstGeom>
          <a:solidFill>
            <a:srgbClr val="F9F2F2"/>
          </a:solidFill>
          <a:ln>
            <a:solidFill>
              <a:srgbClr val="E67D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dirty="0" err="1">
                <a:solidFill>
                  <a:prstClr val="black"/>
                </a:solidFill>
              </a:rPr>
              <a:t>Physical</a:t>
            </a:r>
            <a:r>
              <a:rPr lang="es-ES" dirty="0">
                <a:solidFill>
                  <a:prstClr val="black"/>
                </a:solidFill>
              </a:rPr>
              <a:t> </a:t>
            </a:r>
            <a:r>
              <a:rPr lang="es-ES" dirty="0" err="1">
                <a:solidFill>
                  <a:prstClr val="black"/>
                </a:solidFill>
              </a:rPr>
              <a:t>capacity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9D157815-4824-DD43-948E-FC1F3DC828A1}"/>
              </a:ext>
            </a:extLst>
          </p:cNvPr>
          <p:cNvSpPr/>
          <p:nvPr/>
        </p:nvSpPr>
        <p:spPr>
          <a:xfrm>
            <a:off x="583599" y="3068960"/>
            <a:ext cx="11315724" cy="705345"/>
          </a:xfrm>
          <a:prstGeom prst="roundRect">
            <a:avLst/>
          </a:prstGeom>
          <a:noFill/>
          <a:ln>
            <a:solidFill>
              <a:srgbClr val="E67D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xmlns="" id="{E87E450E-0126-7A44-A1DB-E041653E6AFD}"/>
              </a:ext>
            </a:extLst>
          </p:cNvPr>
          <p:cNvSpPr/>
          <p:nvPr/>
        </p:nvSpPr>
        <p:spPr>
          <a:xfrm>
            <a:off x="686855" y="4797152"/>
            <a:ext cx="1312934" cy="534395"/>
          </a:xfrm>
          <a:prstGeom prst="roundRect">
            <a:avLst/>
          </a:prstGeom>
          <a:solidFill>
            <a:srgbClr val="F3E2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RV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function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xmlns="" id="{2FEC5173-3129-2542-93B2-6FF5208E2AC5}"/>
              </a:ext>
            </a:extLst>
          </p:cNvPr>
          <p:cNvSpPr/>
          <p:nvPr/>
        </p:nvSpPr>
        <p:spPr>
          <a:xfrm>
            <a:off x="583599" y="3816045"/>
            <a:ext cx="11315724" cy="2349259"/>
          </a:xfrm>
          <a:prstGeom prst="roundRect">
            <a:avLst>
              <a:gd name="adj" fmla="val 5275"/>
            </a:avLst>
          </a:prstGeom>
          <a:noFill/>
          <a:ln>
            <a:solidFill>
              <a:srgbClr val="8046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6BA9ED3B-BDB6-C644-8400-7BFB3D194C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8" y="2110674"/>
            <a:ext cx="9073008" cy="88627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E936FE18-7C2A-1347-8AE1-00AF12B062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8" y="1412776"/>
            <a:ext cx="9073008" cy="62182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EF2C5DC2-CF1E-DD43-97C2-7C9EAE7CEF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6617" y="3110700"/>
            <a:ext cx="9073008" cy="64188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1B00DD10-297E-2047-AE5C-94DE125C56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6617" y="3861048"/>
            <a:ext cx="9073008" cy="226477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2D8722C1-8268-2F46-8D27-458E7D64E37E}"/>
              </a:ext>
            </a:extLst>
          </p:cNvPr>
          <p:cNvSpPr txBox="1"/>
          <p:nvPr/>
        </p:nvSpPr>
        <p:spPr>
          <a:xfrm>
            <a:off x="2014500" y="3230767"/>
            <a:ext cx="10042901" cy="156966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dirty="0" err="1"/>
              <a:t>Risk</a:t>
            </a:r>
            <a:r>
              <a:rPr lang="es-ES" sz="4800" dirty="0"/>
              <a:t> </a:t>
            </a:r>
            <a:r>
              <a:rPr lang="es-ES" sz="4800" dirty="0" err="1"/>
              <a:t>assessment</a:t>
            </a:r>
            <a:r>
              <a:rPr lang="es-ES" sz="4800" dirty="0"/>
              <a:t> </a:t>
            </a:r>
            <a:r>
              <a:rPr lang="es-ES" sz="4800" dirty="0" err="1"/>
              <a:t>for</a:t>
            </a:r>
            <a:r>
              <a:rPr lang="es-ES" sz="4800" dirty="0"/>
              <a:t> </a:t>
            </a:r>
            <a:r>
              <a:rPr lang="es-ES" sz="4800" dirty="0" err="1"/>
              <a:t>patient</a:t>
            </a:r>
            <a:r>
              <a:rPr lang="es-ES" sz="4800" dirty="0"/>
              <a:t> </a:t>
            </a:r>
            <a:r>
              <a:rPr lang="es-ES" sz="4800" dirty="0" err="1"/>
              <a:t>with</a:t>
            </a:r>
            <a:r>
              <a:rPr lang="es-ES" sz="4800" dirty="0"/>
              <a:t> PAPm&gt;25 and PAWP&lt;15</a:t>
            </a:r>
          </a:p>
        </p:txBody>
      </p:sp>
    </p:spTree>
    <p:extLst>
      <p:ext uri="{BB962C8B-B14F-4D97-AF65-F5344CB8AC3E}">
        <p14:creationId xmlns:p14="http://schemas.microsoft.com/office/powerpoint/2010/main" val="340358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5612B6B-AF26-2E43-A79C-977A6008CA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206" y="526943"/>
            <a:ext cx="10515600" cy="277419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2F1DAEB-9ADD-2543-9759-4281D26C4B49}"/>
              </a:ext>
            </a:extLst>
          </p:cNvPr>
          <p:cNvSpPr txBox="1"/>
          <p:nvPr/>
        </p:nvSpPr>
        <p:spPr>
          <a:xfrm>
            <a:off x="5501899" y="3799711"/>
            <a:ext cx="5408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Heavy </a:t>
            </a:r>
            <a:r>
              <a:rPr lang="es-ES" sz="2400" dirty="0" err="1"/>
              <a:t>exercise</a:t>
            </a:r>
            <a:r>
              <a:rPr lang="es-ES" sz="2400" dirty="0"/>
              <a:t> </a:t>
            </a:r>
            <a:r>
              <a:rPr lang="es-ES" sz="2400" dirty="0" err="1"/>
              <a:t>or</a:t>
            </a:r>
            <a:r>
              <a:rPr lang="es-ES" sz="2400" dirty="0"/>
              <a:t> </a:t>
            </a:r>
            <a:r>
              <a:rPr lang="es-ES" sz="2400" dirty="0" err="1"/>
              <a:t>occasional</a:t>
            </a:r>
            <a:r>
              <a:rPr lang="es-ES" sz="2400" dirty="0"/>
              <a:t> </a:t>
            </a:r>
            <a:r>
              <a:rPr lang="es-ES" sz="2400" dirty="0" err="1"/>
              <a:t>orthostatic</a:t>
            </a:r>
            <a:r>
              <a:rPr lang="es-ES" sz="2400" dirty="0"/>
              <a:t> </a:t>
            </a:r>
            <a:r>
              <a:rPr lang="es-ES" sz="2400" dirty="0" err="1"/>
              <a:t>syncope</a:t>
            </a:r>
            <a:r>
              <a:rPr lang="es-ES" sz="2400" dirty="0"/>
              <a:t>??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xmlns="" id="{6AD916AD-7D36-4A44-8ACF-1049942FBC74}"/>
              </a:ext>
            </a:extLst>
          </p:cNvPr>
          <p:cNvCxnSpPr>
            <a:cxnSpLocks/>
            <a:stCxn id="7" idx="4"/>
            <a:endCxn id="4" idx="0"/>
          </p:cNvCxnSpPr>
          <p:nvPr/>
        </p:nvCxnSpPr>
        <p:spPr>
          <a:xfrm>
            <a:off x="8206353" y="2975675"/>
            <a:ext cx="0" cy="824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15DE438B-C84E-9D49-B41A-86CC8BB8AAE6}"/>
              </a:ext>
            </a:extLst>
          </p:cNvPr>
          <p:cNvSpPr/>
          <p:nvPr/>
        </p:nvSpPr>
        <p:spPr>
          <a:xfrm>
            <a:off x="8043621" y="2526224"/>
            <a:ext cx="325464" cy="4494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xmlns="" id="{A75AAE71-CF3F-C84D-97B9-484E0A11C3E1}"/>
              </a:ext>
            </a:extLst>
          </p:cNvPr>
          <p:cNvCxnSpPr>
            <a:cxnSpLocks/>
            <a:stCxn id="11" idx="3"/>
            <a:endCxn id="15" idx="0"/>
          </p:cNvCxnSpPr>
          <p:nvPr/>
        </p:nvCxnSpPr>
        <p:spPr>
          <a:xfrm flipH="1">
            <a:off x="3195881" y="2540522"/>
            <a:ext cx="3680991" cy="12591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69060D08-2CA6-B447-925A-EF4E6ADE6345}"/>
              </a:ext>
            </a:extLst>
          </p:cNvPr>
          <p:cNvSpPr/>
          <p:nvPr/>
        </p:nvSpPr>
        <p:spPr>
          <a:xfrm>
            <a:off x="6806985" y="2156892"/>
            <a:ext cx="477218" cy="4494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06E1AD3B-328B-FB41-9F4A-CB825162BE67}"/>
              </a:ext>
            </a:extLst>
          </p:cNvPr>
          <p:cNvSpPr txBox="1"/>
          <p:nvPr/>
        </p:nvSpPr>
        <p:spPr>
          <a:xfrm>
            <a:off x="1596325" y="3799711"/>
            <a:ext cx="3199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Diuretics</a:t>
            </a:r>
            <a:r>
              <a:rPr lang="es-ES" sz="2400" dirty="0"/>
              <a:t> </a:t>
            </a:r>
            <a:r>
              <a:rPr lang="es-ES" sz="2400" dirty="0" err="1"/>
              <a:t>should</a:t>
            </a:r>
            <a:r>
              <a:rPr lang="es-ES" sz="2400" dirty="0"/>
              <a:t> be </a:t>
            </a:r>
            <a:r>
              <a:rPr lang="es-ES" sz="2400" dirty="0" err="1"/>
              <a:t>considered</a:t>
            </a:r>
            <a:r>
              <a:rPr lang="es-ES" sz="2400" dirty="0"/>
              <a:t>?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61DF1A98-4C13-1A41-BE0A-6684C46F6D27}"/>
              </a:ext>
            </a:extLst>
          </p:cNvPr>
          <p:cNvSpPr txBox="1"/>
          <p:nvPr/>
        </p:nvSpPr>
        <p:spPr>
          <a:xfrm>
            <a:off x="1977324" y="5079501"/>
            <a:ext cx="811336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Most</a:t>
            </a:r>
            <a:r>
              <a:rPr lang="es-ES" sz="2400" dirty="0"/>
              <a:t> of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proposed</a:t>
            </a:r>
            <a:r>
              <a:rPr lang="es-ES" sz="2400" dirty="0"/>
              <a:t> variables and </a:t>
            </a:r>
            <a:r>
              <a:rPr lang="es-ES" sz="2400" dirty="0" err="1"/>
              <a:t>cut</a:t>
            </a:r>
            <a:r>
              <a:rPr lang="es-ES" sz="2400" dirty="0"/>
              <a:t>-off </a:t>
            </a:r>
            <a:r>
              <a:rPr lang="es-ES" sz="2400" dirty="0" err="1"/>
              <a:t>values</a:t>
            </a:r>
            <a:r>
              <a:rPr lang="es-ES" sz="2400" dirty="0"/>
              <a:t> are </a:t>
            </a:r>
            <a:r>
              <a:rPr lang="es-ES" sz="2400" dirty="0" err="1"/>
              <a:t>based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expert</a:t>
            </a:r>
            <a:r>
              <a:rPr lang="es-ES" sz="2400" dirty="0"/>
              <a:t> </a:t>
            </a:r>
            <a:r>
              <a:rPr lang="es-ES" sz="2400" dirty="0" err="1"/>
              <a:t>opinion</a:t>
            </a:r>
            <a:r>
              <a:rPr lang="es-ES" sz="2400" dirty="0"/>
              <a:t>. 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8B6DC999-CE21-6C4D-B8C7-DBC1C59652CF}"/>
              </a:ext>
            </a:extLst>
          </p:cNvPr>
          <p:cNvSpPr/>
          <p:nvPr/>
        </p:nvSpPr>
        <p:spPr>
          <a:xfrm>
            <a:off x="6700256" y="2901467"/>
            <a:ext cx="477218" cy="4494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81C48AD9-60E7-BD4A-BB3F-328D7CC6F60F}"/>
              </a:ext>
            </a:extLst>
          </p:cNvPr>
          <p:cNvSpPr txBox="1"/>
          <p:nvPr/>
        </p:nvSpPr>
        <p:spPr>
          <a:xfrm>
            <a:off x="383506" y="6306762"/>
            <a:ext cx="7516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Humbert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 et al. 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Heart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J. 2022 Oct 11;43(38):3618-3731.</a:t>
            </a:r>
          </a:p>
          <a:p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doi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10.1093/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eurheartj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/ehac237.</a:t>
            </a:r>
          </a:p>
        </p:txBody>
      </p:sp>
    </p:spTree>
    <p:extLst>
      <p:ext uri="{BB962C8B-B14F-4D97-AF65-F5344CB8AC3E}">
        <p14:creationId xmlns:p14="http://schemas.microsoft.com/office/powerpoint/2010/main" val="3735264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FECBAC1-0D0F-F54F-98C6-03718EFEA8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728" y="1371742"/>
            <a:ext cx="10258586" cy="69742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4FBB232-742A-9C46-A80A-D01D0AA71A31}"/>
              </a:ext>
            </a:extLst>
          </p:cNvPr>
          <p:cNvSpPr txBox="1"/>
          <p:nvPr/>
        </p:nvSpPr>
        <p:spPr>
          <a:xfrm>
            <a:off x="718733" y="2054725"/>
            <a:ext cx="10754533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err="1"/>
              <a:t>Functional</a:t>
            </a:r>
            <a:r>
              <a:rPr lang="es-ES" sz="2400" dirty="0"/>
              <a:t> </a:t>
            </a:r>
            <a:r>
              <a:rPr lang="es-ES" sz="2400" dirty="0" err="1"/>
              <a:t>capacity</a:t>
            </a:r>
            <a:r>
              <a:rPr lang="es-ES" sz="2400" dirty="0"/>
              <a:t> III&gt;&gt;II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PAH </a:t>
            </a:r>
            <a:r>
              <a:rPr lang="es-ES" sz="2400" dirty="0" err="1"/>
              <a:t>idiopathic</a:t>
            </a:r>
            <a:r>
              <a:rPr lang="es-ES" sz="2400" dirty="0"/>
              <a:t>/CTD/CHD 55.4%/20.2%/14.1%...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err="1"/>
              <a:t>But</a:t>
            </a:r>
            <a:r>
              <a:rPr lang="es-ES" sz="2400" dirty="0"/>
              <a:t> prognosis can </a:t>
            </a:r>
            <a:r>
              <a:rPr lang="es-ES" sz="2400" dirty="0" err="1"/>
              <a:t>vary</a:t>
            </a:r>
            <a:r>
              <a:rPr lang="es-ES" sz="2400" dirty="0"/>
              <a:t> </a:t>
            </a:r>
            <a:r>
              <a:rPr lang="es-ES" sz="2400" dirty="0" err="1"/>
              <a:t>between</a:t>
            </a:r>
            <a:r>
              <a:rPr lang="es-ES" sz="2400" dirty="0"/>
              <a:t> </a:t>
            </a:r>
            <a:r>
              <a:rPr lang="es-ES" sz="2400" dirty="0" err="1"/>
              <a:t>diferent</a:t>
            </a:r>
            <a:r>
              <a:rPr lang="es-ES" sz="2400" dirty="0"/>
              <a:t> </a:t>
            </a:r>
            <a:r>
              <a:rPr lang="es-ES" sz="2400" dirty="0" err="1"/>
              <a:t>etiologies</a:t>
            </a:r>
            <a:endParaRPr lang="es-E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err="1"/>
              <a:t>Monotherapy</a:t>
            </a:r>
            <a:r>
              <a:rPr lang="es-ES" sz="2400" dirty="0"/>
              <a:t>/</a:t>
            </a:r>
            <a:r>
              <a:rPr lang="es-ES" sz="2400" dirty="0" err="1"/>
              <a:t>Double</a:t>
            </a:r>
            <a:r>
              <a:rPr lang="es-ES" sz="2400" dirty="0"/>
              <a:t> </a:t>
            </a:r>
            <a:r>
              <a:rPr lang="es-ES" sz="2400" dirty="0" err="1"/>
              <a:t>therapy</a:t>
            </a:r>
            <a:r>
              <a:rPr lang="es-ES" sz="2400" dirty="0"/>
              <a:t> 66.6%/27.1%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err="1"/>
              <a:t>Improvement</a:t>
            </a:r>
            <a:r>
              <a:rPr lang="es-ES" sz="2400" dirty="0"/>
              <a:t> in 6MWT </a:t>
            </a:r>
            <a:r>
              <a:rPr lang="es-ES" sz="2400" dirty="0" err="1"/>
              <a:t>had</a:t>
            </a:r>
            <a:r>
              <a:rPr lang="es-ES" sz="2400" dirty="0"/>
              <a:t> </a:t>
            </a:r>
            <a:r>
              <a:rPr lang="es-ES" sz="2400" dirty="0" err="1"/>
              <a:t>considerably</a:t>
            </a:r>
            <a:r>
              <a:rPr lang="es-ES" sz="2400" dirty="0"/>
              <a:t> </a:t>
            </a:r>
            <a:r>
              <a:rPr lang="es-ES" sz="2400" dirty="0" err="1"/>
              <a:t>less</a:t>
            </a:r>
            <a:r>
              <a:rPr lang="es-ES" sz="2400" dirty="0"/>
              <a:t> </a:t>
            </a:r>
            <a:r>
              <a:rPr lang="es-ES" sz="2400" dirty="0" err="1"/>
              <a:t>predictive</a:t>
            </a:r>
            <a:r>
              <a:rPr lang="es-ES" sz="2400" dirty="0"/>
              <a:t> </a:t>
            </a:r>
            <a:r>
              <a:rPr lang="es-ES" sz="2400" dirty="0" err="1"/>
              <a:t>value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mortality</a:t>
            </a:r>
            <a:r>
              <a:rPr lang="es-ES" sz="2400" dirty="0"/>
              <a:t> and </a:t>
            </a:r>
            <a:r>
              <a:rPr lang="es-ES" sz="2400" dirty="0" err="1"/>
              <a:t>survival</a:t>
            </a:r>
            <a:r>
              <a:rPr lang="es-ES" sz="2400" dirty="0"/>
              <a:t> </a:t>
            </a:r>
            <a:r>
              <a:rPr lang="es-ES" sz="2400" dirty="0" err="1"/>
              <a:t>than</a:t>
            </a:r>
            <a:r>
              <a:rPr lang="es-ES" sz="2400" dirty="0"/>
              <a:t> </a:t>
            </a:r>
            <a:r>
              <a:rPr lang="es-ES" sz="2400" dirty="0" err="1"/>
              <a:t>deterioration</a:t>
            </a:r>
            <a:endParaRPr lang="es-E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err="1"/>
              <a:t>Adding</a:t>
            </a:r>
            <a:r>
              <a:rPr lang="es-ES" sz="2400" dirty="0"/>
              <a:t> SaO2 </a:t>
            </a:r>
            <a:r>
              <a:rPr lang="es-ES" sz="2400" dirty="0" err="1"/>
              <a:t>measured</a:t>
            </a:r>
            <a:r>
              <a:rPr lang="es-ES" sz="2400" dirty="0"/>
              <a:t> </a:t>
            </a:r>
            <a:r>
              <a:rPr lang="es-ES" sz="2400" dirty="0" err="1"/>
              <a:t>by</a:t>
            </a:r>
            <a:r>
              <a:rPr lang="es-ES" sz="2400" dirty="0"/>
              <a:t> pulse </a:t>
            </a:r>
            <a:r>
              <a:rPr lang="es-ES" sz="2400" dirty="0" err="1"/>
              <a:t>oximetry</a:t>
            </a:r>
            <a:r>
              <a:rPr lang="es-ES" sz="2400" dirty="0"/>
              <a:t> and </a:t>
            </a:r>
            <a:r>
              <a:rPr lang="es-ES" sz="2400" dirty="0" err="1"/>
              <a:t>heart</a:t>
            </a:r>
            <a:r>
              <a:rPr lang="es-ES" sz="2400" dirty="0"/>
              <a:t> </a:t>
            </a:r>
            <a:r>
              <a:rPr lang="es-ES" sz="2400" dirty="0" err="1"/>
              <a:t>rate</a:t>
            </a:r>
            <a:r>
              <a:rPr lang="es-ES" sz="2400" dirty="0"/>
              <a:t> responses </a:t>
            </a:r>
            <a:r>
              <a:rPr lang="es-ES" sz="2400" dirty="0" err="1"/>
              <a:t>may</a:t>
            </a:r>
            <a:r>
              <a:rPr lang="es-ES" sz="2400" dirty="0"/>
              <a:t> </a:t>
            </a:r>
            <a:r>
              <a:rPr lang="es-ES" sz="2400" dirty="0" err="1"/>
              <a:t>improve</a:t>
            </a:r>
            <a:r>
              <a:rPr lang="es-ES" sz="2400" dirty="0"/>
              <a:t> </a:t>
            </a:r>
            <a:r>
              <a:rPr lang="es-ES" sz="2400" dirty="0" err="1"/>
              <a:t>prognostic</a:t>
            </a:r>
            <a:r>
              <a:rPr lang="es-ES" sz="2400" dirty="0"/>
              <a:t> </a:t>
            </a:r>
            <a:r>
              <a:rPr lang="es-ES" sz="2400" dirty="0" err="1"/>
              <a:t>relevance</a:t>
            </a:r>
            <a:endParaRPr lang="es-ES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793D8D5-7155-B24A-A51B-C65300198CA8}"/>
              </a:ext>
            </a:extLst>
          </p:cNvPr>
          <p:cNvSpPr txBox="1"/>
          <p:nvPr/>
        </p:nvSpPr>
        <p:spPr>
          <a:xfrm>
            <a:off x="4588143" y="6121672"/>
            <a:ext cx="6958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Humbert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 et al.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Eur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Heart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J. 2022 Oct 11;43(38):3618-3731.</a:t>
            </a:r>
          </a:p>
          <a:p>
            <a:pPr algn="r"/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Zelniker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TA et al.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Clin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Res </a:t>
            </a:r>
            <a:r>
              <a:rPr lang="es-E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Cardiol</a:t>
            </a:r>
            <a:r>
              <a:rPr lang="es-E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 2018 Jun;107(6):460-470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D2338F-59F7-334E-BF42-55FFAA716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241"/>
          </a:xfrm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rgbClr val="0A6B6B"/>
                </a:solidFill>
              </a:rPr>
              <a:t>6MWD </a:t>
            </a:r>
            <a:r>
              <a:rPr lang="es-ES" sz="4000" b="1" dirty="0" err="1">
                <a:solidFill>
                  <a:srgbClr val="0A6B6B"/>
                </a:solidFill>
              </a:rPr>
              <a:t>based</a:t>
            </a:r>
            <a:r>
              <a:rPr lang="es-ES" sz="4000" b="1" dirty="0">
                <a:solidFill>
                  <a:srgbClr val="0A6B6B"/>
                </a:solidFill>
              </a:rPr>
              <a:t> </a:t>
            </a:r>
            <a:r>
              <a:rPr lang="es-ES" sz="4000" b="1" dirty="0" err="1">
                <a:solidFill>
                  <a:srgbClr val="0A6B6B"/>
                </a:solidFill>
              </a:rPr>
              <a:t>on</a:t>
            </a:r>
            <a:r>
              <a:rPr lang="es-ES" sz="4000" b="1" dirty="0">
                <a:solidFill>
                  <a:srgbClr val="0A6B6B"/>
                </a:solidFill>
              </a:rPr>
              <a:t> COMPERA </a:t>
            </a:r>
            <a:r>
              <a:rPr lang="es-ES" sz="4000" b="1" dirty="0" err="1">
                <a:solidFill>
                  <a:srgbClr val="0A6B6B"/>
                </a:solidFill>
              </a:rPr>
              <a:t>study</a:t>
            </a:r>
            <a:endParaRPr lang="es-ES" sz="4000" dirty="0">
              <a:solidFill>
                <a:srgbClr val="0A6B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98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0DB3A34-AE18-704B-96E0-FDDA882D66B1}"/>
              </a:ext>
            </a:extLst>
          </p:cNvPr>
          <p:cNvSpPr txBox="1"/>
          <p:nvPr/>
        </p:nvSpPr>
        <p:spPr>
          <a:xfrm>
            <a:off x="383506" y="6306762"/>
            <a:ext cx="7516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Humbert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 et al. 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Heart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J. 2022 Oct 11;43(38):3618-3731.</a:t>
            </a:r>
          </a:p>
          <a:p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doi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10.1093/</a:t>
            </a:r>
            <a:r>
              <a:rPr lang="es-E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eurheartj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/ehac237.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3637FF33-DC10-2343-A1ED-7BB8DBE17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649" y="556957"/>
            <a:ext cx="10006014" cy="794582"/>
          </a:xfrm>
          <a:solidFill>
            <a:srgbClr val="FFFFFF">
              <a:alpha val="90588"/>
            </a:srgbClr>
          </a:solidFill>
        </p:spPr>
        <p:txBody>
          <a:bodyPr/>
          <a:lstStyle/>
          <a:p>
            <a:r>
              <a:rPr lang="es-ES" b="1" dirty="0" err="1">
                <a:solidFill>
                  <a:srgbClr val="0A6B6B"/>
                </a:solidFill>
              </a:rPr>
              <a:t>Simplified</a:t>
            </a:r>
            <a:r>
              <a:rPr lang="es-ES" b="1" dirty="0">
                <a:solidFill>
                  <a:srgbClr val="0A6B6B"/>
                </a:solidFill>
              </a:rPr>
              <a:t> </a:t>
            </a:r>
            <a:r>
              <a:rPr lang="es-ES" b="1" dirty="0" err="1">
                <a:solidFill>
                  <a:srgbClr val="0A6B6B"/>
                </a:solidFill>
              </a:rPr>
              <a:t>four-strata</a:t>
            </a:r>
            <a:r>
              <a:rPr lang="es-ES" b="1" dirty="0">
                <a:solidFill>
                  <a:srgbClr val="0A6B6B"/>
                </a:solidFill>
              </a:rPr>
              <a:t> </a:t>
            </a:r>
            <a:r>
              <a:rPr lang="es-ES" b="1" dirty="0" err="1">
                <a:solidFill>
                  <a:srgbClr val="0A6B6B"/>
                </a:solidFill>
              </a:rPr>
              <a:t>risk-assessment</a:t>
            </a:r>
            <a:r>
              <a:rPr lang="es-ES" b="1" dirty="0">
                <a:solidFill>
                  <a:srgbClr val="0A6B6B"/>
                </a:solidFill>
              </a:rPr>
              <a:t> </a:t>
            </a:r>
            <a:r>
              <a:rPr lang="es-ES" b="1" dirty="0" err="1">
                <a:solidFill>
                  <a:srgbClr val="0A6B6B"/>
                </a:solidFill>
              </a:rPr>
              <a:t>tool</a:t>
            </a:r>
            <a:endParaRPr lang="es-ES" b="1" dirty="0">
              <a:solidFill>
                <a:srgbClr val="0A6B6B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0D80876-760C-B640-9498-30FDA281E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16" y="1700808"/>
            <a:ext cx="10896600" cy="25959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DD6ADFB-0D1F-E54D-B8BF-89544627B6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8453" y="4661820"/>
            <a:ext cx="1944216" cy="6393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2E2A507-A944-7C43-9363-8922CCD094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2669" y="4674261"/>
            <a:ext cx="2873491" cy="6393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EC35307B-237F-8B42-BF7D-8707C9510F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8168" y="4661820"/>
            <a:ext cx="4127848" cy="63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3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n 68">
            <a:extLst>
              <a:ext uri="{FF2B5EF4-FFF2-40B4-BE49-F238E27FC236}">
                <a16:creationId xmlns:a16="http://schemas.microsoft.com/office/drawing/2014/main" xmlns="" id="{94467006-6508-3D4F-AFD5-6C7BE3514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650" y="1319208"/>
            <a:ext cx="9836150" cy="3906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FCCAFB-AAF9-4B48-B417-920DC7CD2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4083"/>
          </a:xfrm>
        </p:spPr>
        <p:txBody>
          <a:bodyPr>
            <a:noAutofit/>
          </a:bodyPr>
          <a:lstStyle/>
          <a:p>
            <a:r>
              <a:rPr lang="en-IE" sz="4000" b="1" dirty="0">
                <a:solidFill>
                  <a:srgbClr val="0A6B6B"/>
                </a:solidFill>
                <a:ea typeface="Verdana" panose="020B0604030504040204" pitchFamily="34" charset="0"/>
              </a:rPr>
              <a:t>First follow up visit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xmlns="" id="{9C73C8DC-9D21-4641-811A-5CAFB3E089D7}"/>
              </a:ext>
            </a:extLst>
          </p:cNvPr>
          <p:cNvSpPr txBox="1">
            <a:spLocks/>
          </p:cNvSpPr>
          <p:nvPr/>
        </p:nvSpPr>
        <p:spPr>
          <a:xfrm>
            <a:off x="274019" y="6353286"/>
            <a:ext cx="9300984" cy="316512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Wingdings" panose="05000000000000000000" pitchFamily="2" charset="2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1294" indent="-241294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9988" indent="-241294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Symbol" panose="05050102010706020507" pitchFamily="18" charset="2"/>
              <a:buChar char="-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982" indent="-241294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&gt;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58827" indent="-237061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&gt;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95887" indent="-237061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&gt;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2948" indent="-237061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&gt;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2125" indent="-239178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&gt;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ヒラギノ角ゴ ProN W3"/>
              </a:rPr>
              <a:t>Kylhammar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ヒラギノ角ゴ ProN W3"/>
              </a:rPr>
              <a:t> D,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ヒラギノ角ゴ ProN W3"/>
              </a:rPr>
              <a:t>et al.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ヒラギノ角ゴ ProN W3"/>
              </a:rPr>
              <a:t>Eur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ヒラギノ角ゴ ProN W3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ヒラギノ角ゴ ProN W3"/>
              </a:rPr>
              <a:t>Heart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ヒラギノ角ゴ ProN W3"/>
              </a:rPr>
              <a:t> J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ヒラギノ角ゴ ProN W3"/>
              </a:rPr>
              <a:t>2018; 39:4175-81:</a:t>
            </a:r>
          </a:p>
        </p:txBody>
      </p:sp>
      <p:sp>
        <p:nvSpPr>
          <p:cNvPr id="54" name="Content Placeholder 69">
            <a:extLst>
              <a:ext uri="{FF2B5EF4-FFF2-40B4-BE49-F238E27FC236}">
                <a16:creationId xmlns:a16="http://schemas.microsoft.com/office/drawing/2014/main" xmlns="" id="{71FE2A29-F24F-41DE-9890-A2B0F5E5B953}"/>
              </a:ext>
            </a:extLst>
          </p:cNvPr>
          <p:cNvSpPr txBox="1">
            <a:spLocks/>
          </p:cNvSpPr>
          <p:nvPr/>
        </p:nvSpPr>
        <p:spPr>
          <a:xfrm>
            <a:off x="520098" y="5226146"/>
            <a:ext cx="11166763" cy="1127140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Wingdings" panose="05000000000000000000" pitchFamily="2" charset="2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1294" indent="-241294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Wingdings" panose="05000000000000000000" pitchFamily="2" charset="2"/>
              <a:buChar char="§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9988" indent="-241294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Symbol" panose="05050102010706020507" pitchFamily="18" charset="2"/>
              <a:buChar char="-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982" indent="-241294" algn="l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 typeface="Arial" panose="020B0604020202020204" pitchFamily="34" charset="0"/>
              <a:buChar char="&gt;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58827" indent="-237061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&gt;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95887" indent="-237061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&gt;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2948" indent="-237061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&gt;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2125" indent="-239178" algn="l" defTabSz="121917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&gt;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algn="just" defTabSz="1625519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N W3"/>
              </a:rPr>
              <a:t>The first follow-up visit is the most important, because </a:t>
            </a:r>
            <a:r>
              <a:rPr lang="en-IE" sz="2000" dirty="0">
                <a:solidFill>
                  <a:srgbClr val="000000"/>
                </a:solidFill>
                <a:latin typeface="Calibri"/>
                <a:ea typeface="ヒラギノ角ゴ ProN W3"/>
              </a:rPr>
              <a:t>with that 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N W3"/>
              </a:rPr>
              <a:t>risk assessment</a:t>
            </a:r>
            <a:r>
              <a:rPr lang="en-IE" sz="2000" dirty="0">
                <a:solidFill>
                  <a:srgbClr val="000000"/>
                </a:solidFill>
                <a:latin typeface="Calibri"/>
                <a:ea typeface="ヒラギノ角ゴ ProN W3"/>
              </a:rPr>
              <a:t> 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N W3"/>
              </a:rPr>
              <a:t>we can determine if the patient is a </a:t>
            </a:r>
            <a:r>
              <a:rPr kumimoji="0" lang="en-IE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N W3"/>
              </a:rPr>
              <a:t>responder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N W3"/>
              </a:rPr>
              <a:t> and predict their likely long-term response to initial </a:t>
            </a:r>
            <a:r>
              <a:rPr kumimoji="0" lang="en-IE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N W3"/>
              </a:rPr>
              <a:t>starting therapy 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N W3"/>
              </a:rPr>
              <a:t>and decide on the need for </a:t>
            </a:r>
            <a:r>
              <a:rPr kumimoji="0" lang="en-IE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N W3"/>
              </a:rPr>
              <a:t>escalation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ヒラギノ角ゴ ProN W3"/>
              </a:rPr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F6A302D-075F-8D4D-9937-A394E684F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511" y="3167058"/>
            <a:ext cx="29591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58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5CF08B0-1062-34C0-E2D8-8D2B793D324D}"/>
              </a:ext>
            </a:extLst>
          </p:cNvPr>
          <p:cNvSpPr txBox="1">
            <a:spLocks/>
          </p:cNvSpPr>
          <p:nvPr/>
        </p:nvSpPr>
        <p:spPr>
          <a:xfrm>
            <a:off x="505322" y="520235"/>
            <a:ext cx="9400677" cy="4224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99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E" sz="2800" dirty="0">
                <a:solidFill>
                  <a:srgbClr val="0A6B6B"/>
                </a:solidFill>
                <a:latin typeface="+mj-lt"/>
                <a:ea typeface="Verdana" panose="020B0604030504040204" pitchFamily="34" charset="0"/>
              </a:rPr>
              <a:t>A 4-strata risk assessment model for PAH from COMPERA 2.0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24C74294-0A67-08B2-E28D-DBEDB4F6DE7E}"/>
              </a:ext>
            </a:extLst>
          </p:cNvPr>
          <p:cNvSpPr txBox="1">
            <a:spLocks/>
          </p:cNvSpPr>
          <p:nvPr/>
        </p:nvSpPr>
        <p:spPr>
          <a:xfrm>
            <a:off x="505322" y="1103640"/>
            <a:ext cx="5178026" cy="359009"/>
          </a:xfr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/>
              <a:t> Change in risk from baseline </a:t>
            </a:r>
            <a:r>
              <a:rPr lang="en-IE" u="sng" dirty="0"/>
              <a:t>to first follow-up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16038725-AB94-B839-8BB0-F2265CF5018C}"/>
              </a:ext>
            </a:extLst>
          </p:cNvPr>
          <p:cNvSpPr txBox="1">
            <a:spLocks/>
          </p:cNvSpPr>
          <p:nvPr/>
        </p:nvSpPr>
        <p:spPr>
          <a:xfrm>
            <a:off x="2760826" y="6523861"/>
            <a:ext cx="9155968" cy="1936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030A0"/>
              </a:buClr>
              <a:buFontTx/>
              <a:buBlip>
                <a:blip r:embed="rId3"/>
              </a:buBlip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Tx/>
              <a:buBlip>
                <a:blip r:embed="rId3"/>
              </a:buBlip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Tx/>
              <a:buBlip>
                <a:blip r:embed="rId3"/>
              </a:buBlip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Tx/>
              <a:buBlip>
                <a:blip r:embed="rId3"/>
              </a:buBlip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I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Hoeper MM, Pausch C, Olsson KM, et al. </a:t>
            </a:r>
            <a:r>
              <a:rPr lang="en-I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Eur</a:t>
            </a:r>
            <a:r>
              <a:rPr lang="en-I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Respir J 2021; in press https://doi.org/10.1183/13993003.02311-2021).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xmlns="" id="{01F7A49F-8756-EC40-8633-CB99D1361188}"/>
              </a:ext>
            </a:extLst>
          </p:cNvPr>
          <p:cNvGrpSpPr/>
          <p:nvPr/>
        </p:nvGrpSpPr>
        <p:grpSpPr>
          <a:xfrm>
            <a:off x="1306038" y="2025748"/>
            <a:ext cx="2207935" cy="3930769"/>
            <a:chOff x="419775" y="2025748"/>
            <a:chExt cx="2207935" cy="3930769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C2F69FCF-DD42-57ED-D7F1-8FB88250193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79000" y="5751714"/>
              <a:ext cx="1848710" cy="0"/>
            </a:xfrm>
            <a:prstGeom prst="straightConnector1">
              <a:avLst/>
            </a:prstGeom>
            <a:solidFill>
              <a:srgbClr val="C0C0C0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xmlns="" id="{861CEFAF-7945-CD4A-8275-37C9DCFA364B}"/>
                </a:ext>
              </a:extLst>
            </p:cNvPr>
            <p:cNvGrpSpPr/>
            <p:nvPr/>
          </p:nvGrpSpPr>
          <p:grpSpPr>
            <a:xfrm>
              <a:off x="419775" y="2025748"/>
              <a:ext cx="2200386" cy="3930769"/>
              <a:chOff x="518251" y="2411609"/>
              <a:chExt cx="2200386" cy="354490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E9FE29F0-80A8-E54C-5CD3-FA1D29DE0957}"/>
                  </a:ext>
                </a:extLst>
              </p:cNvPr>
              <p:cNvSpPr/>
              <p:nvPr/>
            </p:nvSpPr>
            <p:spPr bwMode="auto">
              <a:xfrm rot="16200000">
                <a:off x="-644093" y="4437006"/>
                <a:ext cx="2681850" cy="357161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2865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100" b="1" dirty="0">
                    <a:solidFill>
                      <a:srgbClr val="21212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ヒラギノ角ゴ ProN W3" pitchFamily="-110" charset="-128"/>
                    <a:sym typeface="Arial" pitchFamily="-110" charset="0"/>
                  </a:rPr>
                  <a:t>I</a:t>
                </a:r>
                <a:r>
                  <a:rPr kumimoji="0" lang="en-GB" sz="11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ヒラギノ角ゴ ProN W3" pitchFamily="-110" charset="-128"/>
                    <a:sym typeface="Arial" pitchFamily="-110" charset="0"/>
                  </a:rPr>
                  <a:t>ntermediate</a:t>
                </a:r>
                <a:r>
                  <a:rPr kumimoji="0" lang="en-GB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ヒラギノ角ゴ ProN W3" pitchFamily="-110" charset="-128"/>
                    <a:sym typeface="Arial" pitchFamily="-110" charset="0"/>
                  </a:rPr>
                  <a:t> risk</a:t>
                </a: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9103598B-F6B0-6897-761D-4574DE867F32}"/>
                  </a:ext>
                </a:extLst>
              </p:cNvPr>
              <p:cNvSpPr/>
              <p:nvPr/>
            </p:nvSpPr>
            <p:spPr bwMode="auto">
              <a:xfrm rot="16200000">
                <a:off x="107552" y="5188656"/>
                <a:ext cx="1178560" cy="35716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ヒラギノ角ゴ ProN W3" pitchFamily="-110" charset="-128"/>
                    <a:sym typeface="Arial" pitchFamily="-110" charset="0"/>
                  </a:rPr>
                  <a:t>Low risk or</a:t>
                </a: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AC2EF974-FFBA-D98A-EF1B-BA0F50D80BC4}"/>
                  </a:ext>
                </a:extLst>
              </p:cNvPr>
              <p:cNvSpPr/>
              <p:nvPr/>
            </p:nvSpPr>
            <p:spPr bwMode="auto">
              <a:xfrm rot="16200000">
                <a:off x="256568" y="2674412"/>
                <a:ext cx="881648" cy="356042"/>
              </a:xfrm>
              <a:prstGeom prst="rect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ヒラギノ角ゴ ProN W3" pitchFamily="-110" charset="-128"/>
                    <a:sym typeface="Arial" pitchFamily="-110" charset="0"/>
                  </a:rPr>
                  <a:t>High risk</a:t>
                </a: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xmlns="" id="{ABB53AB4-A42F-B2EA-F8DD-C25C3DC7BB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75411" y="2722404"/>
                <a:ext cx="1843226" cy="0"/>
              </a:xfrm>
              <a:prstGeom prst="straightConnector1">
                <a:avLst/>
              </a:prstGeom>
              <a:solidFill>
                <a:srgbClr val="C0C0C0"/>
              </a:soli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86501B08-4A2D-88FF-1E0A-3DCA11E4A3AB}"/>
                  </a:ext>
                </a:extLst>
              </p:cNvPr>
              <p:cNvSpPr/>
              <p:nvPr/>
            </p:nvSpPr>
            <p:spPr bwMode="auto">
              <a:xfrm rot="16200000">
                <a:off x="947903" y="2823080"/>
                <a:ext cx="1825683" cy="10562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ヒラギノ角ゴ ProN W3" pitchFamily="-110" charset="-128"/>
                    <a:sym typeface="Arial" pitchFamily="-110" charset="0"/>
                  </a:rPr>
                  <a:t>Initial triple combination, including </a:t>
                </a:r>
                <a:b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ヒラギノ角ゴ ProN W3" pitchFamily="-110" charset="-128"/>
                    <a:sym typeface="Arial" pitchFamily="-110" charset="0"/>
                  </a:rPr>
                </a:br>
                <a:r>
                  <a:rPr lang="en-GB" sz="1200" dirty="0">
                    <a:latin typeface="Verdana" panose="020B0604030504040204" pitchFamily="34" charset="0"/>
                    <a:ea typeface="Verdana" panose="020B0604030504040204" pitchFamily="34" charset="0"/>
                    <a:cs typeface="ヒラギノ角ゴ ProN W3" pitchFamily="-110" charset="-128"/>
                    <a:sym typeface="Arial" pitchFamily="-110" charset="0"/>
                  </a:rPr>
                  <a:t>IV/SC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ヒラギノ角ゴ ProN W3" pitchFamily="-110" charset="-128"/>
                    <a:sym typeface="Arial" pitchFamily="-110" charset="0"/>
                  </a:rPr>
                  <a:t> PGI2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xmlns="" id="{A80EDF86-A330-87AE-9DC6-1A24F5F2D35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68074" y="4470959"/>
                <a:ext cx="1850563" cy="0"/>
              </a:xfrm>
              <a:prstGeom prst="straightConnector1">
                <a:avLst/>
              </a:prstGeom>
              <a:solidFill>
                <a:srgbClr val="C0C0C0"/>
              </a:solidFill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EE0EF7CF-BD90-9E63-8308-3377EC903A6F}"/>
                  </a:ext>
                </a:extLst>
              </p:cNvPr>
              <p:cNvSpPr/>
              <p:nvPr/>
            </p:nvSpPr>
            <p:spPr bwMode="auto">
              <a:xfrm rot="16200000">
                <a:off x="1044238" y="4611877"/>
                <a:ext cx="1622472" cy="1066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ヒラギノ角ゴ ProN W3" pitchFamily="-110" charset="-128"/>
                    <a:sym typeface="Arial" pitchFamily="-110" charset="0"/>
                  </a:rPr>
                  <a:t>Initial double oral combination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ヒラギノ角ゴ ProN W3" pitchFamily="-110" charset="-128"/>
                  <a:sym typeface="Arial" pitchFamily="-110" charset="0"/>
                </a:endParaRPr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DF5930-2A83-CAC9-2B03-726B26E2B66A}"/>
              </a:ext>
            </a:extLst>
          </p:cNvPr>
          <p:cNvSpPr/>
          <p:nvPr/>
        </p:nvSpPr>
        <p:spPr>
          <a:xfrm>
            <a:off x="0" y="6154140"/>
            <a:ext cx="3698240" cy="23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xmlns="" id="{F7784230-F387-F947-B894-23A7A356C712}"/>
              </a:ext>
            </a:extLst>
          </p:cNvPr>
          <p:cNvGrpSpPr/>
          <p:nvPr/>
        </p:nvGrpSpPr>
        <p:grpSpPr>
          <a:xfrm>
            <a:off x="3675197" y="1648130"/>
            <a:ext cx="4961251" cy="4582159"/>
            <a:chOff x="2788934" y="1648130"/>
            <a:chExt cx="4961251" cy="4582159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12DD254A-8127-8842-BEA5-B10880F75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88934" y="2025748"/>
              <a:ext cx="4961251" cy="4204541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B6BB6700-701E-7E4C-851E-320A59E09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5399" y="1648130"/>
              <a:ext cx="3068320" cy="377617"/>
            </a:xfrm>
            <a:prstGeom prst="rect">
              <a:avLst/>
            </a:prstGeom>
          </p:spPr>
        </p:pic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5D2CF127-E0E5-A14D-8FF7-FFDE1112A0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6424" y="1597561"/>
            <a:ext cx="5211673" cy="4632728"/>
          </a:xfrm>
          <a:prstGeom prst="rect">
            <a:avLst/>
          </a:prstGeom>
        </p:spPr>
      </p:pic>
      <p:sp>
        <p:nvSpPr>
          <p:cNvPr id="35" name="Rectangle 18">
            <a:extLst>
              <a:ext uri="{FF2B5EF4-FFF2-40B4-BE49-F238E27FC236}">
                <a16:creationId xmlns:a16="http://schemas.microsoft.com/office/drawing/2014/main" xmlns="" id="{BDEBCE88-D5FB-434C-9EF5-34143A5AA7EC}"/>
              </a:ext>
            </a:extLst>
          </p:cNvPr>
          <p:cNvSpPr/>
          <p:nvPr/>
        </p:nvSpPr>
        <p:spPr bwMode="auto">
          <a:xfrm rot="16200000">
            <a:off x="9027393" y="2404405"/>
            <a:ext cx="1855596" cy="120957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 pitchFamily="-110" charset="0"/>
              </a:rPr>
              <a:t>Sequential triple  combination, including </a:t>
            </a:r>
            <a:b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 pitchFamily="-110" charset="0"/>
              </a:rPr>
            </a:br>
            <a:r>
              <a:rPr lang="en-GB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 pitchFamily="-110" charset="0"/>
              </a:rPr>
              <a:t>IV/SC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 pitchFamily="-110" charset="0"/>
              </a:rPr>
              <a:t> PGI2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  <a:sym typeface="Arial" pitchFamily="-110" charset="0"/>
            </a:endParaRPr>
          </a:p>
        </p:txBody>
      </p:sp>
      <p:sp>
        <p:nvSpPr>
          <p:cNvPr id="36" name="Rectangle 19">
            <a:extLst>
              <a:ext uri="{FF2B5EF4-FFF2-40B4-BE49-F238E27FC236}">
                <a16:creationId xmlns:a16="http://schemas.microsoft.com/office/drawing/2014/main" xmlns="" id="{E07AA151-403F-2342-9345-33CB668D6F2A}"/>
              </a:ext>
            </a:extLst>
          </p:cNvPr>
          <p:cNvSpPr/>
          <p:nvPr/>
        </p:nvSpPr>
        <p:spPr bwMode="auto">
          <a:xfrm rot="16200000">
            <a:off x="10555750" y="4352504"/>
            <a:ext cx="1442305" cy="1066799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Add PO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PGI2/switch from PDE5F to </a:t>
            </a:r>
            <a:r>
              <a:rPr kumimoji="0" lang="en-GB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sGCs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ヒラギノ角ゴ ProN W3" pitchFamily="-110" charset="-128"/>
                <a:sym typeface="Arial" pitchFamily="-110" charset="0"/>
              </a:rPr>
              <a:t> 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Verdana" panose="020B0604030504040204" pitchFamily="34" charset="0"/>
              <a:cs typeface="ヒラギノ角ゴ ProN W3" pitchFamily="-110" charset="-128"/>
              <a:sym typeface="Arial" pitchFamily="-110" charset="0"/>
            </a:endParaRPr>
          </a:p>
        </p:txBody>
      </p:sp>
      <p:cxnSp>
        <p:nvCxnSpPr>
          <p:cNvPr id="37" name="Straight Connector 23">
            <a:extLst>
              <a:ext uri="{FF2B5EF4-FFF2-40B4-BE49-F238E27FC236}">
                <a16:creationId xmlns:a16="http://schemas.microsoft.com/office/drawing/2014/main" xmlns="" id="{2DBEC90A-5FC7-5542-BF95-5D2EE5400E26}"/>
              </a:ext>
            </a:extLst>
          </p:cNvPr>
          <p:cNvCxnSpPr>
            <a:cxnSpLocks/>
            <a:endCxn id="36" idx="0"/>
          </p:cNvCxnSpPr>
          <p:nvPr/>
        </p:nvCxnSpPr>
        <p:spPr bwMode="auto">
          <a:xfrm flipV="1">
            <a:off x="8654276" y="4885903"/>
            <a:ext cx="2089227" cy="2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rgbClr val="777777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24">
            <a:extLst>
              <a:ext uri="{FF2B5EF4-FFF2-40B4-BE49-F238E27FC236}">
                <a16:creationId xmlns:a16="http://schemas.microsoft.com/office/drawing/2014/main" xmlns="" id="{A92CD0E2-6DBB-9946-A6FA-4B310F5F79F7}"/>
              </a:ext>
            </a:extLst>
          </p:cNvPr>
          <p:cNvCxnSpPr>
            <a:cxnSpLocks/>
          </p:cNvCxnSpPr>
          <p:nvPr/>
        </p:nvCxnSpPr>
        <p:spPr bwMode="auto">
          <a:xfrm>
            <a:off x="8634821" y="2407513"/>
            <a:ext cx="711216" cy="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25">
            <a:extLst>
              <a:ext uri="{FF2B5EF4-FFF2-40B4-BE49-F238E27FC236}">
                <a16:creationId xmlns:a16="http://schemas.microsoft.com/office/drawing/2014/main" xmlns="" id="{1FFB7307-246F-5745-822A-3E4C7D9C5695}"/>
              </a:ext>
            </a:extLst>
          </p:cNvPr>
          <p:cNvCxnSpPr>
            <a:cxnSpLocks/>
          </p:cNvCxnSpPr>
          <p:nvPr/>
        </p:nvCxnSpPr>
        <p:spPr bwMode="auto">
          <a:xfrm>
            <a:off x="8634821" y="3323650"/>
            <a:ext cx="711216" cy="0"/>
          </a:xfrm>
          <a:prstGeom prst="line">
            <a:avLst/>
          </a:prstGeom>
          <a:solidFill>
            <a:srgbClr val="C0C0C0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8145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3893</TotalTime>
  <Words>749</Words>
  <Application>Microsoft Office PowerPoint</Application>
  <PresentationFormat>Panorámica</PresentationFormat>
  <Paragraphs>96</Paragraphs>
  <Slides>20</Slides>
  <Notes>5</Notes>
  <HiddenSlides>0</HiddenSlides>
  <MMClips>4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Verdana</vt:lpstr>
      <vt:lpstr>Wingdings</vt:lpstr>
      <vt:lpstr>ヒラギノ角ゴ ProN W3</vt:lpstr>
      <vt:lpstr>Office Theme</vt:lpstr>
      <vt:lpstr>Presentación de PowerPoint</vt:lpstr>
      <vt:lpstr>Conflict of interest</vt:lpstr>
      <vt:lpstr>2022 ESC/ERS PH guidelines: what is new?</vt:lpstr>
      <vt:lpstr>Comprehensive risk assessment in PAH</vt:lpstr>
      <vt:lpstr>Presentación de PowerPoint</vt:lpstr>
      <vt:lpstr>6MWD based on COMPERA study</vt:lpstr>
      <vt:lpstr>Simplified four-strata risk-assessment tool</vt:lpstr>
      <vt:lpstr>First follow up visit</vt:lpstr>
      <vt:lpstr>Presentación de PowerPoint</vt:lpstr>
      <vt:lpstr>Assessment and timing for the follow-up of patients</vt:lpstr>
      <vt:lpstr>Presentación de PowerPoint</vt:lpstr>
      <vt:lpstr>Presentación de PowerPoint</vt:lpstr>
      <vt:lpstr>Presentación de PowerPoint</vt:lpstr>
      <vt:lpstr>Right heart reverse remodeling, prognostic relevance</vt:lpstr>
      <vt:lpstr>Presentación de PowerPoint</vt:lpstr>
      <vt:lpstr>Presentación de PowerPoint</vt:lpstr>
      <vt:lpstr>Survival analysis: PH type- Survival curves</vt:lpstr>
      <vt:lpstr>Survival analysis: PAH type – Mortality curves</vt:lpstr>
      <vt:lpstr>Patient with PH and cardiopulmonary comorbidities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Soltero, Manuel</dc:creator>
  <cp:lastModifiedBy>Garrido Fernandez, Jose Carlo</cp:lastModifiedBy>
  <cp:revision>103</cp:revision>
  <dcterms:created xsi:type="dcterms:W3CDTF">2022-10-07T07:57:53Z</dcterms:created>
  <dcterms:modified xsi:type="dcterms:W3CDTF">2022-11-17T09:20:21Z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7ae280f-6cf3-423e-9ad3-b72b6819251e_Enabled">
    <vt:lpwstr>true</vt:lpwstr>
  </property>
  <property fmtid="{D5CDD505-2E9C-101B-9397-08002B2CF9AE}" pid="3" name="MSIP_Label_87ae280f-6cf3-423e-9ad3-b72b6819251e_SetDate">
    <vt:lpwstr>2022-10-07T08:42:38Z</vt:lpwstr>
  </property>
  <property fmtid="{D5CDD505-2E9C-101B-9397-08002B2CF9AE}" pid="4" name="MSIP_Label_87ae280f-6cf3-423e-9ad3-b72b6819251e_Method">
    <vt:lpwstr>Privileged</vt:lpwstr>
  </property>
  <property fmtid="{D5CDD505-2E9C-101B-9397-08002B2CF9AE}" pid="5" name="MSIP_Label_87ae280f-6cf3-423e-9ad3-b72b6819251e_Name">
    <vt:lpwstr>Spanish - Proprietary</vt:lpwstr>
  </property>
  <property fmtid="{D5CDD505-2E9C-101B-9397-08002B2CF9AE}" pid="6" name="MSIP_Label_87ae280f-6cf3-423e-9ad3-b72b6819251e_SiteId">
    <vt:lpwstr>a00de4ec-48a8-43a6-be74-e31274e2060d</vt:lpwstr>
  </property>
  <property fmtid="{D5CDD505-2E9C-101B-9397-08002B2CF9AE}" pid="7" name="MSIP_Label_87ae280f-6cf3-423e-9ad3-b72b6819251e_ActionId">
    <vt:lpwstr>10dffb41-0de6-420d-abed-452ac885c3d7</vt:lpwstr>
  </property>
  <property fmtid="{D5CDD505-2E9C-101B-9397-08002B2CF9AE}" pid="8" name="MSIP_Label_87ae280f-6cf3-423e-9ad3-b72b6819251e_ContentBits">
    <vt:lpwstr>1</vt:lpwstr>
  </property>
  <property fmtid="{D5CDD505-2E9C-101B-9397-08002B2CF9AE}" pid="9" name="MerckAIPLabel">
    <vt:lpwstr>Proprietary</vt:lpwstr>
  </property>
  <property fmtid="{D5CDD505-2E9C-101B-9397-08002B2CF9AE}" pid="10" name="MerckAIPDataExchange">
    <vt:lpwstr>!MRKMIP@Proprietary</vt:lpwstr>
  </property>
</Properties>
</file>