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_rels/notesSlide5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.xml.rels" ContentType="application/vnd.openxmlformats-package.relationships+xml"/>
  <Override PartName="/ppt/notesSlides/notesSlide52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media/image127.jpeg" ContentType="image/jpeg"/>
  <Override PartName="/ppt/media/image194.png" ContentType="image/png"/>
  <Override PartName="/ppt/media/image126.jpeg" ContentType="image/jpeg"/>
  <Override PartName="/ppt/media/image184.png" ContentType="image/png"/>
  <Override PartName="/ppt/media/image244.wmf" ContentType="image/x-wmf"/>
  <Override PartName="/ppt/media/image125.wmf" ContentType="image/x-wmf"/>
  <Override PartName="/ppt/media/image123.wmf" ContentType="image/x-wmf"/>
  <Override PartName="/ppt/media/image119.png" ContentType="image/png"/>
  <Override PartName="/ppt/media/image206.jpeg" ContentType="image/jpeg"/>
  <Override PartName="/ppt/media/image247.wmf" ContentType="image/x-wmf"/>
  <Override PartName="/ppt/media/image118.wmf" ContentType="image/x-wmf"/>
  <Override PartName="/ppt/media/image186.wmf" ContentType="image/x-wmf"/>
  <Override PartName="/ppt/media/image116.wmf" ContentType="image/x-wmf"/>
  <Override PartName="/ppt/media/image49.png" ContentType="image/png"/>
  <Override PartName="/ppt/media/image114.wmf" ContentType="image/x-wmf"/>
  <Override PartName="/ppt/media/image47.png" ContentType="image/png"/>
  <Override PartName="/ppt/media/image113.wmf" ContentType="image/x-wmf"/>
  <Override PartName="/ppt/media/image111.png" ContentType="image/png"/>
  <Override PartName="/ppt/media/image110.png" ContentType="image/png"/>
  <Override PartName="/ppt/media/image109.png" ContentType="image/png"/>
  <Override PartName="/ppt/media/image177.png" ContentType="image/png"/>
  <Override PartName="/ppt/media/image237.wmf" ContentType="image/x-wmf"/>
  <Override PartName="/ppt/media/image104.wmf" ContentType="image/x-wmf"/>
  <Override PartName="/ppt/media/image112.jpeg" ContentType="image/jpeg"/>
  <Override PartName="/ppt/media/image103.wmf" ContentType="image/x-wmf"/>
  <Override PartName="/ppt/media/image36.png" ContentType="image/png"/>
  <Override PartName="/ppt/media/image171.wmf" ContentType="image/x-wmf"/>
  <Override PartName="/ppt/media/image101.wmf" ContentType="image/x-wmf"/>
  <Override PartName="/ppt/media/image97.wmf" ContentType="image/x-wmf"/>
  <Override PartName="/ppt/media/image23.jpeg" ContentType="image/jpeg"/>
  <Override PartName="/ppt/media/image96.wmf" ContentType="image/x-wmf"/>
  <Override PartName="/ppt/media/image28.wmf" ContentType="image/x-wmf"/>
  <Override PartName="/ppt/media/image219.jpeg" ContentType="image/jpeg"/>
  <Override PartName="/ppt/media/image249.png" ContentType="image/png"/>
  <Override PartName="/ppt/media/image124.png" ContentType="image/png"/>
  <Override PartName="/ppt/media/image95.wmf" ContentType="image/x-wmf"/>
  <Override PartName="/ppt/media/image27.wmf" ContentType="image/x-wmf"/>
  <Override PartName="/ppt/media/image94.wmf" ContentType="image/x-wmf"/>
  <Override PartName="/ppt/media/image91.wmf" ContentType="image/x-wmf"/>
  <Override PartName="/ppt/media/image231.jpeg" ContentType="image/jpeg"/>
  <Override PartName="/ppt/media/image90.wmf" ContentType="image/x-wmf"/>
  <Override PartName="/ppt/media/image86.wmf" ContentType="image/x-wmf"/>
  <Override PartName="/ppt/media/image18.wmf" ContentType="image/x-wmf"/>
  <Override PartName="/ppt/media/image85.wmf" ContentType="image/x-wmf"/>
  <Override PartName="/ppt/media/image80.wmf" ContentType="image/x-wmf"/>
  <Override PartName="/ppt/media/image106.png" ContentType="image/png"/>
  <Override PartName="/ppt/media/image174.png" ContentType="image/png"/>
  <Override PartName="/ppt/media/image234.wmf" ContentType="image/x-wmf"/>
  <Override PartName="/ppt/media/image77.wmf" ContentType="image/x-wmf"/>
  <Override PartName="/ppt/media/image21.jpeg" ContentType="image/jpeg"/>
  <Override PartName="/ppt/media/image183.jpeg" ContentType="image/jpeg"/>
  <Override PartName="/ppt/media/image105.png" ContentType="image/png"/>
  <Override PartName="/ppt/media/image233.wmf" ContentType="image/x-wmf"/>
  <Override PartName="/ppt/media/image76.wmf" ContentType="image/x-wmf"/>
  <Override PartName="/ppt/media/image75.wmf" ContentType="image/x-wmf"/>
  <Override PartName="/ppt/media/image74.wmf" ContentType="image/x-wmf"/>
  <Override PartName="/ppt/media/image102.png" ContentType="image/png"/>
  <Override PartName="/ppt/media/image170.png" ContentType="image/png"/>
  <Override PartName="/ppt/media/image73.wmf" ContentType="image/x-wmf"/>
  <Override PartName="/ppt/media/image72.png" ContentType="image/png"/>
  <Override PartName="/ppt/media/image70.wmf" ContentType="image/x-wmf"/>
  <Override PartName="/ppt/media/image120.wmf" ContentType="image/x-wmf"/>
  <Override PartName="/ppt/media/image159.jpeg" ContentType="image/jpeg"/>
  <Override PartName="/ppt/media/image240.jpeg" ContentType="image/jpeg"/>
  <Override PartName="/ppt/media/image69.wmf" ContentType="image/x-wmf"/>
  <Override PartName="/ppt/media/image68.wmf" ContentType="image/x-wmf"/>
  <Override PartName="/ppt/media/image67.png" ContentType="image/png"/>
  <Override PartName="/ppt/media/image115.jpeg" ContentType="image/jpeg"/>
  <Override PartName="/ppt/media/image66.wmf" ContentType="image/x-wmf"/>
  <Override PartName="/ppt/media/image65.wmf" ContentType="image/x-wmf"/>
  <Override PartName="/ppt/media/image64.wmf" ContentType="image/x-wmf"/>
  <Override PartName="/ppt/media/image63.wmf" ContentType="image/x-wmf"/>
  <Override PartName="/ppt/media/image62.wmf" ContentType="image/x-wmf"/>
  <Override PartName="/ppt/media/image215.png" ContentType="image/png"/>
  <Override PartName="/ppt/media/image60.wmf" ContentType="image/x-wmf"/>
  <Override PartName="/ppt/media/image121.png" ContentType="image/png"/>
  <Override PartName="/ppt/media/image92.wmf" ContentType="image/x-wmf"/>
  <Override PartName="/ppt/media/image25.png" ContentType="image/png"/>
  <Override PartName="/ppt/media/image82.png" ContentType="image/png"/>
  <Override PartName="/ppt/media/image14.png" ContentType="image/png"/>
  <Override PartName="/ppt/media/image2.gif" ContentType="image/gif"/>
  <Override PartName="/ppt/media/image167.jpeg" ContentType="image/jpeg"/>
  <Override PartName="/ppt/media/image19.jpeg" ContentType="image/jpeg"/>
  <Override PartName="/ppt/media/image100.png" ContentType="image/png"/>
  <Override PartName="/ppt/media/image71.wmf" ContentType="image/x-wmf"/>
  <Override PartName="/ppt/media/image24.jpeg" ContentType="image/jpeg"/>
  <Override PartName="/ppt/media/image52.wmf" ContentType="image/x-wmf"/>
  <Override PartName="/ppt/media/image205.png" ContentType="image/png"/>
  <Override PartName="/ppt/media/image15.jpeg" ContentType="image/jpeg"/>
  <Override PartName="/ppt/media/image40.png" ContentType="image/png"/>
  <Override PartName="/ppt/media/image54.wmf" ContentType="image/x-wmf"/>
  <Override PartName="/ppt/media/image207.png" ContentType="image/png"/>
  <Override PartName="/ppt/media/image32.wmf" ContentType="image/x-wmf"/>
  <Override PartName="/ppt/media/image22.jpeg" ContentType="image/jpeg"/>
  <Override PartName="/ppt/media/image87.wmf" ContentType="image/x-wmf"/>
  <Override PartName="/ppt/media/image61.wmf" ContentType="image/x-wmf"/>
  <Override PartName="/ppt/media/image39.png" ContentType="image/png"/>
  <Override PartName="/ppt/media/image89.wmf" ContentType="image/x-wmf"/>
  <Override PartName="/ppt/media/image1.jpeg" ContentType="image/jpeg"/>
  <Override PartName="/ppt/media/image165.wmf" ContentType="image/x-wmf"/>
  <Override PartName="/ppt/media/image107.png" ContentType="image/png"/>
  <Override PartName="/ppt/media/image175.png" ContentType="image/png"/>
  <Override PartName="/ppt/media/image235.wmf" ContentType="image/x-wmf"/>
  <Override PartName="/ppt/media/image78.wmf" ContentType="image/x-wmf"/>
  <Override PartName="/ppt/media/image10.png" ContentType="image/png"/>
  <Override PartName="/ppt/media/image12.jpeg" ContentType="image/jpeg"/>
  <Override PartName="/ppt/media/image50.wmf" ContentType="image/x-wmf"/>
  <Override PartName="/ppt/media/image203.png" ContentType="image/png"/>
  <Override PartName="/ppt/media/image122.png" ContentType="image/png"/>
  <Override PartName="/ppt/media/image190.png" ContentType="image/png"/>
  <Override PartName="/ppt/media/image93.wmf" ContentType="image/x-wmf"/>
  <Override PartName="/ppt/media/image98.wmf" ContentType="image/x-wmf"/>
  <Override PartName="/ppt/media/image30.png" ContentType="image/png"/>
  <Override PartName="/ppt/media/image8.png" ContentType="image/png"/>
  <Override PartName="/ppt/media/image117.png" ContentType="image/png"/>
  <Override PartName="/ppt/media/image88.wmf" ContentType="image/x-wmf"/>
  <Override PartName="/ppt/media/image20.png" ContentType="image/png"/>
  <Override PartName="/ppt/media/image13.jpeg" ContentType="image/jpeg"/>
  <Override PartName="/ppt/media/image37.jpeg" ContentType="image/jpeg"/>
  <Override PartName="/ppt/media/image129.png" ContentType="image/png"/>
  <Override PartName="/ppt/media/image83.png" ContentType="image/png"/>
  <Override PartName="/ppt/media/image6.png" ContentType="image/png"/>
  <Override PartName="/ppt/media/image158.png" ContentType="image/png"/>
  <Override PartName="/ppt/media/image218.wmf" ContentType="image/x-wmf"/>
  <Override PartName="/ppt/media/image151.png" ContentType="image/png"/>
  <Override PartName="/ppt/media/image57.wmf" ContentType="image/x-wmf"/>
  <Override PartName="/ppt/media/image154.jpeg" ContentType="image/jpeg"/>
  <Override PartName="/ppt/media/image160.png" ContentType="image/png"/>
  <Override PartName="/ppt/media/image220.wmf" ContentType="image/x-wmf"/>
  <Override PartName="/ppt/media/image222.wmf" ContentType="image/x-wmf"/>
  <Override PartName="/ppt/media/image162.png" ContentType="image/png"/>
  <Override PartName="/ppt/media/image166.wmf" ContentType="image/x-wmf"/>
  <Override PartName="/ppt/media/image168.wmf" ContentType="image/x-wmf"/>
  <Override PartName="/ppt/media/image172.png" ContentType="image/png"/>
  <Override PartName="/ppt/media/image232.wmf" ContentType="image/x-wmf"/>
  <Override PartName="/ppt/media/image221.wmf" ContentType="image/x-wmf"/>
  <Override PartName="/ppt/media/image161.png" ContentType="image/png"/>
  <Override PartName="/ppt/media/image241.jpeg" ContentType="image/jpeg"/>
  <Override PartName="/ppt/media/image223.wmf" ContentType="image/x-wmf"/>
  <Override PartName="/ppt/media/image181.png" ContentType="image/png"/>
  <Override PartName="/ppt/media/image243.wmf" ContentType="image/x-wmf"/>
  <Override PartName="/ppt/media/image17.jpeg" ContentType="image/jpeg"/>
  <Override PartName="/ppt/media/image182.jpeg" ContentType="image/jpeg"/>
  <Override PartName="/ppt/media/image178.png" ContentType="image/png"/>
  <Override PartName="/ppt/media/image238.wmf" ContentType="image/x-wmf"/>
  <Override PartName="/ppt/media/image185.wmf" ContentType="image/x-wmf"/>
  <Override PartName="/ppt/media/image226.jpeg" ContentType="image/jpeg"/>
  <Override PartName="/ppt/media/image210.wmf" ContentType="image/x-wmf"/>
  <Override PartName="/ppt/media/image150.png" ContentType="image/png"/>
  <Override PartName="/ppt/media/image198.png" ContentType="image/png"/>
  <Override PartName="/ppt/media/image173.jpeg" ContentType="image/jpeg"/>
  <Override PartName="/ppt/media/image251.png" ContentType="image/png"/>
  <Override PartName="/ppt/media/image228.wmf" ContentType="image/x-wmf"/>
  <Override PartName="/ppt/media/image229.wmf" ContentType="image/x-wmf"/>
  <Override PartName="/ppt/media/image188.wmf" ContentType="image/x-wmf"/>
  <Override PartName="/ppt/media/image211.png" ContentType="image/png"/>
  <Override PartName="/ppt/media/image230.jpeg" ContentType="image/jpeg"/>
  <Override PartName="/ppt/media/image214.wmf" ContentType="image/x-wmf"/>
  <Override PartName="/ppt/media/image212.wmf" ContentType="image/x-wmf"/>
  <Override PartName="/ppt/media/image152.png" ContentType="image/png"/>
  <Override PartName="/ppt/media/image58.wmf" ContentType="image/x-wmf"/>
  <Override PartName="/ppt/media/image197.wmf" ContentType="image/x-wmf"/>
  <Override PartName="/ppt/media/image245.jpeg" ContentType="image/jpeg"/>
  <Override PartName="/ppt/media/image136.png" ContentType="image/png"/>
  <Override PartName="/ppt/media/image213.wmf" ContentType="image/x-wmf"/>
  <Override PartName="/ppt/media/image153.png" ContentType="image/png"/>
  <Override PartName="/ppt/media/image59.wmf" ContentType="image/x-wmf"/>
  <Override PartName="/ppt/media/image246.wmf" ContentType="image/x-wmf"/>
  <Override PartName="/ppt/media/image141.wmf" ContentType="image/x-wmf"/>
  <Override PartName="/ppt/media/image200.jpeg" ContentType="image/jpeg"/>
  <Override PartName="/ppt/media/image157.jpeg" ContentType="image/jpeg"/>
  <Override PartName="/ppt/media/image180.jpeg" ContentType="image/jpeg"/>
  <Override PartName="/ppt/media/image56.wmf" ContentType="image/x-wmf"/>
  <Override PartName="/ppt/media/image209.png" ContentType="image/png"/>
  <Override PartName="/ppt/media/image227.wmf" ContentType="image/x-wmf"/>
  <Override PartName="/ppt/media/image130.jpeg" ContentType="image/jpeg"/>
  <Override PartName="/ppt/media/image169.wmf" ContentType="image/x-wmf"/>
  <Override PartName="/ppt/media/image179.jpeg" ContentType="image/jpeg"/>
  <Override PartName="/ppt/media/image217.wmf" ContentType="image/x-wmf"/>
  <Override PartName="/ppt/media/image202.png" ContentType="image/png"/>
  <Override PartName="/ppt/media/image193.png" ContentType="image/png"/>
  <Override PartName="/ppt/media/image99.wmf" ContentType="image/x-wmf"/>
  <Override PartName="/ppt/media/image201.png" ContentType="image/png"/>
  <Override PartName="/ppt/media/image45.png" ContentType="image/png"/>
  <Override PartName="/ppt/media/image163.wmf" ContentType="image/x-wmf"/>
  <Override PartName="/ppt/media/image225.jpeg" ContentType="image/jpeg"/>
  <Override PartName="/ppt/media/image135.png" ContentType="image/png"/>
  <Override PartName="/ppt/media/image199.wmf" ContentType="image/x-wmf"/>
  <Override PartName="/ppt/media/image140.jpeg" ContentType="image/jpeg"/>
  <Override PartName="/ppt/media/image131.png" ContentType="image/png"/>
  <Override PartName="/ppt/media/image248.wmf" ContentType="image/x-wmf"/>
  <Override PartName="/ppt/media/image143.wmf" ContentType="image/x-wmf"/>
  <Override PartName="/ppt/media/image195.wmf" ContentType="image/x-wmf"/>
  <Override PartName="/ppt/media/image33.wmf" ContentType="image/x-wmf"/>
  <Override PartName="/ppt/media/image224.jpeg" ContentType="image/jpeg"/>
  <Override PartName="/ppt/media/image191.png" ContentType="image/png"/>
  <Override PartName="/ppt/media/image192.wmf" ContentType="image/x-wmf"/>
  <Override PartName="/ppt/media/image189.png" ContentType="image/png"/>
  <Override PartName="/ppt/media/image146.wmf" ContentType="image/x-wmf"/>
  <Override PartName="/ppt/media/image242.png" ContentType="image/png"/>
  <Override PartName="/ppt/media/image43.wmf" ContentType="image/x-wmf"/>
  <Override PartName="/ppt/media/image31.png" ContentType="image/png"/>
  <Override PartName="/ppt/media/image9.png" ContentType="image/png"/>
  <Override PartName="/ppt/media/image187.wmf" ContentType="image/x-wmf"/>
  <Override PartName="/ppt/media/image149.png" ContentType="image/png"/>
  <Override PartName="/ppt/media/image148.wmf" ContentType="image/x-wmf"/>
  <Override PartName="/ppt/media/image164.wmf" ContentType="image/x-wmf"/>
  <Override PartName="/ppt/media/image29.png" ContentType="image/png"/>
  <Override PartName="/ppt/media/image147.wmf" ContentType="image/x-wmf"/>
  <Override PartName="/ppt/media/image145.wmf" ContentType="image/x-wmf"/>
  <Override PartName="/ppt/media/image26.png" ContentType="image/png"/>
  <Override PartName="/ppt/media/image144.png" ContentType="image/png"/>
  <Override PartName="/ppt/media/image142.wmf" ContentType="image/x-wmf"/>
  <Override PartName="/ppt/media/image139.wmf" ContentType="image/x-wmf"/>
  <Override PartName="/ppt/media/image138.png" ContentType="image/png"/>
  <Override PartName="/ppt/media/image137.png" ContentType="image/png"/>
  <Override PartName="/ppt/media/image134.jpeg" ContentType="image/jpeg"/>
  <Override PartName="/ppt/media/image133.png" ContentType="image/png"/>
  <Override PartName="/ppt/media/image132.png" ContentType="image/png"/>
  <Override PartName="/ppt/media/image38.wmf" ContentType="image/x-wmf"/>
  <Override PartName="/ppt/media/image128.png" ContentType="image/png"/>
  <Override PartName="/ppt/media/image196.png" ContentType="image/png"/>
  <Override PartName="/ppt/media/image208.png" ContentType="image/png"/>
  <Override PartName="/ppt/media/image55.wmf" ContentType="image/x-wmf"/>
  <Override PartName="/ppt/media/image53.wmf" ContentType="image/x-wmf"/>
  <Override PartName="/ppt/media/image46.wmf" ContentType="image/x-wmf"/>
  <Override PartName="/ppt/media/image44.wmf" ContentType="image/x-wmf"/>
  <Override PartName="/ppt/media/image42.png" ContentType="image/png"/>
  <Override PartName="/ppt/media/image35.wmf" ContentType="image/x-wmf"/>
  <Override PartName="/ppt/media/image239.jpeg" ContentType="image/jpeg"/>
  <Override PartName="/ppt/media/image41.wmf" ContentType="image/x-wmf"/>
  <Override PartName="/ppt/media/image16.gif" ContentType="image/gif"/>
  <Override PartName="/ppt/media/image34.wmf" ContentType="image/x-wmf"/>
  <Override PartName="/ppt/media/image250.png" ContentType="image/png"/>
  <Override PartName="/ppt/media/image7.wmf" ContentType="image/x-wmf"/>
  <Override PartName="/ppt/media/image84.wmf" ContentType="image/x-wmf"/>
  <Override PartName="/ppt/media/image48.wmf" ContentType="image/x-wmf"/>
  <Override PartName="/ppt/media/image5.jpeg" ContentType="image/jpeg"/>
  <Override PartName="/ppt/media/image3.png" ContentType="image/png"/>
  <Override PartName="/ppt/media/image4.png" ContentType="image/png"/>
  <Override PartName="/ppt/media/image156.png" ContentType="image/png"/>
  <Override PartName="/ppt/media/image216.wmf" ContentType="image/x-wmf"/>
  <Override PartName="/ppt/media/image81.png" ContentType="image/png"/>
  <Override PartName="/ppt/media/image155.jpeg" ContentType="image/jpeg"/>
  <Override PartName="/ppt/media/image51.wmf" ContentType="image/x-wmf"/>
  <Override PartName="/ppt/media/image204.png" ContentType="image/png"/>
  <Override PartName="/ppt/media/image11.png" ContentType="image/png"/>
  <Override PartName="/ppt/media/image79.wmf" ContentType="image/x-wmf"/>
  <Override PartName="/ppt/media/image176.png" ContentType="image/png"/>
  <Override PartName="/ppt/media/image108.png" ContentType="image/png"/>
  <Override PartName="/ppt/media/image236.wmf" ContentType="image/x-wm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52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7E092E1-6B34-454C-BFEA-BB0FEE16D565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7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15874DD-6129-435F-90A5-FE134FC730CF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7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621D1AE-8679-47F4-9F01-0B98EAB3D3F5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71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F197DC-7B87-4890-B4FE-D16506E3F58D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609480" y="114300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 hidden="1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625760" y="3886200"/>
            <a:ext cx="9143640" cy="990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Bookman Old Style"/>
              </a:rPr>
              <a:t>Haga clic para modificar el estilo de título del patrón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8534520" y="6355080"/>
            <a:ext cx="304776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10704B93-37A6-4D3D-A14D-9F27137C2033}" type="datetime">
              <a:rPr b="0" lang="es-ES" sz="1400" spc="-1" strike="noStrike">
                <a:solidFill>
                  <a:srgbClr val="464653"/>
                </a:solidFill>
                <a:latin typeface="Gill Sans MT"/>
              </a:rPr>
              <a:t>16/06/23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3864960" y="6355080"/>
            <a:ext cx="463248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1621440" y="6355080"/>
            <a:ext cx="162540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D5BC9447-4F38-4C8A-BD81-87CBCD81EFC7}" type="slidenum">
              <a:rPr b="0" lang="es-ES" sz="1400" spc="-1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1206360" y="3648240"/>
            <a:ext cx="9753120" cy="1279800"/>
          </a:xfrm>
          <a:prstGeom prst="rect">
            <a:avLst/>
          </a:prstGeom>
          <a:noFill/>
          <a:ln cap="rnd" w="6480">
            <a:solidFill>
              <a:schemeClr val="accent1"/>
            </a:solidFill>
            <a:round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219320" y="5048280"/>
            <a:ext cx="9753120" cy="685440"/>
          </a:xfrm>
          <a:prstGeom prst="rect">
            <a:avLst/>
          </a:prstGeom>
          <a:noFill/>
          <a:ln cap="rnd" w="6480">
            <a:solidFill>
              <a:schemeClr val="accent2"/>
            </a:solidFill>
            <a:round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1206360" y="3648240"/>
            <a:ext cx="304560" cy="1279800"/>
          </a:xfrm>
          <a:prstGeom prst="rect">
            <a:avLst/>
          </a:prstGeom>
          <a:solidFill>
            <a:schemeClr val="accent1"/>
          </a:solidFill>
          <a:ln w="6480"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11"/>
          <p:cNvSpPr/>
          <p:nvPr/>
        </p:nvSpPr>
        <p:spPr>
          <a:xfrm>
            <a:off x="1219320" y="5048280"/>
            <a:ext cx="304560" cy="685440"/>
          </a:xfrm>
          <a:prstGeom prst="rect">
            <a:avLst/>
          </a:prstGeom>
          <a:solidFill>
            <a:schemeClr val="accent2"/>
          </a:solidFill>
          <a:ln w="6480"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600" spc="-1" strike="noStrike">
                <a:solidFill>
                  <a:srgbClr val="000000"/>
                </a:solidFill>
                <a:latin typeface="Gill Sans MT"/>
              </a:rPr>
              <a:t>Pulse para editar el formato de texto del esquema</a:t>
            </a:r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Cuarto nivel del esquema</a:t>
            </a:r>
            <a:endParaRPr b="0" lang="es-ES" sz="16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 1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Line 2"/>
          <p:cNvSpPr/>
          <p:nvPr/>
        </p:nvSpPr>
        <p:spPr>
          <a:xfrm>
            <a:off x="609480" y="114300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3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PlaceHolder 4"/>
          <p:cNvSpPr>
            <a:spLocks noGrp="1"/>
          </p:cNvSpPr>
          <p:nvPr>
            <p:ph type="title"/>
          </p:nvPr>
        </p:nvSpPr>
        <p:spPr>
          <a:xfrm>
            <a:off x="609480" y="152280"/>
            <a:ext cx="10972440" cy="99036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464653"/>
                </a:solidFill>
                <a:latin typeface="Bookman Old Style"/>
              </a:rPr>
              <a:t>Haga clic para modificar el estilo de título del patrón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dt"/>
          </p:nvPr>
        </p:nvSpPr>
        <p:spPr>
          <a:xfrm>
            <a:off x="8534520" y="6356520"/>
            <a:ext cx="30517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2953E828-FAFA-45C1-9B76-EB9107BAC01C}" type="datetime">
              <a:rPr b="0" lang="es-ES" sz="1400" spc="-1" strike="noStrike">
                <a:solidFill>
                  <a:srgbClr val="464653"/>
                </a:solidFill>
                <a:latin typeface="Gill Sans MT"/>
              </a:rPr>
              <a:t>16/06/23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ftr"/>
          </p:nvPr>
        </p:nvSpPr>
        <p:spPr>
          <a:xfrm>
            <a:off x="3864960" y="6356520"/>
            <a:ext cx="467316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sldNum"/>
          </p:nvPr>
        </p:nvSpPr>
        <p:spPr>
          <a:xfrm>
            <a:off x="816840" y="6356520"/>
            <a:ext cx="26413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D294D6C-C0D2-4C1A-B47F-0103A2DB25C3}" type="slidenum">
              <a:rPr b="0" lang="es-ES" sz="1400" spc="-1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55" name="PlaceHolder 8"/>
          <p:cNvSpPr>
            <a:spLocks noGrp="1"/>
          </p:cNvSpPr>
          <p:nvPr>
            <p:ph type="body"/>
          </p:nvPr>
        </p:nvSpPr>
        <p:spPr>
          <a:xfrm>
            <a:off x="609480" y="1219320"/>
            <a:ext cx="10972440" cy="4937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74320" indent="-27396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s-ES" sz="2600" spc="-1" strike="noStrike">
                <a:solidFill>
                  <a:srgbClr val="000000"/>
                </a:solidFill>
                <a:latin typeface="Gill Sans MT"/>
              </a:rPr>
              <a:t>Haga clic para modificar el estilo de texto del patrón</a:t>
            </a:r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300" spc="-1" strike="noStrike">
                <a:solidFill>
                  <a:srgbClr val="464653"/>
                </a:solidFill>
                <a:latin typeface="Gill Sans MT"/>
              </a:rPr>
              <a:t>Segundo nivel</a:t>
            </a:r>
            <a:endParaRPr b="0" lang="es-ES" sz="2300" spc="-1" strike="noStrike">
              <a:solidFill>
                <a:srgbClr val="000000"/>
              </a:solidFill>
              <a:latin typeface="Gill Sans MT"/>
            </a:endParaRPr>
          </a:p>
          <a:p>
            <a:pPr lvl="2" marL="822960" indent="-22824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3" marL="1097280" indent="-228240">
              <a:lnSpc>
                <a:spcPct val="100000"/>
              </a:lnSpc>
              <a:spcBef>
                <a:spcPts val="400"/>
              </a:spcBef>
              <a:buClr>
                <a:srgbClr val="8ca2b4"/>
              </a:buClr>
              <a:buSzPct val="70000"/>
              <a:buFont typeface="Wingdings" charset="2"/>
              <a:buChar char="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  <a:p>
            <a:pPr lvl="4" marL="1371600" indent="-22824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Quinto nivel</a:t>
            </a:r>
            <a:endParaRPr b="0" lang="es-ES" sz="1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ne 1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Line 2"/>
          <p:cNvSpPr/>
          <p:nvPr/>
        </p:nvSpPr>
        <p:spPr>
          <a:xfrm>
            <a:off x="609480" y="114300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3" hidden="1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5" name="PlaceHolder 4"/>
          <p:cNvSpPr>
            <a:spLocks noGrp="1"/>
          </p:cNvSpPr>
          <p:nvPr>
            <p:ph type="dt"/>
          </p:nvPr>
        </p:nvSpPr>
        <p:spPr>
          <a:xfrm>
            <a:off x="8534520" y="6356520"/>
            <a:ext cx="30517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AB308C3-6FBE-4D2B-8CFC-7CA5508EF884}" type="datetime">
              <a:rPr b="0" lang="es-ES" sz="1400" spc="-1" strike="noStrike">
                <a:solidFill>
                  <a:srgbClr val="464653"/>
                </a:solidFill>
                <a:latin typeface="Gill Sans MT"/>
              </a:rPr>
              <a:t>16/06/23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ftr"/>
          </p:nvPr>
        </p:nvSpPr>
        <p:spPr>
          <a:xfrm>
            <a:off x="3864960" y="6356520"/>
            <a:ext cx="467316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sldNum"/>
          </p:nvPr>
        </p:nvSpPr>
        <p:spPr>
          <a:xfrm>
            <a:off x="816840" y="6356520"/>
            <a:ext cx="26413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1025B673-2655-4769-B3CA-B7C624FE6302}" type="slidenum">
              <a:rPr b="0" lang="es-ES" sz="1400" spc="-1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98" name="Line 7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8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0" name="PlaceHolder 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1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600" spc="-1" strike="noStrike">
                <a:solidFill>
                  <a:srgbClr val="000000"/>
                </a:solidFill>
                <a:latin typeface="Gill Sans MT"/>
              </a:rPr>
              <a:t>Pulse para editar el formato de texto del esquema</a:t>
            </a:r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Cuarto nivel del esquema</a:t>
            </a:r>
            <a:endParaRPr b="0" lang="es-ES" sz="16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ine 1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Line 2"/>
          <p:cNvSpPr/>
          <p:nvPr/>
        </p:nvSpPr>
        <p:spPr>
          <a:xfrm>
            <a:off x="609480" y="114300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3"/>
          <p:cNvSpPr/>
          <p:nvPr/>
        </p:nvSpPr>
        <p:spPr>
          <a:xfrm rot="5400000">
            <a:off x="590760" y="6447240"/>
            <a:ext cx="190080" cy="1605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1" name="CustomShape 4"/>
          <p:cNvSpPr/>
          <p:nvPr/>
        </p:nvSpPr>
        <p:spPr>
          <a:xfrm rot="5400000">
            <a:off x="590760" y="6447240"/>
            <a:ext cx="190080" cy="16056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2" name="PlaceHolder 5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9140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464653"/>
                </a:solidFill>
                <a:latin typeface="Bookman Old Style"/>
              </a:rPr>
              <a:t>Haga clic para modificar el estilo de título del patrón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dt"/>
          </p:nvPr>
        </p:nvSpPr>
        <p:spPr>
          <a:xfrm>
            <a:off x="8534520" y="6356520"/>
            <a:ext cx="305172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 type="ftr"/>
          </p:nvPr>
        </p:nvSpPr>
        <p:spPr>
          <a:xfrm>
            <a:off x="3864960" y="6356520"/>
            <a:ext cx="467316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45" name="PlaceHolder 8"/>
          <p:cNvSpPr>
            <a:spLocks noGrp="1"/>
          </p:cNvSpPr>
          <p:nvPr>
            <p:ph type="sldNum"/>
          </p:nvPr>
        </p:nvSpPr>
        <p:spPr>
          <a:xfrm>
            <a:off x="817200" y="6356520"/>
            <a:ext cx="264132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D739DDBB-40FE-410D-8FA7-D507087BB579}" type="slidenum">
              <a:rPr b="0" lang="es-ES" sz="1400" spc="-1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146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600" spc="-1" strike="noStrike">
                <a:solidFill>
                  <a:srgbClr val="000000"/>
                </a:solidFill>
                <a:latin typeface="Gill Sans MT"/>
              </a:rPr>
              <a:t>Pulse para editar el formato de texto del esquema</a:t>
            </a:r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Cuarto nivel del esquema</a:t>
            </a:r>
            <a:endParaRPr b="0" lang="es-ES" sz="16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 1"/>
          <p:cNvSpPr/>
          <p:nvPr/>
        </p:nvSpPr>
        <p:spPr>
          <a:xfrm>
            <a:off x="609480" y="635292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Line 2"/>
          <p:cNvSpPr/>
          <p:nvPr/>
        </p:nvSpPr>
        <p:spPr>
          <a:xfrm>
            <a:off x="609480" y="1143000"/>
            <a:ext cx="10972800" cy="0"/>
          </a:xfrm>
          <a:prstGeom prst="line">
            <a:avLst/>
          </a:prstGeom>
          <a:ln w="9360">
            <a:solidFill>
              <a:schemeClr val="accent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3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6" name="PlaceHolder 4"/>
          <p:cNvSpPr>
            <a:spLocks noGrp="1"/>
          </p:cNvSpPr>
          <p:nvPr>
            <p:ph type="title"/>
          </p:nvPr>
        </p:nvSpPr>
        <p:spPr>
          <a:xfrm>
            <a:off x="609480" y="228600"/>
            <a:ext cx="10972440" cy="9140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464653"/>
                </a:solidFill>
                <a:latin typeface="Bookman Old Style"/>
              </a:rPr>
              <a:t>Haga clic para modificar el estilo de título del patrón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dt"/>
          </p:nvPr>
        </p:nvSpPr>
        <p:spPr>
          <a:xfrm>
            <a:off x="8534520" y="6356520"/>
            <a:ext cx="30517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5FA6D115-CBA6-4CA2-A4D7-10015B4704D7}" type="datetime">
              <a:rPr b="0" lang="es-ES" sz="1400" spc="-1" strike="noStrike">
                <a:solidFill>
                  <a:srgbClr val="464653"/>
                </a:solidFill>
                <a:latin typeface="Gill Sans MT"/>
              </a:rPr>
              <a:t>16/06/23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ftr"/>
          </p:nvPr>
        </p:nvSpPr>
        <p:spPr>
          <a:xfrm>
            <a:off x="3864960" y="6356520"/>
            <a:ext cx="467316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sldNum"/>
          </p:nvPr>
        </p:nvSpPr>
        <p:spPr>
          <a:xfrm>
            <a:off x="816840" y="6356520"/>
            <a:ext cx="2641320" cy="3654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69A2C233-20A5-4346-A5ED-4496F9375E3B}" type="slidenum">
              <a:rPr b="0" lang="es-ES" sz="1400" spc="-1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  <p:sp>
        <p:nvSpPr>
          <p:cNvPr id="190" name="CustomShape 8"/>
          <p:cNvSpPr/>
          <p:nvPr/>
        </p:nvSpPr>
        <p:spPr>
          <a:xfrm rot="5400000">
            <a:off x="590760" y="6447240"/>
            <a:ext cx="190440" cy="160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1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600" spc="-1" strike="noStrike">
                <a:solidFill>
                  <a:srgbClr val="000000"/>
                </a:solidFill>
                <a:latin typeface="Gill Sans MT"/>
              </a:rPr>
              <a:t>Pulse para editar el formato de texto del esquema</a:t>
            </a:r>
            <a:endParaRPr b="0" lang="es-ES" sz="26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Cuarto nivel del esquema</a:t>
            </a:r>
            <a:endParaRPr b="0" lang="es-ES" sz="16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gi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4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png"/><Relationship Id="rId3" Type="http://schemas.openxmlformats.org/officeDocument/2006/relationships/image" Target="../media/image48.wmf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Relationship Id="rId3" Type="http://schemas.openxmlformats.org/officeDocument/2006/relationships/image" Target="../media/image52.wmf"/><Relationship Id="rId4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5" Type="http://schemas.openxmlformats.org/officeDocument/2006/relationships/image" Target="../media/image57.wmf"/><Relationship Id="rId6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wmf"/><Relationship Id="rId6" Type="http://schemas.openxmlformats.org/officeDocument/2006/relationships/image" Target="../media/image63.wmf"/><Relationship Id="rId7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Relationship Id="rId3" Type="http://schemas.openxmlformats.org/officeDocument/2006/relationships/image" Target="../media/image66.wmf"/><Relationship Id="rId4" Type="http://schemas.openxmlformats.org/officeDocument/2006/relationships/image" Target="../media/image67.png"/><Relationship Id="rId5" Type="http://schemas.openxmlformats.org/officeDocument/2006/relationships/image" Target="../media/image68.wmf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70.wmf"/><Relationship Id="rId3" Type="http://schemas.openxmlformats.org/officeDocument/2006/relationships/image" Target="../media/image71.wmf"/><Relationship Id="rId4" Type="http://schemas.openxmlformats.org/officeDocument/2006/relationships/image" Target="../media/image72.png"/><Relationship Id="rId5" Type="http://schemas.openxmlformats.org/officeDocument/2006/relationships/image" Target="../media/image73.wmf"/><Relationship Id="rId6" Type="http://schemas.openxmlformats.org/officeDocument/2006/relationships/image" Target="../media/image74.wmf"/><Relationship Id="rId7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76.wmf"/><Relationship Id="rId3" Type="http://schemas.openxmlformats.org/officeDocument/2006/relationships/image" Target="../media/image77.wmf"/><Relationship Id="rId4" Type="http://schemas.openxmlformats.org/officeDocument/2006/relationships/image" Target="../media/image78.wmf"/><Relationship Id="rId5" Type="http://schemas.openxmlformats.org/officeDocument/2006/relationships/image" Target="../media/image79.wmf"/><Relationship Id="rId6" Type="http://schemas.openxmlformats.org/officeDocument/2006/relationships/image" Target="../media/image80.wmf"/><Relationship Id="rId7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Relationship Id="rId3" Type="http://schemas.openxmlformats.org/officeDocument/2006/relationships/image" Target="../media/image86.wmf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7.wmf"/><Relationship Id="rId2" Type="http://schemas.openxmlformats.org/officeDocument/2006/relationships/image" Target="../media/image88.wmf"/><Relationship Id="rId3" Type="http://schemas.openxmlformats.org/officeDocument/2006/relationships/image" Target="../media/image89.wmf"/><Relationship Id="rId4" Type="http://schemas.openxmlformats.org/officeDocument/2006/relationships/image" Target="../media/image90.wmf"/><Relationship Id="rId5" Type="http://schemas.openxmlformats.org/officeDocument/2006/relationships/image" Target="../media/image91.wmf"/><Relationship Id="rId6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3.wmf"/><Relationship Id="rId3" Type="http://schemas.openxmlformats.org/officeDocument/2006/relationships/image" Target="../media/image94.wmf"/><Relationship Id="rId4" Type="http://schemas.openxmlformats.org/officeDocument/2006/relationships/image" Target="../media/image95.wmf"/><Relationship Id="rId5" Type="http://schemas.openxmlformats.org/officeDocument/2006/relationships/image" Target="../media/image96.wmf"/><Relationship Id="rId6" Type="http://schemas.openxmlformats.org/officeDocument/2006/relationships/image" Target="../media/image97.wmf"/><Relationship Id="rId7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8.wmf"/><Relationship Id="rId2" Type="http://schemas.openxmlformats.org/officeDocument/2006/relationships/image" Target="../media/image99.wmf"/><Relationship Id="rId3" Type="http://schemas.openxmlformats.org/officeDocument/2006/relationships/image" Target="../media/image100.png"/><Relationship Id="rId4" Type="http://schemas.openxmlformats.org/officeDocument/2006/relationships/image" Target="../media/image101.wmf"/><Relationship Id="rId5" Type="http://schemas.openxmlformats.org/officeDocument/2006/relationships/image" Target="../media/image102.png"/><Relationship Id="rId6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3.wmf"/><Relationship Id="rId2" Type="http://schemas.openxmlformats.org/officeDocument/2006/relationships/image" Target="../media/image104.wmf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jpeg"/><Relationship Id="rId5" Type="http://schemas.openxmlformats.org/officeDocument/2006/relationships/image" Target="../media/image113.wmf"/><Relationship Id="rId6" Type="http://schemas.openxmlformats.org/officeDocument/2006/relationships/image" Target="../media/image114.wmf"/><Relationship Id="rId7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image" Target="../media/image116.wmf"/><Relationship Id="rId3" Type="http://schemas.openxmlformats.org/officeDocument/2006/relationships/image" Target="../media/image117.png"/><Relationship Id="rId4" Type="http://schemas.openxmlformats.org/officeDocument/2006/relationships/image" Target="../media/image118.wmf"/><Relationship Id="rId5" Type="http://schemas.openxmlformats.org/officeDocument/2006/relationships/image" Target="../media/image119.png"/><Relationship Id="rId6" Type="http://schemas.openxmlformats.org/officeDocument/2006/relationships/image" Target="../media/image120.wmf"/><Relationship Id="rId7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wmf"/><Relationship Id="rId4" Type="http://schemas.openxmlformats.org/officeDocument/2006/relationships/image" Target="../media/image124.png"/><Relationship Id="rId5" Type="http://schemas.openxmlformats.org/officeDocument/2006/relationships/image" Target="../media/image125.wmf"/><Relationship Id="rId6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image" Target="../media/image127.jpe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0.jpeg"/><Relationship Id="rId2" Type="http://schemas.openxmlformats.org/officeDocument/2006/relationships/image" Target="../media/image131.png"/><Relationship Id="rId3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image" Target="../media/image134.jpeg"/><Relationship Id="rId4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39.wmf"/><Relationship Id="rId2" Type="http://schemas.openxmlformats.org/officeDocument/2006/relationships/image" Target="../media/image140.jpeg"/><Relationship Id="rId3" Type="http://schemas.openxmlformats.org/officeDocument/2006/relationships/image" Target="../media/image141.wmf"/><Relationship Id="rId4" Type="http://schemas.openxmlformats.org/officeDocument/2006/relationships/image" Target="../media/image142.wmf"/><Relationship Id="rId5" Type="http://schemas.openxmlformats.org/officeDocument/2006/relationships/image" Target="../media/image143.wmf"/><Relationship Id="rId6" Type="http://schemas.openxmlformats.org/officeDocument/2006/relationships/image" Target="../media/image144.png"/><Relationship Id="rId7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45.wmf"/><Relationship Id="rId2" Type="http://schemas.openxmlformats.org/officeDocument/2006/relationships/image" Target="../media/image146.wmf"/><Relationship Id="rId3" Type="http://schemas.openxmlformats.org/officeDocument/2006/relationships/image" Target="../media/image147.wmf"/><Relationship Id="rId4" Type="http://schemas.openxmlformats.org/officeDocument/2006/relationships/image" Target="../media/image148.wmf"/><Relationship Id="rId5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jpeg"/><Relationship Id="rId7" Type="http://schemas.openxmlformats.org/officeDocument/2006/relationships/image" Target="../media/image155.jpeg"/><Relationship Id="rId8" Type="http://schemas.openxmlformats.org/officeDocument/2006/relationships/image" Target="../media/image156.png"/><Relationship Id="rId9" Type="http://schemas.openxmlformats.org/officeDocument/2006/relationships/image" Target="../media/image157.jpeg"/><Relationship Id="rId10" Type="http://schemas.openxmlformats.org/officeDocument/2006/relationships/image" Target="../media/image158.png"/><Relationship Id="rId11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59.jpeg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63.wmf"/><Relationship Id="rId2" Type="http://schemas.openxmlformats.org/officeDocument/2006/relationships/image" Target="../media/image164.wmf"/><Relationship Id="rId3" Type="http://schemas.openxmlformats.org/officeDocument/2006/relationships/image" Target="../media/image165.wmf"/><Relationship Id="rId4" Type="http://schemas.openxmlformats.org/officeDocument/2006/relationships/image" Target="../media/image166.wmf"/><Relationship Id="rId5" Type="http://schemas.openxmlformats.org/officeDocument/2006/relationships/image" Target="../media/image167.jpeg"/><Relationship Id="rId6" Type="http://schemas.openxmlformats.org/officeDocument/2006/relationships/image" Target="../media/image168.wmf"/><Relationship Id="rId7" Type="http://schemas.openxmlformats.org/officeDocument/2006/relationships/image" Target="../media/image169.wmf"/><Relationship Id="rId8" Type="http://schemas.openxmlformats.org/officeDocument/2006/relationships/image" Target="../media/image170.png"/><Relationship Id="rId9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71.wmf"/><Relationship Id="rId2" Type="http://schemas.openxmlformats.org/officeDocument/2006/relationships/image" Target="../media/image172.png"/><Relationship Id="rId3" Type="http://schemas.openxmlformats.org/officeDocument/2006/relationships/image" Target="../media/image173.jpe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gif"/><Relationship Id="rId7" Type="http://schemas.openxmlformats.org/officeDocument/2006/relationships/image" Target="../media/image17.jpeg"/><Relationship Id="rId8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jpeg"/><Relationship Id="rId7" Type="http://schemas.openxmlformats.org/officeDocument/2006/relationships/image" Target="../media/image180.jpeg"/><Relationship Id="rId8" Type="http://schemas.openxmlformats.org/officeDocument/2006/relationships/image" Target="../media/image181.png"/><Relationship Id="rId9" Type="http://schemas.openxmlformats.org/officeDocument/2006/relationships/image" Target="../media/image182.jpeg"/><Relationship Id="rId10" Type="http://schemas.openxmlformats.org/officeDocument/2006/relationships/image" Target="../media/image183.jpeg"/><Relationship Id="rId11" Type="http://schemas.openxmlformats.org/officeDocument/2006/relationships/image" Target="../media/image184.png"/><Relationship Id="rId12" Type="http://schemas.openxmlformats.org/officeDocument/2006/relationships/image" Target="../media/image185.wmf"/><Relationship Id="rId13" Type="http://schemas.openxmlformats.org/officeDocument/2006/relationships/slideLayout" Target="../slideLayouts/slideLayout5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86.wmf"/><Relationship Id="rId2" Type="http://schemas.openxmlformats.org/officeDocument/2006/relationships/image" Target="../media/image187.wmf"/><Relationship Id="rId3" Type="http://schemas.openxmlformats.org/officeDocument/2006/relationships/image" Target="../media/image188.wmf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wmf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wmf"/><Relationship Id="rId11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96.png"/><Relationship Id="rId2" Type="http://schemas.openxmlformats.org/officeDocument/2006/relationships/image" Target="../media/image197.wmf"/><Relationship Id="rId3" Type="http://schemas.openxmlformats.org/officeDocument/2006/relationships/image" Target="../media/image198.png"/><Relationship Id="rId4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99.wmf"/><Relationship Id="rId2" Type="http://schemas.openxmlformats.org/officeDocument/2006/relationships/image" Target="../media/image200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01.png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jpe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wmf"/><Relationship Id="rId11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12.wmf"/><Relationship Id="rId2" Type="http://schemas.openxmlformats.org/officeDocument/2006/relationships/image" Target="../media/image213.wmf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14.wmf"/><Relationship Id="rId2" Type="http://schemas.openxmlformats.org/officeDocument/2006/relationships/image" Target="../media/image215.png"/><Relationship Id="rId3" Type="http://schemas.openxmlformats.org/officeDocument/2006/relationships/image" Target="../media/image216.wmf"/><Relationship Id="rId4" Type="http://schemas.openxmlformats.org/officeDocument/2006/relationships/image" Target="../media/image217.wmf"/><Relationship Id="rId5" Type="http://schemas.openxmlformats.org/officeDocument/2006/relationships/image" Target="../media/image218.wmf"/><Relationship Id="rId6" Type="http://schemas.openxmlformats.org/officeDocument/2006/relationships/image" Target="../media/image219.jpeg"/><Relationship Id="rId7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20.wmf"/><Relationship Id="rId2" Type="http://schemas.openxmlformats.org/officeDocument/2006/relationships/image" Target="../media/image221.wmf"/><Relationship Id="rId3" Type="http://schemas.openxmlformats.org/officeDocument/2006/relationships/image" Target="../media/image222.wmf"/><Relationship Id="rId4" Type="http://schemas.openxmlformats.org/officeDocument/2006/relationships/image" Target="../media/image223.wmf"/><Relationship Id="rId5" Type="http://schemas.openxmlformats.org/officeDocument/2006/relationships/image" Target="../media/image224.jpeg"/><Relationship Id="rId6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9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25.jpeg"/><Relationship Id="rId2" Type="http://schemas.openxmlformats.org/officeDocument/2006/relationships/image" Target="../media/image226.jpeg"/><Relationship Id="rId3" Type="http://schemas.openxmlformats.org/officeDocument/2006/relationships/image" Target="../media/image227.wmf"/><Relationship Id="rId4" Type="http://schemas.openxmlformats.org/officeDocument/2006/relationships/image" Target="../media/image228.wmf"/><Relationship Id="rId5" Type="http://schemas.openxmlformats.org/officeDocument/2006/relationships/image" Target="../media/image229.wmf"/><Relationship Id="rId6" Type="http://schemas.openxmlformats.org/officeDocument/2006/relationships/image" Target="../media/image230.jpeg"/><Relationship Id="rId7" Type="http://schemas.openxmlformats.org/officeDocument/2006/relationships/image" Target="../media/image231.jpeg"/><Relationship Id="rId8" Type="http://schemas.openxmlformats.org/officeDocument/2006/relationships/image" Target="../media/image232.wmf"/><Relationship Id="rId9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33.wmf"/><Relationship Id="rId2" Type="http://schemas.openxmlformats.org/officeDocument/2006/relationships/image" Target="../media/image234.wmf"/><Relationship Id="rId3" Type="http://schemas.openxmlformats.org/officeDocument/2006/relationships/image" Target="../media/image235.wmf"/><Relationship Id="rId4" Type="http://schemas.openxmlformats.org/officeDocument/2006/relationships/image" Target="../media/image236.wmf"/><Relationship Id="rId5" Type="http://schemas.openxmlformats.org/officeDocument/2006/relationships/image" Target="../media/image237.wmf"/><Relationship Id="rId6" Type="http://schemas.openxmlformats.org/officeDocument/2006/relationships/image" Target="../media/image238.wmf"/><Relationship Id="rId7" Type="http://schemas.openxmlformats.org/officeDocument/2006/relationships/image" Target="../media/image239.jpeg"/><Relationship Id="rId8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40.jpeg"/><Relationship Id="rId2" Type="http://schemas.openxmlformats.org/officeDocument/2006/relationships/image" Target="../media/image241.jpeg"/><Relationship Id="rId3" Type="http://schemas.openxmlformats.org/officeDocument/2006/relationships/image" Target="../media/image242.png"/><Relationship Id="rId4" Type="http://schemas.openxmlformats.org/officeDocument/2006/relationships/image" Target="../media/image243.wmf"/><Relationship Id="rId5" Type="http://schemas.openxmlformats.org/officeDocument/2006/relationships/image" Target="../media/image244.wmf"/><Relationship Id="rId6" Type="http://schemas.openxmlformats.org/officeDocument/2006/relationships/image" Target="../media/image245.jpeg"/><Relationship Id="rId7" Type="http://schemas.openxmlformats.org/officeDocument/2006/relationships/image" Target="../media/image246.wmf"/><Relationship Id="rId8" Type="http://schemas.openxmlformats.org/officeDocument/2006/relationships/image" Target="../media/image247.wmf"/><Relationship Id="rId9" Type="http://schemas.openxmlformats.org/officeDocument/2006/relationships/image" Target="../media/image248.wmf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49.png"/><Relationship Id="rId2" Type="http://schemas.openxmlformats.org/officeDocument/2006/relationships/image" Target="../media/image250.png"/><Relationship Id="rId3" Type="http://schemas.openxmlformats.org/officeDocument/2006/relationships/image" Target="../media/image251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wmf"/><Relationship Id="rId7" Type="http://schemas.openxmlformats.org/officeDocument/2006/relationships/image" Target="../media/image39.png"/><Relationship Id="rId8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wmf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3647880" y="3763440"/>
            <a:ext cx="6533640" cy="1079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es-ES" sz="2800" spc="-1" strike="noStrike">
                <a:solidFill>
                  <a:srgbClr val="638cae"/>
                </a:solidFill>
                <a:latin typeface="Gill Sans MT"/>
              </a:rPr>
              <a:t>Antifibróticos en esclerosis sistémica y otras enfermedades fibrosantes</a:t>
            </a:r>
            <a:endParaRPr b="0" lang="es-E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2743200" y="5013000"/>
            <a:ext cx="6857640" cy="86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56000"/>
          </a:bodyPr>
          <a:p>
            <a:pPr algn="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464653"/>
                </a:solidFill>
                <a:latin typeface="Gill Sans MT"/>
              </a:rPr>
              <a:t>Patricia E Carreira</a:t>
            </a:r>
            <a:endParaRPr b="0" lang="es-ES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464653"/>
                </a:solidFill>
                <a:latin typeface="Gill Sans MT"/>
              </a:rPr>
              <a:t>Servicio de Reumatología, Hospital Universitario 12 de Octubre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6" name="Picture 2" descr="http://www.asebio.com/assets_db/entities/logos/logo_21137296937.jpg"/>
          <p:cNvPicPr/>
          <p:nvPr/>
        </p:nvPicPr>
        <p:blipFill>
          <a:blip r:embed="rId1"/>
          <a:stretch/>
        </p:blipFill>
        <p:spPr>
          <a:xfrm>
            <a:off x="8172360" y="5934600"/>
            <a:ext cx="1428480" cy="771120"/>
          </a:xfrm>
          <a:prstGeom prst="rect">
            <a:avLst/>
          </a:prstGeom>
          <a:ln>
            <a:noFill/>
          </a:ln>
        </p:spPr>
      </p:pic>
      <p:pic>
        <p:nvPicPr>
          <p:cNvPr id="237" name="Picture 6" descr="http://www.madrid.org/cs/Satellite?blobcol=urldata&amp;blobheader=image%2Fgif&amp;blobheadername1=Content-disposition&amp;blobheadername2=cadena&amp;blobheadervalue1=filename%3Dcab_12oct.gif&amp;blobheadervalue2=language%3Des%26site%3DHospital12Octubre&amp;blobkey=id&amp;blobtable=MungoBlobs&amp;blobwhere=1196177971829&amp;ssbinary=true"/>
          <p:cNvPicPr/>
          <p:nvPr/>
        </p:nvPicPr>
        <p:blipFill>
          <a:blip r:embed="rId2"/>
          <a:stretch/>
        </p:blipFill>
        <p:spPr>
          <a:xfrm>
            <a:off x="5371560" y="6000480"/>
            <a:ext cx="2590560" cy="73296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1510200" y="25671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Imagen 7" descr=""/>
          <p:cNvPicPr/>
          <p:nvPr/>
        </p:nvPicPr>
        <p:blipFill>
          <a:blip r:embed="rId3"/>
          <a:stretch/>
        </p:blipFill>
        <p:spPr>
          <a:xfrm>
            <a:off x="2423520" y="6047280"/>
            <a:ext cx="2758320" cy="686160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EUSTAR Logo"/>
          <p:cNvPicPr/>
          <p:nvPr/>
        </p:nvPicPr>
        <p:blipFill>
          <a:blip r:embed="rId4"/>
          <a:stretch/>
        </p:blipFill>
        <p:spPr>
          <a:xfrm>
            <a:off x="330480" y="997560"/>
            <a:ext cx="1006920" cy="795240"/>
          </a:xfrm>
          <a:prstGeom prst="rect">
            <a:avLst/>
          </a:prstGeom>
          <a:ln>
            <a:noFill/>
          </a:ln>
        </p:spPr>
      </p:pic>
      <p:pic>
        <p:nvPicPr>
          <p:cNvPr id="241" name="Picture 3" descr=""/>
          <p:cNvPicPr/>
          <p:nvPr/>
        </p:nvPicPr>
        <p:blipFill>
          <a:blip r:embed="rId5"/>
          <a:stretch/>
        </p:blipFill>
        <p:spPr>
          <a:xfrm>
            <a:off x="366120" y="188280"/>
            <a:ext cx="1347120" cy="644040"/>
          </a:xfrm>
          <a:prstGeom prst="rect">
            <a:avLst/>
          </a:prstGeom>
          <a:ln>
            <a:noFill/>
          </a:ln>
        </p:spPr>
      </p:pic>
      <p:pic>
        <p:nvPicPr>
          <p:cNvPr id="242" name="Imagen 10" descr=""/>
          <p:cNvPicPr/>
          <p:nvPr/>
        </p:nvPicPr>
        <p:blipFill>
          <a:blip r:embed="rId6"/>
          <a:stretch/>
        </p:blipFill>
        <p:spPr>
          <a:xfrm>
            <a:off x="335520" y="1984680"/>
            <a:ext cx="1483560" cy="581760"/>
          </a:xfrm>
          <a:prstGeom prst="rect">
            <a:avLst/>
          </a:prstGeom>
          <a:ln>
            <a:noFill/>
          </a:ln>
        </p:spPr>
      </p:pic>
      <p:pic>
        <p:nvPicPr>
          <p:cNvPr id="243" name="Imagen 15" descr=""/>
          <p:cNvPicPr/>
          <p:nvPr/>
        </p:nvPicPr>
        <p:blipFill>
          <a:blip r:embed="rId7"/>
          <a:stretch/>
        </p:blipFill>
        <p:spPr>
          <a:xfrm>
            <a:off x="163440" y="2668680"/>
            <a:ext cx="2529000" cy="875160"/>
          </a:xfrm>
          <a:prstGeom prst="rect">
            <a:avLst/>
          </a:prstGeom>
          <a:ln>
            <a:noFill/>
          </a:ln>
        </p:spPr>
      </p:pic>
      <p:pic>
        <p:nvPicPr>
          <p:cNvPr id="244" name="Imagen 19" descr=""/>
          <p:cNvPicPr/>
          <p:nvPr/>
        </p:nvPicPr>
        <p:blipFill>
          <a:blip r:embed="rId8"/>
          <a:stretch/>
        </p:blipFill>
        <p:spPr>
          <a:xfrm>
            <a:off x="10390680" y="54360"/>
            <a:ext cx="1676160" cy="1690560"/>
          </a:xfrm>
          <a:prstGeom prst="rect">
            <a:avLst/>
          </a:prstGeom>
          <a:ln>
            <a:noFill/>
          </a:ln>
        </p:spPr>
      </p:pic>
      <p:pic>
        <p:nvPicPr>
          <p:cNvPr id="245" name="Imagen 23" descr=""/>
          <p:cNvPicPr/>
          <p:nvPr/>
        </p:nvPicPr>
        <p:blipFill>
          <a:blip r:embed="rId9"/>
          <a:stretch/>
        </p:blipFill>
        <p:spPr>
          <a:xfrm>
            <a:off x="10081800" y="1802520"/>
            <a:ext cx="2083320" cy="987840"/>
          </a:xfrm>
          <a:prstGeom prst="rect">
            <a:avLst/>
          </a:prstGeom>
          <a:ln>
            <a:noFill/>
          </a:ln>
        </p:spPr>
      </p:pic>
      <p:pic>
        <p:nvPicPr>
          <p:cNvPr id="246" name="Imagen 12" descr=""/>
          <p:cNvPicPr/>
          <p:nvPr/>
        </p:nvPicPr>
        <p:blipFill>
          <a:blip r:embed="rId10"/>
          <a:stretch/>
        </p:blipFill>
        <p:spPr>
          <a:xfrm>
            <a:off x="4642920" y="346680"/>
            <a:ext cx="4332600" cy="2796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4" descr=""/>
          <p:cNvPicPr/>
          <p:nvPr/>
        </p:nvPicPr>
        <p:blipFill>
          <a:blip r:embed="rId1"/>
          <a:stretch/>
        </p:blipFill>
        <p:spPr>
          <a:xfrm>
            <a:off x="16200" y="1409400"/>
            <a:ext cx="11912040" cy="4886280"/>
          </a:xfrm>
          <a:prstGeom prst="rect">
            <a:avLst/>
          </a:prstGeom>
          <a:ln>
            <a:noFill/>
          </a:ln>
        </p:spPr>
      </p:pic>
      <p:pic>
        <p:nvPicPr>
          <p:cNvPr id="301" name="Imagen 8" descr=""/>
          <p:cNvPicPr/>
          <p:nvPr/>
        </p:nvPicPr>
        <p:blipFill>
          <a:blip r:embed="rId2"/>
          <a:stretch/>
        </p:blipFill>
        <p:spPr>
          <a:xfrm>
            <a:off x="1415520" y="83880"/>
            <a:ext cx="7656840" cy="1194120"/>
          </a:xfrm>
          <a:prstGeom prst="rect">
            <a:avLst/>
          </a:prstGeom>
          <a:ln>
            <a:noFill/>
          </a:ln>
        </p:spPr>
      </p:pic>
      <p:pic>
        <p:nvPicPr>
          <p:cNvPr id="302" name="Imagen 10" descr=""/>
          <p:cNvPicPr/>
          <p:nvPr/>
        </p:nvPicPr>
        <p:blipFill>
          <a:blip r:embed="rId3"/>
          <a:stretch/>
        </p:blipFill>
        <p:spPr>
          <a:xfrm>
            <a:off x="6383880" y="876600"/>
            <a:ext cx="3715560" cy="401040"/>
          </a:xfrm>
          <a:prstGeom prst="rect">
            <a:avLst/>
          </a:prstGeom>
          <a:ln>
            <a:noFill/>
          </a:ln>
        </p:spPr>
      </p:pic>
      <p:sp>
        <p:nvSpPr>
          <p:cNvPr id="303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4" descr=""/>
          <p:cNvPicPr/>
          <p:nvPr/>
        </p:nvPicPr>
        <p:blipFill>
          <a:blip r:embed="rId1"/>
          <a:stretch/>
        </p:blipFill>
        <p:spPr>
          <a:xfrm>
            <a:off x="1859760" y="1196640"/>
            <a:ext cx="7957440" cy="5085360"/>
          </a:xfrm>
          <a:prstGeom prst="rect">
            <a:avLst/>
          </a:prstGeom>
          <a:ln>
            <a:noFill/>
          </a:ln>
        </p:spPr>
      </p:pic>
      <p:sp>
        <p:nvSpPr>
          <p:cNvPr id="305" name="TextShape 1"/>
          <p:cNvSpPr txBox="1"/>
          <p:nvPr/>
        </p:nvSpPr>
        <p:spPr>
          <a:xfrm>
            <a:off x="636480" y="397080"/>
            <a:ext cx="10972440" cy="6660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Nintedanib: efectos adversos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p:transition>
    <p:random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n 1" descr=""/>
          <p:cNvPicPr/>
          <p:nvPr/>
        </p:nvPicPr>
        <p:blipFill>
          <a:blip r:embed="rId1"/>
          <a:stretch/>
        </p:blipFill>
        <p:spPr>
          <a:xfrm>
            <a:off x="749520" y="0"/>
            <a:ext cx="6660000" cy="1777320"/>
          </a:xfrm>
          <a:prstGeom prst="rect">
            <a:avLst/>
          </a:prstGeom>
          <a:ln>
            <a:noFill/>
          </a:ln>
        </p:spPr>
      </p:pic>
      <p:pic>
        <p:nvPicPr>
          <p:cNvPr id="308" name="Imagen 2" descr=""/>
          <p:cNvPicPr/>
          <p:nvPr/>
        </p:nvPicPr>
        <p:blipFill>
          <a:blip r:embed="rId2"/>
          <a:stretch/>
        </p:blipFill>
        <p:spPr>
          <a:xfrm>
            <a:off x="5569920" y="1641960"/>
            <a:ext cx="4983120" cy="4667040"/>
          </a:xfrm>
          <a:prstGeom prst="rect">
            <a:avLst/>
          </a:prstGeom>
          <a:ln>
            <a:noFill/>
          </a:ln>
        </p:spPr>
      </p:pic>
      <p:pic>
        <p:nvPicPr>
          <p:cNvPr id="309" name="Imagen 3" descr=""/>
          <p:cNvPicPr/>
          <p:nvPr/>
        </p:nvPicPr>
        <p:blipFill>
          <a:blip r:embed="rId3"/>
          <a:stretch/>
        </p:blipFill>
        <p:spPr>
          <a:xfrm>
            <a:off x="8112240" y="332640"/>
            <a:ext cx="2443680" cy="737280"/>
          </a:xfrm>
          <a:prstGeom prst="rect">
            <a:avLst/>
          </a:prstGeom>
          <a:ln>
            <a:noFill/>
          </a:ln>
        </p:spPr>
      </p:pic>
      <p:pic>
        <p:nvPicPr>
          <p:cNvPr id="310" name="Imagen 5" descr=""/>
          <p:cNvPicPr/>
          <p:nvPr/>
        </p:nvPicPr>
        <p:blipFill>
          <a:blip r:embed="rId4"/>
          <a:stretch/>
        </p:blipFill>
        <p:spPr>
          <a:xfrm>
            <a:off x="1127520" y="1936440"/>
            <a:ext cx="3816000" cy="426672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n 4" descr=""/>
          <p:cNvPicPr/>
          <p:nvPr/>
        </p:nvPicPr>
        <p:blipFill>
          <a:blip r:embed="rId1"/>
          <a:stretch/>
        </p:blipFill>
        <p:spPr>
          <a:xfrm>
            <a:off x="1415520" y="36360"/>
            <a:ext cx="5328360" cy="1375920"/>
          </a:xfrm>
          <a:prstGeom prst="rect">
            <a:avLst/>
          </a:prstGeom>
          <a:ln>
            <a:noFill/>
          </a:ln>
        </p:spPr>
      </p:pic>
      <p:pic>
        <p:nvPicPr>
          <p:cNvPr id="313" name="Imagen 6" descr=""/>
          <p:cNvPicPr/>
          <p:nvPr/>
        </p:nvPicPr>
        <p:blipFill>
          <a:blip r:embed="rId2"/>
          <a:stretch/>
        </p:blipFill>
        <p:spPr>
          <a:xfrm>
            <a:off x="7536240" y="186840"/>
            <a:ext cx="3078000" cy="401760"/>
          </a:xfrm>
          <a:prstGeom prst="rect">
            <a:avLst/>
          </a:prstGeom>
          <a:ln>
            <a:noFill/>
          </a:ln>
        </p:spPr>
      </p:pic>
      <p:pic>
        <p:nvPicPr>
          <p:cNvPr id="314" name="Imagen 8" descr=""/>
          <p:cNvPicPr/>
          <p:nvPr/>
        </p:nvPicPr>
        <p:blipFill>
          <a:blip r:embed="rId3"/>
          <a:stretch/>
        </p:blipFill>
        <p:spPr>
          <a:xfrm>
            <a:off x="1001160" y="1412640"/>
            <a:ext cx="10189080" cy="4856040"/>
          </a:xfrm>
          <a:prstGeom prst="rect">
            <a:avLst/>
          </a:prstGeom>
          <a:ln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n 2" descr=""/>
          <p:cNvPicPr/>
          <p:nvPr/>
        </p:nvPicPr>
        <p:blipFill>
          <a:blip r:embed="rId1"/>
          <a:stretch/>
        </p:blipFill>
        <p:spPr>
          <a:xfrm>
            <a:off x="623520" y="0"/>
            <a:ext cx="10613880" cy="1365840"/>
          </a:xfrm>
          <a:prstGeom prst="rect">
            <a:avLst/>
          </a:prstGeom>
          <a:ln>
            <a:noFill/>
          </a:ln>
        </p:spPr>
      </p:pic>
      <p:pic>
        <p:nvPicPr>
          <p:cNvPr id="317" name="Imagen 6" descr=""/>
          <p:cNvPicPr/>
          <p:nvPr/>
        </p:nvPicPr>
        <p:blipFill>
          <a:blip r:embed="rId2"/>
          <a:stretch/>
        </p:blipFill>
        <p:spPr>
          <a:xfrm>
            <a:off x="6798240" y="1307880"/>
            <a:ext cx="4438800" cy="2448000"/>
          </a:xfrm>
          <a:prstGeom prst="rect">
            <a:avLst/>
          </a:prstGeom>
          <a:ln>
            <a:noFill/>
          </a:ln>
        </p:spPr>
      </p:pic>
      <p:pic>
        <p:nvPicPr>
          <p:cNvPr id="318" name="Imagen 8" descr=""/>
          <p:cNvPicPr/>
          <p:nvPr/>
        </p:nvPicPr>
        <p:blipFill>
          <a:blip r:embed="rId3"/>
          <a:stretch/>
        </p:blipFill>
        <p:spPr>
          <a:xfrm>
            <a:off x="954360" y="1268640"/>
            <a:ext cx="4438800" cy="2516400"/>
          </a:xfrm>
          <a:prstGeom prst="rect">
            <a:avLst/>
          </a:prstGeom>
          <a:ln>
            <a:noFill/>
          </a:ln>
        </p:spPr>
      </p:pic>
      <p:pic>
        <p:nvPicPr>
          <p:cNvPr id="319" name="Imagen 10" descr=""/>
          <p:cNvPicPr/>
          <p:nvPr/>
        </p:nvPicPr>
        <p:blipFill>
          <a:blip r:embed="rId4"/>
          <a:stretch/>
        </p:blipFill>
        <p:spPr>
          <a:xfrm>
            <a:off x="1016280" y="3843000"/>
            <a:ext cx="4314960" cy="2489760"/>
          </a:xfrm>
          <a:prstGeom prst="rect">
            <a:avLst/>
          </a:prstGeom>
          <a:ln>
            <a:noFill/>
          </a:ln>
        </p:spPr>
      </p:pic>
      <p:pic>
        <p:nvPicPr>
          <p:cNvPr id="320" name="Imagen 12" descr=""/>
          <p:cNvPicPr/>
          <p:nvPr/>
        </p:nvPicPr>
        <p:blipFill>
          <a:blip r:embed="rId5"/>
          <a:stretch/>
        </p:blipFill>
        <p:spPr>
          <a:xfrm>
            <a:off x="6791040" y="3765960"/>
            <a:ext cx="4582080" cy="2516400"/>
          </a:xfrm>
          <a:prstGeom prst="rect">
            <a:avLst/>
          </a:prstGeom>
          <a:ln>
            <a:noFill/>
          </a:ln>
        </p:spPr>
      </p:pic>
      <p:sp>
        <p:nvSpPr>
          <p:cNvPr id="321" name="CustomShape 1"/>
          <p:cNvSpPr/>
          <p:nvPr/>
        </p:nvSpPr>
        <p:spPr>
          <a:xfrm>
            <a:off x="7176240" y="683280"/>
            <a:ext cx="2952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Rheumatology 2023 (online)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n 2" descr=""/>
          <p:cNvPicPr/>
          <p:nvPr/>
        </p:nvPicPr>
        <p:blipFill>
          <a:blip r:embed="rId1"/>
          <a:stretch/>
        </p:blipFill>
        <p:spPr>
          <a:xfrm>
            <a:off x="194400" y="18360"/>
            <a:ext cx="7247880" cy="995760"/>
          </a:xfrm>
          <a:prstGeom prst="rect">
            <a:avLst/>
          </a:prstGeom>
          <a:ln>
            <a:noFill/>
          </a:ln>
        </p:spPr>
      </p:pic>
      <p:pic>
        <p:nvPicPr>
          <p:cNvPr id="324" name="Imagen 4" descr=""/>
          <p:cNvPicPr/>
          <p:nvPr/>
        </p:nvPicPr>
        <p:blipFill>
          <a:blip r:embed="rId2"/>
          <a:stretch/>
        </p:blipFill>
        <p:spPr>
          <a:xfrm>
            <a:off x="7896240" y="267480"/>
            <a:ext cx="3854160" cy="418680"/>
          </a:xfrm>
          <a:prstGeom prst="rect">
            <a:avLst/>
          </a:prstGeom>
          <a:ln>
            <a:noFill/>
          </a:ln>
        </p:spPr>
      </p:pic>
      <p:pic>
        <p:nvPicPr>
          <p:cNvPr id="325" name="Imagen 6" descr=""/>
          <p:cNvPicPr/>
          <p:nvPr/>
        </p:nvPicPr>
        <p:blipFill>
          <a:blip r:embed="rId3"/>
          <a:stretch/>
        </p:blipFill>
        <p:spPr>
          <a:xfrm>
            <a:off x="-7560" y="1140120"/>
            <a:ext cx="5473440" cy="2489400"/>
          </a:xfrm>
          <a:prstGeom prst="rect">
            <a:avLst/>
          </a:prstGeom>
          <a:ln>
            <a:noFill/>
          </a:ln>
        </p:spPr>
      </p:pic>
      <p:pic>
        <p:nvPicPr>
          <p:cNvPr id="326" name="Imagen 8" descr=""/>
          <p:cNvPicPr/>
          <p:nvPr/>
        </p:nvPicPr>
        <p:blipFill>
          <a:blip r:embed="rId4"/>
          <a:stretch/>
        </p:blipFill>
        <p:spPr>
          <a:xfrm>
            <a:off x="55440" y="3717000"/>
            <a:ext cx="5410440" cy="2489400"/>
          </a:xfrm>
          <a:prstGeom prst="rect">
            <a:avLst/>
          </a:prstGeom>
          <a:ln>
            <a:noFill/>
          </a:ln>
        </p:spPr>
      </p:pic>
      <p:pic>
        <p:nvPicPr>
          <p:cNvPr id="327" name="Imagen 10" descr=""/>
          <p:cNvPicPr/>
          <p:nvPr/>
        </p:nvPicPr>
        <p:blipFill>
          <a:blip r:embed="rId5"/>
          <a:stretch/>
        </p:blipFill>
        <p:spPr>
          <a:xfrm>
            <a:off x="5388480" y="1677960"/>
            <a:ext cx="6760080" cy="1945800"/>
          </a:xfrm>
          <a:prstGeom prst="rect">
            <a:avLst/>
          </a:prstGeom>
          <a:ln>
            <a:noFill/>
          </a:ln>
        </p:spPr>
      </p:pic>
      <p:pic>
        <p:nvPicPr>
          <p:cNvPr id="328" name="Imagen 12" descr=""/>
          <p:cNvPicPr/>
          <p:nvPr/>
        </p:nvPicPr>
        <p:blipFill>
          <a:blip r:embed="rId6"/>
          <a:stretch/>
        </p:blipFill>
        <p:spPr>
          <a:xfrm>
            <a:off x="5388480" y="3676320"/>
            <a:ext cx="6747480" cy="1873440"/>
          </a:xfrm>
          <a:prstGeom prst="rect">
            <a:avLst/>
          </a:prstGeom>
          <a:ln>
            <a:noFill/>
          </a:ln>
        </p:spPr>
      </p:pic>
      <p:sp>
        <p:nvSpPr>
          <p:cNvPr id="329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8444160" y="1182240"/>
            <a:ext cx="2707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b8cd"/>
                </a:solidFill>
                <a:latin typeface="Gill Sans MT"/>
              </a:rPr>
              <a:t>Estudio INBUILD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31" name="Imagen 3" descr=""/>
          <p:cNvPicPr/>
          <p:nvPr/>
        </p:nvPicPr>
        <p:blipFill>
          <a:blip r:embed="rId1"/>
          <a:stretch/>
        </p:blipFill>
        <p:spPr>
          <a:xfrm>
            <a:off x="229680" y="1163520"/>
            <a:ext cx="3993840" cy="2483640"/>
          </a:xfrm>
          <a:prstGeom prst="rect">
            <a:avLst/>
          </a:prstGeom>
          <a:ln>
            <a:noFill/>
          </a:ln>
        </p:spPr>
      </p:pic>
      <p:pic>
        <p:nvPicPr>
          <p:cNvPr id="332" name="Imagen 4" descr=""/>
          <p:cNvPicPr/>
          <p:nvPr/>
        </p:nvPicPr>
        <p:blipFill>
          <a:blip r:embed="rId2"/>
          <a:stretch/>
        </p:blipFill>
        <p:spPr>
          <a:xfrm>
            <a:off x="1991520" y="47520"/>
            <a:ext cx="5842800" cy="1047600"/>
          </a:xfrm>
          <a:prstGeom prst="rect">
            <a:avLst/>
          </a:prstGeom>
          <a:ln>
            <a:noFill/>
          </a:ln>
        </p:spPr>
      </p:pic>
      <p:pic>
        <p:nvPicPr>
          <p:cNvPr id="333" name="Imagen 6" descr=""/>
          <p:cNvPicPr/>
          <p:nvPr/>
        </p:nvPicPr>
        <p:blipFill>
          <a:blip r:embed="rId3"/>
          <a:stretch/>
        </p:blipFill>
        <p:spPr>
          <a:xfrm>
            <a:off x="7608240" y="738000"/>
            <a:ext cx="2876400" cy="274680"/>
          </a:xfrm>
          <a:prstGeom prst="rect">
            <a:avLst/>
          </a:prstGeom>
          <a:ln>
            <a:noFill/>
          </a:ln>
        </p:spPr>
      </p:pic>
      <p:pic>
        <p:nvPicPr>
          <p:cNvPr id="334" name="Imagen 9" descr=""/>
          <p:cNvPicPr/>
          <p:nvPr/>
        </p:nvPicPr>
        <p:blipFill>
          <a:blip r:embed="rId4"/>
          <a:stretch/>
        </p:blipFill>
        <p:spPr>
          <a:xfrm>
            <a:off x="4799880" y="1188360"/>
            <a:ext cx="1744560" cy="2050200"/>
          </a:xfrm>
          <a:prstGeom prst="rect">
            <a:avLst/>
          </a:prstGeom>
          <a:ln>
            <a:noFill/>
          </a:ln>
        </p:spPr>
      </p:pic>
      <p:sp>
        <p:nvSpPr>
          <p:cNvPr id="335" name="CustomShape 2"/>
          <p:cNvSpPr/>
          <p:nvPr/>
        </p:nvSpPr>
        <p:spPr>
          <a:xfrm>
            <a:off x="7792920" y="1730880"/>
            <a:ext cx="4327560" cy="36493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round/>
          </a:ln>
          <a:effectLst>
            <a:outerShdw blurRad="50800" dir="5400000" dist="4284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Fibrosis progresiva: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ffffff"/>
                </a:solidFill>
                <a:latin typeface="Symbol"/>
              </a:rPr>
              <a:t>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FVC% ≥ 10% en 24 meses preinclusión</a:t>
            </a:r>
            <a:endParaRPr b="0" lang="es-E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ffffff"/>
                </a:solidFill>
                <a:latin typeface="Symbol"/>
              </a:rPr>
              <a:t>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FVC% 5-10% </a:t>
            </a:r>
            <a:r>
              <a:rPr b="1" lang="es-ES" sz="2400" spc="-1" strike="noStrike">
                <a:solidFill>
                  <a:srgbClr val="ffffff"/>
                </a:solidFill>
                <a:latin typeface="Calibri"/>
              </a:rPr>
              <a:t>+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empeoramiento síntomas o </a:t>
            </a:r>
            <a:r>
              <a:rPr b="0" lang="es-ES" sz="2400" spc="-1" strike="noStrike">
                <a:solidFill>
                  <a:srgbClr val="ffffff"/>
                </a:solidFill>
                <a:latin typeface="Symbol"/>
              </a:rPr>
              <a:t>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extensión TCAR</a:t>
            </a:r>
            <a:endParaRPr b="0" lang="es-E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empeoramiento síntomas </a:t>
            </a:r>
            <a:r>
              <a:rPr b="1" lang="es-ES" sz="2400" spc="-1" strike="noStrike">
                <a:solidFill>
                  <a:srgbClr val="ffffff"/>
                </a:solidFill>
                <a:latin typeface="Calibri"/>
              </a:rPr>
              <a:t>+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ffffff"/>
                </a:solidFill>
                <a:latin typeface="Symbol"/>
              </a:rPr>
              <a:t></a:t>
            </a:r>
            <a:r>
              <a:rPr b="0" lang="es-ES" sz="2400" spc="-1" strike="noStrike">
                <a:solidFill>
                  <a:srgbClr val="ffffff"/>
                </a:solidFill>
                <a:latin typeface="Calibri"/>
              </a:rPr>
              <a:t> extensión TCAR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36" name="Imagen 2" descr=""/>
          <p:cNvPicPr/>
          <p:nvPr/>
        </p:nvPicPr>
        <p:blipFill>
          <a:blip r:embed="rId5"/>
          <a:stretch/>
        </p:blipFill>
        <p:spPr>
          <a:xfrm>
            <a:off x="142560" y="3484800"/>
            <a:ext cx="7641360" cy="282060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n 8" descr=""/>
          <p:cNvPicPr/>
          <p:nvPr/>
        </p:nvPicPr>
        <p:blipFill>
          <a:blip r:embed="rId1"/>
          <a:stretch/>
        </p:blipFill>
        <p:spPr>
          <a:xfrm>
            <a:off x="4439880" y="66960"/>
            <a:ext cx="7408800" cy="901800"/>
          </a:xfrm>
          <a:prstGeom prst="rect">
            <a:avLst/>
          </a:prstGeom>
          <a:ln>
            <a:noFill/>
          </a:ln>
        </p:spPr>
      </p:pic>
      <p:pic>
        <p:nvPicPr>
          <p:cNvPr id="339" name="Imagen 10" descr=""/>
          <p:cNvPicPr/>
          <p:nvPr/>
        </p:nvPicPr>
        <p:blipFill>
          <a:blip r:embed="rId2"/>
          <a:stretch/>
        </p:blipFill>
        <p:spPr>
          <a:xfrm>
            <a:off x="551520" y="188640"/>
            <a:ext cx="3494160" cy="543600"/>
          </a:xfrm>
          <a:prstGeom prst="rect">
            <a:avLst/>
          </a:prstGeom>
          <a:ln>
            <a:noFill/>
          </a:ln>
        </p:spPr>
      </p:pic>
      <p:pic>
        <p:nvPicPr>
          <p:cNvPr id="340" name="Imagen 11" descr=""/>
          <p:cNvPicPr/>
          <p:nvPr/>
        </p:nvPicPr>
        <p:blipFill>
          <a:blip r:embed="rId3"/>
          <a:stretch/>
        </p:blipFill>
        <p:spPr>
          <a:xfrm>
            <a:off x="119160" y="969480"/>
            <a:ext cx="5490720" cy="3081960"/>
          </a:xfrm>
          <a:prstGeom prst="rect">
            <a:avLst/>
          </a:prstGeom>
          <a:ln>
            <a:noFill/>
          </a:ln>
        </p:spPr>
      </p:pic>
      <p:sp>
        <p:nvSpPr>
          <p:cNvPr id="341" name="CustomShape 1"/>
          <p:cNvSpPr/>
          <p:nvPr/>
        </p:nvSpPr>
        <p:spPr>
          <a:xfrm>
            <a:off x="142560" y="1638720"/>
            <a:ext cx="5410080" cy="135036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n 13" descr=""/>
          <p:cNvPicPr/>
          <p:nvPr/>
        </p:nvPicPr>
        <p:blipFill>
          <a:blip r:embed="rId4"/>
          <a:stretch/>
        </p:blipFill>
        <p:spPr>
          <a:xfrm>
            <a:off x="6383880" y="1033920"/>
            <a:ext cx="5247360" cy="2911320"/>
          </a:xfrm>
          <a:prstGeom prst="rect">
            <a:avLst/>
          </a:prstGeom>
          <a:ln>
            <a:noFill/>
          </a:ln>
        </p:spPr>
      </p:pic>
      <p:pic>
        <p:nvPicPr>
          <p:cNvPr id="343" name="Imagen 15" descr=""/>
          <p:cNvPicPr/>
          <p:nvPr/>
        </p:nvPicPr>
        <p:blipFill>
          <a:blip r:embed="rId5"/>
          <a:stretch/>
        </p:blipFill>
        <p:spPr>
          <a:xfrm>
            <a:off x="479520" y="4100040"/>
            <a:ext cx="5447520" cy="2214000"/>
          </a:xfrm>
          <a:prstGeom prst="rect">
            <a:avLst/>
          </a:prstGeom>
          <a:ln>
            <a:noFill/>
          </a:ln>
        </p:spPr>
      </p:pic>
      <p:pic>
        <p:nvPicPr>
          <p:cNvPr id="344" name="Imagen 17" descr=""/>
          <p:cNvPicPr/>
          <p:nvPr/>
        </p:nvPicPr>
        <p:blipFill>
          <a:blip r:embed="rId6"/>
          <a:stretch/>
        </p:blipFill>
        <p:spPr>
          <a:xfrm>
            <a:off x="6023880" y="4317120"/>
            <a:ext cx="5468400" cy="199692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n 2" descr=""/>
          <p:cNvPicPr/>
          <p:nvPr/>
        </p:nvPicPr>
        <p:blipFill>
          <a:blip r:embed="rId1"/>
          <a:stretch/>
        </p:blipFill>
        <p:spPr>
          <a:xfrm>
            <a:off x="119160" y="44640"/>
            <a:ext cx="8111880" cy="776880"/>
          </a:xfrm>
          <a:prstGeom prst="rect">
            <a:avLst/>
          </a:prstGeom>
          <a:ln>
            <a:noFill/>
          </a:ln>
        </p:spPr>
      </p:pic>
      <p:pic>
        <p:nvPicPr>
          <p:cNvPr id="347" name="Imagen 4" descr=""/>
          <p:cNvPicPr/>
          <p:nvPr/>
        </p:nvPicPr>
        <p:blipFill>
          <a:blip r:embed="rId2"/>
          <a:stretch/>
        </p:blipFill>
        <p:spPr>
          <a:xfrm>
            <a:off x="8976240" y="41760"/>
            <a:ext cx="2235240" cy="352440"/>
          </a:xfrm>
          <a:prstGeom prst="rect">
            <a:avLst/>
          </a:prstGeom>
          <a:ln>
            <a:noFill/>
          </a:ln>
        </p:spPr>
      </p:pic>
      <p:pic>
        <p:nvPicPr>
          <p:cNvPr id="348" name="Imagen 6" descr=""/>
          <p:cNvPicPr/>
          <p:nvPr/>
        </p:nvPicPr>
        <p:blipFill>
          <a:blip r:embed="rId3"/>
          <a:stretch/>
        </p:blipFill>
        <p:spPr>
          <a:xfrm>
            <a:off x="8978040" y="394560"/>
            <a:ext cx="2120040" cy="227160"/>
          </a:xfrm>
          <a:prstGeom prst="rect">
            <a:avLst/>
          </a:prstGeom>
          <a:ln>
            <a:noFill/>
          </a:ln>
        </p:spPr>
      </p:pic>
      <p:pic>
        <p:nvPicPr>
          <p:cNvPr id="349" name="Imagen 8" descr=""/>
          <p:cNvPicPr/>
          <p:nvPr/>
        </p:nvPicPr>
        <p:blipFill>
          <a:blip r:embed="rId4"/>
          <a:stretch/>
        </p:blipFill>
        <p:spPr>
          <a:xfrm>
            <a:off x="201600" y="1443240"/>
            <a:ext cx="5224680" cy="2660040"/>
          </a:xfrm>
          <a:prstGeom prst="rect">
            <a:avLst/>
          </a:prstGeom>
          <a:ln>
            <a:noFill/>
          </a:ln>
        </p:spPr>
      </p:pic>
      <p:pic>
        <p:nvPicPr>
          <p:cNvPr id="350" name="Imagen 12" descr=""/>
          <p:cNvPicPr/>
          <p:nvPr/>
        </p:nvPicPr>
        <p:blipFill>
          <a:blip r:embed="rId5"/>
          <a:stretch/>
        </p:blipFill>
        <p:spPr>
          <a:xfrm>
            <a:off x="1055520" y="4725000"/>
            <a:ext cx="9623880" cy="1279440"/>
          </a:xfrm>
          <a:prstGeom prst="rect">
            <a:avLst/>
          </a:prstGeom>
          <a:ln>
            <a:noFill/>
          </a:ln>
        </p:spPr>
      </p:pic>
      <p:pic>
        <p:nvPicPr>
          <p:cNvPr id="351" name="Imagen 14" descr=""/>
          <p:cNvPicPr/>
          <p:nvPr/>
        </p:nvPicPr>
        <p:blipFill>
          <a:blip r:embed="rId6"/>
          <a:stretch/>
        </p:blipFill>
        <p:spPr>
          <a:xfrm>
            <a:off x="5426280" y="1354680"/>
            <a:ext cx="6765120" cy="280908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617040" y="638136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n 1" descr=""/>
          <p:cNvPicPr/>
          <p:nvPr/>
        </p:nvPicPr>
        <p:blipFill>
          <a:blip r:embed="rId1"/>
          <a:stretch/>
        </p:blipFill>
        <p:spPr>
          <a:xfrm>
            <a:off x="323640" y="404640"/>
            <a:ext cx="5195880" cy="5747760"/>
          </a:xfrm>
          <a:prstGeom prst="rect">
            <a:avLst/>
          </a:prstGeom>
          <a:ln>
            <a:noFill/>
          </a:ln>
        </p:spPr>
      </p:pic>
      <p:pic>
        <p:nvPicPr>
          <p:cNvPr id="354" name="Imagen 2" descr=""/>
          <p:cNvPicPr/>
          <p:nvPr/>
        </p:nvPicPr>
        <p:blipFill>
          <a:blip r:embed="rId2"/>
          <a:stretch/>
        </p:blipFill>
        <p:spPr>
          <a:xfrm>
            <a:off x="5519880" y="188640"/>
            <a:ext cx="6279480" cy="4714200"/>
          </a:xfrm>
          <a:prstGeom prst="rect">
            <a:avLst/>
          </a:prstGeom>
          <a:ln>
            <a:noFill/>
          </a:ln>
        </p:spPr>
      </p:pic>
      <p:pic>
        <p:nvPicPr>
          <p:cNvPr id="355" name="Imagen 3" descr=""/>
          <p:cNvPicPr/>
          <p:nvPr/>
        </p:nvPicPr>
        <p:blipFill>
          <a:blip r:embed="rId3"/>
          <a:stretch/>
        </p:blipFill>
        <p:spPr>
          <a:xfrm>
            <a:off x="5663880" y="3933000"/>
            <a:ext cx="4571640" cy="2379240"/>
          </a:xfrm>
          <a:prstGeom prst="rect">
            <a:avLst/>
          </a:prstGeom>
          <a:ln>
            <a:noFill/>
          </a:ln>
        </p:spPr>
      </p:pic>
      <p:sp>
        <p:nvSpPr>
          <p:cNvPr id="356" name="CustomShape 1"/>
          <p:cNvSpPr/>
          <p:nvPr/>
        </p:nvSpPr>
        <p:spPr>
          <a:xfrm>
            <a:off x="617040" y="638136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609480" y="152280"/>
            <a:ext cx="109724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Conflicto de intereses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839520" y="1421280"/>
            <a:ext cx="10368720" cy="366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56000"/>
          </a:bodyPr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Asesorías y conferencias:  Actelion, Lilly,  VivaCell, Emerald Health Pharmaceuticals, Gesynta Pharma, Boehringer Ingelheim,  Abbie, Sanofi Genzyme, Mitsubishi Tanabe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marL="274320">
              <a:lnSpc>
                <a:spcPct val="150000"/>
              </a:lnSpc>
              <a:spcBef>
                <a:spcPts val="499"/>
              </a:spcBef>
              <a:tabLst>
                <a:tab algn="l" pos="0"/>
              </a:tabLst>
            </a:pP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Ensayos clínicos: Inventiva, BMS, Roche, Bayer, Merck Sorono, Boehringer Ingelheim, Iltoo, Corbus, Emerald Health Pharmaceuticals, Galapagos, Idorsia, Mitsubishi Tanabe, Certa, Prometheus, Pfizer, Alexion, Horizon, Argenx, Genentech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5437080" y="4869000"/>
            <a:ext cx="5111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638cae"/>
                </a:solidFill>
                <a:latin typeface="Gill Sans MT"/>
              </a:rPr>
              <a:t>Se comentan indicaciones/dosis/pautas fuera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638cae"/>
                </a:solidFill>
                <a:latin typeface="Gill Sans MT"/>
              </a:rPr>
              <a:t>de las aprobadas en Ficha Técnica AEMPS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50" name="CustomShape 4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n 2" descr=""/>
          <p:cNvPicPr/>
          <p:nvPr/>
        </p:nvPicPr>
        <p:blipFill>
          <a:blip r:embed="rId1"/>
          <a:stretch/>
        </p:blipFill>
        <p:spPr>
          <a:xfrm>
            <a:off x="5663880" y="116640"/>
            <a:ext cx="6082200" cy="1014840"/>
          </a:xfrm>
          <a:prstGeom prst="rect">
            <a:avLst/>
          </a:prstGeom>
          <a:ln>
            <a:noFill/>
          </a:ln>
        </p:spPr>
      </p:pic>
      <p:pic>
        <p:nvPicPr>
          <p:cNvPr id="358" name="Imagen 4" descr=""/>
          <p:cNvPicPr/>
          <p:nvPr/>
        </p:nvPicPr>
        <p:blipFill>
          <a:blip r:embed="rId2"/>
          <a:stretch/>
        </p:blipFill>
        <p:spPr>
          <a:xfrm>
            <a:off x="1847520" y="260640"/>
            <a:ext cx="2980800" cy="791640"/>
          </a:xfrm>
          <a:prstGeom prst="rect">
            <a:avLst/>
          </a:prstGeom>
          <a:ln>
            <a:noFill/>
          </a:ln>
        </p:spPr>
      </p:pic>
      <p:pic>
        <p:nvPicPr>
          <p:cNvPr id="359" name="Imagen 6" descr=""/>
          <p:cNvPicPr/>
          <p:nvPr/>
        </p:nvPicPr>
        <p:blipFill>
          <a:blip r:embed="rId3"/>
          <a:stretch/>
        </p:blipFill>
        <p:spPr>
          <a:xfrm>
            <a:off x="-28800" y="1484640"/>
            <a:ext cx="12191760" cy="465588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n 2" descr=""/>
          <p:cNvPicPr/>
          <p:nvPr/>
        </p:nvPicPr>
        <p:blipFill>
          <a:blip r:embed="rId1"/>
          <a:stretch/>
        </p:blipFill>
        <p:spPr>
          <a:xfrm>
            <a:off x="263520" y="116640"/>
            <a:ext cx="6832080" cy="1367640"/>
          </a:xfrm>
          <a:prstGeom prst="rect">
            <a:avLst/>
          </a:prstGeom>
          <a:ln>
            <a:noFill/>
          </a:ln>
        </p:spPr>
      </p:pic>
      <p:pic>
        <p:nvPicPr>
          <p:cNvPr id="362" name="Imagen 4" descr=""/>
          <p:cNvPicPr/>
          <p:nvPr/>
        </p:nvPicPr>
        <p:blipFill>
          <a:blip r:embed="rId2"/>
          <a:stretch/>
        </p:blipFill>
        <p:spPr>
          <a:xfrm>
            <a:off x="7777800" y="116640"/>
            <a:ext cx="2956680" cy="720360"/>
          </a:xfrm>
          <a:prstGeom prst="rect">
            <a:avLst/>
          </a:prstGeom>
          <a:ln>
            <a:noFill/>
          </a:ln>
        </p:spPr>
      </p:pic>
      <p:pic>
        <p:nvPicPr>
          <p:cNvPr id="363" name="Imagen 6" descr=""/>
          <p:cNvPicPr/>
          <p:nvPr/>
        </p:nvPicPr>
        <p:blipFill>
          <a:blip r:embed="rId3"/>
          <a:stretch/>
        </p:blipFill>
        <p:spPr>
          <a:xfrm>
            <a:off x="0" y="2781000"/>
            <a:ext cx="12191760" cy="3515400"/>
          </a:xfrm>
          <a:prstGeom prst="rect">
            <a:avLst/>
          </a:prstGeom>
          <a:ln>
            <a:noFill/>
          </a:ln>
        </p:spPr>
      </p:pic>
      <p:pic>
        <p:nvPicPr>
          <p:cNvPr id="364" name="Imagen 8" descr=""/>
          <p:cNvPicPr/>
          <p:nvPr/>
        </p:nvPicPr>
        <p:blipFill>
          <a:blip r:embed="rId4"/>
          <a:stretch/>
        </p:blipFill>
        <p:spPr>
          <a:xfrm>
            <a:off x="7175880" y="1014120"/>
            <a:ext cx="4824720" cy="493200"/>
          </a:xfrm>
          <a:prstGeom prst="rect">
            <a:avLst/>
          </a:prstGeom>
          <a:ln>
            <a:noFill/>
          </a:ln>
        </p:spPr>
      </p:pic>
      <p:pic>
        <p:nvPicPr>
          <p:cNvPr id="365" name="Imagen 12" descr=""/>
          <p:cNvPicPr/>
          <p:nvPr/>
        </p:nvPicPr>
        <p:blipFill>
          <a:blip r:embed="rId5"/>
          <a:stretch/>
        </p:blipFill>
        <p:spPr>
          <a:xfrm>
            <a:off x="3679560" y="1540800"/>
            <a:ext cx="8851680" cy="783360"/>
          </a:xfrm>
          <a:prstGeom prst="rect">
            <a:avLst/>
          </a:prstGeom>
          <a:ln>
            <a:noFill/>
          </a:ln>
        </p:spPr>
      </p:pic>
      <p:sp>
        <p:nvSpPr>
          <p:cNvPr id="366" name="CustomShape 1"/>
          <p:cNvSpPr/>
          <p:nvPr/>
        </p:nvSpPr>
        <p:spPr>
          <a:xfrm>
            <a:off x="9048240" y="2065320"/>
            <a:ext cx="1630440" cy="543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800" spc="-1" strike="noStrike">
                <a:solidFill>
                  <a:srgbClr val="ffffff"/>
                </a:solidFill>
                <a:latin typeface="Gill Sans MT"/>
              </a:rPr>
              <a:t>19 EAS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68" name="CustomShape 3"/>
          <p:cNvSpPr/>
          <p:nvPr/>
        </p:nvSpPr>
        <p:spPr>
          <a:xfrm>
            <a:off x="242640" y="1697040"/>
            <a:ext cx="3168000" cy="899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Progresión: </a:t>
            </a:r>
            <a:r>
              <a:rPr b="0" lang="es-ES" sz="2400" spc="-1" strike="noStrike">
                <a:solidFill>
                  <a:srgbClr val="ffffff"/>
                </a:solidFill>
                <a:latin typeface="Symbol"/>
              </a:rPr>
              <a:t></a:t>
            </a: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 FVC ≥5% anual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n 6" descr=""/>
          <p:cNvPicPr/>
          <p:nvPr/>
        </p:nvPicPr>
        <p:blipFill>
          <a:blip r:embed="rId1"/>
          <a:stretch/>
        </p:blipFill>
        <p:spPr>
          <a:xfrm>
            <a:off x="188640" y="97920"/>
            <a:ext cx="5616360" cy="1180440"/>
          </a:xfrm>
          <a:prstGeom prst="rect">
            <a:avLst/>
          </a:prstGeom>
          <a:ln>
            <a:noFill/>
          </a:ln>
        </p:spPr>
      </p:pic>
      <p:pic>
        <p:nvPicPr>
          <p:cNvPr id="370" name="Imagen 8" descr=""/>
          <p:cNvPicPr/>
          <p:nvPr/>
        </p:nvPicPr>
        <p:blipFill>
          <a:blip r:embed="rId2"/>
          <a:stretch/>
        </p:blipFill>
        <p:spPr>
          <a:xfrm>
            <a:off x="6167880" y="105480"/>
            <a:ext cx="2159280" cy="391680"/>
          </a:xfrm>
          <a:prstGeom prst="rect">
            <a:avLst/>
          </a:prstGeom>
          <a:ln>
            <a:noFill/>
          </a:ln>
        </p:spPr>
      </p:pic>
      <p:pic>
        <p:nvPicPr>
          <p:cNvPr id="371" name="Imagen 11" descr=""/>
          <p:cNvPicPr/>
          <p:nvPr/>
        </p:nvPicPr>
        <p:blipFill>
          <a:blip r:embed="rId3"/>
          <a:stretch/>
        </p:blipFill>
        <p:spPr>
          <a:xfrm>
            <a:off x="5715360" y="445680"/>
            <a:ext cx="6258960" cy="3030840"/>
          </a:xfrm>
          <a:prstGeom prst="rect">
            <a:avLst/>
          </a:prstGeom>
          <a:ln>
            <a:noFill/>
          </a:ln>
        </p:spPr>
      </p:pic>
      <p:pic>
        <p:nvPicPr>
          <p:cNvPr id="372" name="Imagen 13" descr=""/>
          <p:cNvPicPr/>
          <p:nvPr/>
        </p:nvPicPr>
        <p:blipFill>
          <a:blip r:embed="rId4"/>
          <a:stretch/>
        </p:blipFill>
        <p:spPr>
          <a:xfrm>
            <a:off x="215280" y="1424520"/>
            <a:ext cx="5045040" cy="1814400"/>
          </a:xfrm>
          <a:prstGeom prst="rect">
            <a:avLst/>
          </a:prstGeom>
          <a:ln>
            <a:noFill/>
          </a:ln>
        </p:spPr>
      </p:pic>
      <p:pic>
        <p:nvPicPr>
          <p:cNvPr id="373" name="Imagen 7" descr=""/>
          <p:cNvPicPr/>
          <p:nvPr/>
        </p:nvPicPr>
        <p:blipFill>
          <a:blip r:embed="rId5"/>
          <a:stretch/>
        </p:blipFill>
        <p:spPr>
          <a:xfrm>
            <a:off x="776880" y="3326040"/>
            <a:ext cx="8067960" cy="2885400"/>
          </a:xfrm>
          <a:prstGeom prst="rect">
            <a:avLst/>
          </a:prstGeom>
          <a:ln>
            <a:noFill/>
          </a:ln>
        </p:spPr>
      </p:pic>
      <p:pic>
        <p:nvPicPr>
          <p:cNvPr id="374" name="Imagen 10" descr=""/>
          <p:cNvPicPr/>
          <p:nvPr/>
        </p:nvPicPr>
        <p:blipFill>
          <a:blip r:embed="rId6"/>
          <a:stretch/>
        </p:blipFill>
        <p:spPr>
          <a:xfrm>
            <a:off x="8904240" y="4319280"/>
            <a:ext cx="3190320" cy="1185120"/>
          </a:xfrm>
          <a:prstGeom prst="rect">
            <a:avLst/>
          </a:prstGeom>
          <a:ln>
            <a:noFill/>
          </a:ln>
        </p:spPr>
      </p:pic>
      <p:sp>
        <p:nvSpPr>
          <p:cNvPr id="375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n 2" descr=""/>
          <p:cNvPicPr/>
          <p:nvPr/>
        </p:nvPicPr>
        <p:blipFill>
          <a:blip r:embed="rId1"/>
          <a:stretch/>
        </p:blipFill>
        <p:spPr>
          <a:xfrm>
            <a:off x="119160" y="152280"/>
            <a:ext cx="7175880" cy="1312920"/>
          </a:xfrm>
          <a:prstGeom prst="rect">
            <a:avLst/>
          </a:prstGeom>
          <a:ln>
            <a:noFill/>
          </a:ln>
        </p:spPr>
      </p:pic>
      <p:pic>
        <p:nvPicPr>
          <p:cNvPr id="377" name="Imagen 4" descr=""/>
          <p:cNvPicPr/>
          <p:nvPr/>
        </p:nvPicPr>
        <p:blipFill>
          <a:blip r:embed="rId2"/>
          <a:stretch/>
        </p:blipFill>
        <p:spPr>
          <a:xfrm>
            <a:off x="31320" y="1845000"/>
            <a:ext cx="4529160" cy="3428640"/>
          </a:xfrm>
          <a:prstGeom prst="rect">
            <a:avLst/>
          </a:prstGeom>
          <a:ln>
            <a:noFill/>
          </a:ln>
        </p:spPr>
      </p:pic>
      <p:pic>
        <p:nvPicPr>
          <p:cNvPr id="378" name="Imagen 6" descr=""/>
          <p:cNvPicPr/>
          <p:nvPr/>
        </p:nvPicPr>
        <p:blipFill>
          <a:blip r:embed="rId3"/>
          <a:stretch/>
        </p:blipFill>
        <p:spPr>
          <a:xfrm>
            <a:off x="4784040" y="1656360"/>
            <a:ext cx="7293600" cy="4580640"/>
          </a:xfrm>
          <a:prstGeom prst="rect">
            <a:avLst/>
          </a:prstGeom>
          <a:ln>
            <a:noFill/>
          </a:ln>
        </p:spPr>
      </p:pic>
      <p:pic>
        <p:nvPicPr>
          <p:cNvPr id="379" name="Imagen 8" descr=""/>
          <p:cNvPicPr/>
          <p:nvPr/>
        </p:nvPicPr>
        <p:blipFill>
          <a:blip r:embed="rId4"/>
          <a:stretch/>
        </p:blipFill>
        <p:spPr>
          <a:xfrm>
            <a:off x="6311880" y="554040"/>
            <a:ext cx="5760360" cy="267480"/>
          </a:xfrm>
          <a:prstGeom prst="rect">
            <a:avLst/>
          </a:prstGeom>
          <a:ln>
            <a:noFill/>
          </a:ln>
        </p:spPr>
      </p:pic>
      <p:sp>
        <p:nvSpPr>
          <p:cNvPr id="380" name="CustomShape 1"/>
          <p:cNvSpPr/>
          <p:nvPr/>
        </p:nvSpPr>
        <p:spPr>
          <a:xfrm>
            <a:off x="617040" y="638136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81" name="Imagen 3" descr=""/>
          <p:cNvPicPr/>
          <p:nvPr/>
        </p:nvPicPr>
        <p:blipFill>
          <a:blip r:embed="rId5"/>
          <a:stretch/>
        </p:blipFill>
        <p:spPr>
          <a:xfrm>
            <a:off x="3115080" y="5190480"/>
            <a:ext cx="1450800" cy="924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83" name="Imagen 8" descr=""/>
          <p:cNvPicPr/>
          <p:nvPr/>
        </p:nvPicPr>
        <p:blipFill>
          <a:blip r:embed="rId1"/>
          <a:stretch/>
        </p:blipFill>
        <p:spPr>
          <a:xfrm>
            <a:off x="97200" y="126000"/>
            <a:ext cx="10174680" cy="1267200"/>
          </a:xfrm>
          <a:prstGeom prst="rect">
            <a:avLst/>
          </a:prstGeom>
          <a:ln>
            <a:noFill/>
          </a:ln>
        </p:spPr>
      </p:pic>
      <p:pic>
        <p:nvPicPr>
          <p:cNvPr id="384" name="Imagen 10" descr=""/>
          <p:cNvPicPr/>
          <p:nvPr/>
        </p:nvPicPr>
        <p:blipFill>
          <a:blip r:embed="rId2"/>
          <a:stretch/>
        </p:blipFill>
        <p:spPr>
          <a:xfrm>
            <a:off x="5184720" y="613080"/>
            <a:ext cx="6527520" cy="293040"/>
          </a:xfrm>
          <a:prstGeom prst="rect">
            <a:avLst/>
          </a:prstGeom>
          <a:ln>
            <a:noFill/>
          </a:ln>
        </p:spPr>
      </p:pic>
      <p:pic>
        <p:nvPicPr>
          <p:cNvPr id="385" name="Imagen 11" descr=""/>
          <p:cNvPicPr/>
          <p:nvPr/>
        </p:nvPicPr>
        <p:blipFill>
          <a:blip r:embed="rId3"/>
          <a:stretch/>
        </p:blipFill>
        <p:spPr>
          <a:xfrm>
            <a:off x="4240800" y="1375200"/>
            <a:ext cx="7080840" cy="5005440"/>
          </a:xfrm>
          <a:prstGeom prst="rect">
            <a:avLst/>
          </a:prstGeom>
          <a:ln>
            <a:noFill/>
          </a:ln>
        </p:spPr>
      </p:pic>
      <p:pic>
        <p:nvPicPr>
          <p:cNvPr id="386" name="Imagen 12" descr=""/>
          <p:cNvPicPr/>
          <p:nvPr/>
        </p:nvPicPr>
        <p:blipFill>
          <a:blip r:embed="rId4"/>
          <a:stretch/>
        </p:blipFill>
        <p:spPr>
          <a:xfrm>
            <a:off x="1127520" y="2250000"/>
            <a:ext cx="2626200" cy="2141280"/>
          </a:xfrm>
          <a:prstGeom prst="rect">
            <a:avLst/>
          </a:prstGeom>
          <a:ln>
            <a:noFill/>
          </a:ln>
        </p:spPr>
      </p:pic>
      <p:pic>
        <p:nvPicPr>
          <p:cNvPr id="387" name="Picture 2" descr="Agencia Española de Medicamentos y Productos Sanitarios. Acceso a la página principal"/>
          <p:cNvPicPr/>
          <p:nvPr/>
        </p:nvPicPr>
        <p:blipFill>
          <a:blip r:embed="rId5"/>
          <a:stretch/>
        </p:blipFill>
        <p:spPr>
          <a:xfrm>
            <a:off x="879840" y="4914360"/>
            <a:ext cx="2813400" cy="56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1775520" y="152280"/>
            <a:ext cx="843480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638cae"/>
                </a:solidFill>
                <a:latin typeface="Gill Sans MT"/>
              </a:rPr>
              <a:t>IL-6 y fibrosis</a:t>
            </a:r>
            <a:endParaRPr b="0" lang="es-ES" sz="36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89" name="Picture 2" descr=""/>
          <p:cNvPicPr/>
          <p:nvPr/>
        </p:nvPicPr>
        <p:blipFill>
          <a:blip r:embed="rId1"/>
          <a:stretch/>
        </p:blipFill>
        <p:spPr>
          <a:xfrm>
            <a:off x="1287000" y="1143000"/>
            <a:ext cx="9617760" cy="5166000"/>
          </a:xfrm>
          <a:prstGeom prst="rect">
            <a:avLst/>
          </a:prstGeom>
          <a:ln>
            <a:noFill/>
          </a:ln>
        </p:spPr>
      </p:pic>
      <p:sp>
        <p:nvSpPr>
          <p:cNvPr id="390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3" descr=""/>
          <p:cNvPicPr/>
          <p:nvPr/>
        </p:nvPicPr>
        <p:blipFill>
          <a:blip r:embed="rId1"/>
          <a:stretch/>
        </p:blipFill>
        <p:spPr>
          <a:xfrm>
            <a:off x="3633480" y="140040"/>
            <a:ext cx="5760360" cy="1581480"/>
          </a:xfrm>
          <a:prstGeom prst="rect">
            <a:avLst/>
          </a:prstGeom>
          <a:ln>
            <a:noFill/>
          </a:ln>
        </p:spPr>
      </p:pic>
      <p:pic>
        <p:nvPicPr>
          <p:cNvPr id="392" name="Picture 5" descr=""/>
          <p:cNvPicPr/>
          <p:nvPr/>
        </p:nvPicPr>
        <p:blipFill>
          <a:blip r:embed="rId2"/>
          <a:stretch/>
        </p:blipFill>
        <p:spPr>
          <a:xfrm>
            <a:off x="1194840" y="2640960"/>
            <a:ext cx="4874040" cy="2224440"/>
          </a:xfrm>
          <a:prstGeom prst="rect">
            <a:avLst/>
          </a:prstGeom>
          <a:ln>
            <a:noFill/>
          </a:ln>
        </p:spPr>
      </p:pic>
      <p:pic>
        <p:nvPicPr>
          <p:cNvPr id="393" name="Picture 9" descr=""/>
          <p:cNvPicPr/>
          <p:nvPr/>
        </p:nvPicPr>
        <p:blipFill>
          <a:blip r:embed="rId3"/>
          <a:stretch/>
        </p:blipFill>
        <p:spPr>
          <a:xfrm>
            <a:off x="6239880" y="2467440"/>
            <a:ext cx="4824000" cy="2397960"/>
          </a:xfrm>
          <a:prstGeom prst="rect">
            <a:avLst/>
          </a:prstGeom>
          <a:ln>
            <a:noFill/>
          </a:ln>
        </p:spPr>
      </p:pic>
      <p:pic>
        <p:nvPicPr>
          <p:cNvPr id="394" name="Picture 25" descr="Resultado de imagen de dinesh khanna"/>
          <p:cNvPicPr/>
          <p:nvPr/>
        </p:nvPicPr>
        <p:blipFill>
          <a:blip r:embed="rId4"/>
          <a:stretch/>
        </p:blipFill>
        <p:spPr>
          <a:xfrm>
            <a:off x="479520" y="168840"/>
            <a:ext cx="2267280" cy="1599840"/>
          </a:xfrm>
          <a:prstGeom prst="rect">
            <a:avLst/>
          </a:prstGeom>
          <a:ln>
            <a:noFill/>
          </a:ln>
        </p:spPr>
      </p:pic>
      <p:pic>
        <p:nvPicPr>
          <p:cNvPr id="395" name="Imagen 20" descr=""/>
          <p:cNvPicPr/>
          <p:nvPr/>
        </p:nvPicPr>
        <p:blipFill>
          <a:blip r:embed="rId5"/>
          <a:stretch/>
        </p:blipFill>
        <p:spPr>
          <a:xfrm>
            <a:off x="2202120" y="5445360"/>
            <a:ext cx="8075520" cy="73584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6382440" y="5058360"/>
            <a:ext cx="41943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72c4bd"/>
                </a:solidFill>
                <a:latin typeface="Gill Sans MT"/>
              </a:rPr>
              <a:t> </a:t>
            </a:r>
            <a:r>
              <a:rPr b="0" lang="es-ES" sz="1800" spc="-1" strike="noStrike">
                <a:solidFill>
                  <a:srgbClr val="72c4bd"/>
                </a:solidFill>
                <a:latin typeface="Gill Sans MT"/>
              </a:rPr>
              <a:t>Placebo (n=43)            Tocilizumab (n=44)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2423520" y="1950480"/>
            <a:ext cx="2016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72c4bd"/>
                </a:solidFill>
                <a:latin typeface="Gill Sans MT"/>
              </a:rPr>
              <a:t> </a:t>
            </a:r>
            <a:r>
              <a:rPr b="1" lang="es-ES" sz="2400" spc="-1" strike="noStrike">
                <a:solidFill>
                  <a:srgbClr val="72c4bd"/>
                </a:solidFill>
                <a:latin typeface="Gill Sans MT"/>
              </a:rPr>
              <a:t>Piel (mRSS)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98" name="CustomShape 3"/>
          <p:cNvSpPr/>
          <p:nvPr/>
        </p:nvSpPr>
        <p:spPr>
          <a:xfrm>
            <a:off x="7680240" y="1950480"/>
            <a:ext cx="2369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72c4bd"/>
                </a:solidFill>
                <a:latin typeface="Gill Sans MT"/>
              </a:rPr>
              <a:t> </a:t>
            </a:r>
            <a:r>
              <a:rPr b="1" lang="es-ES" sz="2400" spc="-1" strike="noStrike">
                <a:solidFill>
                  <a:srgbClr val="72c4bd"/>
                </a:solidFill>
                <a:latin typeface="Gill Sans MT"/>
              </a:rPr>
              <a:t>Pulmón (FVC)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99" name="Imagen 1" descr=""/>
          <p:cNvPicPr/>
          <p:nvPr/>
        </p:nvPicPr>
        <p:blipFill>
          <a:blip r:embed="rId6"/>
          <a:stretch/>
        </p:blipFill>
        <p:spPr>
          <a:xfrm>
            <a:off x="9185760" y="700560"/>
            <a:ext cx="2873520" cy="460800"/>
          </a:xfrm>
          <a:prstGeom prst="rect">
            <a:avLst/>
          </a:prstGeom>
          <a:ln>
            <a:noFill/>
          </a:ln>
        </p:spPr>
      </p:pic>
      <p:sp>
        <p:nvSpPr>
          <p:cNvPr id="400" name="CustomShape 4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 descr="Faculty Database Production Server | David Geffen School of Medicine at UCLA"/>
          <p:cNvPicPr/>
          <p:nvPr/>
        </p:nvPicPr>
        <p:blipFill>
          <a:blip r:embed="rId1"/>
          <a:stretch/>
        </p:blipFill>
        <p:spPr>
          <a:xfrm>
            <a:off x="8962200" y="144000"/>
            <a:ext cx="1275840" cy="1904760"/>
          </a:xfrm>
          <a:prstGeom prst="rect">
            <a:avLst/>
          </a:prstGeom>
          <a:ln>
            <a:noFill/>
          </a:ln>
        </p:spPr>
      </p:pic>
      <p:pic>
        <p:nvPicPr>
          <p:cNvPr id="402" name="Imagen 4" descr=""/>
          <p:cNvPicPr/>
          <p:nvPr/>
        </p:nvPicPr>
        <p:blipFill>
          <a:blip r:embed="rId2"/>
          <a:stretch/>
        </p:blipFill>
        <p:spPr>
          <a:xfrm>
            <a:off x="202680" y="10080"/>
            <a:ext cx="5588640" cy="1186560"/>
          </a:xfrm>
          <a:prstGeom prst="rect">
            <a:avLst/>
          </a:prstGeom>
          <a:ln>
            <a:noFill/>
          </a:ln>
        </p:spPr>
      </p:pic>
      <p:pic>
        <p:nvPicPr>
          <p:cNvPr id="403" name="Imagen 5" descr=""/>
          <p:cNvPicPr/>
          <p:nvPr/>
        </p:nvPicPr>
        <p:blipFill>
          <a:blip r:embed="rId3"/>
          <a:stretch/>
        </p:blipFill>
        <p:spPr>
          <a:xfrm>
            <a:off x="10335960" y="144000"/>
            <a:ext cx="1458360" cy="1896840"/>
          </a:xfrm>
          <a:prstGeom prst="rect">
            <a:avLst/>
          </a:prstGeom>
          <a:ln>
            <a:noFill/>
          </a:ln>
        </p:spPr>
      </p:pic>
      <p:pic>
        <p:nvPicPr>
          <p:cNvPr id="404" name="Imagen 6" descr=""/>
          <p:cNvPicPr/>
          <p:nvPr/>
        </p:nvPicPr>
        <p:blipFill>
          <a:blip r:embed="rId4"/>
          <a:stretch/>
        </p:blipFill>
        <p:spPr>
          <a:xfrm>
            <a:off x="217440" y="1294560"/>
            <a:ext cx="1972800" cy="1487160"/>
          </a:xfrm>
          <a:prstGeom prst="rect">
            <a:avLst/>
          </a:prstGeom>
          <a:ln>
            <a:noFill/>
          </a:ln>
        </p:spPr>
      </p:pic>
      <p:graphicFrame>
        <p:nvGraphicFramePr>
          <p:cNvPr id="405" name="Table 1"/>
          <p:cNvGraphicFramePr/>
          <p:nvPr/>
        </p:nvGraphicFramePr>
        <p:xfrm>
          <a:off x="2220120" y="5023440"/>
          <a:ext cx="3746520" cy="1293840"/>
        </p:xfrm>
        <a:graphic>
          <a:graphicData uri="http://schemas.openxmlformats.org/drawingml/2006/table">
            <a:tbl>
              <a:tblPr/>
              <a:tblGrid>
                <a:gridCol w="1250640"/>
                <a:gridCol w="549000"/>
                <a:gridCol w="618120"/>
                <a:gridCol w="1328760"/>
              </a:tblGrid>
              <a:tr h="511560">
                <a:tc>
                  <a:txBody>
                    <a:bodyPr lIns="72720" rIns="72720" tIns="36360" bIns="363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%pFVC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PBO</a:t>
                      </a:r>
                      <a:endParaRPr b="0" lang="es-ES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n=106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3a86c3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TCZ</a:t>
                      </a:r>
                      <a:endParaRPr b="0" lang="es-ES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n=104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Difference (95% CI) Nominal </a:t>
                      </a:r>
                      <a:r>
                        <a:rPr b="0" i="1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 Value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808080"/>
                    </a:solidFill>
                  </a:tcPr>
                </a:tc>
              </a:tr>
              <a:tr h="391320">
                <a:tc>
                  <a:txBody>
                    <a:bodyPr lIns="72720" rIns="72720" tIns="36360" bIns="363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LSM change from baseline at week 48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-4.6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-0.4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4.2 (2.0, 6.4) </a:t>
                      </a:r>
                      <a:br/>
                      <a:r>
                        <a:rPr b="0" i="1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=0.0002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91320">
                <a:tc>
                  <a:txBody>
                    <a:bodyPr lIns="72720" rIns="72720" tIns="36360" bIns="363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Absolute change in FVC, mL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-190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-24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 lIns="72720" rIns="72720" tIns="36360" bIns="36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167 (83, 250) </a:t>
                      </a:r>
                      <a:br/>
                      <a:r>
                        <a:rPr b="0" i="1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=0.0001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72720" marR="727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6" name="Table 2"/>
          <p:cNvGraphicFramePr/>
          <p:nvPr/>
        </p:nvGraphicFramePr>
        <p:xfrm>
          <a:off x="6132240" y="5029560"/>
          <a:ext cx="3600000" cy="1293840"/>
        </p:xfrm>
        <a:graphic>
          <a:graphicData uri="http://schemas.openxmlformats.org/drawingml/2006/table">
            <a:tbl>
              <a:tblPr/>
              <a:tblGrid>
                <a:gridCol w="1239120"/>
                <a:gridCol w="489960"/>
                <a:gridCol w="489960"/>
                <a:gridCol w="1380960"/>
              </a:tblGrid>
              <a:tr h="414360">
                <a:tc>
                  <a:txBody>
                    <a:bodyPr lIns="69120" rIns="69120" tIns="34560" bIns="345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%pFVC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PBO</a:t>
                      </a:r>
                      <a:endParaRPr b="0" lang="es-ES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n=63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3a86c3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TCZ</a:t>
                      </a:r>
                      <a:endParaRPr b="0" lang="es-ES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n=67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Difference (95% CI) Nominal </a:t>
                      </a:r>
                      <a:r>
                        <a:rPr b="0" i="1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ffffff"/>
                          </a:solidFill>
                          <a:latin typeface="Gill Sans MT"/>
                        </a:rPr>
                        <a:t> Value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808080"/>
                    </a:solidFill>
                  </a:tcPr>
                </a:tc>
              </a:tr>
              <a:tr h="586800">
                <a:tc>
                  <a:txBody>
                    <a:bodyPr lIns="69120" rIns="69120" tIns="34560" bIns="345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LSM change from baseline at week 48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-6.5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-0.1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6.4 (3.3, 9.4) </a:t>
                      </a:r>
                      <a:br/>
                      <a:r>
                        <a:rPr b="0" i="1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&lt;0.0001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414360">
                <a:tc>
                  <a:txBody>
                    <a:bodyPr lIns="69120" rIns="69120" tIns="34560" bIns="3456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Absolute change in FVC, mL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-257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-20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 lIns="69120" rIns="69120" tIns="34560" bIns="345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238 (119, 357) </a:t>
                      </a:r>
                      <a:br/>
                      <a:r>
                        <a:rPr b="0" i="1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p</a:t>
                      </a: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=0.0001</a:t>
                      </a:r>
                      <a:endParaRPr b="0" lang="es-ES" sz="1000" spc="-1" strike="noStrike">
                        <a:latin typeface="Arial"/>
                      </a:endParaRPr>
                    </a:p>
                  </a:txBody>
                  <a:tcPr marL="69120" marR="69120">
                    <a:lnL w="12240">
                      <a:solidFill>
                        <a:srgbClr val="a6a6a6"/>
                      </a:solidFill>
                    </a:lnL>
                    <a:lnR w="12240">
                      <a:solidFill>
                        <a:srgbClr val="a6a6a6"/>
                      </a:solidFill>
                    </a:lnR>
                    <a:lnT w="12240">
                      <a:solidFill>
                        <a:srgbClr val="a6a6a6"/>
                      </a:solidFill>
                    </a:lnT>
                    <a:lnB w="12240">
                      <a:solidFill>
                        <a:srgbClr val="a6a6a6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407" name="Group 3"/>
          <p:cNvGrpSpPr/>
          <p:nvPr/>
        </p:nvGrpSpPr>
        <p:grpSpPr>
          <a:xfrm>
            <a:off x="6076800" y="2158920"/>
            <a:ext cx="3767040" cy="2819880"/>
            <a:chOff x="6076800" y="2158920"/>
            <a:chExt cx="3767040" cy="2819880"/>
          </a:xfrm>
        </p:grpSpPr>
        <p:grpSp>
          <p:nvGrpSpPr>
            <p:cNvPr id="408" name="Group 4"/>
            <p:cNvGrpSpPr/>
            <p:nvPr/>
          </p:nvGrpSpPr>
          <p:grpSpPr>
            <a:xfrm>
              <a:off x="6076800" y="2290320"/>
              <a:ext cx="3767040" cy="2688480"/>
              <a:chOff x="6076800" y="2290320"/>
              <a:chExt cx="3767040" cy="2688480"/>
            </a:xfrm>
          </p:grpSpPr>
          <p:sp>
            <p:nvSpPr>
              <p:cNvPr id="409" name="CustomShape 5"/>
              <p:cNvSpPr/>
              <p:nvPr/>
            </p:nvSpPr>
            <p:spPr>
              <a:xfrm>
                <a:off x="8117640" y="4795920"/>
                <a:ext cx="398880" cy="182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0" rIns="0" tIns="0" bIns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Week</a:t>
                </a:r>
                <a:endParaRPr b="0" lang="es-ES" sz="1200" spc="-1" strike="noStrike">
                  <a:latin typeface="Arial"/>
                </a:endParaRPr>
              </a:p>
            </p:txBody>
          </p:sp>
          <p:grpSp>
            <p:nvGrpSpPr>
              <p:cNvPr id="410" name="Group 6"/>
              <p:cNvGrpSpPr/>
              <p:nvPr/>
            </p:nvGrpSpPr>
            <p:grpSpPr>
              <a:xfrm>
                <a:off x="6076800" y="2290320"/>
                <a:ext cx="3767040" cy="2520720"/>
                <a:chOff x="6076800" y="2290320"/>
                <a:chExt cx="3767040" cy="2520720"/>
              </a:xfrm>
            </p:grpSpPr>
            <p:sp>
              <p:nvSpPr>
                <p:cNvPr id="411" name="CustomShape 7"/>
                <p:cNvSpPr/>
                <p:nvPr/>
              </p:nvSpPr>
              <p:spPr>
                <a:xfrm>
                  <a:off x="6725880" y="2482200"/>
                  <a:ext cx="3084480" cy="2111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r="5400000" dist="4284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grpSp>
              <p:nvGrpSpPr>
                <p:cNvPr id="412" name="Group 8"/>
                <p:cNvGrpSpPr/>
                <p:nvPr/>
              </p:nvGrpSpPr>
              <p:grpSpPr>
                <a:xfrm>
                  <a:off x="7033680" y="4600440"/>
                  <a:ext cx="2810160" cy="191880"/>
                  <a:chOff x="7033680" y="4600440"/>
                  <a:chExt cx="2810160" cy="191880"/>
                </a:xfrm>
              </p:grpSpPr>
              <p:sp>
                <p:nvSpPr>
                  <p:cNvPr id="413" name="CustomShape 9"/>
                  <p:cNvSpPr/>
                  <p:nvPr/>
                </p:nvSpPr>
                <p:spPr>
                  <a:xfrm>
                    <a:off x="7033680" y="4670280"/>
                    <a:ext cx="57600" cy="122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0" rIns="0" tIns="0" bIns="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800" spc="-1" strike="noStrike">
                        <a:solidFill>
                          <a:srgbClr val="000000"/>
                        </a:solidFill>
                        <a:latin typeface="Arial"/>
                      </a:rPr>
                      <a:t>8</a:t>
                    </a:r>
                    <a:endParaRPr b="0" lang="es-ES" sz="800" spc="-1" strike="noStrike">
                      <a:latin typeface="Arial"/>
                    </a:endParaRPr>
                  </a:p>
                </p:txBody>
              </p:sp>
              <p:sp>
                <p:nvSpPr>
                  <p:cNvPr id="414" name="CustomShape 10"/>
                  <p:cNvSpPr/>
                  <p:nvPr/>
                </p:nvSpPr>
                <p:spPr>
                  <a:xfrm>
                    <a:off x="7696440" y="4670280"/>
                    <a:ext cx="113760" cy="122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0" rIns="0" tIns="0" bIns="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800" spc="-1" strike="noStrike">
                        <a:solidFill>
                          <a:srgbClr val="000000"/>
                        </a:solidFill>
                        <a:latin typeface="Arial"/>
                      </a:rPr>
                      <a:t>16</a:t>
                    </a:r>
                    <a:endParaRPr b="0" lang="es-ES" sz="800" spc="-1" strike="noStrike">
                      <a:latin typeface="Arial"/>
                    </a:endParaRPr>
                  </a:p>
                </p:txBody>
              </p:sp>
              <p:sp>
                <p:nvSpPr>
                  <p:cNvPr id="415" name="CustomShape 11"/>
                  <p:cNvSpPr/>
                  <p:nvPr/>
                </p:nvSpPr>
                <p:spPr>
                  <a:xfrm>
                    <a:off x="8372880" y="4670280"/>
                    <a:ext cx="113760" cy="122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0" rIns="0" tIns="0" bIns="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800" spc="-1" strike="noStrike">
                        <a:solidFill>
                          <a:srgbClr val="000000"/>
                        </a:solidFill>
                        <a:latin typeface="Arial"/>
                      </a:rPr>
                      <a:t>24</a:t>
                    </a:r>
                    <a:endParaRPr b="0" lang="es-ES" sz="800" spc="-1" strike="noStrike">
                      <a:latin typeface="Arial"/>
                    </a:endParaRPr>
                  </a:p>
                </p:txBody>
              </p:sp>
              <p:sp>
                <p:nvSpPr>
                  <p:cNvPr id="416" name="CustomShape 12"/>
                  <p:cNvSpPr/>
                  <p:nvPr/>
                </p:nvSpPr>
                <p:spPr>
                  <a:xfrm>
                    <a:off x="9051480" y="4670280"/>
                    <a:ext cx="113760" cy="122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0" rIns="0" tIns="0" bIns="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800" spc="-1" strike="noStrike">
                        <a:solidFill>
                          <a:srgbClr val="000000"/>
                        </a:solidFill>
                        <a:latin typeface="Arial"/>
                      </a:rPr>
                      <a:t>36</a:t>
                    </a:r>
                    <a:endParaRPr b="0" lang="es-ES" sz="800" spc="-1" strike="noStrike">
                      <a:latin typeface="Arial"/>
                    </a:endParaRPr>
                  </a:p>
                </p:txBody>
              </p:sp>
              <p:sp>
                <p:nvSpPr>
                  <p:cNvPr id="417" name="CustomShape 13"/>
                  <p:cNvSpPr/>
                  <p:nvPr/>
                </p:nvSpPr>
                <p:spPr>
                  <a:xfrm>
                    <a:off x="9730080" y="4670280"/>
                    <a:ext cx="113760" cy="122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0" rIns="0" tIns="0" bIns="0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800" spc="-1" strike="noStrike">
                        <a:solidFill>
                          <a:srgbClr val="000000"/>
                        </a:solidFill>
                        <a:latin typeface="Arial"/>
                      </a:rPr>
                      <a:t>48</a:t>
                    </a:r>
                    <a:endParaRPr b="0" lang="es-ES" sz="800" spc="-1" strike="noStrike">
                      <a:latin typeface="Arial"/>
                    </a:endParaRPr>
                  </a:p>
                </p:txBody>
              </p:sp>
              <p:sp>
                <p:nvSpPr>
                  <p:cNvPr id="418" name="Line 14"/>
                  <p:cNvSpPr/>
                  <p:nvPr/>
                </p:nvSpPr>
                <p:spPr>
                  <a:xfrm flipV="1">
                    <a:off x="9087840" y="4600440"/>
                    <a:ext cx="0" cy="45000"/>
                  </a:xfrm>
                  <a:prstGeom prst="line">
                    <a:avLst/>
                  </a:prstGeom>
                  <a:ln w="1260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9" name="Line 15"/>
                  <p:cNvSpPr/>
                  <p:nvPr/>
                </p:nvSpPr>
                <p:spPr>
                  <a:xfrm flipV="1">
                    <a:off x="7735320" y="4600440"/>
                    <a:ext cx="0" cy="45000"/>
                  </a:xfrm>
                  <a:prstGeom prst="line">
                    <a:avLst/>
                  </a:prstGeom>
                  <a:ln w="1260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0" name="Line 16"/>
                  <p:cNvSpPr/>
                  <p:nvPr/>
                </p:nvSpPr>
                <p:spPr>
                  <a:xfrm flipV="1">
                    <a:off x="8411760" y="4600440"/>
                    <a:ext cx="0" cy="45000"/>
                  </a:xfrm>
                  <a:prstGeom prst="line">
                    <a:avLst/>
                  </a:prstGeom>
                  <a:ln w="1260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1" name="Line 17"/>
                  <p:cNvSpPr/>
                  <p:nvPr/>
                </p:nvSpPr>
                <p:spPr>
                  <a:xfrm flipV="1">
                    <a:off x="7054560" y="4600440"/>
                    <a:ext cx="0" cy="45000"/>
                  </a:xfrm>
                  <a:prstGeom prst="line">
                    <a:avLst/>
                  </a:prstGeom>
                  <a:ln w="1260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422" name="Line 18"/>
                <p:cNvSpPr/>
                <p:nvPr/>
              </p:nvSpPr>
              <p:spPr>
                <a:xfrm>
                  <a:off x="6857640" y="4372560"/>
                  <a:ext cx="199080" cy="0"/>
                </a:xfrm>
                <a:prstGeom prst="line">
                  <a:avLst/>
                </a:prstGeom>
                <a:ln w="25560">
                  <a:solidFill>
                    <a:srgbClr val="3951a3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3" name="Line 19"/>
                <p:cNvSpPr/>
                <p:nvPr/>
              </p:nvSpPr>
              <p:spPr>
                <a:xfrm>
                  <a:off x="7540920" y="4372560"/>
                  <a:ext cx="201600" cy="0"/>
                </a:xfrm>
                <a:prstGeom prst="line">
                  <a:avLst/>
                </a:prstGeom>
                <a:ln w="25560">
                  <a:solidFill>
                    <a:srgbClr val="ed1c24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4" name="CustomShape 20"/>
                <p:cNvSpPr/>
                <p:nvPr/>
              </p:nvSpPr>
              <p:spPr>
                <a:xfrm>
                  <a:off x="6585480" y="2410920"/>
                  <a:ext cx="5760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3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25" name="CustomShape 21"/>
                <p:cNvSpPr/>
                <p:nvPr/>
              </p:nvSpPr>
              <p:spPr>
                <a:xfrm>
                  <a:off x="6922800" y="4339080"/>
                  <a:ext cx="69120" cy="69480"/>
                </a:xfrm>
                <a:custGeom>
                  <a:avLst/>
                  <a:gdLst/>
                  <a:ahLst/>
                  <a:rect l="l" t="t" r="r" b="b"/>
                  <a:pathLst>
                    <a:path w="60" h="62">
                      <a:moveTo>
                        <a:pt x="60" y="30"/>
                      </a:moveTo>
                      <a:lnTo>
                        <a:pt x="60" y="30"/>
                      </a:lnTo>
                      <a:lnTo>
                        <a:pt x="60" y="36"/>
                      </a:lnTo>
                      <a:lnTo>
                        <a:pt x="58" y="42"/>
                      </a:lnTo>
                      <a:lnTo>
                        <a:pt x="52" y="52"/>
                      </a:lnTo>
                      <a:lnTo>
                        <a:pt x="42" y="58"/>
                      </a:lnTo>
                      <a:lnTo>
                        <a:pt x="36" y="60"/>
                      </a:lnTo>
                      <a:lnTo>
                        <a:pt x="30" y="62"/>
                      </a:lnTo>
                      <a:lnTo>
                        <a:pt x="30" y="62"/>
                      </a:lnTo>
                      <a:lnTo>
                        <a:pt x="24" y="60"/>
                      </a:lnTo>
                      <a:lnTo>
                        <a:pt x="18" y="58"/>
                      </a:lnTo>
                      <a:lnTo>
                        <a:pt x="8" y="52"/>
                      </a:lnTo>
                      <a:lnTo>
                        <a:pt x="2" y="42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2" y="18"/>
                      </a:lnTo>
                      <a:lnTo>
                        <a:pt x="8" y="8"/>
                      </a:lnTo>
                      <a:lnTo>
                        <a:pt x="18" y="2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6" y="0"/>
                      </a:lnTo>
                      <a:lnTo>
                        <a:pt x="42" y="2"/>
                      </a:lnTo>
                      <a:lnTo>
                        <a:pt x="52" y="8"/>
                      </a:lnTo>
                      <a:lnTo>
                        <a:pt x="58" y="18"/>
                      </a:lnTo>
                      <a:lnTo>
                        <a:pt x="60" y="24"/>
                      </a:lnTo>
                      <a:lnTo>
                        <a:pt x="60" y="30"/>
                      </a:lnTo>
                      <a:lnTo>
                        <a:pt x="60" y="30"/>
                      </a:lnTo>
                      <a:close/>
                    </a:path>
                  </a:pathLst>
                </a:custGeom>
                <a:solidFill>
                  <a:srgbClr val="3951a3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6" name="CustomShape 22"/>
                <p:cNvSpPr/>
                <p:nvPr/>
              </p:nvSpPr>
              <p:spPr>
                <a:xfrm>
                  <a:off x="7605720" y="4339080"/>
                  <a:ext cx="71280" cy="69480"/>
                </a:xfrm>
                <a:custGeom>
                  <a:avLst/>
                  <a:gdLst/>
                  <a:ahLst/>
                  <a:rect l="l" t="t" r="r" b="b"/>
                  <a:pathLst>
                    <a:path w="62" h="62">
                      <a:moveTo>
                        <a:pt x="62" y="30"/>
                      </a:moveTo>
                      <a:lnTo>
                        <a:pt x="62" y="30"/>
                      </a:lnTo>
                      <a:lnTo>
                        <a:pt x="60" y="36"/>
                      </a:lnTo>
                      <a:lnTo>
                        <a:pt x="58" y="42"/>
                      </a:lnTo>
                      <a:lnTo>
                        <a:pt x="52" y="52"/>
                      </a:lnTo>
                      <a:lnTo>
                        <a:pt x="42" y="58"/>
                      </a:lnTo>
                      <a:lnTo>
                        <a:pt x="36" y="60"/>
                      </a:lnTo>
                      <a:lnTo>
                        <a:pt x="30" y="62"/>
                      </a:lnTo>
                      <a:lnTo>
                        <a:pt x="30" y="62"/>
                      </a:lnTo>
                      <a:lnTo>
                        <a:pt x="24" y="60"/>
                      </a:lnTo>
                      <a:lnTo>
                        <a:pt x="18" y="58"/>
                      </a:lnTo>
                      <a:lnTo>
                        <a:pt x="10" y="52"/>
                      </a:lnTo>
                      <a:lnTo>
                        <a:pt x="2" y="42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4"/>
                      </a:lnTo>
                      <a:lnTo>
                        <a:pt x="2" y="18"/>
                      </a:lnTo>
                      <a:lnTo>
                        <a:pt x="10" y="8"/>
                      </a:lnTo>
                      <a:lnTo>
                        <a:pt x="18" y="2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6" y="0"/>
                      </a:lnTo>
                      <a:lnTo>
                        <a:pt x="42" y="2"/>
                      </a:lnTo>
                      <a:lnTo>
                        <a:pt x="52" y="8"/>
                      </a:lnTo>
                      <a:lnTo>
                        <a:pt x="58" y="18"/>
                      </a:lnTo>
                      <a:lnTo>
                        <a:pt x="60" y="24"/>
                      </a:lnTo>
                      <a:lnTo>
                        <a:pt x="62" y="30"/>
                      </a:lnTo>
                      <a:lnTo>
                        <a:pt x="62" y="30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7" name="CustomShape 23"/>
                <p:cNvSpPr/>
                <p:nvPr/>
              </p:nvSpPr>
              <p:spPr>
                <a:xfrm>
                  <a:off x="7092000" y="4306320"/>
                  <a:ext cx="33192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PBO</a:t>
                  </a:r>
                  <a:endParaRPr b="0" lang="es-ES" sz="1200" spc="-1" strike="noStrike">
                    <a:latin typeface="Arial"/>
                  </a:endParaRPr>
                </a:p>
              </p:txBody>
            </p:sp>
            <p:sp>
              <p:nvSpPr>
                <p:cNvPr id="428" name="CustomShape 24"/>
                <p:cNvSpPr/>
                <p:nvPr/>
              </p:nvSpPr>
              <p:spPr>
                <a:xfrm>
                  <a:off x="7774200" y="4306320"/>
                  <a:ext cx="29664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TCZ</a:t>
                  </a:r>
                  <a:endParaRPr b="0" lang="es-ES" sz="1200" spc="-1" strike="noStrike">
                    <a:latin typeface="Arial"/>
                  </a:endParaRPr>
                </a:p>
              </p:txBody>
            </p:sp>
            <p:sp>
              <p:nvSpPr>
                <p:cNvPr id="429" name="CustomShape 25"/>
                <p:cNvSpPr/>
                <p:nvPr/>
              </p:nvSpPr>
              <p:spPr>
                <a:xfrm>
                  <a:off x="6670080" y="2475360"/>
                  <a:ext cx="3098160" cy="2169000"/>
                </a:xfrm>
                <a:custGeom>
                  <a:avLst/>
                  <a:gdLst/>
                  <a:ahLst/>
                  <a:rect l="l" t="t" r="r" b="b"/>
                  <a:pathLst>
                    <a:path w="2676" h="1918">
                      <a:moveTo>
                        <a:pt x="2676" y="1918"/>
                      </a:moveTo>
                      <a:lnTo>
                        <a:pt x="2676" y="1878"/>
                      </a:lnTo>
                      <a:lnTo>
                        <a:pt x="42" y="1878"/>
                      </a:lnTo>
                      <a:lnTo>
                        <a:pt x="4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0" name="CustomShape 26"/>
                <p:cNvSpPr/>
                <p:nvPr/>
              </p:nvSpPr>
              <p:spPr>
                <a:xfrm>
                  <a:off x="6586560" y="2779920"/>
                  <a:ext cx="5760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1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1" name="CustomShape 27"/>
                <p:cNvSpPr/>
                <p:nvPr/>
              </p:nvSpPr>
              <p:spPr>
                <a:xfrm>
                  <a:off x="6586560" y="2957400"/>
                  <a:ext cx="5760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0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2" name="CustomShape 28"/>
                <p:cNvSpPr/>
                <p:nvPr/>
              </p:nvSpPr>
              <p:spPr>
                <a:xfrm>
                  <a:off x="6586560" y="2602440"/>
                  <a:ext cx="5760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2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3" name="CustomShape 29"/>
                <p:cNvSpPr/>
                <p:nvPr/>
              </p:nvSpPr>
              <p:spPr>
                <a:xfrm>
                  <a:off x="6548040" y="313668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1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4" name="CustomShape 30"/>
                <p:cNvSpPr/>
                <p:nvPr/>
              </p:nvSpPr>
              <p:spPr>
                <a:xfrm>
                  <a:off x="6548040" y="331416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2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5" name="CustomShape 31"/>
                <p:cNvSpPr/>
                <p:nvPr/>
              </p:nvSpPr>
              <p:spPr>
                <a:xfrm>
                  <a:off x="6548040" y="349344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3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6" name="CustomShape 32"/>
                <p:cNvSpPr/>
                <p:nvPr/>
              </p:nvSpPr>
              <p:spPr>
                <a:xfrm>
                  <a:off x="6548040" y="367092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4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7" name="CustomShape 33"/>
                <p:cNvSpPr/>
                <p:nvPr/>
              </p:nvSpPr>
              <p:spPr>
                <a:xfrm>
                  <a:off x="6547320" y="384840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5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8" name="CustomShape 34"/>
                <p:cNvSpPr/>
                <p:nvPr/>
              </p:nvSpPr>
              <p:spPr>
                <a:xfrm>
                  <a:off x="6548040" y="402768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6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39" name="CustomShape 35"/>
                <p:cNvSpPr/>
                <p:nvPr/>
              </p:nvSpPr>
              <p:spPr>
                <a:xfrm>
                  <a:off x="6548040" y="4205160"/>
                  <a:ext cx="114120" cy="12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7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40" name="Line 36"/>
                <p:cNvSpPr/>
                <p:nvPr/>
              </p:nvSpPr>
              <p:spPr>
                <a:xfrm>
                  <a:off x="6667920" y="424800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1" name="Line 37"/>
                <p:cNvSpPr/>
                <p:nvPr/>
              </p:nvSpPr>
              <p:spPr>
                <a:xfrm>
                  <a:off x="6667920" y="406152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2" name="Line 38"/>
                <p:cNvSpPr/>
                <p:nvPr/>
              </p:nvSpPr>
              <p:spPr>
                <a:xfrm>
                  <a:off x="6667920" y="388404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3" name="Line 39"/>
                <p:cNvSpPr/>
                <p:nvPr/>
              </p:nvSpPr>
              <p:spPr>
                <a:xfrm>
                  <a:off x="6667920" y="370476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4" name="Line 40"/>
                <p:cNvSpPr/>
                <p:nvPr/>
              </p:nvSpPr>
              <p:spPr>
                <a:xfrm>
                  <a:off x="6667920" y="352728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5" name="Line 41"/>
                <p:cNvSpPr/>
                <p:nvPr/>
              </p:nvSpPr>
              <p:spPr>
                <a:xfrm>
                  <a:off x="6667920" y="334980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6" name="Line 42"/>
                <p:cNvSpPr/>
                <p:nvPr/>
              </p:nvSpPr>
              <p:spPr>
                <a:xfrm>
                  <a:off x="6667920" y="317052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7" name="Line 43"/>
                <p:cNvSpPr/>
                <p:nvPr/>
              </p:nvSpPr>
              <p:spPr>
                <a:xfrm>
                  <a:off x="6667920" y="299304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8" name="Line 44"/>
                <p:cNvSpPr/>
                <p:nvPr/>
              </p:nvSpPr>
              <p:spPr>
                <a:xfrm>
                  <a:off x="6667920" y="281556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9" name="Line 45"/>
                <p:cNvSpPr/>
                <p:nvPr/>
              </p:nvSpPr>
              <p:spPr>
                <a:xfrm>
                  <a:off x="6667920" y="263628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0" name="CustomShape 46"/>
                <p:cNvSpPr/>
                <p:nvPr/>
              </p:nvSpPr>
              <p:spPr>
                <a:xfrm>
                  <a:off x="6541200" y="4389840"/>
                  <a:ext cx="83880" cy="2437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8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51" name="CustomShape 47"/>
                <p:cNvSpPr/>
                <p:nvPr/>
              </p:nvSpPr>
              <p:spPr>
                <a:xfrm>
                  <a:off x="6541200" y="4567320"/>
                  <a:ext cx="83880" cy="2437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b="1" lang="en-US" sz="800" spc="-1" strike="noStrike">
                      <a:solidFill>
                        <a:srgbClr val="000000"/>
                      </a:solidFill>
                      <a:latin typeface="Arial"/>
                    </a:rPr>
                    <a:t>9</a:t>
                  </a:r>
                  <a:endParaRPr b="0" lang="es-ES" sz="800" spc="-1" strike="noStrike">
                    <a:latin typeface="Arial"/>
                  </a:endParaRPr>
                </a:p>
              </p:txBody>
            </p:sp>
            <p:sp>
              <p:nvSpPr>
                <p:cNvPr id="452" name="Line 48"/>
                <p:cNvSpPr/>
                <p:nvPr/>
              </p:nvSpPr>
              <p:spPr>
                <a:xfrm>
                  <a:off x="6667920" y="443484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3" name="Line 49"/>
                <p:cNvSpPr/>
                <p:nvPr/>
              </p:nvSpPr>
              <p:spPr>
                <a:xfrm>
                  <a:off x="6667920" y="4600440"/>
                  <a:ext cx="50760" cy="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454" name="Group 50"/>
                <p:cNvGrpSpPr/>
                <p:nvPr/>
              </p:nvGrpSpPr>
              <p:grpSpPr>
                <a:xfrm>
                  <a:off x="7068960" y="2574720"/>
                  <a:ext cx="2773800" cy="1983240"/>
                  <a:chOff x="7068960" y="2574720"/>
                  <a:chExt cx="2773800" cy="1983240"/>
                </a:xfrm>
              </p:grpSpPr>
              <p:sp>
                <p:nvSpPr>
                  <p:cNvPr id="455" name="Line 51"/>
                  <p:cNvSpPr/>
                  <p:nvPr/>
                </p:nvSpPr>
                <p:spPr>
                  <a:xfrm flipV="1">
                    <a:off x="7095600" y="3117240"/>
                    <a:ext cx="0" cy="53568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6" name="Line 52"/>
                  <p:cNvSpPr/>
                  <p:nvPr/>
                </p:nvSpPr>
                <p:spPr>
                  <a:xfrm>
                    <a:off x="7073640" y="311724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7" name="Line 53"/>
                  <p:cNvSpPr/>
                  <p:nvPr/>
                </p:nvSpPr>
                <p:spPr>
                  <a:xfrm>
                    <a:off x="7073640" y="365292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8" name="Line 54"/>
                  <p:cNvSpPr/>
                  <p:nvPr/>
                </p:nvSpPr>
                <p:spPr>
                  <a:xfrm>
                    <a:off x="7073640" y="311724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9" name="Line 55"/>
                  <p:cNvSpPr/>
                  <p:nvPr/>
                </p:nvSpPr>
                <p:spPr>
                  <a:xfrm flipV="1">
                    <a:off x="7626600" y="3170160"/>
                    <a:ext cx="0" cy="61128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0" name="Line 56"/>
                  <p:cNvSpPr/>
                  <p:nvPr/>
                </p:nvSpPr>
                <p:spPr>
                  <a:xfrm>
                    <a:off x="7605720" y="317016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1" name="Line 57"/>
                  <p:cNvSpPr/>
                  <p:nvPr/>
                </p:nvSpPr>
                <p:spPr>
                  <a:xfrm>
                    <a:off x="7605720" y="378144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2" name="Line 58"/>
                  <p:cNvSpPr/>
                  <p:nvPr/>
                </p:nvSpPr>
                <p:spPr>
                  <a:xfrm>
                    <a:off x="7605720" y="317016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3" name="Line 59"/>
                  <p:cNvSpPr/>
                  <p:nvPr/>
                </p:nvSpPr>
                <p:spPr>
                  <a:xfrm flipV="1">
                    <a:off x="8157960" y="3235680"/>
                    <a:ext cx="0" cy="64188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4" name="Line 60"/>
                  <p:cNvSpPr/>
                  <p:nvPr/>
                </p:nvSpPr>
                <p:spPr>
                  <a:xfrm>
                    <a:off x="8135280" y="3235680"/>
                    <a:ext cx="4428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5" name="Line 61"/>
                  <p:cNvSpPr/>
                  <p:nvPr/>
                </p:nvSpPr>
                <p:spPr>
                  <a:xfrm>
                    <a:off x="8135280" y="3877560"/>
                    <a:ext cx="4428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6" name="Line 62"/>
                  <p:cNvSpPr/>
                  <p:nvPr/>
                </p:nvSpPr>
                <p:spPr>
                  <a:xfrm>
                    <a:off x="8135280" y="3235680"/>
                    <a:ext cx="4428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7" name="Line 63"/>
                  <p:cNvSpPr/>
                  <p:nvPr/>
                </p:nvSpPr>
                <p:spPr>
                  <a:xfrm flipV="1">
                    <a:off x="8954640" y="3585600"/>
                    <a:ext cx="0" cy="85356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8" name="Line 64"/>
                  <p:cNvSpPr/>
                  <p:nvPr/>
                </p:nvSpPr>
                <p:spPr>
                  <a:xfrm>
                    <a:off x="8931960" y="358560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9" name="Line 65"/>
                  <p:cNvSpPr/>
                  <p:nvPr/>
                </p:nvSpPr>
                <p:spPr>
                  <a:xfrm>
                    <a:off x="8931960" y="443916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0" name="Line 66"/>
                  <p:cNvSpPr/>
                  <p:nvPr/>
                </p:nvSpPr>
                <p:spPr>
                  <a:xfrm>
                    <a:off x="8931960" y="358560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1" name="Line 67"/>
                  <p:cNvSpPr/>
                  <p:nvPr/>
                </p:nvSpPr>
                <p:spPr>
                  <a:xfrm flipV="1">
                    <a:off x="9752400" y="3741120"/>
                    <a:ext cx="0" cy="81684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2" name="Line 68"/>
                  <p:cNvSpPr/>
                  <p:nvPr/>
                </p:nvSpPr>
                <p:spPr>
                  <a:xfrm>
                    <a:off x="9728640" y="374112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3" name="Line 69"/>
                  <p:cNvSpPr/>
                  <p:nvPr/>
                </p:nvSpPr>
                <p:spPr>
                  <a:xfrm>
                    <a:off x="9728640" y="455796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4" name="Line 70"/>
                  <p:cNvSpPr/>
                  <p:nvPr/>
                </p:nvSpPr>
                <p:spPr>
                  <a:xfrm>
                    <a:off x="9728640" y="374112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5" name="Line 71"/>
                  <p:cNvSpPr/>
                  <p:nvPr/>
                </p:nvSpPr>
                <p:spPr>
                  <a:xfrm flipV="1">
                    <a:off x="7155000" y="2974320"/>
                    <a:ext cx="0" cy="51336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6" name="Line 72"/>
                  <p:cNvSpPr/>
                  <p:nvPr/>
                </p:nvSpPr>
                <p:spPr>
                  <a:xfrm>
                    <a:off x="7133040" y="2974320"/>
                    <a:ext cx="453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7" name="Line 73"/>
                  <p:cNvSpPr/>
                  <p:nvPr/>
                </p:nvSpPr>
                <p:spPr>
                  <a:xfrm>
                    <a:off x="7133040" y="3487680"/>
                    <a:ext cx="453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8" name="Line 74"/>
                  <p:cNvSpPr/>
                  <p:nvPr/>
                </p:nvSpPr>
                <p:spPr>
                  <a:xfrm>
                    <a:off x="7133040" y="2974320"/>
                    <a:ext cx="453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9" name="Line 75"/>
                  <p:cNvSpPr/>
                  <p:nvPr/>
                </p:nvSpPr>
                <p:spPr>
                  <a:xfrm flipV="1">
                    <a:off x="7687800" y="2717640"/>
                    <a:ext cx="0" cy="59364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0" name="Line 76"/>
                  <p:cNvSpPr/>
                  <p:nvPr/>
                </p:nvSpPr>
                <p:spPr>
                  <a:xfrm>
                    <a:off x="7664400" y="271764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1" name="Line 77"/>
                  <p:cNvSpPr/>
                  <p:nvPr/>
                </p:nvSpPr>
                <p:spPr>
                  <a:xfrm>
                    <a:off x="7664400" y="331128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2" name="Line 78"/>
                  <p:cNvSpPr/>
                  <p:nvPr/>
                </p:nvSpPr>
                <p:spPr>
                  <a:xfrm>
                    <a:off x="7664400" y="271764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3" name="Line 79"/>
                  <p:cNvSpPr/>
                  <p:nvPr/>
                </p:nvSpPr>
                <p:spPr>
                  <a:xfrm flipV="1">
                    <a:off x="8217360" y="2724120"/>
                    <a:ext cx="0" cy="62388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4" name="Line 80"/>
                  <p:cNvSpPr/>
                  <p:nvPr/>
                </p:nvSpPr>
                <p:spPr>
                  <a:xfrm>
                    <a:off x="8195400" y="272412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5" name="Line 81"/>
                  <p:cNvSpPr/>
                  <p:nvPr/>
                </p:nvSpPr>
                <p:spPr>
                  <a:xfrm>
                    <a:off x="8195400" y="334800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6" name="Line 82"/>
                  <p:cNvSpPr/>
                  <p:nvPr/>
                </p:nvSpPr>
                <p:spPr>
                  <a:xfrm>
                    <a:off x="8195400" y="2724120"/>
                    <a:ext cx="4356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7" name="Line 83"/>
                  <p:cNvSpPr/>
                  <p:nvPr/>
                </p:nvSpPr>
                <p:spPr>
                  <a:xfrm flipV="1">
                    <a:off x="9014040" y="2574720"/>
                    <a:ext cx="0" cy="82620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8" name="Line 84"/>
                  <p:cNvSpPr/>
                  <p:nvPr/>
                </p:nvSpPr>
                <p:spPr>
                  <a:xfrm>
                    <a:off x="8993160" y="257472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9" name="Line 85"/>
                  <p:cNvSpPr/>
                  <p:nvPr/>
                </p:nvSpPr>
                <p:spPr>
                  <a:xfrm>
                    <a:off x="8993160" y="340092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0" name="Line 86"/>
                  <p:cNvSpPr/>
                  <p:nvPr/>
                </p:nvSpPr>
                <p:spPr>
                  <a:xfrm>
                    <a:off x="8993160" y="2574720"/>
                    <a:ext cx="428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1" name="Line 87"/>
                  <p:cNvSpPr/>
                  <p:nvPr/>
                </p:nvSpPr>
                <p:spPr>
                  <a:xfrm flipV="1">
                    <a:off x="9810720" y="2630880"/>
                    <a:ext cx="0" cy="78948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2" name="Line 88"/>
                  <p:cNvSpPr/>
                  <p:nvPr/>
                </p:nvSpPr>
                <p:spPr>
                  <a:xfrm>
                    <a:off x="9788040" y="263088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3" name="Line 89"/>
                  <p:cNvSpPr/>
                  <p:nvPr/>
                </p:nvSpPr>
                <p:spPr>
                  <a:xfrm>
                    <a:off x="9788040" y="342036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4" name="Line 90"/>
                  <p:cNvSpPr/>
                  <p:nvPr/>
                </p:nvSpPr>
                <p:spPr>
                  <a:xfrm>
                    <a:off x="9788040" y="2630880"/>
                    <a:ext cx="44640" cy="0"/>
                  </a:xfrm>
                  <a:prstGeom prst="line">
                    <a:avLst/>
                  </a:prstGeom>
                  <a:ln w="12600">
                    <a:solidFill>
                      <a:srgbClr val="ed1c24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5" name="CustomShape 91"/>
                  <p:cNvSpPr/>
                  <p:nvPr/>
                </p:nvSpPr>
                <p:spPr>
                  <a:xfrm>
                    <a:off x="7095600" y="3341880"/>
                    <a:ext cx="2656440" cy="795240"/>
                  </a:xfrm>
                  <a:custGeom>
                    <a:avLst/>
                    <a:gdLst/>
                    <a:ahLst/>
                    <a:rect l="l" t="t" r="r" b="b"/>
                    <a:pathLst>
                      <a:path w="3041" h="496">
                        <a:moveTo>
                          <a:pt x="0" y="0"/>
                        </a:moveTo>
                        <a:lnTo>
                          <a:pt x="608" y="60"/>
                        </a:lnTo>
                        <a:lnTo>
                          <a:pt x="1216" y="113"/>
                        </a:lnTo>
                        <a:lnTo>
                          <a:pt x="2128" y="406"/>
                        </a:lnTo>
                        <a:lnTo>
                          <a:pt x="3041" y="496"/>
                        </a:lnTo>
                      </a:path>
                    </a:pathLst>
                  </a:custGeom>
                  <a:noFill/>
                  <a:ln w="12600">
                    <a:solidFill>
                      <a:srgbClr val="3951a3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6" name="CustomShape 92"/>
                  <p:cNvSpPr/>
                  <p:nvPr/>
                </p:nvSpPr>
                <p:spPr>
                  <a:xfrm>
                    <a:off x="7155000" y="2936160"/>
                    <a:ext cx="2655720" cy="246600"/>
                  </a:xfrm>
                  <a:custGeom>
                    <a:avLst/>
                    <a:gdLst/>
                    <a:ahLst/>
                    <a:rect l="l" t="t" r="r" b="b"/>
                    <a:pathLst>
                      <a:path w="3040" h="154">
                        <a:moveTo>
                          <a:pt x="0" y="154"/>
                        </a:moveTo>
                        <a:lnTo>
                          <a:pt x="610" y="16"/>
                        </a:lnTo>
                        <a:lnTo>
                          <a:pt x="1216" y="30"/>
                        </a:lnTo>
                        <a:lnTo>
                          <a:pt x="2128" y="0"/>
                        </a:lnTo>
                        <a:lnTo>
                          <a:pt x="3040" y="22"/>
                        </a:lnTo>
                      </a:path>
                    </a:pathLst>
                  </a:custGeom>
                  <a:noFill/>
                  <a:ln w="12600">
                    <a:solidFill>
                      <a:srgbClr val="ff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7" name="CustomShape 93"/>
                  <p:cNvSpPr/>
                  <p:nvPr/>
                </p:nvSpPr>
                <p:spPr>
                  <a:xfrm>
                    <a:off x="7596360" y="3410280"/>
                    <a:ext cx="60480" cy="59040"/>
                  </a:xfrm>
                  <a:prstGeom prst="ellipse">
                    <a:avLst/>
                  </a:prstGeom>
                  <a:solidFill>
                    <a:srgbClr val="3951a3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498" name="CustomShape 94"/>
                  <p:cNvSpPr/>
                  <p:nvPr/>
                </p:nvSpPr>
                <p:spPr>
                  <a:xfrm>
                    <a:off x="8127360" y="3497400"/>
                    <a:ext cx="60480" cy="59040"/>
                  </a:xfrm>
                  <a:prstGeom prst="ellipse">
                    <a:avLst/>
                  </a:prstGeom>
                  <a:solidFill>
                    <a:srgbClr val="3951a3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499" name="CustomShape 95"/>
                  <p:cNvSpPr/>
                  <p:nvPr/>
                </p:nvSpPr>
                <p:spPr>
                  <a:xfrm>
                    <a:off x="8924040" y="3954960"/>
                    <a:ext cx="60480" cy="59040"/>
                  </a:xfrm>
                  <a:prstGeom prst="ellipse">
                    <a:avLst/>
                  </a:prstGeom>
                  <a:solidFill>
                    <a:srgbClr val="3951a3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0" name="CustomShape 96"/>
                  <p:cNvSpPr/>
                  <p:nvPr/>
                </p:nvSpPr>
                <p:spPr>
                  <a:xfrm>
                    <a:off x="9722160" y="4107960"/>
                    <a:ext cx="60480" cy="59040"/>
                  </a:xfrm>
                  <a:prstGeom prst="ellipse">
                    <a:avLst/>
                  </a:prstGeom>
                  <a:solidFill>
                    <a:srgbClr val="3951a3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1" name="CustomShape 97"/>
                  <p:cNvSpPr/>
                  <p:nvPr/>
                </p:nvSpPr>
                <p:spPr>
                  <a:xfrm>
                    <a:off x="7068960" y="3312000"/>
                    <a:ext cx="60480" cy="59040"/>
                  </a:xfrm>
                  <a:prstGeom prst="ellipse">
                    <a:avLst/>
                  </a:prstGeom>
                  <a:solidFill>
                    <a:srgbClr val="3951a3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2" name="CustomShape 98"/>
                  <p:cNvSpPr/>
                  <p:nvPr/>
                </p:nvSpPr>
                <p:spPr>
                  <a:xfrm>
                    <a:off x="7129800" y="3150000"/>
                    <a:ext cx="60480" cy="59040"/>
                  </a:xfrm>
                  <a:prstGeom prst="ellipse">
                    <a:avLst/>
                  </a:prstGeom>
                  <a:solidFill>
                    <a:srgbClr val="ed1c24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3" name="CustomShape 99"/>
                  <p:cNvSpPr/>
                  <p:nvPr/>
                </p:nvSpPr>
                <p:spPr>
                  <a:xfrm>
                    <a:off x="7662600" y="2936160"/>
                    <a:ext cx="60480" cy="59040"/>
                  </a:xfrm>
                  <a:prstGeom prst="ellipse">
                    <a:avLst/>
                  </a:prstGeom>
                  <a:solidFill>
                    <a:srgbClr val="ed1c24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4" name="CustomShape 100"/>
                  <p:cNvSpPr/>
                  <p:nvPr/>
                </p:nvSpPr>
                <p:spPr>
                  <a:xfrm>
                    <a:off x="8190360" y="2952720"/>
                    <a:ext cx="60480" cy="59040"/>
                  </a:xfrm>
                  <a:prstGeom prst="ellipse">
                    <a:avLst/>
                  </a:prstGeom>
                  <a:solidFill>
                    <a:srgbClr val="ed1c24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5" name="CustomShape 101"/>
                  <p:cNvSpPr/>
                  <p:nvPr/>
                </p:nvSpPr>
                <p:spPr>
                  <a:xfrm>
                    <a:off x="8985600" y="2906280"/>
                    <a:ext cx="60480" cy="59040"/>
                  </a:xfrm>
                  <a:prstGeom prst="ellipse">
                    <a:avLst/>
                  </a:prstGeom>
                  <a:solidFill>
                    <a:srgbClr val="ed1c24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  <p:sp>
                <p:nvSpPr>
                  <p:cNvPr id="506" name="CustomShape 102"/>
                  <p:cNvSpPr/>
                  <p:nvPr/>
                </p:nvSpPr>
                <p:spPr>
                  <a:xfrm>
                    <a:off x="9782280" y="2944440"/>
                    <a:ext cx="60480" cy="59040"/>
                  </a:xfrm>
                  <a:prstGeom prst="ellipse">
                    <a:avLst/>
                  </a:prstGeom>
                  <a:solidFill>
                    <a:srgbClr val="ed1c24"/>
                  </a:solidFill>
                  <a:ln>
                    <a:noFill/>
                  </a:ln>
                  <a:effectLst>
                    <a:outerShdw blurRad="50800" dir="5400000" dist="42840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/>
                </p:style>
              </p:sp>
            </p:grpSp>
            <p:sp>
              <p:nvSpPr>
                <p:cNvPr id="507" name="CustomShape 103"/>
                <p:cNvSpPr/>
                <p:nvPr/>
              </p:nvSpPr>
              <p:spPr>
                <a:xfrm rot="16200000">
                  <a:off x="5124240" y="3242880"/>
                  <a:ext cx="2452680" cy="5475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0" rIns="0" tIns="0" bIns="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Change From Baseline in %pFVC </a:t>
                  </a:r>
                  <a:br/>
                  <a:r>
                    <a:rPr b="1" lang="fr-FR" sz="1200" spc="-1" strike="noStrike">
                      <a:solidFill>
                        <a:srgbClr val="000000"/>
                      </a:solidFill>
                      <a:latin typeface="Arial"/>
                    </a:rPr>
                    <a:t>(ITT population)</a:t>
                  </a:r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, </a:t>
                  </a:r>
                  <a:r>
                    <a:rPr b="1" lang="fr-FR" sz="1200" spc="-1" strike="noStrike">
                      <a:solidFill>
                        <a:srgbClr val="000000"/>
                      </a:solidFill>
                      <a:latin typeface="Arial"/>
                    </a:rPr>
                    <a:t>LSM (95% CI)</a:t>
                  </a:r>
                  <a:endParaRPr b="0" lang="es-ES" sz="1200" spc="-1" strike="noStrike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</a:pPr>
                  <a:endParaRPr b="0" lang="es-ES" sz="1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508" name="CustomShape 104"/>
            <p:cNvSpPr/>
            <p:nvPr/>
          </p:nvSpPr>
          <p:spPr>
            <a:xfrm>
              <a:off x="6922800" y="2158920"/>
              <a:ext cx="279900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NZ" sz="1600" spc="-1" strike="noStrike">
                  <a:solidFill>
                    <a:srgbClr val="000000"/>
                  </a:solidFill>
                  <a:latin typeface="Gill Sans MT"/>
                </a:rPr>
                <a:t>Patients With SSc-ILD</a:t>
              </a:r>
              <a:r>
                <a:rPr b="1" lang="en-NZ" sz="1600" spc="-1" strike="noStrike" baseline="30000">
                  <a:solidFill>
                    <a:srgbClr val="000000"/>
                  </a:solidFill>
                  <a:latin typeface="Gill Sans MT"/>
                </a:rPr>
                <a:t>a</a:t>
              </a:r>
              <a:endParaRPr b="0" lang="es-ES" sz="1600" spc="-1" strike="noStrike">
                <a:latin typeface="Arial"/>
              </a:endParaRPr>
            </a:p>
          </p:txBody>
        </p:sp>
      </p:grpSp>
      <p:pic>
        <p:nvPicPr>
          <p:cNvPr id="509" name="Imagen 111" descr=""/>
          <p:cNvPicPr/>
          <p:nvPr/>
        </p:nvPicPr>
        <p:blipFill>
          <a:blip r:embed="rId5"/>
          <a:stretch/>
        </p:blipFill>
        <p:spPr>
          <a:xfrm>
            <a:off x="1980360" y="2252160"/>
            <a:ext cx="4012200" cy="2670480"/>
          </a:xfrm>
          <a:prstGeom prst="rect">
            <a:avLst/>
          </a:prstGeom>
          <a:ln>
            <a:noFill/>
          </a:ln>
        </p:spPr>
      </p:pic>
      <p:sp>
        <p:nvSpPr>
          <p:cNvPr id="510" name="CustomShape 105"/>
          <p:cNvSpPr/>
          <p:nvPr/>
        </p:nvSpPr>
        <p:spPr>
          <a:xfrm>
            <a:off x="3854880" y="1307160"/>
            <a:ext cx="4554720" cy="339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9cde1"/>
              </a:gs>
              <a:gs pos="50000">
                <a:srgbClr val="b1b7d7"/>
              </a:gs>
              <a:gs pos="100000">
                <a:srgbClr val="c9cde1"/>
              </a:gs>
            </a:gsLst>
            <a:lin ang="948000"/>
          </a:gradFill>
          <a:ln>
            <a:round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210 pacientes: 104 tocilizumab; 106 placebo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511" name="Imagen 113" descr=""/>
          <p:cNvPicPr/>
          <p:nvPr/>
        </p:nvPicPr>
        <p:blipFill>
          <a:blip r:embed="rId6"/>
          <a:stretch/>
        </p:blipFill>
        <p:spPr>
          <a:xfrm>
            <a:off x="5679720" y="108360"/>
            <a:ext cx="2293920" cy="593640"/>
          </a:xfrm>
          <a:prstGeom prst="rect">
            <a:avLst/>
          </a:prstGeom>
          <a:ln>
            <a:noFill/>
          </a:ln>
        </p:spPr>
      </p:pic>
      <p:sp>
        <p:nvSpPr>
          <p:cNvPr id="512" name="CustomShape 106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n 114" descr=""/>
          <p:cNvPicPr/>
          <p:nvPr/>
        </p:nvPicPr>
        <p:blipFill>
          <a:blip r:embed="rId1"/>
          <a:stretch/>
        </p:blipFill>
        <p:spPr>
          <a:xfrm>
            <a:off x="9821520" y="1837080"/>
            <a:ext cx="1392120" cy="1810800"/>
          </a:xfrm>
          <a:prstGeom prst="rect">
            <a:avLst/>
          </a:prstGeom>
          <a:ln>
            <a:noFill/>
          </a:ln>
        </p:spPr>
      </p:pic>
      <p:pic>
        <p:nvPicPr>
          <p:cNvPr id="514" name="Imagen 115" descr=""/>
          <p:cNvPicPr/>
          <p:nvPr/>
        </p:nvPicPr>
        <p:blipFill>
          <a:blip r:embed="rId2"/>
          <a:stretch/>
        </p:blipFill>
        <p:spPr>
          <a:xfrm>
            <a:off x="9818640" y="3717000"/>
            <a:ext cx="1395360" cy="1740600"/>
          </a:xfrm>
          <a:prstGeom prst="rect">
            <a:avLst/>
          </a:prstGeom>
          <a:ln>
            <a:noFill/>
          </a:ln>
        </p:spPr>
      </p:pic>
      <p:pic>
        <p:nvPicPr>
          <p:cNvPr id="515" name="Imagen 116" descr=""/>
          <p:cNvPicPr/>
          <p:nvPr/>
        </p:nvPicPr>
        <p:blipFill>
          <a:blip r:embed="rId3"/>
          <a:stretch/>
        </p:blipFill>
        <p:spPr>
          <a:xfrm>
            <a:off x="335520" y="163440"/>
            <a:ext cx="9143640" cy="1437480"/>
          </a:xfrm>
          <a:prstGeom prst="rect">
            <a:avLst/>
          </a:prstGeom>
          <a:ln>
            <a:noFill/>
          </a:ln>
        </p:spPr>
      </p:pic>
      <p:pic>
        <p:nvPicPr>
          <p:cNvPr id="516" name="Imagen 117" descr=""/>
          <p:cNvPicPr/>
          <p:nvPr/>
        </p:nvPicPr>
        <p:blipFill>
          <a:blip r:embed="rId4"/>
          <a:stretch/>
        </p:blipFill>
        <p:spPr>
          <a:xfrm>
            <a:off x="1343520" y="1536120"/>
            <a:ext cx="7469640" cy="4809240"/>
          </a:xfrm>
          <a:prstGeom prst="rect">
            <a:avLst/>
          </a:prstGeom>
          <a:ln>
            <a:noFill/>
          </a:ln>
        </p:spPr>
      </p:pic>
      <p:pic>
        <p:nvPicPr>
          <p:cNvPr id="517" name="Imagen 118" descr=""/>
          <p:cNvPicPr/>
          <p:nvPr/>
        </p:nvPicPr>
        <p:blipFill>
          <a:blip r:embed="rId5"/>
          <a:stretch/>
        </p:blipFill>
        <p:spPr>
          <a:xfrm>
            <a:off x="8518680" y="332640"/>
            <a:ext cx="3337560" cy="550440"/>
          </a:xfrm>
          <a:prstGeom prst="rect">
            <a:avLst/>
          </a:prstGeom>
          <a:ln>
            <a:noFill/>
          </a:ln>
        </p:spPr>
      </p:pic>
      <p:sp>
        <p:nvSpPr>
          <p:cNvPr id="518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Main graphic" descr=""/>
          <p:cNvPicPr/>
          <p:nvPr/>
        </p:nvPicPr>
        <p:blipFill>
          <a:blip r:embed="rId1"/>
          <a:stretch/>
        </p:blipFill>
        <p:spPr>
          <a:xfrm>
            <a:off x="335520" y="1293480"/>
            <a:ext cx="4774320" cy="4834440"/>
          </a:xfrm>
          <a:prstGeom prst="rect">
            <a:avLst/>
          </a:prstGeom>
          <a:ln>
            <a:noFill/>
          </a:ln>
        </p:spPr>
      </p:pic>
      <p:pic>
        <p:nvPicPr>
          <p:cNvPr id="520" name="Main graphic" descr=""/>
          <p:cNvPicPr/>
          <p:nvPr/>
        </p:nvPicPr>
        <p:blipFill>
          <a:blip r:embed="rId2"/>
          <a:stretch/>
        </p:blipFill>
        <p:spPr>
          <a:xfrm>
            <a:off x="6770520" y="1233360"/>
            <a:ext cx="5139360" cy="4834440"/>
          </a:xfrm>
          <a:prstGeom prst="rect">
            <a:avLst/>
          </a:prstGeom>
          <a:ln>
            <a:noFill/>
          </a:ln>
        </p:spPr>
      </p:pic>
      <p:sp>
        <p:nvSpPr>
          <p:cNvPr id="521" name="CustomShape 1"/>
          <p:cNvSpPr/>
          <p:nvPr/>
        </p:nvSpPr>
        <p:spPr>
          <a:xfrm>
            <a:off x="263520" y="116640"/>
            <a:ext cx="81118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234e89"/>
                </a:solidFill>
                <a:latin typeface="Open Sans"/>
              </a:rPr>
              <a:t>Long-Term Safety and Efficacy of Tocilizumab in Early Systemic Sclerosis–Interstitial Lung Disease: Open-Label Extension of a Phase 3 Randomized Controlled Trial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2" name="CustomShape 2"/>
          <p:cNvSpPr/>
          <p:nvPr/>
        </p:nvSpPr>
        <p:spPr>
          <a:xfrm>
            <a:off x="5428800" y="768240"/>
            <a:ext cx="26830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0071bc"/>
                </a:solidFill>
                <a:latin typeface="BlinkMacSystemFont"/>
              </a:rPr>
              <a:t>Am J Respir Crit Care Med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7968240" y="776880"/>
            <a:ext cx="2016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5b616b"/>
                </a:solidFill>
                <a:latin typeface="BlinkMacSystemFont"/>
              </a:rPr>
              <a:t>2022; 205:674-684.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4" name="CustomShape 4"/>
          <p:cNvSpPr/>
          <p:nvPr/>
        </p:nvSpPr>
        <p:spPr>
          <a:xfrm>
            <a:off x="617040" y="638136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5" name="CustomShape 5"/>
          <p:cNvSpPr/>
          <p:nvPr/>
        </p:nvSpPr>
        <p:spPr>
          <a:xfrm>
            <a:off x="5352120" y="2133000"/>
            <a:ext cx="1418040" cy="55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All patients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26" name="CustomShape 6"/>
          <p:cNvSpPr/>
          <p:nvPr/>
        </p:nvSpPr>
        <p:spPr>
          <a:xfrm>
            <a:off x="5352120" y="4456800"/>
            <a:ext cx="1535760" cy="55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ILD patients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609480" y="152280"/>
            <a:ext cx="109724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agenda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839520" y="1628640"/>
            <a:ext cx="10368720" cy="387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91000"/>
          </a:bodyPr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Fisiopatología (muy breve) de la fibrosis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Antifibróticos con evidencia en la esclerosis sistémica y otras enfermedades reumáticas: NINTEDANIB y PIRFENIDONA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Evidencias con otros fármacos (antifibróticos?)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Fármacos para el futuro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Conclusiones 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1977120" y="93240"/>
            <a:ext cx="8229240" cy="98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2000"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72c4bd"/>
                </a:solidFill>
                <a:latin typeface="Gill Sans MT"/>
              </a:rPr>
              <a:t>MT-7117 (dersimelagon)</a:t>
            </a:r>
            <a:endParaRPr b="0" lang="es-E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3600" spc="-1" strike="noStrike">
                <a:solidFill>
                  <a:srgbClr val="72c4bd"/>
                </a:solidFill>
                <a:latin typeface="Gill Sans MT"/>
              </a:rPr>
              <a:t>Agonista del receptor 1 de la melanocortina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528" name="Imagen 6" descr=""/>
          <p:cNvPicPr/>
          <p:nvPr/>
        </p:nvPicPr>
        <p:blipFill>
          <a:blip r:embed="rId1"/>
          <a:stretch/>
        </p:blipFill>
        <p:spPr>
          <a:xfrm>
            <a:off x="182520" y="1168200"/>
            <a:ext cx="9141480" cy="5030280"/>
          </a:xfrm>
          <a:prstGeom prst="rect">
            <a:avLst/>
          </a:prstGeom>
          <a:ln>
            <a:noFill/>
          </a:ln>
        </p:spPr>
      </p:pic>
      <p:pic>
        <p:nvPicPr>
          <p:cNvPr id="529" name="Imagen 5" descr=""/>
          <p:cNvPicPr/>
          <p:nvPr/>
        </p:nvPicPr>
        <p:blipFill>
          <a:blip r:embed="rId2"/>
          <a:stretch/>
        </p:blipFill>
        <p:spPr>
          <a:xfrm>
            <a:off x="8760240" y="1196640"/>
            <a:ext cx="1594080" cy="1194120"/>
          </a:xfrm>
          <a:prstGeom prst="rect">
            <a:avLst/>
          </a:prstGeom>
          <a:ln>
            <a:noFill/>
          </a:ln>
        </p:spPr>
      </p:pic>
      <p:sp>
        <p:nvSpPr>
          <p:cNvPr id="530" name="CustomShape 2"/>
          <p:cNvSpPr/>
          <p:nvPr/>
        </p:nvSpPr>
        <p:spPr>
          <a:xfrm>
            <a:off x="7536240" y="5930640"/>
            <a:ext cx="4248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Source Sans Pro"/>
              </a:rPr>
              <a:t>ClinicalTrials.gov Identifier: NCT04440592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31" name="CustomShape 3"/>
          <p:cNvSpPr/>
          <p:nvPr/>
        </p:nvSpPr>
        <p:spPr>
          <a:xfrm>
            <a:off x="9192240" y="4614480"/>
            <a:ext cx="2817000" cy="1309320"/>
          </a:xfrm>
          <a:prstGeom prst="rect">
            <a:avLst/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blurRad="50800" dir="5400000" dist="25560" rotWithShape="0">
              <a:srgbClr val="000000">
                <a:alpha val="5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73 pacientes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SSc difusa, 2 ± 1,4 años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End point: ACR-CRISS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32" name="CustomShape 4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Picture 2" descr="GMPC COMO SEGUNDO MENSAJERO PDF"/>
          <p:cNvPicPr/>
          <p:nvPr/>
        </p:nvPicPr>
        <p:blipFill>
          <a:blip r:embed="rId1"/>
          <a:stretch/>
        </p:blipFill>
        <p:spPr>
          <a:xfrm>
            <a:off x="6383880" y="260640"/>
            <a:ext cx="5379480" cy="5971320"/>
          </a:xfrm>
          <a:prstGeom prst="rect">
            <a:avLst/>
          </a:prstGeom>
          <a:ln>
            <a:noFill/>
          </a:ln>
        </p:spPr>
      </p:pic>
      <p:pic>
        <p:nvPicPr>
          <p:cNvPr id="534" name="Imagen 1" descr=""/>
          <p:cNvPicPr/>
          <p:nvPr/>
        </p:nvPicPr>
        <p:blipFill>
          <a:blip r:embed="rId2"/>
          <a:stretch/>
        </p:blipFill>
        <p:spPr>
          <a:xfrm>
            <a:off x="911520" y="404640"/>
            <a:ext cx="2674800" cy="886320"/>
          </a:xfrm>
          <a:prstGeom prst="rect">
            <a:avLst/>
          </a:prstGeom>
          <a:ln>
            <a:noFill/>
          </a:ln>
        </p:spPr>
      </p:pic>
      <p:sp>
        <p:nvSpPr>
          <p:cNvPr id="535" name="CustomShape 1"/>
          <p:cNvSpPr/>
          <p:nvPr/>
        </p:nvSpPr>
        <p:spPr>
          <a:xfrm>
            <a:off x="1127520" y="3357000"/>
            <a:ext cx="3588120" cy="22802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SSc difusa &lt; 5 años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Con o sin EPID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Aumento de RFA / Scl70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IS, estables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536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37" name="CustomShape 3"/>
          <p:cNvSpPr/>
          <p:nvPr/>
        </p:nvSpPr>
        <p:spPr>
          <a:xfrm>
            <a:off x="3749040" y="2137680"/>
            <a:ext cx="16984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Gill Sans MT"/>
              </a:rPr>
              <a:t>BI 685509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Picture 2" descr="Diagram showing association of TL1A with fibrosis and inflammation."/>
          <p:cNvPicPr/>
          <p:nvPr/>
        </p:nvPicPr>
        <p:blipFill>
          <a:blip r:embed="rId1"/>
          <a:stretch/>
        </p:blipFill>
        <p:spPr>
          <a:xfrm>
            <a:off x="767520" y="1196640"/>
            <a:ext cx="10431000" cy="3312000"/>
          </a:xfrm>
          <a:prstGeom prst="rect">
            <a:avLst/>
          </a:prstGeom>
          <a:ln>
            <a:noFill/>
          </a:ln>
        </p:spPr>
      </p:pic>
      <p:sp>
        <p:nvSpPr>
          <p:cNvPr id="539" name="TextShape 1"/>
          <p:cNvSpPr txBox="1"/>
          <p:nvPr/>
        </p:nvSpPr>
        <p:spPr>
          <a:xfrm>
            <a:off x="4177440" y="442800"/>
            <a:ext cx="3836880" cy="618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638cae"/>
                </a:solidFill>
                <a:latin typeface="Gill Sans MT"/>
              </a:rPr>
              <a:t>Anti-TL1A en EPID-SSc</a:t>
            </a:r>
            <a:endParaRPr b="0" lang="es-ES" sz="2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540" name="Picture 6" descr="cross section"/>
          <p:cNvPicPr/>
          <p:nvPr/>
        </p:nvPicPr>
        <p:blipFill>
          <a:blip r:embed="rId2"/>
          <a:stretch/>
        </p:blipFill>
        <p:spPr>
          <a:xfrm>
            <a:off x="3071520" y="4235760"/>
            <a:ext cx="2409840" cy="2071080"/>
          </a:xfrm>
          <a:prstGeom prst="rect">
            <a:avLst/>
          </a:prstGeom>
          <a:ln>
            <a:noFill/>
          </a:ln>
        </p:spPr>
      </p:pic>
      <p:pic>
        <p:nvPicPr>
          <p:cNvPr id="541" name="Picture 8" descr="Prometheus Biosciences Announces $130 Million Financing to Advance  Precision Medicines for the Treatment of Inflammatory Bowel Disease"/>
          <p:cNvPicPr/>
          <p:nvPr/>
        </p:nvPicPr>
        <p:blipFill>
          <a:blip r:embed="rId3"/>
          <a:stretch/>
        </p:blipFill>
        <p:spPr>
          <a:xfrm>
            <a:off x="6095880" y="5141520"/>
            <a:ext cx="2174760" cy="578520"/>
          </a:xfrm>
          <a:prstGeom prst="rect">
            <a:avLst/>
          </a:prstGeom>
          <a:ln>
            <a:noFill/>
          </a:ln>
        </p:spPr>
      </p:pic>
      <p:sp>
        <p:nvSpPr>
          <p:cNvPr id="542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43" name="CustomShape 3"/>
          <p:cNvSpPr/>
          <p:nvPr/>
        </p:nvSpPr>
        <p:spPr>
          <a:xfrm>
            <a:off x="9048240" y="4149000"/>
            <a:ext cx="2764440" cy="1756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algn="ctr" blurRad="149987" dir="8461089" dist="250081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SSc difusa &lt; 5 años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EPID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mRSS 15-35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Gill Sans MT"/>
              </a:rPr>
              <a:t>IS y nintedanib, estables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n 2" descr=""/>
          <p:cNvPicPr/>
          <p:nvPr/>
        </p:nvPicPr>
        <p:blipFill>
          <a:blip r:embed="rId1"/>
          <a:stretch/>
        </p:blipFill>
        <p:spPr>
          <a:xfrm>
            <a:off x="5879880" y="3141000"/>
            <a:ext cx="5472720" cy="3081600"/>
          </a:xfrm>
          <a:prstGeom prst="rect">
            <a:avLst/>
          </a:prstGeom>
          <a:ln>
            <a:noFill/>
          </a:ln>
        </p:spPr>
      </p:pic>
      <p:sp>
        <p:nvSpPr>
          <p:cNvPr id="545" name="CustomShape 1"/>
          <p:cNvSpPr/>
          <p:nvPr/>
        </p:nvSpPr>
        <p:spPr>
          <a:xfrm>
            <a:off x="479520" y="-99360"/>
            <a:ext cx="3281040" cy="52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72c4bd"/>
                </a:solidFill>
                <a:latin typeface="Gill Sans MT"/>
              </a:rPr>
              <a:t>cannabinoides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546" name="Imagen 5" descr=""/>
          <p:cNvPicPr/>
          <p:nvPr/>
        </p:nvPicPr>
        <p:blipFill>
          <a:blip r:embed="rId2"/>
          <a:stretch/>
        </p:blipFill>
        <p:spPr>
          <a:xfrm>
            <a:off x="8243640" y="0"/>
            <a:ext cx="2935800" cy="1651320"/>
          </a:xfrm>
          <a:prstGeom prst="rect">
            <a:avLst/>
          </a:prstGeom>
          <a:ln>
            <a:noFill/>
          </a:ln>
        </p:spPr>
      </p:pic>
      <p:sp>
        <p:nvSpPr>
          <p:cNvPr id="547" name="CustomShape 2"/>
          <p:cNvSpPr/>
          <p:nvPr/>
        </p:nvSpPr>
        <p:spPr>
          <a:xfrm>
            <a:off x="8510400" y="1698840"/>
            <a:ext cx="2232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72c4bd"/>
                </a:solidFill>
                <a:latin typeface="Gill Sans MT"/>
              </a:rPr>
              <a:t>Raphael Mechoulam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548" name="Imagen 7" descr=""/>
          <p:cNvPicPr/>
          <p:nvPr/>
        </p:nvPicPr>
        <p:blipFill>
          <a:blip r:embed="rId3"/>
          <a:stretch/>
        </p:blipFill>
        <p:spPr>
          <a:xfrm>
            <a:off x="380520" y="1213920"/>
            <a:ext cx="3478680" cy="4830120"/>
          </a:xfrm>
          <a:prstGeom prst="rect">
            <a:avLst/>
          </a:prstGeom>
          <a:ln>
            <a:noFill/>
          </a:ln>
        </p:spPr>
      </p:pic>
      <p:pic>
        <p:nvPicPr>
          <p:cNvPr id="549" name="Imagen 8" descr=""/>
          <p:cNvPicPr/>
          <p:nvPr/>
        </p:nvPicPr>
        <p:blipFill>
          <a:blip r:embed="rId4"/>
          <a:stretch/>
        </p:blipFill>
        <p:spPr>
          <a:xfrm>
            <a:off x="3760560" y="396720"/>
            <a:ext cx="3726000" cy="2831760"/>
          </a:xfrm>
          <a:prstGeom prst="rect">
            <a:avLst/>
          </a:prstGeom>
          <a:ln>
            <a:noFill/>
          </a:ln>
        </p:spPr>
      </p:pic>
      <p:sp>
        <p:nvSpPr>
          <p:cNvPr id="550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Imagen 2" descr=""/>
          <p:cNvPicPr/>
          <p:nvPr/>
        </p:nvPicPr>
        <p:blipFill>
          <a:blip r:embed="rId1"/>
          <a:stretch/>
        </p:blipFill>
        <p:spPr>
          <a:xfrm>
            <a:off x="1888560" y="124560"/>
            <a:ext cx="5723280" cy="1385280"/>
          </a:xfrm>
          <a:prstGeom prst="rect">
            <a:avLst/>
          </a:prstGeom>
          <a:ln>
            <a:noFill/>
          </a:ln>
        </p:spPr>
      </p:pic>
      <p:pic>
        <p:nvPicPr>
          <p:cNvPr id="552" name="Picture 2" descr="Systemic Sclerosis Highlights From 2019 ACR Annual Meeting"/>
          <p:cNvPicPr/>
          <p:nvPr/>
        </p:nvPicPr>
        <p:blipFill>
          <a:blip r:embed="rId2"/>
          <a:stretch/>
        </p:blipFill>
        <p:spPr>
          <a:xfrm>
            <a:off x="191520" y="76320"/>
            <a:ext cx="1515960" cy="1515960"/>
          </a:xfrm>
          <a:prstGeom prst="rect">
            <a:avLst/>
          </a:prstGeom>
          <a:ln>
            <a:noFill/>
          </a:ln>
        </p:spPr>
      </p:pic>
      <p:pic>
        <p:nvPicPr>
          <p:cNvPr id="553" name="Imagen 5" descr=""/>
          <p:cNvPicPr/>
          <p:nvPr/>
        </p:nvPicPr>
        <p:blipFill>
          <a:blip r:embed="rId3"/>
          <a:stretch/>
        </p:blipFill>
        <p:spPr>
          <a:xfrm>
            <a:off x="335520" y="3484080"/>
            <a:ext cx="9576720" cy="2711880"/>
          </a:xfrm>
          <a:prstGeom prst="rect">
            <a:avLst/>
          </a:prstGeom>
          <a:ln>
            <a:noFill/>
          </a:ln>
        </p:spPr>
      </p:pic>
      <p:pic>
        <p:nvPicPr>
          <p:cNvPr id="554" name="Imagen 6" descr=""/>
          <p:cNvPicPr/>
          <p:nvPr/>
        </p:nvPicPr>
        <p:blipFill>
          <a:blip r:embed="rId4"/>
          <a:stretch/>
        </p:blipFill>
        <p:spPr>
          <a:xfrm>
            <a:off x="8112240" y="76320"/>
            <a:ext cx="3384000" cy="3675240"/>
          </a:xfrm>
          <a:prstGeom prst="rect">
            <a:avLst/>
          </a:prstGeom>
          <a:ln>
            <a:noFill/>
          </a:ln>
        </p:spPr>
      </p:pic>
      <p:pic>
        <p:nvPicPr>
          <p:cNvPr id="555" name="Imagen 8" descr=""/>
          <p:cNvPicPr/>
          <p:nvPr/>
        </p:nvPicPr>
        <p:blipFill>
          <a:blip r:embed="rId5"/>
          <a:stretch/>
        </p:blipFill>
        <p:spPr>
          <a:xfrm>
            <a:off x="1853640" y="1655280"/>
            <a:ext cx="2853360" cy="402120"/>
          </a:xfrm>
          <a:prstGeom prst="rect">
            <a:avLst/>
          </a:prstGeom>
          <a:ln>
            <a:noFill/>
          </a:ln>
        </p:spPr>
      </p:pic>
      <p:sp>
        <p:nvSpPr>
          <p:cNvPr id="556" name="CustomShape 1"/>
          <p:cNvSpPr/>
          <p:nvPr/>
        </p:nvSpPr>
        <p:spPr>
          <a:xfrm>
            <a:off x="2620800" y="2356920"/>
            <a:ext cx="3691080" cy="1186920"/>
          </a:xfrm>
          <a:prstGeom prst="rect">
            <a:avLst/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round/>
          </a:ln>
          <a:effectLst>
            <a:outerShdw blurRad="50800" dir="5400000" dist="4284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Lenabasum 27 pacientes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Gill Sans MT"/>
              </a:rPr>
              <a:t>Placebo 15 pacientes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557" name="Imagen 7" descr=""/>
          <p:cNvPicPr/>
          <p:nvPr/>
        </p:nvPicPr>
        <p:blipFill>
          <a:blip r:embed="rId6"/>
          <a:stretch/>
        </p:blipFill>
        <p:spPr>
          <a:xfrm>
            <a:off x="467640" y="2057400"/>
            <a:ext cx="1420560" cy="1420560"/>
          </a:xfrm>
          <a:prstGeom prst="rect">
            <a:avLst/>
          </a:prstGeom>
          <a:ln>
            <a:noFill/>
          </a:ln>
        </p:spPr>
      </p:pic>
      <p:sp>
        <p:nvSpPr>
          <p:cNvPr id="558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agen 2" descr=""/>
          <p:cNvPicPr/>
          <p:nvPr/>
        </p:nvPicPr>
        <p:blipFill>
          <a:blip r:embed="rId1"/>
          <a:stretch/>
        </p:blipFill>
        <p:spPr>
          <a:xfrm>
            <a:off x="47160" y="5760"/>
            <a:ext cx="7632360" cy="987480"/>
          </a:xfrm>
          <a:prstGeom prst="rect">
            <a:avLst/>
          </a:prstGeom>
          <a:ln>
            <a:noFill/>
          </a:ln>
        </p:spPr>
      </p:pic>
      <p:pic>
        <p:nvPicPr>
          <p:cNvPr id="560" name="Imagen 4" descr=""/>
          <p:cNvPicPr/>
          <p:nvPr/>
        </p:nvPicPr>
        <p:blipFill>
          <a:blip r:embed="rId2"/>
          <a:stretch/>
        </p:blipFill>
        <p:spPr>
          <a:xfrm>
            <a:off x="8472240" y="188640"/>
            <a:ext cx="2517120" cy="446040"/>
          </a:xfrm>
          <a:prstGeom prst="rect">
            <a:avLst/>
          </a:prstGeom>
          <a:ln>
            <a:noFill/>
          </a:ln>
        </p:spPr>
      </p:pic>
      <p:pic>
        <p:nvPicPr>
          <p:cNvPr id="561" name="Imagen 6" descr=""/>
          <p:cNvPicPr/>
          <p:nvPr/>
        </p:nvPicPr>
        <p:blipFill>
          <a:blip r:embed="rId3"/>
          <a:stretch/>
        </p:blipFill>
        <p:spPr>
          <a:xfrm>
            <a:off x="335520" y="993600"/>
            <a:ext cx="6336360" cy="5304240"/>
          </a:xfrm>
          <a:prstGeom prst="rect">
            <a:avLst/>
          </a:prstGeom>
          <a:ln>
            <a:noFill/>
          </a:ln>
        </p:spPr>
      </p:pic>
      <p:pic>
        <p:nvPicPr>
          <p:cNvPr id="562" name="Imagen 8" descr=""/>
          <p:cNvPicPr/>
          <p:nvPr/>
        </p:nvPicPr>
        <p:blipFill>
          <a:blip r:embed="rId4"/>
          <a:stretch/>
        </p:blipFill>
        <p:spPr>
          <a:xfrm>
            <a:off x="7032240" y="1571400"/>
            <a:ext cx="4952880" cy="4148640"/>
          </a:xfrm>
          <a:prstGeom prst="rect">
            <a:avLst/>
          </a:prstGeom>
          <a:ln>
            <a:noFill/>
          </a:ln>
        </p:spPr>
      </p:pic>
      <p:sp>
        <p:nvSpPr>
          <p:cNvPr id="563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1758960" y="216720"/>
            <a:ext cx="3794400" cy="63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72c4bd"/>
                </a:solidFill>
                <a:latin typeface="Gill Sans MT"/>
              </a:rPr>
              <a:t>VCE 004.8 / EHP-101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565" name="Picture 4" descr="Imagen relacionada"/>
          <p:cNvPicPr/>
          <p:nvPr/>
        </p:nvPicPr>
        <p:blipFill>
          <a:blip r:embed="rId1"/>
          <a:stretch/>
        </p:blipFill>
        <p:spPr>
          <a:xfrm>
            <a:off x="8488800" y="210600"/>
            <a:ext cx="2437920" cy="1028520"/>
          </a:xfrm>
          <a:prstGeom prst="rect">
            <a:avLst/>
          </a:prstGeom>
          <a:ln>
            <a:noFill/>
          </a:ln>
        </p:spPr>
      </p:pic>
      <p:pic>
        <p:nvPicPr>
          <p:cNvPr id="566" name="Picture 8" descr="CBD to EHP-101"/>
          <p:cNvPicPr/>
          <p:nvPr/>
        </p:nvPicPr>
        <p:blipFill>
          <a:blip r:embed="rId2"/>
          <a:stretch/>
        </p:blipFill>
        <p:spPr>
          <a:xfrm>
            <a:off x="2058840" y="4261320"/>
            <a:ext cx="2465280" cy="731160"/>
          </a:xfrm>
          <a:prstGeom prst="rect">
            <a:avLst/>
          </a:prstGeom>
          <a:ln>
            <a:noFill/>
          </a:ln>
        </p:spPr>
      </p:pic>
      <p:pic>
        <p:nvPicPr>
          <p:cNvPr id="567" name="Imagen 4" descr=""/>
          <p:cNvPicPr/>
          <p:nvPr/>
        </p:nvPicPr>
        <p:blipFill>
          <a:blip r:embed="rId3"/>
          <a:stretch/>
        </p:blipFill>
        <p:spPr>
          <a:xfrm>
            <a:off x="1027080" y="4217040"/>
            <a:ext cx="1031400" cy="825120"/>
          </a:xfrm>
          <a:prstGeom prst="rect">
            <a:avLst/>
          </a:prstGeom>
          <a:ln>
            <a:noFill/>
          </a:ln>
        </p:spPr>
      </p:pic>
      <p:pic>
        <p:nvPicPr>
          <p:cNvPr id="568" name="Imagen 3" descr=""/>
          <p:cNvPicPr/>
          <p:nvPr/>
        </p:nvPicPr>
        <p:blipFill>
          <a:blip r:embed="rId4"/>
          <a:stretch/>
        </p:blipFill>
        <p:spPr>
          <a:xfrm>
            <a:off x="318240" y="4217040"/>
            <a:ext cx="822600" cy="825120"/>
          </a:xfrm>
          <a:prstGeom prst="rect">
            <a:avLst/>
          </a:prstGeom>
          <a:ln>
            <a:noFill/>
          </a:ln>
        </p:spPr>
      </p:pic>
      <p:pic>
        <p:nvPicPr>
          <p:cNvPr id="569" name="Imagen 11" descr=""/>
          <p:cNvPicPr/>
          <p:nvPr/>
        </p:nvPicPr>
        <p:blipFill>
          <a:blip r:embed="rId5"/>
          <a:stretch/>
        </p:blipFill>
        <p:spPr>
          <a:xfrm>
            <a:off x="485280" y="5133600"/>
            <a:ext cx="4642560" cy="1009080"/>
          </a:xfrm>
          <a:prstGeom prst="rect">
            <a:avLst/>
          </a:prstGeom>
          <a:ln>
            <a:noFill/>
          </a:ln>
        </p:spPr>
      </p:pic>
      <p:pic>
        <p:nvPicPr>
          <p:cNvPr id="570" name="Picture 2" descr="No hay ninguna descripción de la foto disponible."/>
          <p:cNvPicPr/>
          <p:nvPr/>
        </p:nvPicPr>
        <p:blipFill>
          <a:blip r:embed="rId6"/>
          <a:stretch/>
        </p:blipFill>
        <p:spPr>
          <a:xfrm>
            <a:off x="312480" y="960480"/>
            <a:ext cx="3687480" cy="3130560"/>
          </a:xfrm>
          <a:prstGeom prst="rect">
            <a:avLst/>
          </a:prstGeom>
          <a:ln>
            <a:noFill/>
          </a:ln>
        </p:spPr>
      </p:pic>
      <p:pic>
        <p:nvPicPr>
          <p:cNvPr id="571" name="Picture 2" descr=""/>
          <p:cNvPicPr/>
          <p:nvPr/>
        </p:nvPicPr>
        <p:blipFill>
          <a:blip r:embed="rId7"/>
          <a:stretch/>
        </p:blipFill>
        <p:spPr>
          <a:xfrm>
            <a:off x="5794560" y="3657600"/>
            <a:ext cx="4621320" cy="2610360"/>
          </a:xfrm>
          <a:prstGeom prst="rect">
            <a:avLst/>
          </a:prstGeom>
          <a:ln>
            <a:noFill/>
          </a:ln>
        </p:spPr>
      </p:pic>
      <p:pic>
        <p:nvPicPr>
          <p:cNvPr id="572" name="Picture 6" descr="Universidad de Córdoba, Dpto. Biología Vegetal (Botánica) [Herbario] -  GBIF.ES"/>
          <p:cNvPicPr/>
          <p:nvPr/>
        </p:nvPicPr>
        <p:blipFill>
          <a:blip r:embed="rId8"/>
          <a:stretch/>
        </p:blipFill>
        <p:spPr>
          <a:xfrm>
            <a:off x="8523000" y="1773000"/>
            <a:ext cx="2640600" cy="1312920"/>
          </a:xfrm>
          <a:prstGeom prst="rect">
            <a:avLst/>
          </a:prstGeom>
          <a:ln>
            <a:noFill/>
          </a:ln>
        </p:spPr>
      </p:pic>
      <p:pic>
        <p:nvPicPr>
          <p:cNvPr id="573" name="Picture 4" descr="Oficina de transferencia de resultados de investigación de la Universidad  de Córdoba – Un candidato a fármaco contra la esclerosis múltiple es  desarrollado por la Universidad de Córdoba"/>
          <p:cNvPicPr/>
          <p:nvPr/>
        </p:nvPicPr>
        <p:blipFill>
          <a:blip r:embed="rId9"/>
          <a:stretch/>
        </p:blipFill>
        <p:spPr>
          <a:xfrm>
            <a:off x="5138280" y="780840"/>
            <a:ext cx="2636640" cy="3297600"/>
          </a:xfrm>
          <a:prstGeom prst="rect">
            <a:avLst/>
          </a:prstGeom>
          <a:ln>
            <a:noFill/>
          </a:ln>
        </p:spPr>
      </p:pic>
      <p:pic>
        <p:nvPicPr>
          <p:cNvPr id="574" name="Imagen 7" descr="https://www.accesswire.com/logos/subaccounts/10247.jpg"/>
          <p:cNvPicPr/>
          <p:nvPr/>
        </p:nvPicPr>
        <p:blipFill>
          <a:blip r:embed="rId10"/>
          <a:stretch/>
        </p:blipFill>
        <p:spPr>
          <a:xfrm>
            <a:off x="193680" y="691200"/>
            <a:ext cx="1208520" cy="1221840"/>
          </a:xfrm>
          <a:prstGeom prst="rect">
            <a:avLst/>
          </a:prstGeom>
          <a:ln>
            <a:noFill/>
          </a:ln>
        </p:spPr>
      </p:pic>
      <p:sp>
        <p:nvSpPr>
          <p:cNvPr id="575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7927200" y="5951160"/>
            <a:ext cx="4264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Source Sans Pro"/>
              </a:rPr>
              <a:t>ClinicalTrials.gov Identifier: NCT04166552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" dur="indefinite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" dur="indefinite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" dur="indefinite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" dur="indefinite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" dur="indefinite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" dur="indefinite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Picture 2" descr="Ver las imágenes de origen"/>
          <p:cNvPicPr/>
          <p:nvPr/>
        </p:nvPicPr>
        <p:blipFill>
          <a:blip r:embed="rId1"/>
          <a:stretch/>
        </p:blipFill>
        <p:spPr>
          <a:xfrm>
            <a:off x="4017960" y="1193760"/>
            <a:ext cx="6221880" cy="4418280"/>
          </a:xfrm>
          <a:prstGeom prst="rect">
            <a:avLst/>
          </a:prstGeom>
          <a:ln>
            <a:noFill/>
          </a:ln>
        </p:spPr>
      </p:pic>
      <p:pic>
        <p:nvPicPr>
          <p:cNvPr id="578" name="Imagen 4" descr=""/>
          <p:cNvPicPr/>
          <p:nvPr/>
        </p:nvPicPr>
        <p:blipFill>
          <a:blip r:embed="rId2"/>
          <a:stretch/>
        </p:blipFill>
        <p:spPr>
          <a:xfrm>
            <a:off x="2652120" y="3679560"/>
            <a:ext cx="1182600" cy="675720"/>
          </a:xfrm>
          <a:prstGeom prst="rect">
            <a:avLst/>
          </a:prstGeom>
          <a:ln>
            <a:noFill/>
          </a:ln>
        </p:spPr>
      </p:pic>
      <p:sp>
        <p:nvSpPr>
          <p:cNvPr id="579" name="CustomShape 1"/>
          <p:cNvSpPr/>
          <p:nvPr/>
        </p:nvSpPr>
        <p:spPr>
          <a:xfrm>
            <a:off x="2823480" y="4244760"/>
            <a:ext cx="9129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b050"/>
                </a:solidFill>
                <a:latin typeface="Gill Sans MT"/>
              </a:rPr>
              <a:t>TFG-</a:t>
            </a:r>
            <a:r>
              <a:rPr b="1" lang="el-GR" sz="2000" spc="-1" strike="noStrike">
                <a:solidFill>
                  <a:srgbClr val="00b050"/>
                </a:solidFill>
                <a:latin typeface="Times New Roman"/>
              </a:rPr>
              <a:t>β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580" name="Imagen 6" descr=""/>
          <p:cNvPicPr/>
          <p:nvPr/>
        </p:nvPicPr>
        <p:blipFill>
          <a:blip r:embed="rId3"/>
          <a:stretch/>
        </p:blipFill>
        <p:spPr>
          <a:xfrm>
            <a:off x="1877400" y="4610880"/>
            <a:ext cx="1402200" cy="1441800"/>
          </a:xfrm>
          <a:prstGeom prst="rect">
            <a:avLst/>
          </a:prstGeom>
          <a:ln>
            <a:noFill/>
          </a:ln>
        </p:spPr>
      </p:pic>
      <p:pic>
        <p:nvPicPr>
          <p:cNvPr id="581" name="Imagen 7" descr=""/>
          <p:cNvPicPr/>
          <p:nvPr/>
        </p:nvPicPr>
        <p:blipFill>
          <a:blip r:embed="rId4"/>
          <a:stretch/>
        </p:blipFill>
        <p:spPr>
          <a:xfrm rot="5400000">
            <a:off x="3486600" y="5291280"/>
            <a:ext cx="781200" cy="1269720"/>
          </a:xfrm>
          <a:prstGeom prst="rect">
            <a:avLst/>
          </a:prstGeom>
          <a:ln>
            <a:noFill/>
          </a:ln>
        </p:spPr>
      </p:pic>
      <p:sp>
        <p:nvSpPr>
          <p:cNvPr id="582" name="CustomShape 2"/>
          <p:cNvSpPr/>
          <p:nvPr/>
        </p:nvSpPr>
        <p:spPr>
          <a:xfrm rot="3301800">
            <a:off x="3645360" y="4787640"/>
            <a:ext cx="280080" cy="78264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df297"/>
              </a:gs>
              <a:gs pos="100000">
                <a:srgbClr val="d5f5c0"/>
              </a:gs>
            </a:gsLst>
            <a:lin ang="3300000"/>
          </a:gradFill>
          <a:ln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3" name="CustomShape 3"/>
          <p:cNvSpPr/>
          <p:nvPr/>
        </p:nvSpPr>
        <p:spPr>
          <a:xfrm>
            <a:off x="3736800" y="279720"/>
            <a:ext cx="3794400" cy="63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72c4bd"/>
                </a:solidFill>
                <a:latin typeface="Gill Sans MT"/>
              </a:rPr>
              <a:t>IL-4 / 13 en fibrosis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584" name="CustomShape 4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agen 2" descr=""/>
          <p:cNvPicPr/>
          <p:nvPr/>
        </p:nvPicPr>
        <p:blipFill>
          <a:blip r:embed="rId1"/>
          <a:stretch/>
        </p:blipFill>
        <p:spPr>
          <a:xfrm>
            <a:off x="5925600" y="206640"/>
            <a:ext cx="4714560" cy="1611360"/>
          </a:xfrm>
          <a:prstGeom prst="rect">
            <a:avLst/>
          </a:prstGeom>
          <a:ln>
            <a:noFill/>
          </a:ln>
        </p:spPr>
      </p:pic>
      <p:pic>
        <p:nvPicPr>
          <p:cNvPr id="586" name="Imagen 4" descr=""/>
          <p:cNvPicPr/>
          <p:nvPr/>
        </p:nvPicPr>
        <p:blipFill>
          <a:blip r:embed="rId2"/>
          <a:stretch/>
        </p:blipFill>
        <p:spPr>
          <a:xfrm>
            <a:off x="1991160" y="4649760"/>
            <a:ext cx="7500960" cy="1692720"/>
          </a:xfrm>
          <a:prstGeom prst="rect">
            <a:avLst/>
          </a:prstGeom>
          <a:ln>
            <a:noFill/>
          </a:ln>
        </p:spPr>
      </p:pic>
      <p:pic>
        <p:nvPicPr>
          <p:cNvPr id="587" name="Imagen 5" descr=""/>
          <p:cNvPicPr/>
          <p:nvPr/>
        </p:nvPicPr>
        <p:blipFill>
          <a:blip r:embed="rId3"/>
          <a:stretch/>
        </p:blipFill>
        <p:spPr>
          <a:xfrm>
            <a:off x="767520" y="2363400"/>
            <a:ext cx="4974120" cy="2304360"/>
          </a:xfrm>
          <a:prstGeom prst="rect">
            <a:avLst/>
          </a:prstGeom>
          <a:ln>
            <a:noFill/>
          </a:ln>
        </p:spPr>
      </p:pic>
      <p:pic>
        <p:nvPicPr>
          <p:cNvPr id="588" name="Imagen 6" descr=""/>
          <p:cNvPicPr/>
          <p:nvPr/>
        </p:nvPicPr>
        <p:blipFill>
          <a:blip r:embed="rId4"/>
          <a:stretch/>
        </p:blipFill>
        <p:spPr>
          <a:xfrm>
            <a:off x="6023880" y="2347920"/>
            <a:ext cx="5311800" cy="2217600"/>
          </a:xfrm>
          <a:prstGeom prst="rect">
            <a:avLst/>
          </a:prstGeom>
          <a:ln>
            <a:noFill/>
          </a:ln>
        </p:spPr>
      </p:pic>
      <p:pic>
        <p:nvPicPr>
          <p:cNvPr id="589" name="Picture 2" descr="Ver las imágenes de origen"/>
          <p:cNvPicPr/>
          <p:nvPr/>
        </p:nvPicPr>
        <p:blipFill>
          <a:blip r:embed="rId5"/>
          <a:stretch/>
        </p:blipFill>
        <p:spPr>
          <a:xfrm>
            <a:off x="4325400" y="277560"/>
            <a:ext cx="1477800" cy="1970640"/>
          </a:xfrm>
          <a:prstGeom prst="rect">
            <a:avLst/>
          </a:prstGeom>
          <a:ln>
            <a:noFill/>
          </a:ln>
        </p:spPr>
      </p:pic>
      <p:pic>
        <p:nvPicPr>
          <p:cNvPr id="590" name="Imagen 8" descr=""/>
          <p:cNvPicPr/>
          <p:nvPr/>
        </p:nvPicPr>
        <p:blipFill>
          <a:blip r:embed="rId6"/>
          <a:stretch/>
        </p:blipFill>
        <p:spPr>
          <a:xfrm>
            <a:off x="47160" y="84240"/>
            <a:ext cx="4052880" cy="2310120"/>
          </a:xfrm>
          <a:prstGeom prst="rect">
            <a:avLst/>
          </a:prstGeom>
          <a:ln>
            <a:noFill/>
          </a:ln>
        </p:spPr>
      </p:pic>
      <p:pic>
        <p:nvPicPr>
          <p:cNvPr id="591" name="Imagen 9" descr=""/>
          <p:cNvPicPr/>
          <p:nvPr/>
        </p:nvPicPr>
        <p:blipFill>
          <a:blip r:embed="rId7"/>
          <a:stretch/>
        </p:blipFill>
        <p:spPr>
          <a:xfrm>
            <a:off x="9911520" y="780480"/>
            <a:ext cx="1925640" cy="344520"/>
          </a:xfrm>
          <a:prstGeom prst="rect">
            <a:avLst/>
          </a:prstGeom>
          <a:ln>
            <a:noFill/>
          </a:ln>
        </p:spPr>
      </p:pic>
      <p:pic>
        <p:nvPicPr>
          <p:cNvPr id="592" name="Picture 2" descr="Ver las imágenes de origen"/>
          <p:cNvPicPr/>
          <p:nvPr/>
        </p:nvPicPr>
        <p:blipFill>
          <a:blip r:embed="rId8"/>
          <a:stretch/>
        </p:blipFill>
        <p:spPr>
          <a:xfrm>
            <a:off x="429480" y="5202000"/>
            <a:ext cx="819720" cy="683640"/>
          </a:xfrm>
          <a:prstGeom prst="rect">
            <a:avLst/>
          </a:prstGeom>
          <a:ln>
            <a:noFill/>
          </a:ln>
        </p:spPr>
      </p:pic>
      <p:sp>
        <p:nvSpPr>
          <p:cNvPr id="593" name="CustomShape 1"/>
          <p:cNvSpPr/>
          <p:nvPr/>
        </p:nvSpPr>
        <p:spPr>
          <a:xfrm>
            <a:off x="9492480" y="1698840"/>
            <a:ext cx="2547720" cy="912600"/>
          </a:xfrm>
          <a:prstGeom prst="rect">
            <a:avLst/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blurRad="50800" dir="5400000" dist="25560" rotWithShape="0">
              <a:srgbClr val="000000">
                <a:alpha val="5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Gill Sans MT"/>
              </a:rPr>
              <a:t>47 pacientes romilkimab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Gill Sans MT"/>
              </a:rPr>
              <a:t>47 pacientes placebo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94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1322640" y="120240"/>
            <a:ext cx="658116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638cae"/>
                </a:solidFill>
                <a:latin typeface="Calibri"/>
                <a:ea typeface="Calibri"/>
              </a:rPr>
              <a:t>AGONISTAS DE PPAR-GAMMA 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638cae"/>
                </a:solidFill>
                <a:latin typeface="Calibri"/>
                <a:ea typeface="Calibri"/>
              </a:rPr>
              <a:t>(Peroxisome proliferator-activated receptor gamma)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596" name="Imagen 5" descr=""/>
          <p:cNvPicPr/>
          <p:nvPr/>
        </p:nvPicPr>
        <p:blipFill>
          <a:blip r:embed="rId1"/>
          <a:stretch/>
        </p:blipFill>
        <p:spPr>
          <a:xfrm>
            <a:off x="107280" y="806040"/>
            <a:ext cx="6060600" cy="5450040"/>
          </a:xfrm>
          <a:prstGeom prst="rect">
            <a:avLst/>
          </a:prstGeom>
          <a:ln>
            <a:noFill/>
          </a:ln>
        </p:spPr>
      </p:pic>
      <p:pic>
        <p:nvPicPr>
          <p:cNvPr id="597" name="Picture 2" descr="Ver las imágenes de origen"/>
          <p:cNvPicPr/>
          <p:nvPr/>
        </p:nvPicPr>
        <p:blipFill>
          <a:blip r:embed="rId2"/>
          <a:stretch/>
        </p:blipFill>
        <p:spPr>
          <a:xfrm>
            <a:off x="6095880" y="2588400"/>
            <a:ext cx="5988600" cy="3473280"/>
          </a:xfrm>
          <a:prstGeom prst="rect">
            <a:avLst/>
          </a:prstGeom>
          <a:ln>
            <a:noFill/>
          </a:ln>
        </p:spPr>
      </p:pic>
      <p:pic>
        <p:nvPicPr>
          <p:cNvPr id="598" name="Picture 2" descr="Resultado de imagen de john varga"/>
          <p:cNvPicPr/>
          <p:nvPr/>
        </p:nvPicPr>
        <p:blipFill>
          <a:blip r:embed="rId3"/>
          <a:stretch/>
        </p:blipFill>
        <p:spPr>
          <a:xfrm>
            <a:off x="8393400" y="37800"/>
            <a:ext cx="1911600" cy="2833920"/>
          </a:xfrm>
          <a:prstGeom prst="rect">
            <a:avLst/>
          </a:prstGeom>
          <a:ln>
            <a:noFill/>
          </a:ln>
        </p:spPr>
      </p:pic>
      <p:sp>
        <p:nvSpPr>
          <p:cNvPr id="599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636480" y="397080"/>
            <a:ext cx="10972440" cy="66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Fisiopatología de la esclerosis sistémica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216960" y="1560960"/>
            <a:ext cx="2878560" cy="2692800"/>
          </a:xfrm>
          <a:prstGeom prst="ellipse">
            <a:avLst/>
          </a:prstGeom>
          <a:gradFill rotWithShape="0">
            <a:gsLst>
              <a:gs pos="0">
                <a:srgbClr val="ff93bb"/>
              </a:gs>
              <a:gs pos="100000">
                <a:srgbClr val="ffbcd3"/>
              </a:gs>
            </a:gsLst>
            <a:lin ang="5400000"/>
          </a:gradFill>
          <a:ln>
            <a:solidFill>
              <a:srgbClr val="ff66c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eb1d8e"/>
                </a:solidFill>
                <a:latin typeface="Gill Sans MT"/>
              </a:rPr>
              <a:t>vasculopatía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4455000" y="3162600"/>
            <a:ext cx="2878560" cy="2692800"/>
          </a:xfrm>
          <a:prstGeom prst="ellipse">
            <a:avLst/>
          </a:prstGeom>
          <a:solidFill>
            <a:srgbClr val="8faadc">
              <a:alpha val="41000"/>
            </a:srgbClr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3200" spc="-1" strike="noStrike">
                <a:solidFill>
                  <a:srgbClr val="002060"/>
                </a:solidFill>
                <a:latin typeface="Gill Sans MT"/>
              </a:rPr>
              <a:t>fibrosis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257" name="Imagen 8" descr=""/>
          <p:cNvPicPr/>
          <p:nvPr/>
        </p:nvPicPr>
        <p:blipFill>
          <a:blip r:embed="rId1"/>
          <a:stretch/>
        </p:blipFill>
        <p:spPr>
          <a:xfrm>
            <a:off x="624240" y="1153080"/>
            <a:ext cx="2160000" cy="1913400"/>
          </a:xfrm>
          <a:prstGeom prst="rect">
            <a:avLst/>
          </a:prstGeom>
          <a:ln>
            <a:noFill/>
          </a:ln>
        </p:spPr>
      </p:pic>
      <p:pic>
        <p:nvPicPr>
          <p:cNvPr id="258" name="Imagen 9" descr=""/>
          <p:cNvPicPr/>
          <p:nvPr/>
        </p:nvPicPr>
        <p:blipFill>
          <a:blip r:embed="rId2"/>
          <a:stretch/>
        </p:blipFill>
        <p:spPr>
          <a:xfrm rot="10800000">
            <a:off x="612720" y="3079800"/>
            <a:ext cx="2183760" cy="1638000"/>
          </a:xfrm>
          <a:prstGeom prst="rect">
            <a:avLst/>
          </a:prstGeom>
          <a:ln>
            <a:noFill/>
          </a:ln>
        </p:spPr>
      </p:pic>
      <p:pic>
        <p:nvPicPr>
          <p:cNvPr id="259" name="Picture 2" descr="DSCN0508-n"/>
          <p:cNvPicPr/>
          <p:nvPr/>
        </p:nvPicPr>
        <p:blipFill>
          <a:blip r:embed="rId3"/>
          <a:stretch/>
        </p:blipFill>
        <p:spPr>
          <a:xfrm>
            <a:off x="609480" y="4678920"/>
            <a:ext cx="2203200" cy="1652400"/>
          </a:xfrm>
          <a:prstGeom prst="rect">
            <a:avLst/>
          </a:prstGeom>
          <a:ln>
            <a:noFill/>
          </a:ln>
        </p:spPr>
      </p:pic>
      <p:pic>
        <p:nvPicPr>
          <p:cNvPr id="260" name="Imagen 11" descr=""/>
          <p:cNvPicPr/>
          <p:nvPr/>
        </p:nvPicPr>
        <p:blipFill>
          <a:blip r:embed="rId4"/>
          <a:stretch/>
        </p:blipFill>
        <p:spPr>
          <a:xfrm>
            <a:off x="9513720" y="1226160"/>
            <a:ext cx="2147760" cy="1643040"/>
          </a:xfrm>
          <a:prstGeom prst="rect">
            <a:avLst/>
          </a:prstGeom>
          <a:ln>
            <a:noFill/>
          </a:ln>
        </p:spPr>
      </p:pic>
      <p:pic>
        <p:nvPicPr>
          <p:cNvPr id="261" name="Picture 2" descr="Ver las imágenes de origen"/>
          <p:cNvPicPr/>
          <p:nvPr/>
        </p:nvPicPr>
        <p:blipFill>
          <a:blip r:embed="rId5"/>
          <a:stretch/>
        </p:blipFill>
        <p:spPr>
          <a:xfrm>
            <a:off x="9538560" y="2902680"/>
            <a:ext cx="2127960" cy="1473120"/>
          </a:xfrm>
          <a:prstGeom prst="rect">
            <a:avLst/>
          </a:prstGeom>
          <a:ln>
            <a:noFill/>
          </a:ln>
        </p:spPr>
      </p:pic>
      <p:pic>
        <p:nvPicPr>
          <p:cNvPr id="262" name="Picture 6" descr="Ver las imágenes de origen"/>
          <p:cNvPicPr/>
          <p:nvPr/>
        </p:nvPicPr>
        <p:blipFill>
          <a:blip r:embed="rId6"/>
          <a:stretch/>
        </p:blipFill>
        <p:spPr>
          <a:xfrm>
            <a:off x="7935840" y="4412160"/>
            <a:ext cx="2145960" cy="1382040"/>
          </a:xfrm>
          <a:prstGeom prst="rect">
            <a:avLst/>
          </a:prstGeom>
          <a:ln>
            <a:noFill/>
          </a:ln>
        </p:spPr>
      </p:pic>
      <p:pic>
        <p:nvPicPr>
          <p:cNvPr id="263" name="Picture 4" descr="Ver las imágenes de origen"/>
          <p:cNvPicPr/>
          <p:nvPr/>
        </p:nvPicPr>
        <p:blipFill>
          <a:blip r:embed="rId7"/>
          <a:stretch/>
        </p:blipFill>
        <p:spPr>
          <a:xfrm>
            <a:off x="10049760" y="4418640"/>
            <a:ext cx="1630440" cy="1375560"/>
          </a:xfrm>
          <a:prstGeom prst="rect">
            <a:avLst/>
          </a:prstGeom>
          <a:ln>
            <a:noFill/>
          </a:ln>
        </p:spPr>
      </p:pic>
      <p:sp>
        <p:nvSpPr>
          <p:cNvPr id="264" name="CustomShape 4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5434920" y="1569960"/>
            <a:ext cx="2878560" cy="2692800"/>
          </a:xfrm>
          <a:prstGeom prst="ellipse">
            <a:avLst/>
          </a:prstGeom>
          <a:solidFill>
            <a:srgbClr val="92d050">
              <a:alpha val="31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200" spc="-1" strike="noStrike">
                <a:solidFill>
                  <a:srgbClr val="6a564f"/>
                </a:solidFill>
                <a:latin typeface="Gill Sans MT"/>
              </a:rPr>
              <a:t> </a:t>
            </a:r>
            <a:r>
              <a:rPr b="0" lang="es-ES" sz="2800" spc="-1" strike="noStrike">
                <a:solidFill>
                  <a:srgbClr val="6a564f"/>
                </a:solidFill>
                <a:latin typeface="Gill Sans MT"/>
              </a:rPr>
              <a:t>inmunidad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3909960" y="1382760"/>
            <a:ext cx="3633840" cy="466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Pfizer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Mitsubishi Tanabe Pharma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Shionogi &amp; Co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Biogen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Hoffmann-La Roche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Novartis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Galapagos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PharmAkea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ONO Pharmaceuticals</a:t>
            </a: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638cae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Janssen Biotech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601" name="Picture 4" descr="Resultado de imagen de pfizer"/>
          <p:cNvPicPr/>
          <p:nvPr/>
        </p:nvPicPr>
        <p:blipFill>
          <a:blip r:embed="rId1"/>
          <a:stretch/>
        </p:blipFill>
        <p:spPr>
          <a:xfrm>
            <a:off x="5231880" y="1401840"/>
            <a:ext cx="883800" cy="497520"/>
          </a:xfrm>
          <a:prstGeom prst="rect">
            <a:avLst/>
          </a:prstGeom>
          <a:ln>
            <a:noFill/>
          </a:ln>
        </p:spPr>
      </p:pic>
      <p:pic>
        <p:nvPicPr>
          <p:cNvPr id="602" name="Picture 6" descr="Resultado de imagen de Mitsubishi Tanabe Pharma"/>
          <p:cNvPicPr/>
          <p:nvPr/>
        </p:nvPicPr>
        <p:blipFill>
          <a:blip r:embed="rId2"/>
          <a:stretch/>
        </p:blipFill>
        <p:spPr>
          <a:xfrm>
            <a:off x="7197840" y="1774440"/>
            <a:ext cx="656640" cy="637560"/>
          </a:xfrm>
          <a:prstGeom prst="rect">
            <a:avLst/>
          </a:prstGeom>
          <a:ln>
            <a:noFill/>
          </a:ln>
        </p:spPr>
      </p:pic>
      <p:pic>
        <p:nvPicPr>
          <p:cNvPr id="603" name="Picture 8" descr="Resultado de imagen de Shionogi &amp; Co"/>
          <p:cNvPicPr/>
          <p:nvPr/>
        </p:nvPicPr>
        <p:blipFill>
          <a:blip r:embed="rId3"/>
          <a:stretch/>
        </p:blipFill>
        <p:spPr>
          <a:xfrm>
            <a:off x="6116040" y="2484000"/>
            <a:ext cx="1348200" cy="270720"/>
          </a:xfrm>
          <a:prstGeom prst="rect">
            <a:avLst/>
          </a:prstGeom>
          <a:ln>
            <a:noFill/>
          </a:ln>
        </p:spPr>
      </p:pic>
      <p:pic>
        <p:nvPicPr>
          <p:cNvPr id="604" name="Picture 10" descr="Resultado de imagen de biogen"/>
          <p:cNvPicPr/>
          <p:nvPr/>
        </p:nvPicPr>
        <p:blipFill>
          <a:blip r:embed="rId4"/>
          <a:stretch/>
        </p:blipFill>
        <p:spPr>
          <a:xfrm>
            <a:off x="5303880" y="2892600"/>
            <a:ext cx="1126080" cy="380520"/>
          </a:xfrm>
          <a:prstGeom prst="rect">
            <a:avLst/>
          </a:prstGeom>
          <a:ln>
            <a:noFill/>
          </a:ln>
        </p:spPr>
      </p:pic>
      <p:pic>
        <p:nvPicPr>
          <p:cNvPr id="605" name="Picture 12" descr="Resultado de imagen de Hoffmann-La Roche"/>
          <p:cNvPicPr/>
          <p:nvPr/>
        </p:nvPicPr>
        <p:blipFill>
          <a:blip r:embed="rId5"/>
          <a:stretch/>
        </p:blipFill>
        <p:spPr>
          <a:xfrm>
            <a:off x="6690600" y="3344040"/>
            <a:ext cx="857160" cy="432360"/>
          </a:xfrm>
          <a:prstGeom prst="rect">
            <a:avLst/>
          </a:prstGeom>
          <a:ln>
            <a:noFill/>
          </a:ln>
        </p:spPr>
      </p:pic>
      <p:pic>
        <p:nvPicPr>
          <p:cNvPr id="606" name="Picture 22" descr="Resultado de imagen de galapagos pharma"/>
          <p:cNvPicPr/>
          <p:nvPr/>
        </p:nvPicPr>
        <p:blipFill>
          <a:blip r:embed="rId6"/>
          <a:stretch/>
        </p:blipFill>
        <p:spPr>
          <a:xfrm>
            <a:off x="5970960" y="4204800"/>
            <a:ext cx="1355760" cy="412560"/>
          </a:xfrm>
          <a:prstGeom prst="rect">
            <a:avLst/>
          </a:prstGeom>
          <a:ln>
            <a:noFill/>
          </a:ln>
        </p:spPr>
      </p:pic>
      <p:pic>
        <p:nvPicPr>
          <p:cNvPr id="607" name="Picture 16" descr="Resultado de imagen de novartis"/>
          <p:cNvPicPr/>
          <p:nvPr/>
        </p:nvPicPr>
        <p:blipFill>
          <a:blip r:embed="rId7"/>
          <a:stretch/>
        </p:blipFill>
        <p:spPr>
          <a:xfrm>
            <a:off x="5609160" y="3746880"/>
            <a:ext cx="998280" cy="514440"/>
          </a:xfrm>
          <a:prstGeom prst="rect">
            <a:avLst/>
          </a:prstGeom>
          <a:ln>
            <a:noFill/>
          </a:ln>
        </p:spPr>
      </p:pic>
      <p:pic>
        <p:nvPicPr>
          <p:cNvPr id="608" name="Picture 24" descr="Resultado de imagen de PharmAkea"/>
          <p:cNvPicPr/>
          <p:nvPr/>
        </p:nvPicPr>
        <p:blipFill>
          <a:blip r:embed="rId8"/>
          <a:stretch/>
        </p:blipFill>
        <p:spPr>
          <a:xfrm>
            <a:off x="5809680" y="4728960"/>
            <a:ext cx="1321200" cy="390600"/>
          </a:xfrm>
          <a:prstGeom prst="rect">
            <a:avLst/>
          </a:prstGeom>
          <a:ln>
            <a:noFill/>
          </a:ln>
        </p:spPr>
      </p:pic>
      <p:pic>
        <p:nvPicPr>
          <p:cNvPr id="609" name="Picture 26" descr="Resultado de imagen de ono pharmaceutical"/>
          <p:cNvPicPr/>
          <p:nvPr/>
        </p:nvPicPr>
        <p:blipFill>
          <a:blip r:embed="rId9"/>
          <a:stretch/>
        </p:blipFill>
        <p:spPr>
          <a:xfrm>
            <a:off x="7161120" y="4932720"/>
            <a:ext cx="607680" cy="590040"/>
          </a:xfrm>
          <a:prstGeom prst="rect">
            <a:avLst/>
          </a:prstGeom>
          <a:ln>
            <a:noFill/>
          </a:ln>
        </p:spPr>
      </p:pic>
      <p:pic>
        <p:nvPicPr>
          <p:cNvPr id="610" name="Picture 28" descr="Resultado de imagen de janssen biotech"/>
          <p:cNvPicPr/>
          <p:nvPr/>
        </p:nvPicPr>
        <p:blipFill>
          <a:blip r:embed="rId10"/>
          <a:stretch/>
        </p:blipFill>
        <p:spPr>
          <a:xfrm>
            <a:off x="6168600" y="5497560"/>
            <a:ext cx="1158120" cy="543240"/>
          </a:xfrm>
          <a:prstGeom prst="rect">
            <a:avLst/>
          </a:prstGeom>
          <a:ln>
            <a:noFill/>
          </a:ln>
        </p:spPr>
      </p:pic>
      <p:pic>
        <p:nvPicPr>
          <p:cNvPr id="611" name="Imagen 15" descr=""/>
          <p:cNvPicPr/>
          <p:nvPr/>
        </p:nvPicPr>
        <p:blipFill>
          <a:blip r:embed="rId11"/>
          <a:stretch/>
        </p:blipFill>
        <p:spPr>
          <a:xfrm>
            <a:off x="136800" y="2205000"/>
            <a:ext cx="3886200" cy="2914560"/>
          </a:xfrm>
          <a:prstGeom prst="rect">
            <a:avLst/>
          </a:prstGeom>
          <a:ln>
            <a:noFill/>
          </a:ln>
        </p:spPr>
      </p:pic>
      <p:sp>
        <p:nvSpPr>
          <p:cNvPr id="612" name="TextShape 2"/>
          <p:cNvSpPr txBox="1"/>
          <p:nvPr/>
        </p:nvSpPr>
        <p:spPr>
          <a:xfrm>
            <a:off x="3195000" y="102960"/>
            <a:ext cx="554436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88000"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638cae"/>
                </a:solidFill>
                <a:latin typeface="Gill Sans MT"/>
              </a:rPr>
              <a:t>Autotaxina en la fibrosis pulmonar</a:t>
            </a:r>
            <a:endParaRPr b="0" lang="es-ES" sz="2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13" name="Imagen 31" descr=""/>
          <p:cNvPicPr/>
          <p:nvPr/>
        </p:nvPicPr>
        <p:blipFill>
          <a:blip r:embed="rId12"/>
          <a:stretch/>
        </p:blipFill>
        <p:spPr>
          <a:xfrm>
            <a:off x="8212680" y="1436760"/>
            <a:ext cx="3543840" cy="4517640"/>
          </a:xfrm>
          <a:prstGeom prst="rect">
            <a:avLst/>
          </a:prstGeom>
          <a:ln>
            <a:noFill/>
          </a:ln>
        </p:spPr>
      </p:pic>
      <p:sp>
        <p:nvSpPr>
          <p:cNvPr id="614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Imagen 2" descr=""/>
          <p:cNvPicPr/>
          <p:nvPr/>
        </p:nvPicPr>
        <p:blipFill>
          <a:blip r:embed="rId1"/>
          <a:stretch/>
        </p:blipFill>
        <p:spPr>
          <a:xfrm>
            <a:off x="8760240" y="159480"/>
            <a:ext cx="992520" cy="610200"/>
          </a:xfrm>
          <a:prstGeom prst="rect">
            <a:avLst/>
          </a:prstGeom>
          <a:ln>
            <a:noFill/>
          </a:ln>
        </p:spPr>
      </p:pic>
      <p:pic>
        <p:nvPicPr>
          <p:cNvPr id="616" name="Imagen 4" descr=""/>
          <p:cNvPicPr/>
          <p:nvPr/>
        </p:nvPicPr>
        <p:blipFill>
          <a:blip r:embed="rId2"/>
          <a:stretch/>
        </p:blipFill>
        <p:spPr>
          <a:xfrm>
            <a:off x="1557360" y="0"/>
            <a:ext cx="5091840" cy="1485000"/>
          </a:xfrm>
          <a:prstGeom prst="rect">
            <a:avLst/>
          </a:prstGeom>
          <a:ln>
            <a:noFill/>
          </a:ln>
        </p:spPr>
      </p:pic>
      <p:pic>
        <p:nvPicPr>
          <p:cNvPr id="617" name="Imagen 5" descr=""/>
          <p:cNvPicPr/>
          <p:nvPr/>
        </p:nvPicPr>
        <p:blipFill>
          <a:blip r:embed="rId3"/>
          <a:stretch/>
        </p:blipFill>
        <p:spPr>
          <a:xfrm>
            <a:off x="293760" y="1780560"/>
            <a:ext cx="4498560" cy="2623320"/>
          </a:xfrm>
          <a:prstGeom prst="rect">
            <a:avLst/>
          </a:prstGeom>
          <a:ln>
            <a:noFill/>
          </a:ln>
        </p:spPr>
      </p:pic>
      <p:pic>
        <p:nvPicPr>
          <p:cNvPr id="618" name="Imagen 7" descr=""/>
          <p:cNvPicPr/>
          <p:nvPr/>
        </p:nvPicPr>
        <p:blipFill>
          <a:blip r:embed="rId4"/>
          <a:stretch/>
        </p:blipFill>
        <p:spPr>
          <a:xfrm>
            <a:off x="8038440" y="1035000"/>
            <a:ext cx="1579320" cy="958320"/>
          </a:xfrm>
          <a:prstGeom prst="rect">
            <a:avLst/>
          </a:prstGeom>
          <a:ln>
            <a:noFill/>
          </a:ln>
        </p:spPr>
      </p:pic>
      <p:pic>
        <p:nvPicPr>
          <p:cNvPr id="619" name="Picture 2" descr="Image"/>
          <p:cNvPicPr/>
          <p:nvPr/>
        </p:nvPicPr>
        <p:blipFill>
          <a:blip r:embed="rId5"/>
          <a:stretch/>
        </p:blipFill>
        <p:spPr>
          <a:xfrm>
            <a:off x="1480680" y="4813200"/>
            <a:ext cx="1508040" cy="1082160"/>
          </a:xfrm>
          <a:prstGeom prst="rect">
            <a:avLst/>
          </a:prstGeom>
          <a:ln>
            <a:noFill/>
          </a:ln>
        </p:spPr>
      </p:pic>
      <p:pic>
        <p:nvPicPr>
          <p:cNvPr id="620" name="Imagen 9" descr=""/>
          <p:cNvPicPr/>
          <p:nvPr/>
        </p:nvPicPr>
        <p:blipFill>
          <a:blip r:embed="rId6"/>
          <a:stretch/>
        </p:blipFill>
        <p:spPr>
          <a:xfrm>
            <a:off x="2014920" y="1456920"/>
            <a:ext cx="1282320" cy="461160"/>
          </a:xfrm>
          <a:prstGeom prst="rect">
            <a:avLst/>
          </a:prstGeom>
          <a:ln>
            <a:noFill/>
          </a:ln>
        </p:spPr>
      </p:pic>
      <p:pic>
        <p:nvPicPr>
          <p:cNvPr id="621" name="Imagen 10" descr=""/>
          <p:cNvPicPr/>
          <p:nvPr/>
        </p:nvPicPr>
        <p:blipFill>
          <a:blip r:embed="rId7"/>
          <a:stretch/>
        </p:blipFill>
        <p:spPr>
          <a:xfrm>
            <a:off x="4517280" y="4381200"/>
            <a:ext cx="6014520" cy="1908720"/>
          </a:xfrm>
          <a:prstGeom prst="rect">
            <a:avLst/>
          </a:prstGeom>
          <a:ln>
            <a:noFill/>
          </a:ln>
        </p:spPr>
      </p:pic>
      <p:pic>
        <p:nvPicPr>
          <p:cNvPr id="622" name="Imagen 11" descr=""/>
          <p:cNvPicPr/>
          <p:nvPr/>
        </p:nvPicPr>
        <p:blipFill>
          <a:blip r:embed="rId8"/>
          <a:stretch/>
        </p:blipFill>
        <p:spPr>
          <a:xfrm>
            <a:off x="9828360" y="569880"/>
            <a:ext cx="1442520" cy="298440"/>
          </a:xfrm>
          <a:prstGeom prst="rect">
            <a:avLst/>
          </a:prstGeom>
          <a:ln>
            <a:noFill/>
          </a:ln>
        </p:spPr>
      </p:pic>
      <p:pic>
        <p:nvPicPr>
          <p:cNvPr id="623" name="Imagen 12" descr=""/>
          <p:cNvPicPr/>
          <p:nvPr/>
        </p:nvPicPr>
        <p:blipFill>
          <a:blip r:embed="rId9"/>
          <a:stretch/>
        </p:blipFill>
        <p:spPr>
          <a:xfrm>
            <a:off x="6797880" y="265680"/>
            <a:ext cx="1632600" cy="510840"/>
          </a:xfrm>
          <a:prstGeom prst="rect">
            <a:avLst/>
          </a:prstGeom>
          <a:ln>
            <a:noFill/>
          </a:ln>
        </p:spPr>
      </p:pic>
      <p:pic>
        <p:nvPicPr>
          <p:cNvPr id="624" name="Imagen 1" descr=""/>
          <p:cNvPicPr/>
          <p:nvPr/>
        </p:nvPicPr>
        <p:blipFill>
          <a:blip r:embed="rId10"/>
          <a:stretch/>
        </p:blipFill>
        <p:spPr>
          <a:xfrm>
            <a:off x="5988600" y="1896480"/>
            <a:ext cx="4678920" cy="2147760"/>
          </a:xfrm>
          <a:prstGeom prst="rect">
            <a:avLst/>
          </a:prstGeom>
          <a:ln>
            <a:noFill/>
          </a:ln>
        </p:spPr>
      </p:pic>
      <p:graphicFrame>
        <p:nvGraphicFramePr>
          <p:cNvPr id="625" name="Table 1"/>
          <p:cNvGraphicFramePr/>
          <p:nvPr/>
        </p:nvGraphicFramePr>
        <p:xfrm>
          <a:off x="6797880" y="3942360"/>
          <a:ext cx="3816000" cy="0"/>
        </p:xfrm>
        <a:graphic>
          <a:graphicData uri="http://schemas.openxmlformats.org/drawingml/2006/table">
            <a:tbl>
              <a:tblPr/>
              <a:tblGrid>
                <a:gridCol w="3816360"/>
              </a:tblGrid>
              <a:tr h="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latin typeface="Source Sans Pro"/>
                        </a:rPr>
                        <a:t>ClinicalTrials.gov Identifier: NCT03976648</a:t>
                      </a:r>
                      <a:endParaRPr b="0" lang="es-ES" sz="16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26" name="CustomShape 2"/>
          <p:cNvSpPr/>
          <p:nvPr/>
        </p:nvSpPr>
        <p:spPr>
          <a:xfrm>
            <a:off x="4257720" y="3095640"/>
            <a:ext cx="6014520" cy="64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br/>
            <a:endParaRPr b="0" lang="es-ES" sz="1800" spc="-1" strike="noStrike">
              <a:latin typeface="Arial"/>
            </a:endParaRPr>
          </a:p>
        </p:txBody>
      </p:sp>
      <p:sp>
        <p:nvSpPr>
          <p:cNvPr id="627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Imagen 2" descr=""/>
          <p:cNvPicPr/>
          <p:nvPr/>
        </p:nvPicPr>
        <p:blipFill>
          <a:blip r:embed="rId1"/>
          <a:stretch/>
        </p:blipFill>
        <p:spPr>
          <a:xfrm>
            <a:off x="1703520" y="5095800"/>
            <a:ext cx="8568720" cy="1225800"/>
          </a:xfrm>
          <a:prstGeom prst="rect">
            <a:avLst/>
          </a:prstGeom>
          <a:ln>
            <a:noFill/>
          </a:ln>
        </p:spPr>
      </p:pic>
      <p:pic>
        <p:nvPicPr>
          <p:cNvPr id="629" name="Imagen 4" descr=""/>
          <p:cNvPicPr/>
          <p:nvPr/>
        </p:nvPicPr>
        <p:blipFill>
          <a:blip r:embed="rId2"/>
          <a:stretch/>
        </p:blipFill>
        <p:spPr>
          <a:xfrm>
            <a:off x="1703520" y="-6120"/>
            <a:ext cx="8770680" cy="5003280"/>
          </a:xfrm>
          <a:prstGeom prst="rect">
            <a:avLst/>
          </a:prstGeom>
          <a:ln>
            <a:noFill/>
          </a:ln>
        </p:spPr>
      </p:pic>
      <p:pic>
        <p:nvPicPr>
          <p:cNvPr id="630" name="Imagen 5" descr=""/>
          <p:cNvPicPr/>
          <p:nvPr/>
        </p:nvPicPr>
        <p:blipFill>
          <a:blip r:embed="rId3"/>
          <a:stretch/>
        </p:blipFill>
        <p:spPr>
          <a:xfrm>
            <a:off x="8543520" y="5685120"/>
            <a:ext cx="1728360" cy="586440"/>
          </a:xfrm>
          <a:prstGeom prst="rect">
            <a:avLst/>
          </a:prstGeom>
          <a:ln>
            <a:noFill/>
          </a:ln>
        </p:spPr>
      </p:pic>
      <p:sp>
        <p:nvSpPr>
          <p:cNvPr id="631" name="CustomShape 1"/>
          <p:cNvSpPr/>
          <p:nvPr/>
        </p:nvSpPr>
        <p:spPr>
          <a:xfrm>
            <a:off x="7882560" y="6420600"/>
            <a:ext cx="4320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Source Sans Pro"/>
              </a:rPr>
              <a:t>ClinicalTrials.gov Identifier: NCT04478994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32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198108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 fontScale="60000"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638cae"/>
                </a:solidFill>
                <a:latin typeface="Gill Sans MT"/>
              </a:rPr>
              <a:t>Nuevas terapias en esclerosis sistémica</a:t>
            </a:r>
            <a:endParaRPr b="0" lang="es-ES" sz="36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34" name="Imagen 2" descr=""/>
          <p:cNvPicPr/>
          <p:nvPr/>
        </p:nvPicPr>
        <p:blipFill>
          <a:blip r:embed="rId1"/>
          <a:stretch/>
        </p:blipFill>
        <p:spPr>
          <a:xfrm>
            <a:off x="158760" y="1174320"/>
            <a:ext cx="5246280" cy="5157000"/>
          </a:xfrm>
          <a:prstGeom prst="rect">
            <a:avLst/>
          </a:prstGeom>
          <a:ln>
            <a:noFill/>
          </a:ln>
        </p:spPr>
      </p:pic>
      <p:pic>
        <p:nvPicPr>
          <p:cNvPr id="635" name="Picture 2" descr=""/>
          <p:cNvPicPr/>
          <p:nvPr/>
        </p:nvPicPr>
        <p:blipFill>
          <a:blip r:embed="rId2"/>
          <a:stretch/>
        </p:blipFill>
        <p:spPr>
          <a:xfrm>
            <a:off x="5440320" y="1556640"/>
            <a:ext cx="6670080" cy="4032000"/>
          </a:xfrm>
          <a:prstGeom prst="rect">
            <a:avLst/>
          </a:prstGeom>
          <a:ln>
            <a:noFill/>
          </a:ln>
        </p:spPr>
      </p:pic>
      <p:sp>
        <p:nvSpPr>
          <p:cNvPr id="636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609480" y="152280"/>
            <a:ext cx="109724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conclusiones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38" name="TextShape 2"/>
          <p:cNvSpPr txBox="1"/>
          <p:nvPr/>
        </p:nvSpPr>
        <p:spPr>
          <a:xfrm>
            <a:off x="813600" y="1316160"/>
            <a:ext cx="10368720" cy="470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70000"/>
          </a:bodyPr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Los antifibróticos han llegado para quedarse (en la esclerosis sistémica y en otras enfermedades con fibrosis: AR, miopatías, etc)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Es muy posible que los antifibróticos se utilicen asociados a tratamientos inmunosupresores / antiinflamatorios de forma habitual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  <a:p>
            <a:pPr lvl="1" marL="548640" indent="-27396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s-ES" sz="2400" spc="-1" strike="noStrike">
                <a:solidFill>
                  <a:srgbClr val="464653"/>
                </a:solidFill>
                <a:latin typeface="Gill Sans MT"/>
              </a:rPr>
              <a:t>Al igual que ocurre en otras enfermedades inflamatorias y autoinmunes crónicas, es probable que el tratamiento precoz (con inmunosupresores y antifibróticos combinados) sea capaz de modificar el curso de la enfermedad</a:t>
            </a:r>
            <a:endParaRPr b="0" lang="es-ES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39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2" descr=""/>
          <p:cNvPicPr/>
          <p:nvPr/>
        </p:nvPicPr>
        <p:blipFill>
          <a:blip r:embed="rId1"/>
          <a:stretch/>
        </p:blipFill>
        <p:spPr>
          <a:xfrm>
            <a:off x="767880" y="126000"/>
            <a:ext cx="9264960" cy="6029640"/>
          </a:xfrm>
          <a:prstGeom prst="rect">
            <a:avLst/>
          </a:prstGeom>
          <a:ln>
            <a:noFill/>
          </a:ln>
        </p:spPr>
      </p:pic>
      <p:pic>
        <p:nvPicPr>
          <p:cNvPr id="641" name="Picture 3" descr=""/>
          <p:cNvPicPr/>
          <p:nvPr/>
        </p:nvPicPr>
        <p:blipFill>
          <a:blip r:embed="rId2"/>
          <a:stretch/>
        </p:blipFill>
        <p:spPr>
          <a:xfrm>
            <a:off x="7320240" y="5322600"/>
            <a:ext cx="2590560" cy="732960"/>
          </a:xfrm>
          <a:prstGeom prst="rect">
            <a:avLst/>
          </a:prstGeom>
          <a:ln>
            <a:noFill/>
          </a:ln>
        </p:spPr>
      </p:pic>
      <p:pic>
        <p:nvPicPr>
          <p:cNvPr id="642" name="Picture 4" descr=""/>
          <p:cNvPicPr/>
          <p:nvPr/>
        </p:nvPicPr>
        <p:blipFill>
          <a:blip r:embed="rId3"/>
          <a:stretch/>
        </p:blipFill>
        <p:spPr>
          <a:xfrm>
            <a:off x="8440200" y="3830400"/>
            <a:ext cx="1470240" cy="795240"/>
          </a:xfrm>
          <a:prstGeom prst="rect">
            <a:avLst/>
          </a:prstGeom>
          <a:ln>
            <a:noFill/>
          </a:ln>
        </p:spPr>
      </p:pic>
      <p:sp>
        <p:nvSpPr>
          <p:cNvPr id="643" name="CustomShape 1"/>
          <p:cNvSpPr/>
          <p:nvPr/>
        </p:nvSpPr>
        <p:spPr>
          <a:xfrm>
            <a:off x="7747920" y="908640"/>
            <a:ext cx="2003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4000" spc="-1" strike="noStrike">
                <a:solidFill>
                  <a:srgbClr val="3e5d78"/>
                </a:solidFill>
                <a:latin typeface="Gill Sans MT"/>
              </a:rPr>
              <a:t>gracias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644" name="Imagen 6" descr=""/>
          <p:cNvPicPr/>
          <p:nvPr/>
        </p:nvPicPr>
        <p:blipFill>
          <a:blip r:embed="rId4"/>
          <a:stretch/>
        </p:blipFill>
        <p:spPr>
          <a:xfrm>
            <a:off x="7320240" y="4663800"/>
            <a:ext cx="2590560" cy="658440"/>
          </a:xfrm>
          <a:prstGeom prst="rect">
            <a:avLst/>
          </a:prstGeom>
          <a:ln>
            <a:noFill/>
          </a:ln>
        </p:spPr>
      </p:pic>
      <p:pic>
        <p:nvPicPr>
          <p:cNvPr id="645" name="Picture 2" descr="EUSTAR Logo"/>
          <p:cNvPicPr/>
          <p:nvPr/>
        </p:nvPicPr>
        <p:blipFill>
          <a:blip r:embed="rId5"/>
          <a:stretch/>
        </p:blipFill>
        <p:spPr>
          <a:xfrm>
            <a:off x="839520" y="908640"/>
            <a:ext cx="1006920" cy="795240"/>
          </a:xfrm>
          <a:prstGeom prst="rect">
            <a:avLst/>
          </a:prstGeom>
          <a:ln>
            <a:noFill/>
          </a:ln>
        </p:spPr>
      </p:pic>
      <p:pic>
        <p:nvPicPr>
          <p:cNvPr id="646" name="Picture 3" descr=""/>
          <p:cNvPicPr/>
          <p:nvPr/>
        </p:nvPicPr>
        <p:blipFill>
          <a:blip r:embed="rId6"/>
          <a:stretch/>
        </p:blipFill>
        <p:spPr>
          <a:xfrm>
            <a:off x="837360" y="208080"/>
            <a:ext cx="1347120" cy="644040"/>
          </a:xfrm>
          <a:prstGeom prst="rect">
            <a:avLst/>
          </a:prstGeom>
          <a:ln>
            <a:noFill/>
          </a:ln>
        </p:spPr>
      </p:pic>
      <p:pic>
        <p:nvPicPr>
          <p:cNvPr id="647" name="Imagen 13" descr=""/>
          <p:cNvPicPr/>
          <p:nvPr/>
        </p:nvPicPr>
        <p:blipFill>
          <a:blip r:embed="rId7"/>
          <a:stretch/>
        </p:blipFill>
        <p:spPr>
          <a:xfrm>
            <a:off x="866880" y="1729440"/>
            <a:ext cx="1483560" cy="581760"/>
          </a:xfrm>
          <a:prstGeom prst="rect">
            <a:avLst/>
          </a:prstGeom>
          <a:ln>
            <a:noFill/>
          </a:ln>
        </p:spPr>
      </p:pic>
      <p:pic>
        <p:nvPicPr>
          <p:cNvPr id="648" name="Imagen 10" descr=""/>
          <p:cNvPicPr/>
          <p:nvPr/>
        </p:nvPicPr>
        <p:blipFill>
          <a:blip r:embed="rId8"/>
          <a:stretch/>
        </p:blipFill>
        <p:spPr>
          <a:xfrm>
            <a:off x="10390680" y="54360"/>
            <a:ext cx="1676160" cy="1690560"/>
          </a:xfrm>
          <a:prstGeom prst="rect">
            <a:avLst/>
          </a:prstGeom>
          <a:ln>
            <a:noFill/>
          </a:ln>
        </p:spPr>
      </p:pic>
      <p:pic>
        <p:nvPicPr>
          <p:cNvPr id="649" name="Imagen 14" descr=""/>
          <p:cNvPicPr/>
          <p:nvPr/>
        </p:nvPicPr>
        <p:blipFill>
          <a:blip r:embed="rId9"/>
          <a:stretch/>
        </p:blipFill>
        <p:spPr>
          <a:xfrm>
            <a:off x="10081800" y="1802520"/>
            <a:ext cx="2083320" cy="987840"/>
          </a:xfrm>
          <a:prstGeom prst="rect">
            <a:avLst/>
          </a:prstGeom>
          <a:ln>
            <a:noFill/>
          </a:ln>
        </p:spPr>
      </p:pic>
      <p:pic>
        <p:nvPicPr>
          <p:cNvPr id="650" name="Imagen 16" descr=""/>
          <p:cNvPicPr/>
          <p:nvPr/>
        </p:nvPicPr>
        <p:blipFill>
          <a:blip r:embed="rId10"/>
          <a:stretch/>
        </p:blipFill>
        <p:spPr>
          <a:xfrm>
            <a:off x="866880" y="2349000"/>
            <a:ext cx="1681200" cy="581760"/>
          </a:xfrm>
          <a:prstGeom prst="rect">
            <a:avLst/>
          </a:prstGeom>
          <a:ln>
            <a:noFill/>
          </a:ln>
        </p:spPr>
      </p:pic>
      <p:sp>
        <p:nvSpPr>
          <p:cNvPr id="651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Imagen 11" descr=""/>
          <p:cNvPicPr/>
          <p:nvPr/>
        </p:nvPicPr>
        <p:blipFill>
          <a:blip r:embed="rId1"/>
          <a:stretch/>
        </p:blipFill>
        <p:spPr>
          <a:xfrm>
            <a:off x="4452120" y="0"/>
            <a:ext cx="6900120" cy="6857640"/>
          </a:xfrm>
          <a:prstGeom prst="rect">
            <a:avLst/>
          </a:prstGeom>
          <a:ln>
            <a:noFill/>
          </a:ln>
        </p:spPr>
      </p:pic>
      <p:sp>
        <p:nvSpPr>
          <p:cNvPr id="653" name="CustomShape 1"/>
          <p:cNvSpPr/>
          <p:nvPr/>
        </p:nvSpPr>
        <p:spPr>
          <a:xfrm>
            <a:off x="119160" y="3717000"/>
            <a:ext cx="4320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131413"/>
                </a:solidFill>
                <a:latin typeface="AdvTT7329fd89.I"/>
              </a:rPr>
              <a:t>Arthritis Research &amp; Therapy </a:t>
            </a:r>
            <a:r>
              <a:rPr b="0" lang="en-US" sz="1800" spc="-1" strike="noStrike">
                <a:solidFill>
                  <a:srgbClr val="131413"/>
                </a:solidFill>
                <a:latin typeface="MyriadPro-Regular"/>
              </a:rPr>
              <a:t>(2021) 23:155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54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 txBox="1"/>
          <p:nvPr/>
        </p:nvSpPr>
        <p:spPr>
          <a:xfrm>
            <a:off x="609480" y="152280"/>
            <a:ext cx="109724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Células B en esclerosis sistémica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56" name="Imagen 15" descr=""/>
          <p:cNvPicPr/>
          <p:nvPr/>
        </p:nvPicPr>
        <p:blipFill>
          <a:blip r:embed="rId1"/>
          <a:stretch/>
        </p:blipFill>
        <p:spPr>
          <a:xfrm>
            <a:off x="1631520" y="1340640"/>
            <a:ext cx="4649400" cy="4808520"/>
          </a:xfrm>
          <a:prstGeom prst="rect">
            <a:avLst/>
          </a:prstGeom>
          <a:ln>
            <a:noFill/>
          </a:ln>
        </p:spPr>
      </p:pic>
      <p:pic>
        <p:nvPicPr>
          <p:cNvPr id="657" name="Imagen 16" descr=""/>
          <p:cNvPicPr/>
          <p:nvPr/>
        </p:nvPicPr>
        <p:blipFill>
          <a:blip r:embed="rId2"/>
          <a:stretch/>
        </p:blipFill>
        <p:spPr>
          <a:xfrm>
            <a:off x="6546240" y="2565000"/>
            <a:ext cx="3679200" cy="2976840"/>
          </a:xfrm>
          <a:prstGeom prst="rect">
            <a:avLst/>
          </a:prstGeom>
          <a:ln>
            <a:noFill/>
          </a:ln>
        </p:spPr>
      </p:pic>
      <p:sp>
        <p:nvSpPr>
          <p:cNvPr id="658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609480" y="152280"/>
            <a:ext cx="109724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638cae"/>
                </a:solidFill>
                <a:latin typeface="Gill Sans MT"/>
              </a:rPr>
              <a:t>Células B en esclerosis sistémica</a:t>
            </a:r>
            <a:endParaRPr b="0" lang="es-E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660" name="Imagen 5" descr=""/>
          <p:cNvPicPr/>
          <p:nvPr/>
        </p:nvPicPr>
        <p:blipFill>
          <a:blip r:embed="rId1"/>
          <a:stretch/>
        </p:blipFill>
        <p:spPr>
          <a:xfrm>
            <a:off x="2961720" y="1195200"/>
            <a:ext cx="5581800" cy="1342440"/>
          </a:xfrm>
          <a:prstGeom prst="rect">
            <a:avLst/>
          </a:prstGeom>
          <a:ln>
            <a:noFill/>
          </a:ln>
        </p:spPr>
      </p:pic>
      <p:pic>
        <p:nvPicPr>
          <p:cNvPr id="661" name="Imagen 6" descr=""/>
          <p:cNvPicPr/>
          <p:nvPr/>
        </p:nvPicPr>
        <p:blipFill>
          <a:blip r:embed="rId2"/>
          <a:stretch/>
        </p:blipFill>
        <p:spPr>
          <a:xfrm>
            <a:off x="10056600" y="1537920"/>
            <a:ext cx="1566360" cy="990360"/>
          </a:xfrm>
          <a:prstGeom prst="rect">
            <a:avLst/>
          </a:prstGeom>
          <a:ln>
            <a:noFill/>
          </a:ln>
        </p:spPr>
      </p:pic>
      <p:pic>
        <p:nvPicPr>
          <p:cNvPr id="662" name="Imagen 7" descr=""/>
          <p:cNvPicPr/>
          <p:nvPr/>
        </p:nvPicPr>
        <p:blipFill>
          <a:blip r:embed="rId3"/>
          <a:stretch/>
        </p:blipFill>
        <p:spPr>
          <a:xfrm rot="5400000">
            <a:off x="5113800" y="-1345680"/>
            <a:ext cx="1964160" cy="10564920"/>
          </a:xfrm>
          <a:prstGeom prst="rect">
            <a:avLst/>
          </a:prstGeom>
          <a:ln>
            <a:noFill/>
          </a:ln>
        </p:spPr>
      </p:pic>
      <p:pic>
        <p:nvPicPr>
          <p:cNvPr id="663" name="Imagen 8" descr=""/>
          <p:cNvPicPr/>
          <p:nvPr/>
        </p:nvPicPr>
        <p:blipFill>
          <a:blip r:embed="rId4"/>
          <a:stretch/>
        </p:blipFill>
        <p:spPr>
          <a:xfrm>
            <a:off x="950760" y="4919040"/>
            <a:ext cx="10290240" cy="1317960"/>
          </a:xfrm>
          <a:prstGeom prst="rect">
            <a:avLst/>
          </a:prstGeom>
          <a:ln>
            <a:noFill/>
          </a:ln>
        </p:spPr>
      </p:pic>
      <p:pic>
        <p:nvPicPr>
          <p:cNvPr id="664" name="Imagen 9" descr=""/>
          <p:cNvPicPr/>
          <p:nvPr/>
        </p:nvPicPr>
        <p:blipFill>
          <a:blip r:embed="rId5"/>
          <a:stretch/>
        </p:blipFill>
        <p:spPr>
          <a:xfrm>
            <a:off x="5015880" y="2559240"/>
            <a:ext cx="2684880" cy="278280"/>
          </a:xfrm>
          <a:prstGeom prst="rect">
            <a:avLst/>
          </a:prstGeom>
          <a:ln>
            <a:noFill/>
          </a:ln>
        </p:spPr>
      </p:pic>
      <p:pic>
        <p:nvPicPr>
          <p:cNvPr id="665" name="Picture 2" descr="Geetabali SIRCAR | Associate professor | DM Rheumatology | Institute of  Post-Graduate Medical Education and Research and Seth Sukhlal Karnani  Memorial Hospital, Kolkata | Department of Rheumatology"/>
          <p:cNvPicPr/>
          <p:nvPr/>
        </p:nvPicPr>
        <p:blipFill>
          <a:blip r:embed="rId6"/>
          <a:stretch/>
        </p:blipFill>
        <p:spPr>
          <a:xfrm>
            <a:off x="568800" y="1272600"/>
            <a:ext cx="1348920" cy="1348920"/>
          </a:xfrm>
          <a:prstGeom prst="rect">
            <a:avLst/>
          </a:prstGeom>
          <a:ln>
            <a:noFill/>
          </a:ln>
        </p:spPr>
      </p:pic>
      <p:sp>
        <p:nvSpPr>
          <p:cNvPr id="666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Imagen 13" descr=""/>
          <p:cNvPicPr/>
          <p:nvPr/>
        </p:nvPicPr>
        <p:blipFill>
          <a:blip r:embed="rId1"/>
          <a:stretch/>
        </p:blipFill>
        <p:spPr>
          <a:xfrm>
            <a:off x="335520" y="386640"/>
            <a:ext cx="4375080" cy="5733000"/>
          </a:xfrm>
          <a:prstGeom prst="rect">
            <a:avLst/>
          </a:prstGeom>
          <a:ln>
            <a:noFill/>
          </a:ln>
        </p:spPr>
      </p:pic>
      <p:pic>
        <p:nvPicPr>
          <p:cNvPr id="668" name="Imagen 2" descr=""/>
          <p:cNvPicPr/>
          <p:nvPr/>
        </p:nvPicPr>
        <p:blipFill>
          <a:blip r:embed="rId2"/>
          <a:stretch/>
        </p:blipFill>
        <p:spPr>
          <a:xfrm>
            <a:off x="4809600" y="188640"/>
            <a:ext cx="5739480" cy="1295640"/>
          </a:xfrm>
          <a:prstGeom prst="rect">
            <a:avLst/>
          </a:prstGeom>
          <a:ln>
            <a:noFill/>
          </a:ln>
        </p:spPr>
      </p:pic>
      <p:pic>
        <p:nvPicPr>
          <p:cNvPr id="669" name="Imagen 4" descr=""/>
          <p:cNvPicPr/>
          <p:nvPr/>
        </p:nvPicPr>
        <p:blipFill>
          <a:blip r:embed="rId3"/>
          <a:stretch/>
        </p:blipFill>
        <p:spPr>
          <a:xfrm>
            <a:off x="10346040" y="393840"/>
            <a:ext cx="1613520" cy="412920"/>
          </a:xfrm>
          <a:prstGeom prst="rect">
            <a:avLst/>
          </a:prstGeom>
          <a:ln>
            <a:noFill/>
          </a:ln>
        </p:spPr>
      </p:pic>
      <p:pic>
        <p:nvPicPr>
          <p:cNvPr id="670" name="Imagen 15" descr=""/>
          <p:cNvPicPr/>
          <p:nvPr/>
        </p:nvPicPr>
        <p:blipFill>
          <a:blip r:embed="rId4"/>
          <a:stretch/>
        </p:blipFill>
        <p:spPr>
          <a:xfrm>
            <a:off x="5375880" y="1582560"/>
            <a:ext cx="5222880" cy="3251160"/>
          </a:xfrm>
          <a:prstGeom prst="rect">
            <a:avLst/>
          </a:prstGeom>
          <a:ln>
            <a:noFill/>
          </a:ln>
        </p:spPr>
      </p:pic>
      <p:pic>
        <p:nvPicPr>
          <p:cNvPr id="671" name="Picture 2" descr="Ver las imágenes de origen"/>
          <p:cNvPicPr/>
          <p:nvPr/>
        </p:nvPicPr>
        <p:blipFill>
          <a:blip r:embed="rId5"/>
          <a:stretch/>
        </p:blipFill>
        <p:spPr>
          <a:xfrm>
            <a:off x="7680240" y="4981680"/>
            <a:ext cx="1668240" cy="1251000"/>
          </a:xfrm>
          <a:prstGeom prst="rect">
            <a:avLst/>
          </a:prstGeom>
          <a:ln>
            <a:noFill/>
          </a:ln>
        </p:spPr>
      </p:pic>
      <p:sp>
        <p:nvSpPr>
          <p:cNvPr id="672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673" name="CustomShape 2"/>
          <p:cNvSpPr/>
          <p:nvPr/>
        </p:nvSpPr>
        <p:spPr>
          <a:xfrm>
            <a:off x="10599480" y="3573000"/>
            <a:ext cx="978120" cy="48420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296a7"/>
              </a:gs>
              <a:gs pos="50000">
                <a:srgbClr val="95afc5"/>
              </a:gs>
              <a:gs pos="100000">
                <a:srgbClr val="8296a7"/>
              </a:gs>
            </a:gsLst>
            <a:lin ang="948000"/>
          </a:gradFill>
          <a:ln>
            <a:noFill/>
          </a:ln>
          <a:effectLst>
            <a:outerShdw blurRad="50800" dir="5400000" dist="25560" rotWithShape="0">
              <a:srgbClr val="000000">
                <a:alpha val="5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n 1" descr=""/>
          <p:cNvPicPr/>
          <p:nvPr/>
        </p:nvPicPr>
        <p:blipFill>
          <a:blip r:embed="rId1"/>
          <a:stretch/>
        </p:blipFill>
        <p:spPr>
          <a:xfrm>
            <a:off x="47160" y="0"/>
            <a:ext cx="6120360" cy="6329880"/>
          </a:xfrm>
          <a:prstGeom prst="rect">
            <a:avLst/>
          </a:prstGeom>
          <a:ln>
            <a:noFill/>
          </a:ln>
        </p:spPr>
      </p:pic>
      <p:pic>
        <p:nvPicPr>
          <p:cNvPr id="267" name="Picture 10" descr="10P01"/>
          <p:cNvPicPr/>
          <p:nvPr/>
        </p:nvPicPr>
        <p:blipFill>
          <a:blip r:embed="rId2"/>
          <a:stretch/>
        </p:blipFill>
        <p:spPr>
          <a:xfrm>
            <a:off x="6311880" y="2616480"/>
            <a:ext cx="2849400" cy="1900800"/>
          </a:xfrm>
          <a:prstGeom prst="rect">
            <a:avLst/>
          </a:prstGeom>
          <a:ln>
            <a:noFill/>
          </a:ln>
        </p:spPr>
      </p:pic>
      <p:pic>
        <p:nvPicPr>
          <p:cNvPr id="268" name="Imagen 4" descr=""/>
          <p:cNvPicPr/>
          <p:nvPr/>
        </p:nvPicPr>
        <p:blipFill>
          <a:blip r:embed="rId3"/>
          <a:stretch/>
        </p:blipFill>
        <p:spPr>
          <a:xfrm>
            <a:off x="6307920" y="470520"/>
            <a:ext cx="2849400" cy="2088000"/>
          </a:xfrm>
          <a:prstGeom prst="rect">
            <a:avLst/>
          </a:prstGeom>
          <a:ln>
            <a:noFill/>
          </a:ln>
        </p:spPr>
      </p:pic>
      <p:pic>
        <p:nvPicPr>
          <p:cNvPr id="269" name="Imagen 6" descr="Un dibujo de una persona&#10;&#10;Descripción generada automáticamente con confianza baja"/>
          <p:cNvPicPr/>
          <p:nvPr/>
        </p:nvPicPr>
        <p:blipFill>
          <a:blip r:embed="rId4"/>
          <a:stretch/>
        </p:blipFill>
        <p:spPr>
          <a:xfrm>
            <a:off x="6302880" y="4575240"/>
            <a:ext cx="2849400" cy="1326600"/>
          </a:xfrm>
          <a:prstGeom prst="rect">
            <a:avLst/>
          </a:prstGeom>
          <a:ln>
            <a:noFill/>
          </a:ln>
        </p:spPr>
      </p:pic>
      <p:pic>
        <p:nvPicPr>
          <p:cNvPr id="270" name="Imagen 8" descr="Una mano muestra un objeto en la mano&#10;&#10;Descripción generada automáticamente con confianza baja"/>
          <p:cNvPicPr/>
          <p:nvPr/>
        </p:nvPicPr>
        <p:blipFill>
          <a:blip r:embed="rId5"/>
          <a:stretch/>
        </p:blipFill>
        <p:spPr>
          <a:xfrm>
            <a:off x="9576360" y="44640"/>
            <a:ext cx="1919880" cy="1439640"/>
          </a:xfrm>
          <a:prstGeom prst="rect">
            <a:avLst/>
          </a:prstGeom>
          <a:ln>
            <a:noFill/>
          </a:ln>
        </p:spPr>
      </p:pic>
      <p:pic>
        <p:nvPicPr>
          <p:cNvPr id="271" name="Picture 10" descr="rx htp"/>
          <p:cNvPicPr/>
          <p:nvPr/>
        </p:nvPicPr>
        <p:blipFill>
          <a:blip r:embed="rId6"/>
          <a:stretch/>
        </p:blipFill>
        <p:spPr>
          <a:xfrm>
            <a:off x="10367640" y="924120"/>
            <a:ext cx="1728000" cy="1928520"/>
          </a:xfrm>
          <a:prstGeom prst="rect">
            <a:avLst/>
          </a:prstGeom>
          <a:ln w="9360">
            <a:noFill/>
          </a:ln>
        </p:spPr>
      </p:pic>
      <p:pic>
        <p:nvPicPr>
          <p:cNvPr id="272" name="Picture 4" descr="Ver las imágenes de origen"/>
          <p:cNvPicPr/>
          <p:nvPr/>
        </p:nvPicPr>
        <p:blipFill>
          <a:blip r:embed="rId7"/>
          <a:stretch/>
        </p:blipFill>
        <p:spPr>
          <a:xfrm>
            <a:off x="9480240" y="4588560"/>
            <a:ext cx="1826280" cy="1368360"/>
          </a:xfrm>
          <a:prstGeom prst="rect">
            <a:avLst/>
          </a:prstGeom>
          <a:ln>
            <a:noFill/>
          </a:ln>
        </p:spPr>
      </p:pic>
      <p:pic>
        <p:nvPicPr>
          <p:cNvPr id="273" name="Imagen 12" descr=""/>
          <p:cNvPicPr/>
          <p:nvPr/>
        </p:nvPicPr>
        <p:blipFill>
          <a:blip r:embed="rId8"/>
          <a:stretch/>
        </p:blipFill>
        <p:spPr>
          <a:xfrm>
            <a:off x="9311400" y="2698200"/>
            <a:ext cx="2425680" cy="181908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Picture 2" descr="Professor Christopher Denton | Staff A-Z | Services | The Royal Free"/>
          <p:cNvPicPr/>
          <p:nvPr/>
        </p:nvPicPr>
        <p:blipFill>
          <a:blip r:embed="rId1"/>
          <a:stretch/>
        </p:blipFill>
        <p:spPr>
          <a:xfrm>
            <a:off x="149760" y="2374200"/>
            <a:ext cx="1714320" cy="1942920"/>
          </a:xfrm>
          <a:prstGeom prst="rect">
            <a:avLst/>
          </a:prstGeom>
          <a:ln>
            <a:noFill/>
          </a:ln>
        </p:spPr>
      </p:pic>
      <p:pic>
        <p:nvPicPr>
          <p:cNvPr id="675" name="Picture 4" descr="Professor Athol Wells - Reviews &amp; Book | Doctify"/>
          <p:cNvPicPr/>
          <p:nvPr/>
        </p:nvPicPr>
        <p:blipFill>
          <a:blip r:embed="rId2"/>
          <a:stretch/>
        </p:blipFill>
        <p:spPr>
          <a:xfrm>
            <a:off x="149760" y="4363920"/>
            <a:ext cx="1714320" cy="1714320"/>
          </a:xfrm>
          <a:prstGeom prst="rect">
            <a:avLst/>
          </a:prstGeom>
          <a:ln>
            <a:noFill/>
          </a:ln>
        </p:spPr>
      </p:pic>
      <p:pic>
        <p:nvPicPr>
          <p:cNvPr id="676" name="Imagen 5" descr=""/>
          <p:cNvPicPr/>
          <p:nvPr/>
        </p:nvPicPr>
        <p:blipFill>
          <a:blip r:embed="rId3"/>
          <a:stretch/>
        </p:blipFill>
        <p:spPr>
          <a:xfrm>
            <a:off x="2063520" y="24480"/>
            <a:ext cx="5087520" cy="1369440"/>
          </a:xfrm>
          <a:prstGeom prst="rect">
            <a:avLst/>
          </a:prstGeom>
          <a:ln>
            <a:noFill/>
          </a:ln>
        </p:spPr>
      </p:pic>
      <p:pic>
        <p:nvPicPr>
          <p:cNvPr id="677" name="Imagen 9" descr=""/>
          <p:cNvPicPr/>
          <p:nvPr/>
        </p:nvPicPr>
        <p:blipFill>
          <a:blip r:embed="rId4"/>
          <a:stretch/>
        </p:blipFill>
        <p:spPr>
          <a:xfrm>
            <a:off x="2358000" y="1504440"/>
            <a:ext cx="3710160" cy="4787640"/>
          </a:xfrm>
          <a:prstGeom prst="rect">
            <a:avLst/>
          </a:prstGeom>
          <a:ln>
            <a:noFill/>
          </a:ln>
        </p:spPr>
      </p:pic>
      <p:pic>
        <p:nvPicPr>
          <p:cNvPr id="678" name="Imagen 17" descr=""/>
          <p:cNvPicPr/>
          <p:nvPr/>
        </p:nvPicPr>
        <p:blipFill>
          <a:blip r:embed="rId5"/>
          <a:stretch/>
        </p:blipFill>
        <p:spPr>
          <a:xfrm>
            <a:off x="7079400" y="1270800"/>
            <a:ext cx="5064840" cy="4946760"/>
          </a:xfrm>
          <a:prstGeom prst="rect">
            <a:avLst/>
          </a:prstGeom>
          <a:ln>
            <a:noFill/>
          </a:ln>
        </p:spPr>
      </p:pic>
      <p:pic>
        <p:nvPicPr>
          <p:cNvPr id="679" name="Picture 2" descr="Dr. Toby Maher - Pneumologist London"/>
          <p:cNvPicPr/>
          <p:nvPr/>
        </p:nvPicPr>
        <p:blipFill>
          <a:blip r:embed="rId6"/>
          <a:stretch/>
        </p:blipFill>
        <p:spPr>
          <a:xfrm>
            <a:off x="168840" y="277920"/>
            <a:ext cx="1713960" cy="2049120"/>
          </a:xfrm>
          <a:prstGeom prst="rect">
            <a:avLst/>
          </a:prstGeom>
          <a:ln>
            <a:noFill/>
          </a:ln>
        </p:spPr>
      </p:pic>
      <p:pic>
        <p:nvPicPr>
          <p:cNvPr id="680" name="Picture 6" descr="Bandera Británica Del Grunge Bandera Británica Grunge Pincelada De ..."/>
          <p:cNvPicPr/>
          <p:nvPr/>
        </p:nvPicPr>
        <p:blipFill>
          <a:blip r:embed="rId7"/>
          <a:stretch/>
        </p:blipFill>
        <p:spPr>
          <a:xfrm>
            <a:off x="5492520" y="1487880"/>
            <a:ext cx="1151640" cy="929160"/>
          </a:xfrm>
          <a:prstGeom prst="rect">
            <a:avLst/>
          </a:prstGeom>
          <a:ln>
            <a:noFill/>
          </a:ln>
        </p:spPr>
      </p:pic>
      <p:sp>
        <p:nvSpPr>
          <p:cNvPr id="681" name="CustomShape 1"/>
          <p:cNvSpPr/>
          <p:nvPr/>
        </p:nvSpPr>
        <p:spPr>
          <a:xfrm>
            <a:off x="9667440" y="116640"/>
            <a:ext cx="2232000" cy="91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bcec6"/>
              </a:gs>
              <a:gs pos="50000">
                <a:srgbClr val="e6b7ab"/>
              </a:gs>
              <a:gs pos="100000">
                <a:srgbClr val="ebcec6"/>
              </a:gs>
            </a:gsLst>
            <a:lin ang="948000"/>
          </a:gradFill>
          <a:ln>
            <a:round/>
          </a:ln>
          <a:effectLst>
            <a:outerShdw blurRad="38100" dir="5400000" dist="25560" rotWithShape="0">
              <a:srgbClr val="000000">
                <a:alpha val="4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44 miopatías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37 esclerodermia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16 EMTC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682" name="Imagen 4" descr=""/>
          <p:cNvPicPr/>
          <p:nvPr/>
        </p:nvPicPr>
        <p:blipFill>
          <a:blip r:embed="rId8"/>
          <a:stretch/>
        </p:blipFill>
        <p:spPr>
          <a:xfrm>
            <a:off x="7128720" y="507600"/>
            <a:ext cx="2178720" cy="280080"/>
          </a:xfrm>
          <a:prstGeom prst="rect">
            <a:avLst/>
          </a:prstGeom>
          <a:ln>
            <a:noFill/>
          </a:ln>
        </p:spPr>
      </p:pic>
      <p:sp>
        <p:nvSpPr>
          <p:cNvPr id="683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Imagen 2" descr=""/>
          <p:cNvPicPr/>
          <p:nvPr/>
        </p:nvPicPr>
        <p:blipFill>
          <a:blip r:embed="rId1"/>
          <a:stretch/>
        </p:blipFill>
        <p:spPr>
          <a:xfrm>
            <a:off x="400320" y="59400"/>
            <a:ext cx="6696360" cy="903240"/>
          </a:xfrm>
          <a:prstGeom prst="rect">
            <a:avLst/>
          </a:prstGeom>
          <a:ln>
            <a:noFill/>
          </a:ln>
        </p:spPr>
      </p:pic>
      <p:pic>
        <p:nvPicPr>
          <p:cNvPr id="685" name="Imagen 4" descr=""/>
          <p:cNvPicPr/>
          <p:nvPr/>
        </p:nvPicPr>
        <p:blipFill>
          <a:blip r:embed="rId2"/>
          <a:stretch/>
        </p:blipFill>
        <p:spPr>
          <a:xfrm>
            <a:off x="8688240" y="251280"/>
            <a:ext cx="3214080" cy="378360"/>
          </a:xfrm>
          <a:prstGeom prst="rect">
            <a:avLst/>
          </a:prstGeom>
          <a:ln>
            <a:noFill/>
          </a:ln>
        </p:spPr>
      </p:pic>
      <p:pic>
        <p:nvPicPr>
          <p:cNvPr id="686" name="Imagen 6" descr=""/>
          <p:cNvPicPr/>
          <p:nvPr/>
        </p:nvPicPr>
        <p:blipFill>
          <a:blip r:embed="rId3"/>
          <a:stretch/>
        </p:blipFill>
        <p:spPr>
          <a:xfrm>
            <a:off x="7453800" y="554400"/>
            <a:ext cx="4406760" cy="2887920"/>
          </a:xfrm>
          <a:prstGeom prst="rect">
            <a:avLst/>
          </a:prstGeom>
          <a:ln>
            <a:noFill/>
          </a:ln>
        </p:spPr>
      </p:pic>
      <p:pic>
        <p:nvPicPr>
          <p:cNvPr id="687" name="Imagen 8" descr=""/>
          <p:cNvPicPr/>
          <p:nvPr/>
        </p:nvPicPr>
        <p:blipFill>
          <a:blip r:embed="rId4"/>
          <a:stretch/>
        </p:blipFill>
        <p:spPr>
          <a:xfrm>
            <a:off x="7412040" y="3429000"/>
            <a:ext cx="4489920" cy="2880000"/>
          </a:xfrm>
          <a:prstGeom prst="rect">
            <a:avLst/>
          </a:prstGeom>
          <a:ln>
            <a:noFill/>
          </a:ln>
        </p:spPr>
      </p:pic>
      <p:pic>
        <p:nvPicPr>
          <p:cNvPr id="688" name="Imagen 10" descr=""/>
          <p:cNvPicPr/>
          <p:nvPr/>
        </p:nvPicPr>
        <p:blipFill>
          <a:blip r:embed="rId5"/>
          <a:stretch/>
        </p:blipFill>
        <p:spPr>
          <a:xfrm>
            <a:off x="157320" y="963000"/>
            <a:ext cx="7183080" cy="4234320"/>
          </a:xfrm>
          <a:prstGeom prst="rect">
            <a:avLst/>
          </a:prstGeom>
          <a:ln>
            <a:noFill/>
          </a:ln>
        </p:spPr>
      </p:pic>
      <p:pic>
        <p:nvPicPr>
          <p:cNvPr id="689" name="Imagen 12" descr=""/>
          <p:cNvPicPr/>
          <p:nvPr/>
        </p:nvPicPr>
        <p:blipFill>
          <a:blip r:embed="rId6"/>
          <a:stretch/>
        </p:blipFill>
        <p:spPr>
          <a:xfrm>
            <a:off x="623520" y="5219280"/>
            <a:ext cx="5717880" cy="1089720"/>
          </a:xfrm>
          <a:prstGeom prst="rect">
            <a:avLst/>
          </a:prstGeom>
          <a:ln w="38160">
            <a:solidFill>
              <a:srgbClr val="0070c0"/>
            </a:solidFill>
            <a:round/>
          </a:ln>
        </p:spPr>
      </p:pic>
      <p:pic>
        <p:nvPicPr>
          <p:cNvPr id="690" name="Picture 2" descr="la bandera francesa — Fotos de Stock © Olesha #23429432"/>
          <p:cNvPicPr/>
          <p:nvPr/>
        </p:nvPicPr>
        <p:blipFill>
          <a:blip r:embed="rId7"/>
          <a:stretch/>
        </p:blipFill>
        <p:spPr>
          <a:xfrm>
            <a:off x="7275600" y="48240"/>
            <a:ext cx="1050840" cy="78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Picture 2" descr="Rheumatology and Clinical Immunology | Dept of Medicine ..."/>
          <p:cNvPicPr/>
          <p:nvPr/>
        </p:nvPicPr>
        <p:blipFill>
          <a:blip r:embed="rId1"/>
          <a:stretch/>
        </p:blipFill>
        <p:spPr>
          <a:xfrm>
            <a:off x="10454040" y="1225440"/>
            <a:ext cx="1295640" cy="1944000"/>
          </a:xfrm>
          <a:prstGeom prst="rect">
            <a:avLst/>
          </a:prstGeom>
          <a:ln>
            <a:noFill/>
          </a:ln>
        </p:spPr>
      </p:pic>
      <p:pic>
        <p:nvPicPr>
          <p:cNvPr id="692" name="Picture 4" descr="Scleroderma Foundation"/>
          <p:cNvPicPr/>
          <p:nvPr/>
        </p:nvPicPr>
        <p:blipFill>
          <a:blip r:embed="rId2"/>
          <a:stretch/>
        </p:blipFill>
        <p:spPr>
          <a:xfrm>
            <a:off x="8832240" y="1649160"/>
            <a:ext cx="1521720" cy="1421640"/>
          </a:xfrm>
          <a:prstGeom prst="rect">
            <a:avLst/>
          </a:prstGeom>
          <a:ln>
            <a:noFill/>
          </a:ln>
        </p:spPr>
      </p:pic>
      <p:pic>
        <p:nvPicPr>
          <p:cNvPr id="693" name="Imagen 18" descr=""/>
          <p:cNvPicPr/>
          <p:nvPr/>
        </p:nvPicPr>
        <p:blipFill>
          <a:blip r:embed="rId3"/>
          <a:stretch/>
        </p:blipFill>
        <p:spPr>
          <a:xfrm>
            <a:off x="10900800" y="380520"/>
            <a:ext cx="1132200" cy="639000"/>
          </a:xfrm>
          <a:prstGeom prst="rect">
            <a:avLst/>
          </a:prstGeom>
          <a:ln>
            <a:noFill/>
          </a:ln>
        </p:spPr>
      </p:pic>
      <p:pic>
        <p:nvPicPr>
          <p:cNvPr id="694" name="Imagen 21" descr=""/>
          <p:cNvPicPr/>
          <p:nvPr/>
        </p:nvPicPr>
        <p:blipFill>
          <a:blip r:embed="rId4"/>
          <a:stretch/>
        </p:blipFill>
        <p:spPr>
          <a:xfrm>
            <a:off x="246960" y="1493640"/>
            <a:ext cx="2493000" cy="3867840"/>
          </a:xfrm>
          <a:prstGeom prst="rect">
            <a:avLst/>
          </a:prstGeom>
          <a:ln>
            <a:noFill/>
          </a:ln>
        </p:spPr>
      </p:pic>
      <p:pic>
        <p:nvPicPr>
          <p:cNvPr id="695" name="Imagen 23" descr=""/>
          <p:cNvPicPr/>
          <p:nvPr/>
        </p:nvPicPr>
        <p:blipFill>
          <a:blip r:embed="rId5"/>
          <a:stretch/>
        </p:blipFill>
        <p:spPr>
          <a:xfrm>
            <a:off x="2881080" y="1692720"/>
            <a:ext cx="5662800" cy="3696480"/>
          </a:xfrm>
          <a:prstGeom prst="rect">
            <a:avLst/>
          </a:prstGeom>
          <a:ln>
            <a:noFill/>
          </a:ln>
        </p:spPr>
      </p:pic>
      <p:pic>
        <p:nvPicPr>
          <p:cNvPr id="696" name="Picture 2" descr="Ver las imágenes de origen"/>
          <p:cNvPicPr/>
          <p:nvPr/>
        </p:nvPicPr>
        <p:blipFill>
          <a:blip r:embed="rId6"/>
          <a:stretch/>
        </p:blipFill>
        <p:spPr>
          <a:xfrm>
            <a:off x="995400" y="149760"/>
            <a:ext cx="1075680" cy="1075680"/>
          </a:xfrm>
          <a:prstGeom prst="rect">
            <a:avLst/>
          </a:prstGeom>
          <a:ln>
            <a:noFill/>
          </a:ln>
        </p:spPr>
      </p:pic>
      <p:sp>
        <p:nvSpPr>
          <p:cNvPr id="697" name="CustomShape 1"/>
          <p:cNvSpPr/>
          <p:nvPr/>
        </p:nvSpPr>
        <p:spPr>
          <a:xfrm>
            <a:off x="1841760" y="5570280"/>
            <a:ext cx="419148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5b82"/>
                </a:solidFill>
                <a:latin typeface="Gill Sans MT"/>
              </a:rPr>
              <a:t>57 pacientes con esclerodermia e hipertensión arterial pulmonar (&lt; 5 a)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698" name="Imagen 12" descr=""/>
          <p:cNvPicPr/>
          <p:nvPr/>
        </p:nvPicPr>
        <p:blipFill>
          <a:blip r:embed="rId7"/>
          <a:stretch/>
        </p:blipFill>
        <p:spPr>
          <a:xfrm>
            <a:off x="2639520" y="72000"/>
            <a:ext cx="8085240" cy="1256760"/>
          </a:xfrm>
          <a:prstGeom prst="rect">
            <a:avLst/>
          </a:prstGeom>
          <a:ln>
            <a:noFill/>
          </a:ln>
        </p:spPr>
      </p:pic>
      <p:pic>
        <p:nvPicPr>
          <p:cNvPr id="699" name="Imagen 1" descr=""/>
          <p:cNvPicPr/>
          <p:nvPr/>
        </p:nvPicPr>
        <p:blipFill>
          <a:blip r:embed="rId8"/>
          <a:stretch/>
        </p:blipFill>
        <p:spPr>
          <a:xfrm>
            <a:off x="5663880" y="733680"/>
            <a:ext cx="5200920" cy="253080"/>
          </a:xfrm>
          <a:prstGeom prst="rect">
            <a:avLst/>
          </a:prstGeom>
          <a:ln>
            <a:noFill/>
          </a:ln>
        </p:spPr>
      </p:pic>
      <p:pic>
        <p:nvPicPr>
          <p:cNvPr id="700" name="Imagen 22" descr=""/>
          <p:cNvPicPr/>
          <p:nvPr/>
        </p:nvPicPr>
        <p:blipFill>
          <a:blip r:embed="rId9"/>
          <a:stretch/>
        </p:blipFill>
        <p:spPr>
          <a:xfrm>
            <a:off x="8851680" y="3323520"/>
            <a:ext cx="2793960" cy="2642040"/>
          </a:xfrm>
          <a:prstGeom prst="rect">
            <a:avLst/>
          </a:prstGeom>
          <a:ln>
            <a:noFill/>
          </a:ln>
        </p:spPr>
      </p:pic>
      <p:sp>
        <p:nvSpPr>
          <p:cNvPr id="701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ustomShape 1"/>
          <p:cNvSpPr/>
          <p:nvPr/>
        </p:nvSpPr>
        <p:spPr>
          <a:xfrm>
            <a:off x="741240" y="6362640"/>
            <a:ext cx="2354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Córdoba 28-02-2023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703" name="Imagen 2" descr=""/>
          <p:cNvPicPr/>
          <p:nvPr/>
        </p:nvPicPr>
        <p:blipFill>
          <a:blip r:embed="rId1"/>
          <a:stretch/>
        </p:blipFill>
        <p:spPr>
          <a:xfrm>
            <a:off x="10272600" y="5867280"/>
            <a:ext cx="1760760" cy="990360"/>
          </a:xfrm>
          <a:prstGeom prst="rect">
            <a:avLst/>
          </a:prstGeom>
          <a:ln>
            <a:noFill/>
          </a:ln>
        </p:spPr>
      </p:pic>
      <p:pic>
        <p:nvPicPr>
          <p:cNvPr id="704" name="Marcador de contenido 1" descr=""/>
          <p:cNvPicPr/>
          <p:nvPr/>
        </p:nvPicPr>
        <p:blipFill>
          <a:blip r:embed="rId2"/>
          <a:stretch/>
        </p:blipFill>
        <p:spPr>
          <a:xfrm>
            <a:off x="263520" y="799200"/>
            <a:ext cx="5680080" cy="4175280"/>
          </a:xfrm>
          <a:prstGeom prst="rect">
            <a:avLst/>
          </a:prstGeom>
          <a:ln>
            <a:noFill/>
          </a:ln>
        </p:spPr>
      </p:pic>
      <p:pic>
        <p:nvPicPr>
          <p:cNvPr id="705" name="Imagen 4" descr=""/>
          <p:cNvPicPr/>
          <p:nvPr/>
        </p:nvPicPr>
        <p:blipFill>
          <a:blip r:embed="rId3"/>
          <a:stretch/>
        </p:blipFill>
        <p:spPr>
          <a:xfrm>
            <a:off x="6217560" y="809640"/>
            <a:ext cx="5669640" cy="4175280"/>
          </a:xfrm>
          <a:prstGeom prst="rect">
            <a:avLst/>
          </a:prstGeom>
          <a:ln>
            <a:noFill/>
          </a:ln>
        </p:spPr>
      </p:pic>
      <p:sp>
        <p:nvSpPr>
          <p:cNvPr id="706" name="CustomShape 2"/>
          <p:cNvSpPr/>
          <p:nvPr/>
        </p:nvSpPr>
        <p:spPr>
          <a:xfrm>
            <a:off x="2833560" y="5316480"/>
            <a:ext cx="6458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005b82"/>
                </a:solidFill>
                <a:latin typeface="Gill Sans MT"/>
              </a:rPr>
              <a:t>Zaragoza, Congreso SER, mayo 2012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n 4" descr=""/>
          <p:cNvPicPr/>
          <p:nvPr/>
        </p:nvPicPr>
        <p:blipFill>
          <a:blip r:embed="rId1"/>
          <a:stretch/>
        </p:blipFill>
        <p:spPr>
          <a:xfrm>
            <a:off x="1184040" y="30960"/>
            <a:ext cx="4761720" cy="6291360"/>
          </a:xfrm>
          <a:prstGeom prst="rect">
            <a:avLst/>
          </a:prstGeom>
          <a:ln>
            <a:noFill/>
          </a:ln>
        </p:spPr>
      </p:pic>
      <p:pic>
        <p:nvPicPr>
          <p:cNvPr id="276" name="Imagen 5" descr=""/>
          <p:cNvPicPr/>
          <p:nvPr/>
        </p:nvPicPr>
        <p:blipFill>
          <a:blip r:embed="rId2"/>
          <a:stretch/>
        </p:blipFill>
        <p:spPr>
          <a:xfrm>
            <a:off x="6482160" y="588960"/>
            <a:ext cx="4994280" cy="860400"/>
          </a:xfrm>
          <a:prstGeom prst="rect">
            <a:avLst/>
          </a:prstGeom>
          <a:ln>
            <a:noFill/>
          </a:ln>
        </p:spPr>
      </p:pic>
      <p:pic>
        <p:nvPicPr>
          <p:cNvPr id="277" name="Imagen 6" descr=""/>
          <p:cNvPicPr/>
          <p:nvPr/>
        </p:nvPicPr>
        <p:blipFill>
          <a:blip r:embed="rId3"/>
          <a:stretch/>
        </p:blipFill>
        <p:spPr>
          <a:xfrm>
            <a:off x="7536240" y="146520"/>
            <a:ext cx="4409280" cy="275400"/>
          </a:xfrm>
          <a:prstGeom prst="rect">
            <a:avLst/>
          </a:prstGeom>
          <a:ln>
            <a:noFill/>
          </a:ln>
        </p:spPr>
      </p:pic>
      <p:pic>
        <p:nvPicPr>
          <p:cNvPr id="278" name="Imagen 7" descr=""/>
          <p:cNvPicPr/>
          <p:nvPr/>
        </p:nvPicPr>
        <p:blipFill>
          <a:blip r:embed="rId4"/>
          <a:stretch/>
        </p:blipFill>
        <p:spPr>
          <a:xfrm>
            <a:off x="7205400" y="1625040"/>
            <a:ext cx="1826640" cy="1826640"/>
          </a:xfrm>
          <a:prstGeom prst="rect">
            <a:avLst/>
          </a:prstGeom>
          <a:ln>
            <a:noFill/>
          </a:ln>
        </p:spPr>
      </p:pic>
      <p:pic>
        <p:nvPicPr>
          <p:cNvPr id="279" name="Imagen 8" descr=""/>
          <p:cNvPicPr/>
          <p:nvPr/>
        </p:nvPicPr>
        <p:blipFill>
          <a:blip r:embed="rId5"/>
          <a:stretch/>
        </p:blipFill>
        <p:spPr>
          <a:xfrm>
            <a:off x="9120240" y="1616760"/>
            <a:ext cx="1826640" cy="182664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704520" y="1653480"/>
            <a:ext cx="5713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5400" spc="-1" strike="noStrike">
                <a:solidFill>
                  <a:srgbClr val="002060"/>
                </a:solidFill>
                <a:latin typeface="Gill Sans MT"/>
              </a:rPr>
              <a:t>1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645840" y="4404240"/>
            <a:ext cx="5713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5400" spc="-1" strike="noStrike">
                <a:solidFill>
                  <a:srgbClr val="002060"/>
                </a:solidFill>
                <a:latin typeface="Gill Sans MT"/>
              </a:rPr>
              <a:t>2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282" name="Imagen 11" descr=""/>
          <p:cNvPicPr/>
          <p:nvPr/>
        </p:nvPicPr>
        <p:blipFill>
          <a:blip r:embed="rId6"/>
          <a:stretch/>
        </p:blipFill>
        <p:spPr>
          <a:xfrm>
            <a:off x="7582680" y="3610800"/>
            <a:ext cx="3074760" cy="2567160"/>
          </a:xfrm>
          <a:prstGeom prst="rect">
            <a:avLst/>
          </a:prstGeom>
          <a:ln>
            <a:noFill/>
          </a:ln>
        </p:spPr>
      </p:pic>
      <p:sp>
        <p:nvSpPr>
          <p:cNvPr id="283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n 2" descr=""/>
          <p:cNvPicPr/>
          <p:nvPr/>
        </p:nvPicPr>
        <p:blipFill>
          <a:blip r:embed="rId1"/>
          <a:stretch/>
        </p:blipFill>
        <p:spPr>
          <a:xfrm>
            <a:off x="1189080" y="44640"/>
            <a:ext cx="8650800" cy="6262920"/>
          </a:xfrm>
          <a:prstGeom prst="rect">
            <a:avLst/>
          </a:prstGeom>
          <a:ln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9805680" y="44640"/>
            <a:ext cx="600480" cy="2650680"/>
          </a:xfrm>
          <a:prstGeom prst="rect">
            <a:avLst/>
          </a:prstGeom>
          <a:ln>
            <a:solidFill>
              <a:srgbClr val="00b050"/>
            </a:solidFill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00b050"/>
                </a:solidFill>
                <a:latin typeface="Gill Sans MT"/>
              </a:rPr>
              <a:t>Treat to target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1189080" y="44640"/>
            <a:ext cx="1954080" cy="482400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3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n 8" descr=""/>
          <p:cNvPicPr/>
          <p:nvPr/>
        </p:nvPicPr>
        <p:blipFill>
          <a:blip r:embed="rId1"/>
          <a:stretch/>
        </p:blipFill>
        <p:spPr>
          <a:xfrm>
            <a:off x="3606480" y="85320"/>
            <a:ext cx="5319720" cy="2057400"/>
          </a:xfrm>
          <a:prstGeom prst="rect">
            <a:avLst/>
          </a:prstGeom>
          <a:ln>
            <a:noFill/>
          </a:ln>
        </p:spPr>
      </p:pic>
      <p:pic>
        <p:nvPicPr>
          <p:cNvPr id="289" name="Imagen 9" descr=""/>
          <p:cNvPicPr/>
          <p:nvPr/>
        </p:nvPicPr>
        <p:blipFill>
          <a:blip r:embed="rId2"/>
          <a:stretch/>
        </p:blipFill>
        <p:spPr>
          <a:xfrm>
            <a:off x="3634920" y="3207600"/>
            <a:ext cx="7035480" cy="3079800"/>
          </a:xfrm>
          <a:prstGeom prst="rect">
            <a:avLst/>
          </a:prstGeom>
          <a:ln>
            <a:noFill/>
          </a:ln>
        </p:spPr>
      </p:pic>
      <p:pic>
        <p:nvPicPr>
          <p:cNvPr id="290" name="Imagen 10" descr=""/>
          <p:cNvPicPr/>
          <p:nvPr/>
        </p:nvPicPr>
        <p:blipFill>
          <a:blip r:embed="rId3"/>
          <a:stretch/>
        </p:blipFill>
        <p:spPr>
          <a:xfrm>
            <a:off x="380880" y="1747800"/>
            <a:ext cx="3233160" cy="4555800"/>
          </a:xfrm>
          <a:prstGeom prst="rect">
            <a:avLst/>
          </a:prstGeom>
          <a:ln>
            <a:noFill/>
          </a:ln>
        </p:spPr>
      </p:pic>
      <p:pic>
        <p:nvPicPr>
          <p:cNvPr id="291" name="Imagen 3" descr=""/>
          <p:cNvPicPr/>
          <p:nvPr/>
        </p:nvPicPr>
        <p:blipFill>
          <a:blip r:embed="rId4"/>
          <a:stretch/>
        </p:blipFill>
        <p:spPr>
          <a:xfrm>
            <a:off x="9068040" y="64440"/>
            <a:ext cx="1491840" cy="1491840"/>
          </a:xfrm>
          <a:prstGeom prst="rect">
            <a:avLst/>
          </a:prstGeom>
          <a:ln>
            <a:noFill/>
          </a:ln>
        </p:spPr>
      </p:pic>
      <p:pic>
        <p:nvPicPr>
          <p:cNvPr id="292" name="Picture 4" descr="FDA approves Ofev® as the first and only therapy to slow the rate of decline"/>
          <p:cNvPicPr/>
          <p:nvPr/>
        </p:nvPicPr>
        <p:blipFill>
          <a:blip r:embed="rId5"/>
          <a:stretch/>
        </p:blipFill>
        <p:spPr>
          <a:xfrm>
            <a:off x="9091440" y="1627200"/>
            <a:ext cx="1493640" cy="1867320"/>
          </a:xfrm>
          <a:prstGeom prst="rect">
            <a:avLst/>
          </a:prstGeom>
          <a:ln>
            <a:noFill/>
          </a:ln>
        </p:spPr>
      </p:pic>
      <p:pic>
        <p:nvPicPr>
          <p:cNvPr id="293" name="Imagen 4" descr=""/>
          <p:cNvPicPr/>
          <p:nvPr/>
        </p:nvPicPr>
        <p:blipFill>
          <a:blip r:embed="rId6"/>
          <a:stretch/>
        </p:blipFill>
        <p:spPr>
          <a:xfrm>
            <a:off x="6188040" y="2298600"/>
            <a:ext cx="2523240" cy="261720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5151600" y="2716560"/>
            <a:ext cx="2624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9fb8cd"/>
                </a:solidFill>
                <a:latin typeface="Gill Sans MT"/>
              </a:rPr>
              <a:t>Estudio SENSCIS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96" name="Imagen 6" descr=""/>
          <p:cNvPicPr/>
          <p:nvPr/>
        </p:nvPicPr>
        <p:blipFill>
          <a:blip r:embed="rId7"/>
          <a:stretch/>
        </p:blipFill>
        <p:spPr>
          <a:xfrm>
            <a:off x="1138680" y="48240"/>
            <a:ext cx="1519920" cy="18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5" descr=""/>
          <p:cNvPicPr/>
          <p:nvPr/>
        </p:nvPicPr>
        <p:blipFill>
          <a:blip r:embed="rId1"/>
          <a:stretch/>
        </p:blipFill>
        <p:spPr>
          <a:xfrm>
            <a:off x="3645000" y="692640"/>
            <a:ext cx="8546760" cy="4951440"/>
          </a:xfrm>
          <a:prstGeom prst="rect">
            <a:avLst/>
          </a:prstGeom>
          <a:ln>
            <a:noFill/>
          </a:ln>
        </p:spPr>
      </p:pic>
      <p:pic>
        <p:nvPicPr>
          <p:cNvPr id="298" name="Imagen 6" descr=""/>
          <p:cNvPicPr/>
          <p:nvPr/>
        </p:nvPicPr>
        <p:blipFill>
          <a:blip r:embed="rId2"/>
          <a:stretch/>
        </p:blipFill>
        <p:spPr>
          <a:xfrm>
            <a:off x="320040" y="908640"/>
            <a:ext cx="3328200" cy="4689720"/>
          </a:xfrm>
          <a:prstGeom prst="rect">
            <a:avLst/>
          </a:prstGeom>
          <a:ln>
            <a:noFill/>
          </a:ln>
        </p:spPr>
      </p:pic>
      <p:sp>
        <p:nvSpPr>
          <p:cNvPr id="299" name="CustomShape 1"/>
          <p:cNvSpPr/>
          <p:nvPr/>
        </p:nvSpPr>
        <p:spPr>
          <a:xfrm>
            <a:off x="617040" y="6362640"/>
            <a:ext cx="5204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aab0c8"/>
                </a:solidFill>
                <a:latin typeface="Gill Sans MT"/>
              </a:rPr>
              <a:t>XI Seminario de la AADEA, Córdoba 16-06-2023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78232</TotalTime>
  <Application>LibreOffice/6.4.7.2$Linux_X86_64 LibreOffice_project/40$Build-2</Application>
  <Words>1128</Words>
  <Paragraphs>205</Paragraphs>
  <Company>Hewlett-Packard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2016-05-24T17:22:54Z</dcterms:created>
  <dc:creator>patricia</dc:creator>
  <dc:description/>
  <dc:language>es-ES</dc:language>
  <cp:lastModifiedBy>Francisco Alvarado-Gómez</cp:lastModifiedBy>
  <dcterms:modified xsi:type="dcterms:W3CDTF">2023-06-16T16:43:01Z</dcterms:modified>
  <cp:revision>555</cp:revision>
  <dc:subject/>
  <dc:title>Crisis renal esclerodérmica  Experiencia en el Hospital 12 de Octubre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Hewlett-Packard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Panorámica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53</vt:i4>
  </property>
</Properties>
</file>