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9"/>
  </p:notesMasterIdLst>
  <p:sldIdLst>
    <p:sldId id="2147375341" r:id="rId4"/>
    <p:sldId id="343" r:id="rId5"/>
    <p:sldId id="352" r:id="rId6"/>
    <p:sldId id="2147375352" r:id="rId7"/>
    <p:sldId id="2147375357" r:id="rId8"/>
    <p:sldId id="2147375358" r:id="rId9"/>
    <p:sldId id="291" r:id="rId10"/>
    <p:sldId id="2147375355" r:id="rId11"/>
    <p:sldId id="2147375359" r:id="rId12"/>
    <p:sldId id="2147375343" r:id="rId13"/>
    <p:sldId id="280" r:id="rId14"/>
    <p:sldId id="2147375303" r:id="rId15"/>
    <p:sldId id="2147375339" r:id="rId16"/>
    <p:sldId id="2147375337" r:id="rId17"/>
    <p:sldId id="2147375338" r:id="rId18"/>
    <p:sldId id="2147375307" r:id="rId19"/>
    <p:sldId id="2147375305" r:id="rId20"/>
    <p:sldId id="13928" r:id="rId21"/>
    <p:sldId id="2147375360" r:id="rId22"/>
    <p:sldId id="2147375330" r:id="rId23"/>
    <p:sldId id="2147375327" r:id="rId24"/>
    <p:sldId id="2147375332" r:id="rId25"/>
    <p:sldId id="2147375331" r:id="rId26"/>
    <p:sldId id="2147375321" r:id="rId27"/>
    <p:sldId id="2147375347" r:id="rId28"/>
    <p:sldId id="2147375351" r:id="rId29"/>
    <p:sldId id="2147375345" r:id="rId30"/>
    <p:sldId id="2147375348" r:id="rId31"/>
    <p:sldId id="2147375362" r:id="rId32"/>
    <p:sldId id="2147375350" r:id="rId33"/>
    <p:sldId id="2147375356" r:id="rId34"/>
    <p:sldId id="2147375313" r:id="rId35"/>
    <p:sldId id="2147375361" r:id="rId36"/>
    <p:sldId id="498" r:id="rId37"/>
    <p:sldId id="2147375363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6551"/>
  </p:normalViewPr>
  <p:slideViewPr>
    <p:cSldViewPr snapToGrid="0" snapToObjects="1">
      <p:cViewPr varScale="1">
        <p:scale>
          <a:sx n="93" d="100"/>
          <a:sy n="93" d="100"/>
        </p:scale>
        <p:origin x="216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Pulse para desplazar la página</a:t>
            </a: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9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9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9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S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9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E42C4B1-FCA1-43C9-A9B4-E4D069EFE918}" type="slidenum">
              <a:rPr lang="es-ES" sz="1400" b="0" strike="noStrike" spc="-1">
                <a:latin typeface="Times New Roman"/>
              </a:rPr>
              <a:t>‹Nº›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622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E42C4B1-FCA1-43C9-A9B4-E4D069EFE918}" type="slidenum">
              <a:rPr lang="es-ES" sz="1400" b="0" strike="noStrike" spc="-1" smtClean="0">
                <a:latin typeface="Times New Roman"/>
              </a:rPr>
              <a:t>1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209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E42C4B1-FCA1-43C9-A9B4-E4D069EFE918}" type="slidenum">
              <a:rPr lang="es-ES" sz="1400" b="0" strike="noStrike" spc="-1" smtClean="0">
                <a:latin typeface="Times New Roman"/>
              </a:rPr>
              <a:t>10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7186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Dos dosis quincenales y después mensuales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E42C4B1-FCA1-43C9-A9B4-E4D069EFE918}" type="slidenum">
              <a:rPr lang="es-ES" sz="1400" b="0" strike="noStrike" spc="-1" smtClean="0">
                <a:latin typeface="Times New Roman"/>
              </a:rPr>
              <a:t>18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444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Semana 104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E42C4B1-FCA1-43C9-A9B4-E4D069EFE918}" type="slidenum">
              <a:rPr lang="es-ES" sz="1400" b="0" strike="noStrike" spc="-1" smtClean="0">
                <a:latin typeface="Times New Roman"/>
              </a:rPr>
              <a:t>20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8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E42C4B1-FCA1-43C9-A9B4-E4D069EFE918}" type="slidenum">
              <a:rPr lang="es-ES" sz="1400" b="0" strike="noStrike" spc="-1" smtClean="0">
                <a:latin typeface="Times New Roman"/>
              </a:rPr>
              <a:t>24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868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INCN se une a </a:t>
            </a:r>
            <a:r>
              <a:rPr lang="es-ES" dirty="0" err="1"/>
              <a:t>calcineurina</a:t>
            </a:r>
            <a:r>
              <a:rPr lang="es-ES" dirty="0"/>
              <a:t>, impiden su activación, bloquea activación génica de IL-2- La IL-2 es una citoquina clave en activación y diferenciación de linfocitos T.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E42C4B1-FCA1-43C9-A9B4-E4D069EFE918}" type="slidenum">
              <a:rPr lang="es-ES" sz="1400" b="0" strike="noStrike" spc="-1" smtClean="0">
                <a:latin typeface="Times New Roman"/>
              </a:rPr>
              <a:t>25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5862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Estudio corto seguimiento. No </a:t>
            </a:r>
            <a:r>
              <a:rPr lang="es-ES" dirty="0" err="1"/>
              <a:t>evaluan</a:t>
            </a:r>
            <a:r>
              <a:rPr lang="es-ES" dirty="0"/>
              <a:t> GFR, solo proteinuria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E42C4B1-FCA1-43C9-A9B4-E4D069EFE918}" type="slidenum">
              <a:rPr lang="es-ES" sz="1400" b="0" strike="noStrike" spc="-1" smtClean="0">
                <a:latin typeface="Times New Roman"/>
              </a:rPr>
              <a:t>26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6450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Anifrolumab</a:t>
            </a:r>
            <a:r>
              <a:rPr lang="es-ES" dirty="0"/>
              <a:t> aprobado por la FDA para lupus moderado a severo, </a:t>
            </a:r>
          </a:p>
          <a:p>
            <a:r>
              <a:rPr lang="es-ES" dirty="0"/>
              <a:t>No mejoría proteinuria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E42C4B1-FCA1-43C9-A9B4-E4D069EFE918}" type="slidenum">
              <a:rPr lang="es-ES" sz="1400" b="0" strike="noStrike" spc="-1" smtClean="0">
                <a:latin typeface="Times New Roman"/>
              </a:rPr>
              <a:t>31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8540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Sólo el 20% de NL entran en remisión completa definitiva.</a:t>
            </a:r>
          </a:p>
          <a:p>
            <a:r>
              <a:rPr lang="es-ES" dirty="0"/>
              <a:t>Protocolos habituales de inmunosupresión consiguen el control inicial de la NL en 50-80% de los casos...</a:t>
            </a:r>
          </a:p>
          <a:p>
            <a:endParaRPr lang="es-ES" dirty="0"/>
          </a:p>
          <a:p>
            <a:r>
              <a:rPr lang="es-ES" dirty="0"/>
              <a:t>Estas respuestas son a 1 año… y luego… recaen=rebrotan=reactivan…</a:t>
            </a:r>
          </a:p>
          <a:p>
            <a:r>
              <a:rPr lang="es-ES" dirty="0"/>
              <a:t>La respuesta parcial de la NL a los tratamientos es todavía muy elevada…</a:t>
            </a:r>
          </a:p>
          <a:p>
            <a:r>
              <a:rPr lang="es-ES" dirty="0"/>
              <a:t>Con mucha frecuencia no se emplea un solo régimen terapéutico para controlar la NL… los pacientes pasan por varios protocolos sucesivamente…</a:t>
            </a:r>
          </a:p>
          <a:p>
            <a:endParaRPr lang="es-ES" dirty="0"/>
          </a:p>
          <a:p>
            <a:r>
              <a:rPr lang="es-ES" dirty="0"/>
              <a:t>30-60% responden en 6 meses a CIF o MMF. 55-80% han respondido al cabo de 12-24 meses. 10-20% “nunca” responden.</a:t>
            </a:r>
          </a:p>
          <a:p>
            <a:r>
              <a:rPr lang="es-ES" dirty="0"/>
              <a:t>10-20% entran en diálisis. Supervivencia del 90% a los 10 años.</a:t>
            </a:r>
          </a:p>
          <a:p>
            <a:r>
              <a:rPr lang="es-ES" dirty="0"/>
              <a:t>A los 10 años, reciben 0,7 inmunosupresores de media y 5,5 mg de prednisona (</a:t>
            </a:r>
            <a:r>
              <a:rPr lang="es-ES" dirty="0" err="1"/>
              <a:t>Eurolupus</a:t>
            </a:r>
            <a:r>
              <a:rPr lang="es-ES" dirty="0"/>
              <a:t> a los 10 años, </a:t>
            </a:r>
            <a:r>
              <a:rPr lang="es-ES" dirty="0" err="1"/>
              <a:t>Houssiau</a:t>
            </a:r>
            <a:r>
              <a:rPr lang="es-ES" dirty="0"/>
              <a:t>).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E7AB7-0DE6-4D30-887D-938F6CECC9E7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05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1102932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81040" y="4101840"/>
            <a:ext cx="1102932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81040" y="410184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2680" y="410184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09920" y="218052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39160" y="218052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81040" y="410184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09920" y="410184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39160" y="410184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581040" y="2180520"/>
            <a:ext cx="11029320" cy="367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1102932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581040" y="702000"/>
            <a:ext cx="11029320" cy="4698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81040" y="410184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81040" y="2180520"/>
            <a:ext cx="11029320" cy="367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232680" y="410184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81040" y="4101840"/>
            <a:ext cx="1102932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1102932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81040" y="4101840"/>
            <a:ext cx="1102932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81040" y="410184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6232680" y="410184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309920" y="218052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8039160" y="218052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581040" y="410184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4309920" y="410184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8039160" y="4101840"/>
            <a:ext cx="355104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020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3346938"/>
            <a:ext cx="1097232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269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747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80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50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1102932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ubTitle"/>
          </p:nvPr>
        </p:nvSpPr>
        <p:spPr>
          <a:xfrm>
            <a:off x="609600" y="2681298"/>
            <a:ext cx="1097232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994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750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42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067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17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153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65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MI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9D368C-731C-4EF8-9DF2-A586EE475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6587" y="6260323"/>
            <a:ext cx="443780" cy="292608"/>
          </a:xfrm>
          <a:prstGeom prst="rect">
            <a:avLst/>
          </a:prstGeom>
        </p:spPr>
        <p:txBody>
          <a:bodyPr vert="horz" lIns="72000" tIns="0" rIns="0" bIns="0" rtlCol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320A0E5-C70F-4EE1-8702-EA4E0680D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72" y="195212"/>
            <a:ext cx="10363507" cy="45140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Style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D48C82-DC25-4F7C-883B-89E687158B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4335" y="5960744"/>
            <a:ext cx="8720501" cy="246221"/>
          </a:xfrm>
        </p:spPr>
        <p:txBody>
          <a:bodyPr wrap="square" anchor="t" anchorCtr="0">
            <a:spAutoFit/>
          </a:bodyPr>
          <a:lstStyle>
            <a:lvl1pPr marL="0" indent="0">
              <a:spcAft>
                <a:spcPts val="400"/>
              </a:spcAft>
              <a:buNone/>
              <a:defRPr sz="800" baseline="0"/>
            </a:lvl1pPr>
            <a:lvl2pPr marL="357534" indent="0">
              <a:buNone/>
              <a:defRPr sz="1067"/>
            </a:lvl2pPr>
            <a:lvl3pPr marL="719965" indent="0">
              <a:buNone/>
              <a:defRPr sz="1067"/>
            </a:lvl3pPr>
            <a:lvl4pPr marL="1081397" indent="0">
              <a:buNone/>
              <a:defRPr sz="1067"/>
            </a:lvl4pPr>
            <a:lvl5pPr marL="1439928" indent="0">
              <a:buNone/>
              <a:defRPr sz="1067"/>
            </a:lvl5pPr>
          </a:lstStyle>
          <a:p>
            <a:pPr lvl="0"/>
            <a:r>
              <a:rPr lang="en-US"/>
              <a:t>Insert Footnotes:</a:t>
            </a:r>
            <a:br>
              <a:rPr lang="en-US"/>
            </a:b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78872" y="780908"/>
            <a:ext cx="10363507" cy="365760"/>
          </a:xfrm>
        </p:spPr>
        <p:txBody>
          <a:bodyPr anchor="ctr"/>
          <a:lstStyle>
            <a:lvl1pPr marL="0" indent="0">
              <a:buNone/>
              <a:defRPr sz="1867"/>
            </a:lvl1pPr>
          </a:lstStyle>
          <a:p>
            <a:r>
              <a:rPr lang="en-GB"/>
              <a:t>Supporting heading 14pt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0538249" y="6561898"/>
            <a:ext cx="1220049" cy="235639"/>
          </a:xfrm>
        </p:spPr>
        <p:txBody>
          <a:bodyPr anchor="ctr"/>
          <a:lstStyle>
            <a:lvl1pPr marL="0" indent="0">
              <a:buNone/>
              <a:defRPr sz="800"/>
            </a:lvl1pPr>
            <a:lvl2pPr marL="357534" indent="0">
              <a:buNone/>
              <a:defRPr sz="1067"/>
            </a:lvl2pPr>
            <a:lvl3pPr marL="719965" indent="0">
              <a:buNone/>
              <a:defRPr sz="1067"/>
            </a:lvl3pPr>
            <a:lvl4pPr marL="1081397" indent="0">
              <a:buNone/>
              <a:defRPr sz="1067"/>
            </a:lvl4pPr>
            <a:lvl5pPr marL="1439928" indent="0">
              <a:buNone/>
              <a:defRPr sz="1067"/>
            </a:lvl5pPr>
          </a:lstStyle>
          <a:p>
            <a:pPr lvl="0"/>
            <a:r>
              <a:rPr lang="en-US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SE-GBL-BEL-PPT-190049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D48C82-DC25-4F7C-883B-89E687158B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335" y="6462774"/>
            <a:ext cx="8720501" cy="123111"/>
          </a:xfrm>
        </p:spPr>
        <p:txBody>
          <a:bodyPr wrap="square" anchor="t" anchorCtr="0">
            <a:spAutoFit/>
          </a:bodyPr>
          <a:lstStyle>
            <a:lvl1pPr marL="0" indent="0">
              <a:spcAft>
                <a:spcPts val="400"/>
              </a:spcAft>
              <a:buNone/>
              <a:defRPr sz="800" baseline="0"/>
            </a:lvl1pPr>
            <a:lvl2pPr marL="357534" indent="0">
              <a:buNone/>
              <a:defRPr sz="1067"/>
            </a:lvl2pPr>
            <a:lvl3pPr marL="719965" indent="0">
              <a:buNone/>
              <a:defRPr sz="1067"/>
            </a:lvl3pPr>
            <a:lvl4pPr marL="1081397" indent="0">
              <a:buNone/>
              <a:defRPr sz="1067"/>
            </a:lvl4pPr>
            <a:lvl5pPr marL="1439928" indent="0">
              <a:buNone/>
              <a:defRPr sz="1067"/>
            </a:lvl5pPr>
          </a:lstStyle>
          <a:p>
            <a:pPr lvl="0"/>
            <a:r>
              <a:rPr lang="en-US"/>
              <a:t>Insert Abbreviations: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D48C82-DC25-4F7C-883B-89E687158B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4335" y="6642069"/>
            <a:ext cx="8720501" cy="123111"/>
          </a:xfrm>
        </p:spPr>
        <p:txBody>
          <a:bodyPr wrap="square" anchor="t" anchorCtr="0">
            <a:spAutoFit/>
          </a:bodyPr>
          <a:lstStyle>
            <a:lvl1pPr marL="0" indent="0">
              <a:spcAft>
                <a:spcPts val="400"/>
              </a:spcAft>
              <a:buNone/>
              <a:defRPr sz="800" baseline="0"/>
            </a:lvl1pPr>
            <a:lvl2pPr marL="357534" indent="0">
              <a:buNone/>
              <a:defRPr sz="1067"/>
            </a:lvl2pPr>
            <a:lvl3pPr marL="719965" indent="0">
              <a:buNone/>
              <a:defRPr sz="1067"/>
            </a:lvl3pPr>
            <a:lvl4pPr marL="1081397" indent="0">
              <a:buNone/>
              <a:defRPr sz="1067"/>
            </a:lvl4pPr>
            <a:lvl5pPr marL="1439928" indent="0">
              <a:buNone/>
              <a:defRPr sz="1067"/>
            </a:lvl5pPr>
          </a:lstStyle>
          <a:p>
            <a:pPr lvl="0"/>
            <a:r>
              <a:rPr lang="en-US"/>
              <a:t>Insert Reference:</a:t>
            </a:r>
          </a:p>
        </p:txBody>
      </p:sp>
    </p:spTree>
    <p:extLst>
      <p:ext uri="{BB962C8B-B14F-4D97-AF65-F5344CB8AC3E}">
        <p14:creationId xmlns:p14="http://schemas.microsoft.com/office/powerpoint/2010/main" val="2432685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59B4-7E13-0544-9309-A6D8331761E2}" type="datetime1">
              <a:rPr lang="es-ES" smtClean="0"/>
              <a:t>17/6/23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A5DD-493F-A847-A6B3-13398E878BE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55702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81040" y="702000"/>
            <a:ext cx="11029320" cy="4698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81040" y="410184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367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2680" y="410184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2680" y="2180520"/>
            <a:ext cx="538200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81040" y="4101840"/>
            <a:ext cx="11029320" cy="175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446400" y="457200"/>
            <a:ext cx="3702960" cy="94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8042040" y="453600"/>
            <a:ext cx="3702960" cy="98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4241880" y="457200"/>
            <a:ext cx="3702960" cy="91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446400" y="3085920"/>
            <a:ext cx="11262600" cy="3304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581040" y="1020600"/>
            <a:ext cx="10993320" cy="147456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1A3260"/>
                </a:solidFill>
                <a:latin typeface="Gill Sans MT"/>
              </a:rPr>
              <a:t>Haga clic para modificar el estilo de título del patrón</a:t>
            </a:r>
            <a:endParaRPr lang="en-US" sz="3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7606080" y="5956200"/>
            <a:ext cx="2844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C51428A-0911-4F31-87EF-145937C5A0EC}" type="datetime">
              <a:rPr lang="es-ES" sz="900" b="0" strike="noStrike" spc="-1">
                <a:solidFill>
                  <a:srgbClr val="2F5AAC"/>
                </a:solidFill>
                <a:latin typeface="Gill Sans MT"/>
              </a:rPr>
              <a:t>17/6/23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581040" y="5951880"/>
            <a:ext cx="6916680" cy="364680"/>
          </a:xfrm>
          <a:prstGeom prst="rect">
            <a:avLst/>
          </a:prstGeom>
        </p:spPr>
        <p:txBody>
          <a:bodyPr anchor="ctr"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10558440" y="5956200"/>
            <a:ext cx="10159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AEE399B-5971-4EE4-8B5E-C85280FCF0DF}" type="slidenum">
              <a:rPr lang="es-ES" sz="900" b="0" strike="noStrike" spc="-1">
                <a:solidFill>
                  <a:srgbClr val="2F5AAC"/>
                </a:solidFill>
                <a:latin typeface="Gill Sans MT"/>
              </a:rPr>
              <a:t>‹Nº›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D3D3D"/>
                </a:solidFill>
                <a:latin typeface="Gill Sans MT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3D3D3D"/>
                </a:solidFill>
                <a:latin typeface="Gill Sans MT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3D3D3D"/>
                </a:solidFill>
                <a:latin typeface="Gill Sans MT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446400" y="457200"/>
            <a:ext cx="3702960" cy="94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8042040" y="453600"/>
            <a:ext cx="3702960" cy="98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4241880" y="457200"/>
            <a:ext cx="3702960" cy="91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8" name="CustomShape 4"/>
          <p:cNvSpPr/>
          <p:nvPr/>
        </p:nvSpPr>
        <p:spPr>
          <a:xfrm>
            <a:off x="440280" y="614520"/>
            <a:ext cx="11309040" cy="1189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" name="PlaceHolder 5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Haga clic para modificar el estilo de título del patrón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581040" y="2180520"/>
            <a:ext cx="11029320" cy="3678120"/>
          </a:xfrm>
          <a:prstGeom prst="rect">
            <a:avLst/>
          </a:prstGeom>
        </p:spPr>
        <p:txBody>
          <a:bodyPr anchor="ctr"/>
          <a:lstStyle/>
          <a:p>
            <a:pPr marL="306000" indent="-30564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800" b="0" strike="noStrike" spc="-1">
                <a:solidFill>
                  <a:srgbClr val="3D3D3D"/>
                </a:solidFill>
                <a:latin typeface="Gill Sans MT"/>
              </a:rPr>
              <a:t>Haga clic para modificar los estilos de texto del patrón</a:t>
            </a:r>
          </a:p>
          <a:p>
            <a:pPr marL="630000" lvl="1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600" b="0" strike="noStrike" spc="-1">
                <a:solidFill>
                  <a:srgbClr val="3D3D3D"/>
                </a:solidFill>
                <a:latin typeface="Gill Sans MT"/>
              </a:rPr>
              <a:t>Segundo nivel</a:t>
            </a:r>
          </a:p>
          <a:p>
            <a:pPr marL="900000" lvl="2" indent="-269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Tercer nivel</a:t>
            </a:r>
          </a:p>
          <a:p>
            <a:pPr marL="1242000" lvl="3" indent="-233640">
              <a:lnSpc>
                <a:spcPct val="10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200" b="0" strike="noStrike" spc="-1">
                <a:solidFill>
                  <a:srgbClr val="3D3D3D"/>
                </a:solidFill>
                <a:latin typeface="Gill Sans MT"/>
              </a:rPr>
              <a:t>Cuarto nivel</a:t>
            </a:r>
          </a:p>
          <a:p>
            <a:pPr marL="1602000" lvl="4" indent="-233640">
              <a:lnSpc>
                <a:spcPct val="10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1200" b="0" strike="noStrike" spc="-1">
                <a:solidFill>
                  <a:srgbClr val="3D3D3D"/>
                </a:solidFill>
                <a:latin typeface="Gill Sans MT"/>
              </a:rPr>
              <a:t>Quinto nivel</a:t>
            </a:r>
          </a:p>
        </p:txBody>
      </p:sp>
      <p:sp>
        <p:nvSpPr>
          <p:cNvPr id="51" name="PlaceHolder 7"/>
          <p:cNvSpPr>
            <a:spLocks noGrp="1"/>
          </p:cNvSpPr>
          <p:nvPr>
            <p:ph type="dt"/>
          </p:nvPr>
        </p:nvSpPr>
        <p:spPr>
          <a:xfrm>
            <a:off x="7606080" y="5956200"/>
            <a:ext cx="2844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F86EDD1-E29F-402C-96B8-305DA1AA1471}" type="datetime">
              <a:rPr lang="es-ES" sz="900" b="0" strike="noStrike" spc="-1">
                <a:solidFill>
                  <a:srgbClr val="4590B8"/>
                </a:solidFill>
                <a:latin typeface="Gill Sans MT"/>
              </a:rPr>
              <a:t>17/6/23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52" name="PlaceHolder 8"/>
          <p:cNvSpPr>
            <a:spLocks noGrp="1"/>
          </p:cNvSpPr>
          <p:nvPr>
            <p:ph type="ftr"/>
          </p:nvPr>
        </p:nvSpPr>
        <p:spPr>
          <a:xfrm>
            <a:off x="581040" y="5951880"/>
            <a:ext cx="6916680" cy="364680"/>
          </a:xfrm>
          <a:prstGeom prst="rect">
            <a:avLst/>
          </a:prstGeom>
        </p:spPr>
        <p:txBody>
          <a:bodyPr anchor="ctr"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53" name="PlaceHolder 9"/>
          <p:cNvSpPr>
            <a:spLocks noGrp="1"/>
          </p:cNvSpPr>
          <p:nvPr>
            <p:ph type="sldNum"/>
          </p:nvPr>
        </p:nvSpPr>
        <p:spPr>
          <a:xfrm>
            <a:off x="10558440" y="5956200"/>
            <a:ext cx="10522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BFF1B73-D835-49CE-933E-BC6C0686D280}" type="slidenum">
              <a:rPr lang="es-ES" sz="900" b="0" strike="noStrike" spc="-1">
                <a:solidFill>
                  <a:srgbClr val="4590B8"/>
                </a:solidFill>
                <a:latin typeface="Gill Sans MT"/>
              </a:rPr>
              <a:t>‹Nº›</a:t>
            </a:fld>
            <a:endParaRPr lang="es-ES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24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1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8E884.76649520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TextShape 2"/>
          <p:cNvSpPr txBox="1"/>
          <p:nvPr/>
        </p:nvSpPr>
        <p:spPr>
          <a:xfrm>
            <a:off x="4218840" y="1365189"/>
            <a:ext cx="7292876" cy="37029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lvl="0">
              <a:tabLst>
                <a:tab pos="228600" algn="l"/>
                <a:tab pos="532765" algn="l"/>
                <a:tab pos="533400" algn="l"/>
              </a:tabLst>
            </a:pPr>
            <a:endParaRPr lang="es-E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tabLst>
                <a:tab pos="228600" algn="l"/>
                <a:tab pos="532765" algn="l"/>
                <a:tab pos="533400" algn="l"/>
              </a:tabLst>
            </a:pPr>
            <a:r>
              <a:rPr lang="es-E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Nuevas terapias </a:t>
            </a:r>
          </a:p>
          <a:p>
            <a:pPr lvl="0">
              <a:tabLst>
                <a:tab pos="228600" algn="l"/>
                <a:tab pos="532765" algn="l"/>
                <a:tab pos="533400" algn="l"/>
              </a:tabLst>
            </a:pPr>
            <a:r>
              <a:rPr lang="es-E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Nefropatía Lúpica</a:t>
            </a:r>
          </a:p>
        </p:txBody>
      </p:sp>
      <p:sp>
        <p:nvSpPr>
          <p:cNvPr id="98" name="TextShape 3"/>
          <p:cNvSpPr txBox="1"/>
          <p:nvPr/>
        </p:nvSpPr>
        <p:spPr>
          <a:xfrm>
            <a:off x="444240" y="1507320"/>
            <a:ext cx="3330360" cy="3702960"/>
          </a:xfrm>
          <a:prstGeom prst="rect">
            <a:avLst/>
          </a:prstGeom>
          <a:noFill/>
          <a:ln w="57240">
            <a:noFill/>
          </a:ln>
        </p:spPr>
        <p:txBody>
          <a:bodyPr anchor="ctr">
            <a:normAutofit/>
          </a:bodyPr>
          <a:lstStyle/>
          <a:p>
            <a:pPr algn="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es-ES" sz="2000" b="0" strike="noStrike" spc="-1" dirty="0">
                <a:solidFill>
                  <a:srgbClr val="4590B8"/>
                </a:solidFill>
                <a:latin typeface="Gill Sans MT"/>
              </a:rPr>
              <a:t> </a:t>
            </a:r>
            <a:endParaRPr lang="es-ES" sz="20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endParaRPr lang="es-ES" sz="2000" b="0" strike="noStrike" spc="-1" dirty="0">
              <a:solidFill>
                <a:srgbClr val="4590B8"/>
              </a:solidFill>
              <a:latin typeface="Gill Sans MT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endParaRPr lang="es-ES" sz="2000" spc="-1" dirty="0">
              <a:solidFill>
                <a:srgbClr val="4590B8"/>
              </a:solidFill>
              <a:latin typeface="Gill Sans MT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es-ES" sz="2000" b="0" strike="noStrike" spc="-1" dirty="0">
                <a:solidFill>
                  <a:srgbClr val="4590B8"/>
                </a:solidFill>
                <a:latin typeface="Gill Sans MT"/>
              </a:rPr>
              <a:t>Mario Espinosa Hernández</a:t>
            </a:r>
            <a:endParaRPr lang="es-ES" sz="20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es-ES" sz="1400" b="0" strike="noStrike" spc="-1" dirty="0">
                <a:solidFill>
                  <a:srgbClr val="4590B8"/>
                </a:solidFill>
                <a:latin typeface="Gill Sans MT"/>
              </a:rPr>
              <a:t>Servicio de Nefrología</a:t>
            </a:r>
            <a:endParaRPr lang="es-ES" sz="1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es-ES" sz="1400" b="0" strike="noStrike" spc="-1" dirty="0">
                <a:solidFill>
                  <a:srgbClr val="4590B8"/>
                </a:solidFill>
                <a:latin typeface="Gill Sans MT"/>
              </a:rPr>
              <a:t>Hospital Universitario </a:t>
            </a:r>
            <a:endParaRPr lang="es-ES" sz="1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es-ES" sz="1400" b="0" strike="noStrike" spc="-1" dirty="0">
                <a:solidFill>
                  <a:srgbClr val="4590B8"/>
                </a:solidFill>
                <a:latin typeface="Gill Sans MT"/>
              </a:rPr>
              <a:t>Reina Sofía. Córdoba</a:t>
            </a:r>
            <a:endParaRPr lang="es-ES" sz="1400" b="0" strike="noStrike" spc="-1" dirty="0">
              <a:latin typeface="Arial"/>
            </a:endParaRPr>
          </a:p>
        </p:txBody>
      </p:sp>
      <p:sp>
        <p:nvSpPr>
          <p:cNvPr id="99" name="CustomShape 4"/>
          <p:cNvSpPr/>
          <p:nvPr/>
        </p:nvSpPr>
        <p:spPr>
          <a:xfrm>
            <a:off x="446400" y="266360"/>
            <a:ext cx="11298600" cy="51228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0" name="CustomShape 5"/>
          <p:cNvSpPr/>
          <p:nvPr/>
        </p:nvSpPr>
        <p:spPr>
          <a:xfrm rot="16200000" flipV="1">
            <a:off x="2209320" y="3329640"/>
            <a:ext cx="3702960" cy="58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1" name="CustomShape 6"/>
          <p:cNvSpPr/>
          <p:nvPr/>
        </p:nvSpPr>
        <p:spPr>
          <a:xfrm>
            <a:off x="446400" y="5878080"/>
            <a:ext cx="11298600" cy="51228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3810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Imagen 2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27215572-B712-07EA-D5DC-EDF398E25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01" y="1158240"/>
            <a:ext cx="3442089" cy="459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09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F05FF-5727-CFF1-B0AB-6750DB9F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7D21BD-1272-7C83-3DB2-29E817B3CB5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226916" y="236182"/>
            <a:ext cx="10972320" cy="492443"/>
          </a:xfrm>
        </p:spPr>
        <p:txBody>
          <a:bodyPr/>
          <a:lstStyle/>
          <a:p>
            <a:r>
              <a:rPr lang="es-ES" sz="3200" b="1" dirty="0"/>
              <a:t>Ensayos clínicos en 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B342EF-BCA3-1670-47E4-478069731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/>
          <a:stretch/>
        </p:blipFill>
        <p:spPr>
          <a:xfrm>
            <a:off x="979976" y="846000"/>
            <a:ext cx="10231568" cy="57674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3CC22A5-CFE8-AB96-8FCF-C21607672EA9}"/>
              </a:ext>
            </a:extLst>
          </p:cNvPr>
          <p:cNvSpPr txBox="1"/>
          <p:nvPr/>
        </p:nvSpPr>
        <p:spPr>
          <a:xfrm>
            <a:off x="5234152" y="6286629"/>
            <a:ext cx="6957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*Van </a:t>
            </a:r>
            <a:r>
              <a:rPr lang="es-ES" sz="1000" dirty="0" err="1"/>
              <a:t>Vollenhoven</a:t>
            </a:r>
            <a:r>
              <a:rPr lang="es-ES" sz="1000" dirty="0"/>
              <a:t> RF, Mosca M, </a:t>
            </a:r>
            <a:r>
              <a:rPr lang="es-ES" sz="1000" dirty="0" err="1"/>
              <a:t>Bertsias</a:t>
            </a:r>
            <a:r>
              <a:rPr lang="es-ES" sz="1000" dirty="0"/>
              <a:t> G, </a:t>
            </a:r>
            <a:r>
              <a:rPr lang="es-ES" sz="1000" dirty="0" err="1"/>
              <a:t>Isenberg</a:t>
            </a:r>
            <a:r>
              <a:rPr lang="es-ES" sz="1000" dirty="0"/>
              <a:t> D, Kuhn A, </a:t>
            </a:r>
            <a:r>
              <a:rPr lang="es-ES" sz="1000" dirty="0" err="1"/>
              <a:t>Lerstrøm</a:t>
            </a:r>
            <a:r>
              <a:rPr lang="es-ES" sz="1000" dirty="0"/>
              <a:t> K, et al. </a:t>
            </a:r>
            <a:r>
              <a:rPr lang="es-ES" sz="1000" dirty="0" err="1"/>
              <a:t>Treat</a:t>
            </a:r>
            <a:r>
              <a:rPr lang="es-ES" sz="1000" dirty="0"/>
              <a:t>-to-target in </a:t>
            </a:r>
            <a:r>
              <a:rPr lang="es-ES" sz="1000" dirty="0" err="1"/>
              <a:t>systemic</a:t>
            </a:r>
            <a:r>
              <a:rPr lang="es-ES" sz="1000" dirty="0"/>
              <a:t> lupus </a:t>
            </a:r>
            <a:r>
              <a:rPr lang="es-ES" sz="1000" dirty="0" err="1"/>
              <a:t>erythematosus</a:t>
            </a:r>
            <a:r>
              <a:rPr lang="es-ES" sz="1000" dirty="0"/>
              <a:t>: </a:t>
            </a:r>
            <a:r>
              <a:rPr lang="es-ES" sz="1000" dirty="0" err="1"/>
              <a:t>Recommendations</a:t>
            </a:r>
            <a:r>
              <a:rPr lang="es-ES" sz="1000" dirty="0"/>
              <a:t> </a:t>
            </a:r>
            <a:r>
              <a:rPr lang="es-ES" sz="1000" dirty="0" err="1"/>
              <a:t>from</a:t>
            </a:r>
            <a:r>
              <a:rPr lang="es-ES" sz="1000" dirty="0"/>
              <a:t> </a:t>
            </a:r>
            <a:r>
              <a:rPr lang="es-ES" sz="1000" dirty="0" err="1"/>
              <a:t>an</a:t>
            </a:r>
            <a:r>
              <a:rPr lang="es-ES" sz="1000" dirty="0"/>
              <a:t> </a:t>
            </a:r>
            <a:r>
              <a:rPr lang="es-ES" sz="1000" dirty="0" err="1"/>
              <a:t>international</a:t>
            </a:r>
            <a:r>
              <a:rPr lang="es-ES" sz="1000" dirty="0"/>
              <a:t> </a:t>
            </a:r>
            <a:r>
              <a:rPr lang="es-ES" sz="1000" dirty="0" err="1"/>
              <a:t>task</a:t>
            </a:r>
            <a:r>
              <a:rPr lang="es-ES" sz="1000" dirty="0"/>
              <a:t> </a:t>
            </a:r>
            <a:r>
              <a:rPr lang="es-ES" sz="1000" dirty="0" err="1"/>
              <a:t>force</a:t>
            </a:r>
            <a:r>
              <a:rPr lang="es-ES" sz="1000" dirty="0"/>
              <a:t>. Ann </a:t>
            </a:r>
            <a:r>
              <a:rPr lang="es-ES" sz="1000" dirty="0" err="1"/>
              <a:t>Rheum</a:t>
            </a:r>
            <a:r>
              <a:rPr lang="es-ES" sz="1000" dirty="0"/>
              <a:t> </a:t>
            </a:r>
            <a:r>
              <a:rPr lang="es-ES" sz="1000" dirty="0" err="1"/>
              <a:t>Dis</a:t>
            </a:r>
            <a:r>
              <a:rPr lang="es-ES" sz="1000" dirty="0"/>
              <a:t>. 2014;73:958–67.</a:t>
            </a:r>
            <a:br>
              <a:rPr lang="es-ES" sz="1000" dirty="0"/>
            </a:br>
            <a:endParaRPr lang="es-ES" sz="1000" dirty="0"/>
          </a:p>
          <a:p>
            <a:endParaRPr lang="es-ES" sz="10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1426295-CC40-6ADB-A186-EAB1A264BA74}"/>
              </a:ext>
            </a:extLst>
          </p:cNvPr>
          <p:cNvSpPr/>
          <p:nvPr/>
        </p:nvSpPr>
        <p:spPr>
          <a:xfrm>
            <a:off x="979976" y="1184554"/>
            <a:ext cx="1104005" cy="537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92B7B89-5065-1101-FE67-815D1D9DF248}"/>
              </a:ext>
            </a:extLst>
          </p:cNvPr>
          <p:cNvSpPr/>
          <p:nvPr/>
        </p:nvSpPr>
        <p:spPr>
          <a:xfrm>
            <a:off x="1073905" y="4326464"/>
            <a:ext cx="1104005" cy="537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DE20491-2D6B-716E-4808-596E5A2BE0C1}"/>
              </a:ext>
            </a:extLst>
          </p:cNvPr>
          <p:cNvSpPr/>
          <p:nvPr/>
        </p:nvSpPr>
        <p:spPr>
          <a:xfrm>
            <a:off x="1017197" y="2328051"/>
            <a:ext cx="1104005" cy="537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47F923D-249C-4573-D46B-257EE054C5E3}"/>
              </a:ext>
            </a:extLst>
          </p:cNvPr>
          <p:cNvSpPr/>
          <p:nvPr/>
        </p:nvSpPr>
        <p:spPr>
          <a:xfrm>
            <a:off x="1029594" y="5707104"/>
            <a:ext cx="1104005" cy="537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B5371CC-86F8-154D-6F88-BEBA7C111DB3}"/>
              </a:ext>
            </a:extLst>
          </p:cNvPr>
          <p:cNvSpPr/>
          <p:nvPr/>
        </p:nvSpPr>
        <p:spPr>
          <a:xfrm>
            <a:off x="9314121" y="1360967"/>
            <a:ext cx="531628" cy="361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57C485F-E5B3-5108-E5DB-8F6349B583EC}"/>
              </a:ext>
            </a:extLst>
          </p:cNvPr>
          <p:cNvSpPr/>
          <p:nvPr/>
        </p:nvSpPr>
        <p:spPr>
          <a:xfrm>
            <a:off x="9314121" y="2485752"/>
            <a:ext cx="531628" cy="361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0AA7F1C-3E27-C3DA-9E85-BD127AE17B15}"/>
              </a:ext>
            </a:extLst>
          </p:cNvPr>
          <p:cNvSpPr/>
          <p:nvPr/>
        </p:nvSpPr>
        <p:spPr>
          <a:xfrm>
            <a:off x="9318556" y="4456800"/>
            <a:ext cx="531628" cy="2496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0644916-2746-A333-190A-1F382AE7D72C}"/>
              </a:ext>
            </a:extLst>
          </p:cNvPr>
          <p:cNvSpPr/>
          <p:nvPr/>
        </p:nvSpPr>
        <p:spPr>
          <a:xfrm>
            <a:off x="9314121" y="5831246"/>
            <a:ext cx="531628" cy="361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C55EF80-395B-9887-4BD1-433ABE4DDA54}"/>
              </a:ext>
            </a:extLst>
          </p:cNvPr>
          <p:cNvSpPr txBox="1"/>
          <p:nvPr/>
        </p:nvSpPr>
        <p:spPr>
          <a:xfrm>
            <a:off x="2551814" y="6804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701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Diagrama&#10;&#10;Descripción generada automáticamente">
            <a:extLst>
              <a:ext uri="{FF2B5EF4-FFF2-40B4-BE49-F238E27FC236}">
                <a16:creationId xmlns:a16="http://schemas.microsoft.com/office/drawing/2014/main" id="{5531E0A1-C047-4A47-8E0E-5AE0E6F99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7" y="-129458"/>
            <a:ext cx="5492851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6DEAF5D-CA12-BE43-83E3-04C1908EE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339" y="571500"/>
            <a:ext cx="33147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CB8FD8-9162-0924-8323-AA961F315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25" y="3751887"/>
            <a:ext cx="5403568" cy="310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235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Diagrama&#10;&#10;Descripción generada automáticamente">
            <a:extLst>
              <a:ext uri="{FF2B5EF4-FFF2-40B4-BE49-F238E27FC236}">
                <a16:creationId xmlns:a16="http://schemas.microsoft.com/office/drawing/2014/main" id="{5531E0A1-C047-4A47-8E0E-5AE0E6F99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" y="175847"/>
            <a:ext cx="5492851" cy="6858000"/>
          </a:xfrm>
          <a:prstGeom prst="rect">
            <a:avLst/>
          </a:prstGeom>
        </p:spPr>
      </p:pic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4618D36-2EB0-6E48-BEE2-1B1FF55B8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51" y="0"/>
            <a:ext cx="604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12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DAF12-EEF1-DDD8-C1A7-1884ED6A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7EE342-D4E6-24AD-BA55-35059139AA2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2451EB73-6B9E-6F6A-C4EA-3AF39E624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01" y="2096580"/>
            <a:ext cx="6368482" cy="4351069"/>
          </a:xfrm>
          <a:prstGeom prst="rect">
            <a:avLst/>
          </a:prstGeom>
        </p:spPr>
      </p:pic>
      <p:pic>
        <p:nvPicPr>
          <p:cNvPr id="9" name="Imagen 8" descr="Imagen que contiene interior, pájaro, ave&#10;&#10;Descripción generada automáticamente">
            <a:extLst>
              <a:ext uri="{FF2B5EF4-FFF2-40B4-BE49-F238E27FC236}">
                <a16:creationId xmlns:a16="http://schemas.microsoft.com/office/drawing/2014/main" id="{84E556B4-8A9B-DAC7-DC17-E3E477C0E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20" y="39911"/>
            <a:ext cx="6591300" cy="22892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C7A5C4F-6D55-662F-AE71-338CC891D177}"/>
              </a:ext>
            </a:extLst>
          </p:cNvPr>
          <p:cNvSpPr txBox="1"/>
          <p:nvPr/>
        </p:nvSpPr>
        <p:spPr>
          <a:xfrm>
            <a:off x="7519737" y="6514907"/>
            <a:ext cx="5189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Merrill et al. </a:t>
            </a:r>
            <a:r>
              <a:rPr lang="es-ES" sz="1200" dirty="0" err="1"/>
              <a:t>Arthritis</a:t>
            </a:r>
            <a:r>
              <a:rPr lang="es-ES" sz="1200" dirty="0"/>
              <a:t> </a:t>
            </a:r>
            <a:r>
              <a:rPr lang="es-ES" sz="1200" dirty="0" err="1"/>
              <a:t>Rheum</a:t>
            </a:r>
            <a:r>
              <a:rPr lang="es-ES" sz="1200" dirty="0"/>
              <a:t> 2010; 62, 222-233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2D5073D-827D-E813-D99B-0F6B64320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" y="975993"/>
            <a:ext cx="4323799" cy="490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43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DAF12-EEF1-DDD8-C1A7-1884ED6A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7EE342-D4E6-24AD-BA55-35059139AA2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76E62E44-4E99-D24E-1E4F-4D7A98A39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870"/>
            <a:ext cx="5944450" cy="3464151"/>
          </a:xfrm>
          <a:prstGeom prst="rect">
            <a:avLst/>
          </a:prstGeom>
        </p:spPr>
      </p:pic>
      <p:pic>
        <p:nvPicPr>
          <p:cNvPr id="9" name="Imagen 8" descr="Imagen que contiene interior, pájaro, ave&#10;&#10;Descripción generada automáticamente">
            <a:extLst>
              <a:ext uri="{FF2B5EF4-FFF2-40B4-BE49-F238E27FC236}">
                <a16:creationId xmlns:a16="http://schemas.microsoft.com/office/drawing/2014/main" id="{84E556B4-8A9B-DAC7-DC17-E3E477C0E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8"/>
            <a:ext cx="6543352" cy="227263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932ADDC-78B5-CAFB-BEEE-580FE7DF61C3}"/>
              </a:ext>
            </a:extLst>
          </p:cNvPr>
          <p:cNvSpPr txBox="1"/>
          <p:nvPr/>
        </p:nvSpPr>
        <p:spPr>
          <a:xfrm>
            <a:off x="377414" y="6212054"/>
            <a:ext cx="5189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Merrill et al. </a:t>
            </a:r>
            <a:r>
              <a:rPr lang="es-ES" sz="1200" dirty="0" err="1"/>
              <a:t>Arthritis</a:t>
            </a:r>
            <a:r>
              <a:rPr lang="es-ES" sz="1200" dirty="0"/>
              <a:t> </a:t>
            </a:r>
            <a:r>
              <a:rPr lang="es-ES" sz="1200" dirty="0" err="1"/>
              <a:t>Rheum</a:t>
            </a:r>
            <a:r>
              <a:rPr lang="es-ES" sz="1200" dirty="0"/>
              <a:t> 2010; 62, 222-233</a:t>
            </a:r>
          </a:p>
        </p:txBody>
      </p:sp>
      <p:pic>
        <p:nvPicPr>
          <p:cNvPr id="4" name="Imagen 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C6D7B75C-6CC2-151C-9F2F-D42E9C782F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r="32076"/>
          <a:stretch/>
        </p:blipFill>
        <p:spPr>
          <a:xfrm>
            <a:off x="6543352" y="2118655"/>
            <a:ext cx="4221839" cy="366636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8E69B4F-047B-0D3C-D9D1-1C065405E6C5}"/>
              </a:ext>
            </a:extLst>
          </p:cNvPr>
          <p:cNvSpPr txBox="1"/>
          <p:nvPr/>
        </p:nvSpPr>
        <p:spPr>
          <a:xfrm>
            <a:off x="7617261" y="6304002"/>
            <a:ext cx="419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200" b="0" i="0" dirty="0" err="1">
                <a:solidFill>
                  <a:srgbClr val="5B616B"/>
                </a:solidFill>
                <a:effectLst/>
                <a:latin typeface="system-ui"/>
              </a:rPr>
              <a:t>Rovin</a:t>
            </a:r>
            <a:r>
              <a:rPr lang="es-ES" sz="1200" b="0" i="0" dirty="0">
                <a:solidFill>
                  <a:srgbClr val="5B616B"/>
                </a:solidFill>
                <a:effectLst/>
                <a:latin typeface="system-ui"/>
              </a:rPr>
              <a:t> et al. </a:t>
            </a:r>
            <a:r>
              <a:rPr lang="es-ES" sz="1200" b="0" i="0" dirty="0" err="1">
                <a:solidFill>
                  <a:srgbClr val="5B616B"/>
                </a:solidFill>
                <a:effectLst/>
                <a:latin typeface="system-ui"/>
              </a:rPr>
              <a:t>Arthritis</a:t>
            </a:r>
            <a:r>
              <a:rPr lang="es-ES" sz="1200" b="0" i="0" dirty="0">
                <a:solidFill>
                  <a:srgbClr val="5B616B"/>
                </a:solidFill>
                <a:effectLst/>
                <a:latin typeface="system-ui"/>
              </a:rPr>
              <a:t> </a:t>
            </a:r>
            <a:r>
              <a:rPr lang="es-ES" sz="1200" b="0" i="0" dirty="0" err="1">
                <a:solidFill>
                  <a:srgbClr val="5B616B"/>
                </a:solidFill>
                <a:effectLst/>
                <a:latin typeface="system-ui"/>
              </a:rPr>
              <a:t>Rheum</a:t>
            </a:r>
            <a:r>
              <a:rPr lang="es-ES" sz="1200" cap="small" dirty="0">
                <a:solidFill>
                  <a:srgbClr val="5B616B"/>
                </a:solidFill>
                <a:latin typeface="BlinkMacSystemFont"/>
              </a:rPr>
              <a:t> </a:t>
            </a:r>
            <a:r>
              <a:rPr lang="es-ES" sz="1200" b="0" i="0" dirty="0">
                <a:solidFill>
                  <a:srgbClr val="5B616B"/>
                </a:solidFill>
                <a:effectLst/>
                <a:latin typeface="system-ui"/>
              </a:rPr>
              <a:t>2012 Apr;64(4):1215-26</a:t>
            </a:r>
            <a:endParaRPr lang="es-ES" sz="1200" dirty="0"/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709A4A7D-7E54-1565-484A-5118C6FD5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11" y="276998"/>
            <a:ext cx="6182389" cy="205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51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7DA00-BAB4-C4BC-6657-0ECB5683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92631-A1FC-7FAD-024F-A3B51C031F0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44AFDC01-2FB8-3C5B-8D91-245C91908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0" y="2670384"/>
            <a:ext cx="8734284" cy="4121310"/>
          </a:xfrm>
          <a:prstGeom prst="rect">
            <a:avLst/>
          </a:prstGeom>
        </p:spPr>
      </p:pic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F5EEAFB-4D78-7122-9F0E-1B7FF39FA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9260"/>
            <a:ext cx="7772400" cy="233058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9019B6C-F8BC-79AE-3A50-7FE6DC3700EA}"/>
              </a:ext>
            </a:extLst>
          </p:cNvPr>
          <p:cNvSpPr txBox="1"/>
          <p:nvPr/>
        </p:nvSpPr>
        <p:spPr>
          <a:xfrm>
            <a:off x="7794488" y="6514695"/>
            <a:ext cx="4118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Tanaka et al. Modern </a:t>
            </a:r>
            <a:r>
              <a:rPr lang="es-ES" sz="1200" dirty="0" err="1"/>
              <a:t>Rheumatology</a:t>
            </a:r>
            <a:r>
              <a:rPr lang="es-ES" sz="1200" dirty="0"/>
              <a:t>, 2022, 1–9</a:t>
            </a:r>
          </a:p>
        </p:txBody>
      </p:sp>
    </p:spTree>
    <p:extLst>
      <p:ext uri="{BB962C8B-B14F-4D97-AF65-F5344CB8AC3E}">
        <p14:creationId xmlns:p14="http://schemas.microsoft.com/office/powerpoint/2010/main" val="2659947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C6280924-8F12-1944-9897-58EFF9F4ABE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57277" y="2162385"/>
            <a:ext cx="10596412" cy="3885765"/>
          </a:xfrm>
        </p:spPr>
        <p:txBody>
          <a:bodyPr/>
          <a:lstStyle/>
          <a:p>
            <a:r>
              <a:rPr lang="es-ES" dirty="0" err="1"/>
              <a:t>Ig</a:t>
            </a:r>
            <a:r>
              <a:rPr lang="es-ES" dirty="0"/>
              <a:t> anti-CD20 (</a:t>
            </a:r>
            <a:r>
              <a:rPr lang="es-ES" dirty="0" err="1"/>
              <a:t>Linf</a:t>
            </a:r>
            <a:r>
              <a:rPr lang="es-ES" dirty="0"/>
              <a:t> B maduros).</a:t>
            </a:r>
          </a:p>
          <a:p>
            <a:r>
              <a:rPr lang="es-ES" dirty="0" err="1"/>
              <a:t>Deplección</a:t>
            </a:r>
            <a:r>
              <a:rPr lang="es-ES" dirty="0"/>
              <a:t> de Linfocitos B hasta semana 24-40.</a:t>
            </a:r>
          </a:p>
          <a:p>
            <a:r>
              <a:rPr lang="es-ES" dirty="0"/>
              <a:t>Eficacia no demostrada en ensayos clínicos.</a:t>
            </a:r>
          </a:p>
          <a:p>
            <a:r>
              <a:rPr lang="es-ES" dirty="0"/>
              <a:t>Eficaz y seguro en la vida real</a:t>
            </a:r>
          </a:p>
          <a:p>
            <a:r>
              <a:rPr lang="es-ES" dirty="0"/>
              <a:t>Alternativa para la Nefropatía Lúpica refractaria.</a:t>
            </a:r>
          </a:p>
          <a:p>
            <a:r>
              <a:rPr lang="es-ES" dirty="0"/>
              <a:t>Seguridad.</a:t>
            </a:r>
          </a:p>
          <a:p>
            <a:pPr lvl="1"/>
            <a:r>
              <a:rPr lang="es-ES" dirty="0"/>
              <a:t>Reacciones adversas a la infusión</a:t>
            </a:r>
          </a:p>
          <a:p>
            <a:pPr lvl="1"/>
            <a:r>
              <a:rPr lang="es-ES" dirty="0"/>
              <a:t>Infecciones (Reactivación HVB, virales)</a:t>
            </a:r>
          </a:p>
          <a:p>
            <a:pPr lvl="1"/>
            <a:r>
              <a:rPr lang="es-ES" dirty="0" err="1"/>
              <a:t>Leucoencefalopatía</a:t>
            </a:r>
            <a:r>
              <a:rPr lang="es-ES" dirty="0"/>
              <a:t> multifocal progresiva.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176BC4-37F7-1344-9165-4094AE15EB0D}"/>
              </a:ext>
            </a:extLst>
          </p:cNvPr>
          <p:cNvSpPr txBox="1"/>
          <p:nvPr/>
        </p:nvSpPr>
        <p:spPr>
          <a:xfrm>
            <a:off x="706164" y="609066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solidFill>
                  <a:schemeClr val="bg1"/>
                </a:solidFill>
              </a:rPr>
              <a:t>Rituximab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05A2CD1F-4E8E-7FEB-D373-A3633DAE5159}"/>
              </a:ext>
            </a:extLst>
          </p:cNvPr>
          <p:cNvSpPr/>
          <p:nvPr/>
        </p:nvSpPr>
        <p:spPr>
          <a:xfrm>
            <a:off x="0" y="639318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b="1" dirty="0">
                <a:solidFill>
                  <a:prstClr val="black"/>
                </a:solidFill>
              </a:rPr>
              <a:t>1. </a:t>
            </a:r>
            <a:r>
              <a:rPr lang="es-ES_tradnl" sz="800" dirty="0" err="1">
                <a:solidFill>
                  <a:prstClr val="black"/>
                </a:solidFill>
              </a:rPr>
              <a:t>Anders</a:t>
            </a:r>
            <a:r>
              <a:rPr lang="es-ES_tradnl" sz="800" dirty="0">
                <a:solidFill>
                  <a:prstClr val="black"/>
                </a:solidFill>
              </a:rPr>
              <a:t> HJ, </a:t>
            </a:r>
            <a:r>
              <a:rPr lang="es-ES_tradnl" sz="800" dirty="0" err="1">
                <a:solidFill>
                  <a:prstClr val="black"/>
                </a:solidFill>
              </a:rPr>
              <a:t>Saxena</a:t>
            </a:r>
            <a:r>
              <a:rPr lang="es-ES_tradnl" sz="800" dirty="0">
                <a:solidFill>
                  <a:prstClr val="black"/>
                </a:solidFill>
              </a:rPr>
              <a:t> R, Zhao MH</a:t>
            </a:r>
            <a:r>
              <a:rPr lang="es-ES_tradnl" sz="800" i="1" dirty="0">
                <a:solidFill>
                  <a:prstClr val="black"/>
                </a:solidFill>
              </a:rPr>
              <a:t>, et al</a:t>
            </a:r>
            <a:r>
              <a:rPr lang="es-ES_tradnl" sz="800" dirty="0">
                <a:solidFill>
                  <a:prstClr val="black"/>
                </a:solidFill>
              </a:rPr>
              <a:t>. Lupus </a:t>
            </a:r>
            <a:r>
              <a:rPr lang="es-ES_tradnl" sz="800" dirty="0" err="1">
                <a:solidFill>
                  <a:prstClr val="black"/>
                </a:solidFill>
              </a:rPr>
              <a:t>nephritis</a:t>
            </a:r>
            <a:r>
              <a:rPr lang="es-ES_tradnl" sz="800" dirty="0">
                <a:solidFill>
                  <a:prstClr val="black"/>
                </a:solidFill>
              </a:rPr>
              <a:t>. </a:t>
            </a:r>
            <a:r>
              <a:rPr lang="es-ES_tradnl" sz="800" dirty="0" err="1">
                <a:solidFill>
                  <a:prstClr val="black"/>
                </a:solidFill>
              </a:rPr>
              <a:t>Nat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Rev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Dis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Primers</a:t>
            </a:r>
            <a:r>
              <a:rPr lang="es-ES_tradnl" sz="800" dirty="0">
                <a:solidFill>
                  <a:prstClr val="black"/>
                </a:solidFill>
              </a:rPr>
              <a:t>. 2020 Jan 23;6(1):7</a:t>
            </a:r>
            <a:r>
              <a:rPr lang="en-GB" sz="800" dirty="0">
                <a:solidFill>
                  <a:prstClr val="black"/>
                </a:solidFill>
              </a:rPr>
              <a:t>;  </a:t>
            </a:r>
            <a:r>
              <a:rPr lang="en-GB" sz="800" b="1" dirty="0">
                <a:solidFill>
                  <a:prstClr val="black"/>
                </a:solidFill>
              </a:rPr>
              <a:t>2.</a:t>
            </a:r>
            <a:r>
              <a:rPr lang="es-ES" sz="800" dirty="0">
                <a:solidFill>
                  <a:prstClr val="black"/>
                </a:solidFill>
              </a:rPr>
              <a:t>F</a:t>
            </a:r>
            <a:r>
              <a:rPr lang="es-ES_tradnl" sz="800" dirty="0" err="1">
                <a:solidFill>
                  <a:prstClr val="black"/>
                </a:solidFill>
              </a:rPr>
              <a:t>anouriakis</a:t>
            </a:r>
            <a:r>
              <a:rPr lang="es-ES_tradnl" sz="800" dirty="0">
                <a:solidFill>
                  <a:prstClr val="black"/>
                </a:solidFill>
              </a:rPr>
              <a:t> A, </a:t>
            </a:r>
            <a:r>
              <a:rPr lang="es-ES_tradnl" sz="800" dirty="0" err="1">
                <a:solidFill>
                  <a:prstClr val="black"/>
                </a:solidFill>
              </a:rPr>
              <a:t>Kostopoulou</a:t>
            </a:r>
            <a:r>
              <a:rPr lang="es-ES_tradnl" sz="800" dirty="0">
                <a:solidFill>
                  <a:prstClr val="black"/>
                </a:solidFill>
              </a:rPr>
              <a:t> M, </a:t>
            </a:r>
            <a:r>
              <a:rPr lang="es-ES_tradnl" sz="800" dirty="0" err="1">
                <a:solidFill>
                  <a:prstClr val="black"/>
                </a:solidFill>
              </a:rPr>
              <a:t>Cheema</a:t>
            </a:r>
            <a:r>
              <a:rPr lang="es-ES_tradnl" sz="800" dirty="0">
                <a:solidFill>
                  <a:prstClr val="black"/>
                </a:solidFill>
              </a:rPr>
              <a:t> K, et al. 2019 </a:t>
            </a:r>
            <a:r>
              <a:rPr lang="es-ES_tradnl" sz="800" dirty="0" err="1">
                <a:solidFill>
                  <a:prstClr val="black"/>
                </a:solidFill>
              </a:rPr>
              <a:t>Update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of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the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Joint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European</a:t>
            </a:r>
            <a:r>
              <a:rPr lang="es-ES_tradnl" sz="800" dirty="0">
                <a:solidFill>
                  <a:prstClr val="black"/>
                </a:solidFill>
              </a:rPr>
              <a:t> League </a:t>
            </a:r>
            <a:r>
              <a:rPr lang="es-ES_tradnl" sz="800" dirty="0" err="1">
                <a:solidFill>
                  <a:prstClr val="black"/>
                </a:solidFill>
              </a:rPr>
              <a:t>Against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Rheumatism</a:t>
            </a:r>
            <a:r>
              <a:rPr lang="es-ES_tradnl" sz="800" dirty="0">
                <a:solidFill>
                  <a:prstClr val="black"/>
                </a:solidFill>
              </a:rPr>
              <a:t> and </a:t>
            </a:r>
            <a:r>
              <a:rPr lang="es-ES_tradnl" sz="800" dirty="0" err="1">
                <a:solidFill>
                  <a:prstClr val="black"/>
                </a:solidFill>
              </a:rPr>
              <a:t>European</a:t>
            </a:r>
            <a:r>
              <a:rPr lang="es-ES_tradnl" sz="800" dirty="0">
                <a:solidFill>
                  <a:prstClr val="black"/>
                </a:solidFill>
              </a:rPr>
              <a:t> Renal </a:t>
            </a:r>
            <a:r>
              <a:rPr lang="es-ES_tradnl" sz="800" dirty="0" err="1">
                <a:solidFill>
                  <a:prstClr val="black"/>
                </a:solidFill>
              </a:rPr>
              <a:t>Association-European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Dialysis</a:t>
            </a:r>
            <a:r>
              <a:rPr lang="es-ES_tradnl" sz="800" dirty="0">
                <a:solidFill>
                  <a:prstClr val="black"/>
                </a:solidFill>
              </a:rPr>
              <a:t> and </a:t>
            </a:r>
            <a:r>
              <a:rPr lang="es-ES_tradnl" sz="800" dirty="0" err="1">
                <a:solidFill>
                  <a:prstClr val="black"/>
                </a:solidFill>
              </a:rPr>
              <a:t>Transplant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Association</a:t>
            </a:r>
            <a:r>
              <a:rPr lang="es-ES_tradnl" sz="800" dirty="0">
                <a:solidFill>
                  <a:prstClr val="black"/>
                </a:solidFill>
              </a:rPr>
              <a:t> (EULAR/ERA-EDTA) </a:t>
            </a:r>
            <a:r>
              <a:rPr lang="es-ES_tradnl" sz="800" dirty="0" err="1">
                <a:solidFill>
                  <a:prstClr val="black"/>
                </a:solidFill>
              </a:rPr>
              <a:t>recommendations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for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the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management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of</a:t>
            </a:r>
            <a:r>
              <a:rPr lang="es-ES_tradnl" sz="800" dirty="0">
                <a:solidFill>
                  <a:prstClr val="black"/>
                </a:solidFill>
              </a:rPr>
              <a:t> lupus </a:t>
            </a:r>
            <a:r>
              <a:rPr lang="es-ES_tradnl" sz="800" dirty="0" err="1">
                <a:solidFill>
                  <a:prstClr val="black"/>
                </a:solidFill>
              </a:rPr>
              <a:t>nephritis</a:t>
            </a:r>
            <a:r>
              <a:rPr lang="es-ES_tradnl" sz="800" dirty="0">
                <a:solidFill>
                  <a:prstClr val="black"/>
                </a:solidFill>
              </a:rPr>
              <a:t>. Ann </a:t>
            </a:r>
            <a:r>
              <a:rPr lang="es-ES_tradnl" sz="800" dirty="0" err="1">
                <a:solidFill>
                  <a:prstClr val="black"/>
                </a:solidFill>
              </a:rPr>
              <a:t>Rheum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Dis</a:t>
            </a:r>
            <a:r>
              <a:rPr lang="es-ES_tradnl" sz="800" dirty="0">
                <a:solidFill>
                  <a:prstClr val="black"/>
                </a:solidFill>
              </a:rPr>
              <a:t>. 2020 Jun;79(6):713-723</a:t>
            </a:r>
            <a:r>
              <a:rPr lang="en-GB" sz="800" dirty="0">
                <a:solidFill>
                  <a:prstClr val="black"/>
                </a:solidFill>
              </a:rPr>
              <a:t>; 3. </a:t>
            </a:r>
            <a:r>
              <a:rPr lang="es-ES_tradnl" sz="800" dirty="0" err="1">
                <a:solidFill>
                  <a:prstClr val="black"/>
                </a:solidFill>
              </a:rPr>
              <a:t>Fanouriakis</a:t>
            </a:r>
            <a:r>
              <a:rPr lang="es-ES_tradnl" sz="800" dirty="0">
                <a:solidFill>
                  <a:prstClr val="black"/>
                </a:solidFill>
              </a:rPr>
              <a:t> A, </a:t>
            </a:r>
            <a:r>
              <a:rPr lang="es-ES_tradnl" sz="800" dirty="0" err="1">
                <a:solidFill>
                  <a:prstClr val="black"/>
                </a:solidFill>
              </a:rPr>
              <a:t>Kostopulou</a:t>
            </a:r>
            <a:r>
              <a:rPr lang="es-ES_tradnl" sz="800" dirty="0">
                <a:solidFill>
                  <a:prstClr val="black"/>
                </a:solidFill>
              </a:rPr>
              <a:t> A, </a:t>
            </a:r>
            <a:r>
              <a:rPr lang="es-ES_tradnl" sz="800" dirty="0" err="1">
                <a:solidFill>
                  <a:prstClr val="black"/>
                </a:solidFill>
              </a:rPr>
              <a:t>Aringer</a:t>
            </a:r>
            <a:r>
              <a:rPr lang="es-ES_tradnl" sz="800" dirty="0">
                <a:solidFill>
                  <a:prstClr val="black"/>
                </a:solidFill>
              </a:rPr>
              <a:t> M, </a:t>
            </a:r>
            <a:r>
              <a:rPr lang="es-ES_tradnl" sz="800" i="1" dirty="0">
                <a:solidFill>
                  <a:prstClr val="black"/>
                </a:solidFill>
              </a:rPr>
              <a:t>et al</a:t>
            </a:r>
            <a:r>
              <a:rPr lang="es-ES_tradnl" sz="800" dirty="0">
                <a:solidFill>
                  <a:prstClr val="black"/>
                </a:solidFill>
              </a:rPr>
              <a:t>. 2019 </a:t>
            </a:r>
            <a:r>
              <a:rPr lang="es-ES_tradnl" sz="800" dirty="0" err="1">
                <a:solidFill>
                  <a:prstClr val="black"/>
                </a:solidFill>
              </a:rPr>
              <a:t>update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of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the</a:t>
            </a:r>
            <a:r>
              <a:rPr lang="es-ES_tradnl" sz="800" dirty="0">
                <a:solidFill>
                  <a:prstClr val="black"/>
                </a:solidFill>
              </a:rPr>
              <a:t> EULAR </a:t>
            </a:r>
            <a:r>
              <a:rPr lang="es-ES_tradnl" sz="800" dirty="0" err="1">
                <a:solidFill>
                  <a:prstClr val="black"/>
                </a:solidFill>
              </a:rPr>
              <a:t>recommendations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for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the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management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Of</a:t>
            </a:r>
            <a:r>
              <a:rPr lang="es-ES_tradnl" sz="800" dirty="0">
                <a:solidFill>
                  <a:prstClr val="black"/>
                </a:solidFill>
              </a:rPr>
              <a:t> SLE. Ann </a:t>
            </a:r>
            <a:r>
              <a:rPr lang="es-ES_tradnl" sz="800" dirty="0" err="1">
                <a:solidFill>
                  <a:prstClr val="black"/>
                </a:solidFill>
              </a:rPr>
              <a:t>Rheum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Dis</a:t>
            </a:r>
            <a:r>
              <a:rPr lang="es-ES_tradnl" sz="800" dirty="0">
                <a:solidFill>
                  <a:prstClr val="black"/>
                </a:solidFill>
              </a:rPr>
              <a:t>. 2019 Jun;78(6):736-745; 4. </a:t>
            </a:r>
            <a:r>
              <a:rPr lang="en-US" altLang="en-US" sz="800" dirty="0" err="1">
                <a:solidFill>
                  <a:prstClr val="black"/>
                </a:solidFill>
                <a:cs typeface="Arial" panose="020B0604020202020204" pitchFamily="34" charset="0"/>
              </a:rPr>
              <a:t>Doria</a:t>
            </a:r>
            <a:r>
              <a:rPr lang="en-US" altLang="en-US" sz="800" dirty="0">
                <a:solidFill>
                  <a:prstClr val="black"/>
                </a:solidFill>
                <a:cs typeface="Arial" panose="020B0604020202020204" pitchFamily="34" charset="0"/>
              </a:rPr>
              <a:t> A, </a:t>
            </a:r>
            <a:r>
              <a:rPr lang="en-US" altLang="en-US" sz="800" dirty="0" err="1">
                <a:solidFill>
                  <a:prstClr val="black"/>
                </a:solidFill>
                <a:cs typeface="Arial" panose="020B0604020202020204" pitchFamily="34" charset="0"/>
              </a:rPr>
              <a:t>Gatto</a:t>
            </a:r>
            <a:r>
              <a:rPr lang="en-US" altLang="en-US" sz="800" dirty="0">
                <a:solidFill>
                  <a:prstClr val="black"/>
                </a:solidFill>
                <a:cs typeface="Arial" panose="020B0604020202020204" pitchFamily="34" charset="0"/>
              </a:rPr>
              <a:t> M, Zen M, </a:t>
            </a:r>
            <a:r>
              <a:rPr lang="en-US" altLang="en-US" sz="800" i="1" dirty="0">
                <a:solidFill>
                  <a:prstClr val="black"/>
                </a:solidFill>
                <a:cs typeface="Arial" panose="020B0604020202020204" pitchFamily="34" charset="0"/>
              </a:rPr>
              <a:t>et a</a:t>
            </a:r>
            <a:r>
              <a:rPr lang="en-US" altLang="en-US" sz="800" dirty="0">
                <a:solidFill>
                  <a:prstClr val="black"/>
                </a:solidFill>
                <a:cs typeface="Arial" panose="020B0604020202020204" pitchFamily="34" charset="0"/>
              </a:rPr>
              <a:t>l. Optimizing outcome in SLE: treating-to-target and definition of treatment goals. </a:t>
            </a:r>
            <a:r>
              <a:rPr lang="en-US" altLang="en-US" sz="800" dirty="0" err="1">
                <a:solidFill>
                  <a:prstClr val="black"/>
                </a:solidFill>
                <a:cs typeface="Arial" panose="020B0604020202020204" pitchFamily="34" charset="0"/>
              </a:rPr>
              <a:t>Autoimmun</a:t>
            </a:r>
            <a:r>
              <a:rPr lang="en-US" altLang="en-US" sz="800" dirty="0">
                <a:solidFill>
                  <a:prstClr val="black"/>
                </a:solidFill>
                <a:cs typeface="Arial" panose="020B0604020202020204" pitchFamily="34" charset="0"/>
              </a:rPr>
              <a:t> Rev. 2014;13(7):770-777.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26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282D7-BFEF-7094-AAB8-AE3CAE56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861" y="539107"/>
            <a:ext cx="10972320" cy="276999"/>
          </a:xfrm>
        </p:spPr>
        <p:txBody>
          <a:bodyPr/>
          <a:lstStyle/>
          <a:p>
            <a:r>
              <a:rPr lang="es-ES" dirty="0"/>
              <a:t>Mecanismo de acción </a:t>
            </a:r>
            <a:r>
              <a:rPr lang="es-ES" dirty="0" err="1"/>
              <a:t>Belimumab</a:t>
            </a:r>
            <a:endParaRPr lang="es-ES" dirty="0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893529D-4D11-8156-3C05-2159A3A60714}"/>
              </a:ext>
            </a:extLst>
          </p:cNvPr>
          <p:cNvGrpSpPr>
            <a:grpSpLocks/>
          </p:cNvGrpSpPr>
          <p:nvPr/>
        </p:nvGrpSpPr>
        <p:grpSpPr bwMode="auto">
          <a:xfrm>
            <a:off x="1372687" y="1602434"/>
            <a:ext cx="8843963" cy="4565650"/>
            <a:chOff x="222" y="1201"/>
            <a:chExt cx="5571" cy="2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26A0AAE9-B00F-E149-1E6A-F628B0AAA4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" y="1201"/>
              <a:ext cx="5571" cy="2876"/>
              <a:chOff x="222" y="1201"/>
              <a:chExt cx="5571" cy="2876"/>
            </a:xfrm>
          </p:grpSpPr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B06F7E30-FC39-5DCA-8EF1-10890ACED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3" y="2321"/>
                <a:ext cx="750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b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5A54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  <a:sym typeface="Arial" pitchFamily="34" charset="0"/>
                  </a:rPr>
                </a:b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5A54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  <a:sym typeface="Arial" pitchFamily="34" charset="0"/>
                  </a:rPr>
                  <a:t>Linfocito B</a:t>
                </a:r>
              </a:p>
            </p:txBody>
          </p:sp>
          <p:pic>
            <p:nvPicPr>
              <p:cNvPr id="10" name="Picture 9" descr="Blys">
                <a:extLst>
                  <a:ext uri="{FF2B5EF4-FFF2-40B4-BE49-F238E27FC236}">
                    <a16:creationId xmlns:a16="http://schemas.microsoft.com/office/drawing/2014/main" id="{4A129FB6-2BAB-C4ED-383C-EF704733FC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28751"/>
              <a:stretch>
                <a:fillRect/>
              </a:stretch>
            </p:blipFill>
            <p:spPr bwMode="auto">
              <a:xfrm rot="-2056349">
                <a:off x="3882" y="1799"/>
                <a:ext cx="22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 descr="Blys">
                <a:extLst>
                  <a:ext uri="{FF2B5EF4-FFF2-40B4-BE49-F238E27FC236}">
                    <a16:creationId xmlns:a16="http://schemas.microsoft.com/office/drawing/2014/main" id="{DD81F68D-D37B-804E-5D42-D3ACAD1CD4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8751"/>
              <a:stretch>
                <a:fillRect/>
              </a:stretch>
            </p:blipFill>
            <p:spPr bwMode="auto">
              <a:xfrm rot="949486">
                <a:off x="4650" y="2166"/>
                <a:ext cx="161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 descr="Blys">
                <a:extLst>
                  <a:ext uri="{FF2B5EF4-FFF2-40B4-BE49-F238E27FC236}">
                    <a16:creationId xmlns:a16="http://schemas.microsoft.com/office/drawing/2014/main" id="{9040EB5A-578D-5060-4DC1-355AC8438B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28751"/>
              <a:stretch>
                <a:fillRect/>
              </a:stretch>
            </p:blipFill>
            <p:spPr bwMode="auto">
              <a:xfrm rot="-2056349">
                <a:off x="4086" y="2071"/>
                <a:ext cx="22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2" descr="Lympoblast plain">
                <a:extLst>
                  <a:ext uri="{FF2B5EF4-FFF2-40B4-BE49-F238E27FC236}">
                    <a16:creationId xmlns:a16="http://schemas.microsoft.com/office/drawing/2014/main" id="{D2045586-A2FE-65D1-DA15-6F2D1AE2E0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41" y="2821"/>
                <a:ext cx="524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3" descr="activated monocyte">
                <a:extLst>
                  <a:ext uri="{FF2B5EF4-FFF2-40B4-BE49-F238E27FC236}">
                    <a16:creationId xmlns:a16="http://schemas.microsoft.com/office/drawing/2014/main" id="{7F307454-C402-8D81-4F0B-976771D9B6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06" y="1312"/>
                <a:ext cx="1365" cy="1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 Box 16">
                <a:extLst>
                  <a:ext uri="{FF2B5EF4-FFF2-40B4-BE49-F238E27FC236}">
                    <a16:creationId xmlns:a16="http://schemas.microsoft.com/office/drawing/2014/main" id="{C1E896F2-9AC0-6C90-B21C-6832E4D8A2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" y="3670"/>
                <a:ext cx="2540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5A54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  <a:sym typeface="Arial" pitchFamily="34" charset="0"/>
                  </a:rPr>
                  <a:t>Supervivencia y diferenciación de los linfocitos B y formación de anticuerpos </a:t>
                </a:r>
              </a:p>
            </p:txBody>
          </p:sp>
          <p:pic>
            <p:nvPicPr>
              <p:cNvPr id="18" name="Picture 17" descr="antigen">
                <a:extLst>
                  <a:ext uri="{FF2B5EF4-FFF2-40B4-BE49-F238E27FC236}">
                    <a16:creationId xmlns:a16="http://schemas.microsoft.com/office/drawing/2014/main" id="{ACE4FA13-E6A6-4E7C-7CAF-A4293150AE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>
                <a:off x="1128" y="1255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8" descr="antigen">
                <a:extLst>
                  <a:ext uri="{FF2B5EF4-FFF2-40B4-BE49-F238E27FC236}">
                    <a16:creationId xmlns:a16="http://schemas.microsoft.com/office/drawing/2014/main" id="{799DAC7A-BB58-01FE-1582-FB20E65B14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-1173040">
                <a:off x="1334" y="1286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9" descr="antigen">
                <a:extLst>
                  <a:ext uri="{FF2B5EF4-FFF2-40B4-BE49-F238E27FC236}">
                    <a16:creationId xmlns:a16="http://schemas.microsoft.com/office/drawing/2014/main" id="{56C260A3-9487-2B18-FDD9-3E6D1D3FD7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>
                <a:off x="1564" y="1201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0" descr="antigen">
                <a:extLst>
                  <a:ext uri="{FF2B5EF4-FFF2-40B4-BE49-F238E27FC236}">
                    <a16:creationId xmlns:a16="http://schemas.microsoft.com/office/drawing/2014/main" id="{E9F8F421-37A9-ACF2-D737-6ABA6D4568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722" y="1352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1" descr="antigen">
                <a:extLst>
                  <a:ext uri="{FF2B5EF4-FFF2-40B4-BE49-F238E27FC236}">
                    <a16:creationId xmlns:a16="http://schemas.microsoft.com/office/drawing/2014/main" id="{E36C398D-E2C0-62BF-8005-14E97834E1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-1173040">
                <a:off x="1874" y="1219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22" descr="antigen">
                <a:extLst>
                  <a:ext uri="{FF2B5EF4-FFF2-40B4-BE49-F238E27FC236}">
                    <a16:creationId xmlns:a16="http://schemas.microsoft.com/office/drawing/2014/main" id="{8514FA83-71B6-10BE-A915-571B3C45C3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-2466730">
                <a:off x="2019" y="1401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23" descr="antigen">
                <a:extLst>
                  <a:ext uri="{FF2B5EF4-FFF2-40B4-BE49-F238E27FC236}">
                    <a16:creationId xmlns:a16="http://schemas.microsoft.com/office/drawing/2014/main" id="{6C56D013-5EAA-FA99-1464-40DF7EB12F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2152" y="1212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24" descr="antigen">
                <a:extLst>
                  <a:ext uri="{FF2B5EF4-FFF2-40B4-BE49-F238E27FC236}">
                    <a16:creationId xmlns:a16="http://schemas.microsoft.com/office/drawing/2014/main" id="{FDEB3071-A285-A431-BC04-6E25CF8DFA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>
                <a:off x="1504" y="1425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 Box 25">
                <a:extLst>
                  <a:ext uri="{FF2B5EF4-FFF2-40B4-BE49-F238E27FC236}">
                    <a16:creationId xmlns:a16="http://schemas.microsoft.com/office/drawing/2014/main" id="{0CB6CA44-EF88-46A6-46B9-150DB8ED71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7" y="1783"/>
                <a:ext cx="184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5A54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  <a:sym typeface="Arial" pitchFamily="34" charset="0"/>
                  </a:rPr>
                  <a:t>El </a:t>
                </a:r>
                <a:r>
                  <a:rPr kumimoji="0" lang="es-E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35A54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  <a:sym typeface="Arial" pitchFamily="34" charset="0"/>
                  </a:rPr>
                  <a:t>BLyS</a:t>
                </a: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5A54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  <a:sym typeface="Arial" pitchFamily="34" charset="0"/>
                  </a:rPr>
                  <a:t> es escindido en su forma soluble activa</a:t>
                </a:r>
              </a:p>
            </p:txBody>
          </p:sp>
          <p:pic>
            <p:nvPicPr>
              <p:cNvPr id="27" name="Picture 26" descr="plasma blast &amp; plasma cell">
                <a:extLst>
                  <a:ext uri="{FF2B5EF4-FFF2-40B4-BE49-F238E27FC236}">
                    <a16:creationId xmlns:a16="http://schemas.microsoft.com/office/drawing/2014/main" id="{A7654684-5647-7F69-7DFF-59E9E5AC80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1214" t="47070" r="18587"/>
              <a:stretch>
                <a:fillRect/>
              </a:stretch>
            </p:blipFill>
            <p:spPr bwMode="auto">
              <a:xfrm rot="-755646">
                <a:off x="1636" y="3089"/>
                <a:ext cx="457" cy="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27" descr="plasma blast &amp; plasma cell">
                <a:extLst>
                  <a:ext uri="{FF2B5EF4-FFF2-40B4-BE49-F238E27FC236}">
                    <a16:creationId xmlns:a16="http://schemas.microsoft.com/office/drawing/2014/main" id="{338A2A6C-B62A-86C6-2102-79D25A60AE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1214" t="47336" r="18587"/>
              <a:stretch>
                <a:fillRect/>
              </a:stretch>
            </p:blipFill>
            <p:spPr bwMode="auto">
              <a:xfrm rot="443089">
                <a:off x="805" y="3063"/>
                <a:ext cx="457" cy="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8" descr="IgG-grn">
                <a:extLst>
                  <a:ext uri="{FF2B5EF4-FFF2-40B4-BE49-F238E27FC236}">
                    <a16:creationId xmlns:a16="http://schemas.microsoft.com/office/drawing/2014/main" id="{4D66D269-58DE-50BD-1CF9-42C6988F5B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-8388" t="35968"/>
              <a:stretch>
                <a:fillRect/>
              </a:stretch>
            </p:blipFill>
            <p:spPr bwMode="auto">
              <a:xfrm rot="265944">
                <a:off x="1417" y="2645"/>
                <a:ext cx="168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29" descr="IgG-grn">
                <a:extLst>
                  <a:ext uri="{FF2B5EF4-FFF2-40B4-BE49-F238E27FC236}">
                    <a16:creationId xmlns:a16="http://schemas.microsoft.com/office/drawing/2014/main" id="{3D824DDB-AE0D-98F2-92C2-0198F0FF8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5968" b="-8388"/>
              <a:stretch>
                <a:fillRect/>
              </a:stretch>
            </p:blipFill>
            <p:spPr bwMode="auto">
              <a:xfrm rot="2238907">
                <a:off x="1135" y="2340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30" descr="plasma blast &amp; plasma cell">
                <a:extLst>
                  <a:ext uri="{FF2B5EF4-FFF2-40B4-BE49-F238E27FC236}">
                    <a16:creationId xmlns:a16="http://schemas.microsoft.com/office/drawing/2014/main" id="{CC4AD76B-E64A-DDC8-9B60-6CD8ECEEBF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1214" t="36679" r="18587"/>
              <a:stretch>
                <a:fillRect/>
              </a:stretch>
            </p:blipFill>
            <p:spPr bwMode="auto">
              <a:xfrm>
                <a:off x="271" y="2791"/>
                <a:ext cx="457" cy="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31" descr="IgG-grn">
                <a:extLst>
                  <a:ext uri="{FF2B5EF4-FFF2-40B4-BE49-F238E27FC236}">
                    <a16:creationId xmlns:a16="http://schemas.microsoft.com/office/drawing/2014/main" id="{BD3889BC-B1AF-8A58-5436-96A0133980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-8388" r="35968"/>
              <a:stretch>
                <a:fillRect/>
              </a:stretch>
            </p:blipFill>
            <p:spPr bwMode="auto">
              <a:xfrm rot="-1496612">
                <a:off x="1207" y="2854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32" descr="IgG-grn">
                <a:extLst>
                  <a:ext uri="{FF2B5EF4-FFF2-40B4-BE49-F238E27FC236}">
                    <a16:creationId xmlns:a16="http://schemas.microsoft.com/office/drawing/2014/main" id="{D0C9C401-7BD4-7766-96B9-DF0C8429A1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-8388" t="35968"/>
              <a:stretch>
                <a:fillRect/>
              </a:stretch>
            </p:blipFill>
            <p:spPr bwMode="auto">
              <a:xfrm rot="-965735">
                <a:off x="2075" y="2845"/>
                <a:ext cx="168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33" descr="IgG-grn">
                <a:extLst>
                  <a:ext uri="{FF2B5EF4-FFF2-40B4-BE49-F238E27FC236}">
                    <a16:creationId xmlns:a16="http://schemas.microsoft.com/office/drawing/2014/main" id="{49FF3DB0-B899-68DA-4BAF-8DCA20573E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35968" b="-8388"/>
              <a:stretch>
                <a:fillRect/>
              </a:stretch>
            </p:blipFill>
            <p:spPr bwMode="auto">
              <a:xfrm rot="-2066340">
                <a:off x="1357" y="3193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34" descr="IgG-grn">
                <a:extLst>
                  <a:ext uri="{FF2B5EF4-FFF2-40B4-BE49-F238E27FC236}">
                    <a16:creationId xmlns:a16="http://schemas.microsoft.com/office/drawing/2014/main" id="{BDC2A175-965D-5DCE-8805-94D3B00348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-8388" r="35968"/>
              <a:stretch>
                <a:fillRect/>
              </a:stretch>
            </p:blipFill>
            <p:spPr bwMode="auto">
              <a:xfrm rot="1391379">
                <a:off x="784" y="2687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35" descr="plasma blast &amp; plasma cell">
                <a:extLst>
                  <a:ext uri="{FF2B5EF4-FFF2-40B4-BE49-F238E27FC236}">
                    <a16:creationId xmlns:a16="http://schemas.microsoft.com/office/drawing/2014/main" id="{1CA86AEB-25D9-7D46-33AB-33AC12EF42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1214" t="46626" r="18587"/>
              <a:stretch>
                <a:fillRect/>
              </a:stretch>
            </p:blipFill>
            <p:spPr bwMode="auto">
              <a:xfrm rot="1024481">
                <a:off x="2135" y="3058"/>
                <a:ext cx="457" cy="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36" descr="IgG-grn">
                <a:extLst>
                  <a:ext uri="{FF2B5EF4-FFF2-40B4-BE49-F238E27FC236}">
                    <a16:creationId xmlns:a16="http://schemas.microsoft.com/office/drawing/2014/main" id="{704925E0-4556-0488-D0C3-5DE6B33679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5968" b="-8388"/>
              <a:stretch>
                <a:fillRect/>
              </a:stretch>
            </p:blipFill>
            <p:spPr bwMode="auto">
              <a:xfrm rot="2238907">
                <a:off x="498" y="2346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37" descr="IgG-grn">
                <a:extLst>
                  <a:ext uri="{FF2B5EF4-FFF2-40B4-BE49-F238E27FC236}">
                    <a16:creationId xmlns:a16="http://schemas.microsoft.com/office/drawing/2014/main" id="{36443BCD-1D1D-DACD-AEF0-5DC1B6AED5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-8388" r="35968"/>
              <a:stretch>
                <a:fillRect/>
              </a:stretch>
            </p:blipFill>
            <p:spPr bwMode="auto">
              <a:xfrm rot="1391379">
                <a:off x="1772" y="2705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8" descr="IgG-grn">
                <a:extLst>
                  <a:ext uri="{FF2B5EF4-FFF2-40B4-BE49-F238E27FC236}">
                    <a16:creationId xmlns:a16="http://schemas.microsoft.com/office/drawing/2014/main" id="{891EAEF0-8D3C-E297-E2AB-722EB0B9E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-8388" r="35968"/>
              <a:stretch>
                <a:fillRect/>
              </a:stretch>
            </p:blipFill>
            <p:spPr bwMode="auto">
              <a:xfrm rot="-1980275">
                <a:off x="1486" y="2364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39" descr="IgG-grn">
                <a:extLst>
                  <a:ext uri="{FF2B5EF4-FFF2-40B4-BE49-F238E27FC236}">
                    <a16:creationId xmlns:a16="http://schemas.microsoft.com/office/drawing/2014/main" id="{C55C72F0-73BD-5C14-6879-D8F206F00E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-8388" t="35968"/>
              <a:stretch>
                <a:fillRect/>
              </a:stretch>
            </p:blipFill>
            <p:spPr bwMode="auto">
              <a:xfrm rot="2035052">
                <a:off x="814" y="2513"/>
                <a:ext cx="168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40" descr="IgG-grn">
                <a:extLst>
                  <a:ext uri="{FF2B5EF4-FFF2-40B4-BE49-F238E27FC236}">
                    <a16:creationId xmlns:a16="http://schemas.microsoft.com/office/drawing/2014/main" id="{354B6590-F8A1-B1FB-45E1-AFE28CF2E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-8388" r="35968"/>
              <a:stretch>
                <a:fillRect/>
              </a:stretch>
            </p:blipFill>
            <p:spPr bwMode="auto">
              <a:xfrm rot="1391379">
                <a:off x="384" y="2524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41" descr="IgG-grn">
                <a:extLst>
                  <a:ext uri="{FF2B5EF4-FFF2-40B4-BE49-F238E27FC236}">
                    <a16:creationId xmlns:a16="http://schemas.microsoft.com/office/drawing/2014/main" id="{79B336C5-1A35-E4D8-E822-291800B7D8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5968" b="-8388"/>
              <a:stretch>
                <a:fillRect/>
              </a:stretch>
            </p:blipFill>
            <p:spPr bwMode="auto">
              <a:xfrm rot="2238907">
                <a:off x="1911" y="2504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42" descr="antigen">
                <a:extLst>
                  <a:ext uri="{FF2B5EF4-FFF2-40B4-BE49-F238E27FC236}">
                    <a16:creationId xmlns:a16="http://schemas.microsoft.com/office/drawing/2014/main" id="{34E80EE3-B795-C189-9E18-9F9724CEE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>
                <a:off x="1305" y="2509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43" descr="antigen">
                <a:extLst>
                  <a:ext uri="{FF2B5EF4-FFF2-40B4-BE49-F238E27FC236}">
                    <a16:creationId xmlns:a16="http://schemas.microsoft.com/office/drawing/2014/main" id="{EC10FEA1-A5F5-BBD0-F0D2-4740CAC1E0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-1173040">
                <a:off x="997" y="2631"/>
                <a:ext cx="138" cy="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44" descr="antigen">
                <a:extLst>
                  <a:ext uri="{FF2B5EF4-FFF2-40B4-BE49-F238E27FC236}">
                    <a16:creationId xmlns:a16="http://schemas.microsoft.com/office/drawing/2014/main" id="{09C5AA7C-3CA1-CB54-A7C1-B8E58F935D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>
                <a:off x="1451" y="2923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45" descr="antigen">
                <a:extLst>
                  <a:ext uri="{FF2B5EF4-FFF2-40B4-BE49-F238E27FC236}">
                    <a16:creationId xmlns:a16="http://schemas.microsoft.com/office/drawing/2014/main" id="{24871954-D063-E85B-75DA-D42A2591DD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647" y="2564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46" descr="antigen">
                <a:extLst>
                  <a:ext uri="{FF2B5EF4-FFF2-40B4-BE49-F238E27FC236}">
                    <a16:creationId xmlns:a16="http://schemas.microsoft.com/office/drawing/2014/main" id="{7A73EBDF-12C5-AB6D-7161-2E90961353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-1173040">
                <a:off x="644" y="2304"/>
                <a:ext cx="138" cy="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47" descr="antigen">
                <a:extLst>
                  <a:ext uri="{FF2B5EF4-FFF2-40B4-BE49-F238E27FC236}">
                    <a16:creationId xmlns:a16="http://schemas.microsoft.com/office/drawing/2014/main" id="{0D46695B-30EF-32A8-3299-18D33C1C72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-2466730">
                <a:off x="596" y="2643"/>
                <a:ext cx="138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48" descr="antigen">
                <a:extLst>
                  <a:ext uri="{FF2B5EF4-FFF2-40B4-BE49-F238E27FC236}">
                    <a16:creationId xmlns:a16="http://schemas.microsoft.com/office/drawing/2014/main" id="{00F6533B-5C73-B054-0BE0-25FDE832E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877" y="2316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49" descr="antigen">
                <a:extLst>
                  <a:ext uri="{FF2B5EF4-FFF2-40B4-BE49-F238E27FC236}">
                    <a16:creationId xmlns:a16="http://schemas.microsoft.com/office/drawing/2014/main" id="{5D8FA1E8-9544-7475-E190-759DA75EC2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>
                <a:off x="1104" y="2719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50" descr="antigen">
                <a:extLst>
                  <a:ext uri="{FF2B5EF4-FFF2-40B4-BE49-F238E27FC236}">
                    <a16:creationId xmlns:a16="http://schemas.microsoft.com/office/drawing/2014/main" id="{40CDC283-A129-8762-8EA7-9FDD57160E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610" y="2777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51" descr="antigen">
                <a:extLst>
                  <a:ext uri="{FF2B5EF4-FFF2-40B4-BE49-F238E27FC236}">
                    <a16:creationId xmlns:a16="http://schemas.microsoft.com/office/drawing/2014/main" id="{B8FFA19E-BE9B-9C99-8524-C508FEF04B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>
                <a:off x="2136" y="2757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52" descr="antigen">
                <a:extLst>
                  <a:ext uri="{FF2B5EF4-FFF2-40B4-BE49-F238E27FC236}">
                    <a16:creationId xmlns:a16="http://schemas.microsoft.com/office/drawing/2014/main" id="{A3AA02DC-9765-8B64-87AC-82CDFB1D21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>
                <a:off x="2003" y="2805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53" descr="antigen">
                <a:extLst>
                  <a:ext uri="{FF2B5EF4-FFF2-40B4-BE49-F238E27FC236}">
                    <a16:creationId xmlns:a16="http://schemas.microsoft.com/office/drawing/2014/main" id="{8D049F5F-F154-99E6-006C-0E3E482683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817" y="2528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54" descr="antigen">
                <a:extLst>
                  <a:ext uri="{FF2B5EF4-FFF2-40B4-BE49-F238E27FC236}">
                    <a16:creationId xmlns:a16="http://schemas.microsoft.com/office/drawing/2014/main" id="{09A1AD34-962E-374A-0D16-7BEA49B135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889" y="2419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55" descr="IgG-grn">
                <a:extLst>
                  <a:ext uri="{FF2B5EF4-FFF2-40B4-BE49-F238E27FC236}">
                    <a16:creationId xmlns:a16="http://schemas.microsoft.com/office/drawing/2014/main" id="{91F25C04-9BCA-E3BF-1944-5BEC32A91A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-8388" t="35968"/>
              <a:stretch>
                <a:fillRect/>
              </a:stretch>
            </p:blipFill>
            <p:spPr bwMode="auto">
              <a:xfrm rot="2035052">
                <a:off x="2203" y="2562"/>
                <a:ext cx="168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56" descr="antigen">
                <a:extLst>
                  <a:ext uri="{FF2B5EF4-FFF2-40B4-BE49-F238E27FC236}">
                    <a16:creationId xmlns:a16="http://schemas.microsoft.com/office/drawing/2014/main" id="{EF0843B4-1731-8F24-DBB5-AA7BD57BB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041" y="2371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57" descr="antigen">
                <a:extLst>
                  <a:ext uri="{FF2B5EF4-FFF2-40B4-BE49-F238E27FC236}">
                    <a16:creationId xmlns:a16="http://schemas.microsoft.com/office/drawing/2014/main" id="{67EC5A31-534C-B822-C5FD-9592FC7641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119" y="2250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IgG-grn">
                <a:extLst>
                  <a:ext uri="{FF2B5EF4-FFF2-40B4-BE49-F238E27FC236}">
                    <a16:creationId xmlns:a16="http://schemas.microsoft.com/office/drawing/2014/main" id="{C525FEC4-A6BF-21D2-666D-35223F87D5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-8388" r="35968"/>
              <a:stretch>
                <a:fillRect/>
              </a:stretch>
            </p:blipFill>
            <p:spPr bwMode="auto">
              <a:xfrm rot="-1496612">
                <a:off x="2668" y="3394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" name="Picture 59" descr="IgG-grn">
                <a:extLst>
                  <a:ext uri="{FF2B5EF4-FFF2-40B4-BE49-F238E27FC236}">
                    <a16:creationId xmlns:a16="http://schemas.microsoft.com/office/drawing/2014/main" id="{E3B39055-1B3C-B71B-4F8F-B7AB9E2945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-8388" t="35968"/>
              <a:stretch>
                <a:fillRect/>
              </a:stretch>
            </p:blipFill>
            <p:spPr bwMode="auto">
              <a:xfrm rot="265944">
                <a:off x="2726" y="3106"/>
                <a:ext cx="168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60" descr="IgG-grn">
                <a:extLst>
                  <a:ext uri="{FF2B5EF4-FFF2-40B4-BE49-F238E27FC236}">
                    <a16:creationId xmlns:a16="http://schemas.microsoft.com/office/drawing/2014/main" id="{990C3829-3839-C0DD-75A0-1F1FB090E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-8388" r="35968"/>
              <a:stretch>
                <a:fillRect/>
              </a:stretch>
            </p:blipFill>
            <p:spPr bwMode="auto">
              <a:xfrm rot="1391379">
                <a:off x="2470" y="2724"/>
                <a:ext cx="16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" name="Picture 61" descr="antigen">
                <a:extLst>
                  <a:ext uri="{FF2B5EF4-FFF2-40B4-BE49-F238E27FC236}">
                    <a16:creationId xmlns:a16="http://schemas.microsoft.com/office/drawing/2014/main" id="{09D3DB90-07F3-4731-DE43-1499957FD2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2684" y="3025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62" descr="antigen">
                <a:extLst>
                  <a:ext uri="{FF2B5EF4-FFF2-40B4-BE49-F238E27FC236}">
                    <a16:creationId xmlns:a16="http://schemas.microsoft.com/office/drawing/2014/main" id="{057F0CDF-DCA2-F9FE-25E9-7B88E8D8C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2823" y="3037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63" descr="IgM">
                <a:extLst>
                  <a:ext uri="{FF2B5EF4-FFF2-40B4-BE49-F238E27FC236}">
                    <a16:creationId xmlns:a16="http://schemas.microsoft.com/office/drawing/2014/main" id="{3D902EA4-A69B-184F-FC5B-C11F1C7792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-9474" t="33226"/>
              <a:stretch>
                <a:fillRect/>
              </a:stretch>
            </p:blipFill>
            <p:spPr bwMode="auto">
              <a:xfrm rot="-1564522">
                <a:off x="4523" y="2705"/>
                <a:ext cx="208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4" descr="IgM">
                <a:extLst>
                  <a:ext uri="{FF2B5EF4-FFF2-40B4-BE49-F238E27FC236}">
                    <a16:creationId xmlns:a16="http://schemas.microsoft.com/office/drawing/2014/main" id="{5DB8DF5B-68D6-4182-8621-850A0D5BD3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33226" b="-9474"/>
              <a:stretch>
                <a:fillRect/>
              </a:stretch>
            </p:blipFill>
            <p:spPr bwMode="auto">
              <a:xfrm rot="-2325344">
                <a:off x="4475" y="3251"/>
                <a:ext cx="20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65" descr="IgM">
                <a:extLst>
                  <a:ext uri="{FF2B5EF4-FFF2-40B4-BE49-F238E27FC236}">
                    <a16:creationId xmlns:a16="http://schemas.microsoft.com/office/drawing/2014/main" id="{17B856B4-2AC8-FA38-9F2E-F54B4B36F9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-9474" r="33226"/>
              <a:stretch>
                <a:fillRect/>
              </a:stretch>
            </p:blipFill>
            <p:spPr bwMode="auto">
              <a:xfrm rot="-1564522">
                <a:off x="4984" y="2850"/>
                <a:ext cx="20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66" descr="antigen">
                <a:extLst>
                  <a:ext uri="{FF2B5EF4-FFF2-40B4-BE49-F238E27FC236}">
                    <a16:creationId xmlns:a16="http://schemas.microsoft.com/office/drawing/2014/main" id="{B0737756-0C40-CA69-C1D1-E2A928FA6C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4454" y="2691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Picture 67" descr="antigen">
                <a:extLst>
                  <a:ext uri="{FF2B5EF4-FFF2-40B4-BE49-F238E27FC236}">
                    <a16:creationId xmlns:a16="http://schemas.microsoft.com/office/drawing/2014/main" id="{B2D563CC-91FE-B9E5-1C2B-7E6C282E17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4600" y="2618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" name="Picture 68" descr="antigen">
                <a:extLst>
                  <a:ext uri="{FF2B5EF4-FFF2-40B4-BE49-F238E27FC236}">
                    <a16:creationId xmlns:a16="http://schemas.microsoft.com/office/drawing/2014/main" id="{BBC1640C-A04C-6BA1-2F8F-46BA3E34B5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5060" y="2764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Picture 69" descr="antigen">
                <a:extLst>
                  <a:ext uri="{FF2B5EF4-FFF2-40B4-BE49-F238E27FC236}">
                    <a16:creationId xmlns:a16="http://schemas.microsoft.com/office/drawing/2014/main" id="{054D1FA5-811C-B397-F0DE-D2B5FB597A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5138" y="2933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70" descr="antigen">
                <a:extLst>
                  <a:ext uri="{FF2B5EF4-FFF2-40B4-BE49-F238E27FC236}">
                    <a16:creationId xmlns:a16="http://schemas.microsoft.com/office/drawing/2014/main" id="{82B1BA0C-5DD0-5FB6-B6EB-A51AF1FE35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4496" y="3394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71" descr="antigen">
                <a:extLst>
                  <a:ext uri="{FF2B5EF4-FFF2-40B4-BE49-F238E27FC236}">
                    <a16:creationId xmlns:a16="http://schemas.microsoft.com/office/drawing/2014/main" id="{8CAD001E-C2A8-54FD-A028-20D18B6AA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4380" y="3273"/>
                <a:ext cx="137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72" descr="Blys">
                <a:extLst>
                  <a:ext uri="{FF2B5EF4-FFF2-40B4-BE49-F238E27FC236}">
                    <a16:creationId xmlns:a16="http://schemas.microsoft.com/office/drawing/2014/main" id="{3F30C87C-5AF4-A763-4F1B-E8F4CD91E1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8751"/>
              <a:stretch>
                <a:fillRect/>
              </a:stretch>
            </p:blipFill>
            <p:spPr bwMode="auto">
              <a:xfrm>
                <a:off x="3381" y="2126"/>
                <a:ext cx="161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4" name="Picture 73" descr="Blys">
                <a:extLst>
                  <a:ext uri="{FF2B5EF4-FFF2-40B4-BE49-F238E27FC236}">
                    <a16:creationId xmlns:a16="http://schemas.microsoft.com/office/drawing/2014/main" id="{E250CA45-4D07-F8E0-D3C3-7A47BD0831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28751"/>
              <a:stretch>
                <a:fillRect/>
              </a:stretch>
            </p:blipFill>
            <p:spPr bwMode="auto">
              <a:xfrm>
                <a:off x="4230" y="3004"/>
                <a:ext cx="22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74" descr="Blys">
                <a:extLst>
                  <a:ext uri="{FF2B5EF4-FFF2-40B4-BE49-F238E27FC236}">
                    <a16:creationId xmlns:a16="http://schemas.microsoft.com/office/drawing/2014/main" id="{4D91F686-5B8F-6BFF-0E3D-E288BAA6B1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8751"/>
              <a:stretch>
                <a:fillRect/>
              </a:stretch>
            </p:blipFill>
            <p:spPr bwMode="auto">
              <a:xfrm rot="1361761">
                <a:off x="4868" y="2533"/>
                <a:ext cx="161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Blys">
                <a:extLst>
                  <a:ext uri="{FF2B5EF4-FFF2-40B4-BE49-F238E27FC236}">
                    <a16:creationId xmlns:a16="http://schemas.microsoft.com/office/drawing/2014/main" id="{AC5F1D51-DC12-9422-8DE0-02BF27E035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28751"/>
              <a:stretch>
                <a:fillRect/>
              </a:stretch>
            </p:blipFill>
            <p:spPr bwMode="auto">
              <a:xfrm rot="1361761">
                <a:off x="5119" y="3216"/>
                <a:ext cx="22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" name="Picture 76" descr="Blys">
                <a:extLst>
                  <a:ext uri="{FF2B5EF4-FFF2-40B4-BE49-F238E27FC236}">
                    <a16:creationId xmlns:a16="http://schemas.microsoft.com/office/drawing/2014/main" id="{1AB51964-E6D8-CFB7-A175-57BBA5DFAB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28751"/>
              <a:stretch>
                <a:fillRect/>
              </a:stretch>
            </p:blipFill>
            <p:spPr bwMode="auto">
              <a:xfrm rot="1361761">
                <a:off x="3404" y="2349"/>
                <a:ext cx="22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77" descr="Blys">
                <a:extLst>
                  <a:ext uri="{FF2B5EF4-FFF2-40B4-BE49-F238E27FC236}">
                    <a16:creationId xmlns:a16="http://schemas.microsoft.com/office/drawing/2014/main" id="{5ABB6FE7-2036-1CA5-2CE8-E4B411D0FD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8751"/>
              <a:stretch>
                <a:fillRect/>
              </a:stretch>
            </p:blipFill>
            <p:spPr bwMode="auto">
              <a:xfrm rot="1361761">
                <a:off x="3651" y="2196"/>
                <a:ext cx="161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" name="Picture 78" descr="Blys">
                <a:extLst>
                  <a:ext uri="{FF2B5EF4-FFF2-40B4-BE49-F238E27FC236}">
                    <a16:creationId xmlns:a16="http://schemas.microsoft.com/office/drawing/2014/main" id="{FBA402E9-313C-A775-CF94-B2F38EE73C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l="28751"/>
              <a:stretch>
                <a:fillRect/>
              </a:stretch>
            </p:blipFill>
            <p:spPr bwMode="auto">
              <a:xfrm rot="-1765736">
                <a:off x="3469" y="2521"/>
                <a:ext cx="22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79" descr="Blys">
                <a:extLst>
                  <a:ext uri="{FF2B5EF4-FFF2-40B4-BE49-F238E27FC236}">
                    <a16:creationId xmlns:a16="http://schemas.microsoft.com/office/drawing/2014/main" id="{5B351CEF-98A5-51A4-EB0A-43EC49BB5A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l="28751"/>
              <a:stretch>
                <a:fillRect/>
              </a:stretch>
            </p:blipFill>
            <p:spPr bwMode="auto">
              <a:xfrm rot="939406">
                <a:off x="3519" y="2087"/>
                <a:ext cx="22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80" descr="Blys">
                <a:extLst>
                  <a:ext uri="{FF2B5EF4-FFF2-40B4-BE49-F238E27FC236}">
                    <a16:creationId xmlns:a16="http://schemas.microsoft.com/office/drawing/2014/main" id="{78D78FEB-30F3-B8DF-55C6-AFB5409E0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b="28751"/>
              <a:stretch>
                <a:fillRect/>
              </a:stretch>
            </p:blipFill>
            <p:spPr bwMode="auto">
              <a:xfrm rot="-522359">
                <a:off x="3311" y="2530"/>
                <a:ext cx="161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81" descr="Blys">
                <a:extLst>
                  <a:ext uri="{FF2B5EF4-FFF2-40B4-BE49-F238E27FC236}">
                    <a16:creationId xmlns:a16="http://schemas.microsoft.com/office/drawing/2014/main" id="{8E55B9FD-9DE1-4CAF-A795-551CB9DB2E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28751"/>
              <a:stretch>
                <a:fillRect/>
              </a:stretch>
            </p:blipFill>
            <p:spPr bwMode="auto">
              <a:xfrm rot="314546">
                <a:off x="3731" y="2434"/>
                <a:ext cx="22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3" name="Picture 82" descr="Blys">
                <a:extLst>
                  <a:ext uri="{FF2B5EF4-FFF2-40B4-BE49-F238E27FC236}">
                    <a16:creationId xmlns:a16="http://schemas.microsoft.com/office/drawing/2014/main" id="{EBAC04AE-F2B4-893E-5AF9-E42363DCB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l="28751"/>
              <a:stretch>
                <a:fillRect/>
              </a:stretch>
            </p:blipFill>
            <p:spPr bwMode="auto">
              <a:xfrm rot="-1854799">
                <a:off x="3143" y="2358"/>
                <a:ext cx="22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4" name="AutoShape 83">
                <a:extLst>
                  <a:ext uri="{FF2B5EF4-FFF2-40B4-BE49-F238E27FC236}">
                    <a16:creationId xmlns:a16="http://schemas.microsoft.com/office/drawing/2014/main" id="{7C06BE5E-36F3-9073-1C4B-05E2E368C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" y="1405"/>
                <a:ext cx="1386" cy="176"/>
              </a:xfrm>
              <a:prstGeom prst="rightArrow">
                <a:avLst>
                  <a:gd name="adj1" fmla="val 50000"/>
                  <a:gd name="adj2" fmla="val 196875"/>
                </a:avLst>
              </a:prstGeom>
              <a:solidFill>
                <a:srgbClr val="FFCC99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5" name="Picture 84" descr="antigen">
                <a:extLst>
                  <a:ext uri="{FF2B5EF4-FFF2-40B4-BE49-F238E27FC236}">
                    <a16:creationId xmlns:a16="http://schemas.microsoft.com/office/drawing/2014/main" id="{8A1B5A49-F597-1B62-5CE1-A8D30D931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854" y="1266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85" descr="antigen">
                <a:extLst>
                  <a:ext uri="{FF2B5EF4-FFF2-40B4-BE49-F238E27FC236}">
                    <a16:creationId xmlns:a16="http://schemas.microsoft.com/office/drawing/2014/main" id="{CBD8F6F7-2FAE-9EBA-72B2-92C96B2E28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538" y="1625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86" descr="antigen">
                <a:extLst>
                  <a:ext uri="{FF2B5EF4-FFF2-40B4-BE49-F238E27FC236}">
                    <a16:creationId xmlns:a16="http://schemas.microsoft.com/office/drawing/2014/main" id="{BD4720ED-414F-7074-5150-AB8022AF1C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025" y="1470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87" descr="antigen">
                <a:extLst>
                  <a:ext uri="{FF2B5EF4-FFF2-40B4-BE49-F238E27FC236}">
                    <a16:creationId xmlns:a16="http://schemas.microsoft.com/office/drawing/2014/main" id="{4167F089-A76E-A942-59DB-CF1855663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275" y="1496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9" name="Picture 88" descr="antigen">
                <a:extLst>
                  <a:ext uri="{FF2B5EF4-FFF2-40B4-BE49-F238E27FC236}">
                    <a16:creationId xmlns:a16="http://schemas.microsoft.com/office/drawing/2014/main" id="{6DED9BAA-8CF5-84AB-4E0E-38BF0422B3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770" y="1467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" name="Picture 89" descr="antigen">
                <a:extLst>
                  <a:ext uri="{FF2B5EF4-FFF2-40B4-BE49-F238E27FC236}">
                    <a16:creationId xmlns:a16="http://schemas.microsoft.com/office/drawing/2014/main" id="{2E7BEE88-76A1-0DB1-0495-606F5BA50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801" y="1604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1" name="Picture 90" descr="antigen">
                <a:extLst>
                  <a:ext uri="{FF2B5EF4-FFF2-40B4-BE49-F238E27FC236}">
                    <a16:creationId xmlns:a16="http://schemas.microsoft.com/office/drawing/2014/main" id="{DD5562D9-3EBF-958C-829D-018CA72756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0"/>
              </a:blip>
              <a:srcRect/>
              <a:stretch>
                <a:fillRect/>
              </a:stretch>
            </p:blipFill>
            <p:spPr bwMode="auto">
              <a:xfrm rot="1541663">
                <a:off x="1184" y="1705"/>
                <a:ext cx="219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" name="AutoShape 91">
                <a:extLst>
                  <a:ext uri="{FF2B5EF4-FFF2-40B4-BE49-F238E27FC236}">
                    <a16:creationId xmlns:a16="http://schemas.microsoft.com/office/drawing/2014/main" id="{FF9FC76E-CF8D-ADB6-1AB1-FE8010C51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750217">
                <a:off x="3739" y="2754"/>
                <a:ext cx="528" cy="204"/>
              </a:xfrm>
              <a:prstGeom prst="rightArrow">
                <a:avLst>
                  <a:gd name="adj1" fmla="val 50000"/>
                  <a:gd name="adj2" fmla="val 64706"/>
                </a:avLst>
              </a:prstGeom>
              <a:solidFill>
                <a:srgbClr val="FFCC99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AutoShape 92">
                <a:extLst>
                  <a:ext uri="{FF2B5EF4-FFF2-40B4-BE49-F238E27FC236}">
                    <a16:creationId xmlns:a16="http://schemas.microsoft.com/office/drawing/2014/main" id="{151597FB-36C0-8345-0FBE-C30665627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26" y="3271"/>
                <a:ext cx="1386" cy="176"/>
              </a:xfrm>
              <a:prstGeom prst="rightArrow">
                <a:avLst>
                  <a:gd name="adj1" fmla="val 50000"/>
                  <a:gd name="adj2" fmla="val 196875"/>
                </a:avLst>
              </a:prstGeom>
              <a:solidFill>
                <a:srgbClr val="FFCC99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93" descr="BCMA-Small-Receptor">
              <a:extLst>
                <a:ext uri="{FF2B5EF4-FFF2-40B4-BE49-F238E27FC236}">
                  <a16:creationId xmlns:a16="http://schemas.microsoft.com/office/drawing/2014/main" id="{1E4AC4F2-8688-9222-62DC-02236500C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 rot="-5350892">
              <a:off x="4458" y="3012"/>
              <a:ext cx="11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4" descr="BCMA-Small-Receptor">
              <a:extLst>
                <a:ext uri="{FF2B5EF4-FFF2-40B4-BE49-F238E27FC236}">
                  <a16:creationId xmlns:a16="http://schemas.microsoft.com/office/drawing/2014/main" id="{1834AED9-6E2A-B5D6-5D24-76AFAB1A9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 rot="6551332">
              <a:off x="5028" y="3146"/>
              <a:ext cx="11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5" descr="BCMA-Small-Receptor">
              <a:extLst>
                <a:ext uri="{FF2B5EF4-FFF2-40B4-BE49-F238E27FC236}">
                  <a16:creationId xmlns:a16="http://schemas.microsoft.com/office/drawing/2014/main" id="{6D8A6DDB-33B1-DD39-C7B7-60D60698F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 rot="1455242">
              <a:off x="4828" y="2713"/>
              <a:ext cx="11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90992733-10AE-424F-EBA7-8830EF9E9D71}"/>
              </a:ext>
            </a:extLst>
          </p:cNvPr>
          <p:cNvSpPr/>
          <p:nvPr/>
        </p:nvSpPr>
        <p:spPr>
          <a:xfrm>
            <a:off x="7027567" y="6293349"/>
            <a:ext cx="4838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A095"/>
              </a:buClr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635A5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charset="0"/>
              </a:rPr>
              <a:t>*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35A5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charset="0"/>
              </a:rPr>
              <a:t>BLyS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635A5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charset="0"/>
              </a:rPr>
              <a:t> es producido mayoritariamente por los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35A5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charset="0"/>
              </a:rPr>
              <a:t>neutrófilos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635A5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charset="0"/>
              </a:rPr>
              <a:t>, macrófagos, monocitos y células dendríticas</a:t>
            </a:r>
          </a:p>
        </p:txBody>
      </p:sp>
      <p:grpSp>
        <p:nvGrpSpPr>
          <p:cNvPr id="95" name="195 Grupo">
            <a:extLst>
              <a:ext uri="{FF2B5EF4-FFF2-40B4-BE49-F238E27FC236}">
                <a16:creationId xmlns:a16="http://schemas.microsoft.com/office/drawing/2014/main" id="{B449393B-F324-D92C-70BF-77F32AC0A98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676401"/>
            <a:ext cx="9144000" cy="4492369"/>
            <a:chOff x="0" y="1676400"/>
            <a:chExt cx="9144000" cy="4492369"/>
          </a:xfrm>
        </p:grpSpPr>
        <p:sp>
          <p:nvSpPr>
            <p:cNvPr id="96" name="192 Rectángulo">
              <a:extLst>
                <a:ext uri="{FF2B5EF4-FFF2-40B4-BE49-F238E27FC236}">
                  <a16:creationId xmlns:a16="http://schemas.microsoft.com/office/drawing/2014/main" id="{496DE379-C84A-1DE7-29A4-25DD9F286232}"/>
                </a:ext>
              </a:extLst>
            </p:cNvPr>
            <p:cNvSpPr/>
            <p:nvPr/>
          </p:nvSpPr>
          <p:spPr>
            <a:xfrm>
              <a:off x="0" y="1676400"/>
              <a:ext cx="9144000" cy="4419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Text Box 3">
              <a:extLst>
                <a:ext uri="{FF2B5EF4-FFF2-40B4-BE49-F238E27FC236}">
                  <a16:creationId xmlns:a16="http://schemas.microsoft.com/office/drawing/2014/main" id="{AA3A1C63-91B9-FBDE-4370-0C72029A5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1905000"/>
              <a:ext cx="3576638" cy="209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Enfermedad autoinmune</a:t>
              </a:r>
            </a:p>
          </p:txBody>
        </p:sp>
        <p:sp>
          <p:nvSpPr>
            <p:cNvPr id="98" name="Text Box 4">
              <a:extLst>
                <a:ext uri="{FF2B5EF4-FFF2-40B4-BE49-F238E27FC236}">
                  <a16:creationId xmlns:a16="http://schemas.microsoft.com/office/drawing/2014/main" id="{2452A7BC-A1AE-F5E6-F2FD-A6C5F21B0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3876675" cy="209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 antagonista se une a BLyS</a:t>
              </a:r>
            </a:p>
          </p:txBody>
        </p:sp>
        <p:sp>
          <p:nvSpPr>
            <p:cNvPr id="99" name="Line 5">
              <a:extLst>
                <a:ext uri="{FF2B5EF4-FFF2-40B4-BE49-F238E27FC236}">
                  <a16:creationId xmlns:a16="http://schemas.microsoft.com/office/drawing/2014/main" id="{2DF99655-71E5-4630-DD0E-19A3BA73E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226" y="2282825"/>
              <a:ext cx="0" cy="3382963"/>
            </a:xfrm>
            <a:prstGeom prst="line">
              <a:avLst/>
            </a:prstGeom>
            <a:noFill/>
            <a:ln w="25400">
              <a:solidFill>
                <a:srgbClr val="F3E80D"/>
              </a:solidFill>
              <a:round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635A5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Text Box 6">
              <a:extLst>
                <a:ext uri="{FF2B5EF4-FFF2-40B4-BE49-F238E27FC236}">
                  <a16:creationId xmlns:a16="http://schemas.microsoft.com/office/drawing/2014/main" id="{45A80DEF-496C-7993-8DEC-F10F11C79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4701" y="5729288"/>
              <a:ext cx="571952" cy="33598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BLyS</a:t>
              </a:r>
            </a:p>
          </p:txBody>
        </p:sp>
        <p:sp>
          <p:nvSpPr>
            <p:cNvPr id="101" name="Text Box 8">
              <a:extLst>
                <a:ext uri="{FF2B5EF4-FFF2-40B4-BE49-F238E27FC236}">
                  <a16:creationId xmlns:a16="http://schemas.microsoft.com/office/drawing/2014/main" id="{2A476864-8D04-D462-EB20-4B242948C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3413" y="5729288"/>
              <a:ext cx="1897059" cy="33598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Antagonista de BLyS</a:t>
              </a:r>
            </a:p>
          </p:txBody>
        </p:sp>
        <p:pic>
          <p:nvPicPr>
            <p:cNvPr id="102" name="Picture 10" descr="belimumab">
              <a:extLst>
                <a:ext uri="{FF2B5EF4-FFF2-40B4-BE49-F238E27FC236}">
                  <a16:creationId xmlns:a16="http://schemas.microsoft.com/office/drawing/2014/main" id="{28BE67AC-EC09-319E-24E6-EEE625975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14120" t="38782" r="30788"/>
            <a:stretch>
              <a:fillRect/>
            </a:stretch>
          </p:blipFill>
          <p:spPr bwMode="auto">
            <a:xfrm>
              <a:off x="5325113" y="5827713"/>
              <a:ext cx="377825" cy="30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11" descr="Blys">
              <a:extLst>
                <a:ext uri="{FF2B5EF4-FFF2-40B4-BE49-F238E27FC236}">
                  <a16:creationId xmlns:a16="http://schemas.microsoft.com/office/drawing/2014/main" id="{44FFB803-04BC-ED12-A1EA-17914CB43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>
              <a:off x="3048000" y="5638800"/>
              <a:ext cx="311150" cy="439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13" descr="copia grande de célula B">
              <a:extLst>
                <a:ext uri="{FF2B5EF4-FFF2-40B4-BE49-F238E27FC236}">
                  <a16:creationId xmlns:a16="http://schemas.microsoft.com/office/drawing/2014/main" id="{4DEE06A9-F5C9-D777-C885-A7B9A9ED5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 l="13936" t="15204" r="15173" b="45374"/>
            <a:stretch>
              <a:fillRect/>
            </a:stretch>
          </p:blipFill>
          <p:spPr bwMode="auto">
            <a:xfrm>
              <a:off x="511813" y="3536950"/>
              <a:ext cx="3819525" cy="212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5" name="Group 14">
              <a:extLst>
                <a:ext uri="{FF2B5EF4-FFF2-40B4-BE49-F238E27FC236}">
                  <a16:creationId xmlns:a16="http://schemas.microsoft.com/office/drawing/2014/main" id="{E9259C75-4EB8-79EF-8DAE-9A7D7F79A7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914" y="4289425"/>
              <a:ext cx="3340101" cy="1250950"/>
              <a:chOff x="664" y="2736"/>
              <a:chExt cx="2104" cy="788"/>
            </a:xfrm>
          </p:grpSpPr>
          <p:sp>
            <p:nvSpPr>
              <p:cNvPr id="184" name="Line 15">
                <a:extLst>
                  <a:ext uri="{FF2B5EF4-FFF2-40B4-BE49-F238E27FC236}">
                    <a16:creationId xmlns:a16="http://schemas.microsoft.com/office/drawing/2014/main" id="{E2183AF0-79D7-811A-DE4A-614FD895B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736"/>
                <a:ext cx="0" cy="408"/>
              </a:xfrm>
              <a:prstGeom prst="line">
                <a:avLst/>
              </a:prstGeom>
              <a:noFill/>
              <a:ln w="88900">
                <a:solidFill>
                  <a:schemeClr val="bg1">
                    <a:lumMod val="50000"/>
                  </a:schemeClr>
                </a:solidFill>
                <a:round/>
                <a:headEnd/>
                <a:tailEnd type="stealth" w="med" len="med"/>
              </a:ln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Line 16">
                <a:extLst>
                  <a:ext uri="{FF2B5EF4-FFF2-40B4-BE49-F238E27FC236}">
                    <a16:creationId xmlns:a16="http://schemas.microsoft.com/office/drawing/2014/main" id="{C61E677F-3A16-62B0-BC3C-9BB501D5A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976"/>
                <a:ext cx="192" cy="192"/>
              </a:xfrm>
              <a:prstGeom prst="line">
                <a:avLst/>
              </a:prstGeom>
              <a:noFill/>
              <a:ln w="88900">
                <a:solidFill>
                  <a:schemeClr val="bg1">
                    <a:lumMod val="50000"/>
                  </a:schemeClr>
                </a:solidFill>
                <a:round/>
                <a:headEnd/>
                <a:tailEnd type="stealth" w="med" len="med"/>
              </a:ln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Line 17">
                <a:extLst>
                  <a:ext uri="{FF2B5EF4-FFF2-40B4-BE49-F238E27FC236}">
                    <a16:creationId xmlns:a16="http://schemas.microsoft.com/office/drawing/2014/main" id="{5F64E1C2-B401-FD09-B452-D4FB7224E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8" y="2976"/>
                <a:ext cx="192" cy="192"/>
              </a:xfrm>
              <a:prstGeom prst="line">
                <a:avLst/>
              </a:prstGeom>
              <a:noFill/>
              <a:ln w="88900">
                <a:solidFill>
                  <a:schemeClr val="bg1">
                    <a:lumMod val="50000"/>
                  </a:schemeClr>
                </a:solidFill>
                <a:round/>
                <a:headEnd/>
                <a:tailEnd type="stealth" w="med" len="med"/>
              </a:ln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AutoShape 18">
                <a:extLst>
                  <a:ext uri="{FF2B5EF4-FFF2-40B4-BE49-F238E27FC236}">
                    <a16:creationId xmlns:a16="http://schemas.microsoft.com/office/drawing/2014/main" id="{B7C45651-C665-C64D-335E-B9138D447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" y="3248"/>
                <a:ext cx="2104" cy="27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square" lIns="90488" tIns="44450" rIns="90488" bIns="4445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288"/>
                  </a:spcBef>
                  <a:spcAft>
                    <a:spcPts val="384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Supervivencia de la célula B</a:t>
                </a:r>
              </a:p>
            </p:txBody>
          </p:sp>
        </p:grpSp>
        <p:pic>
          <p:nvPicPr>
            <p:cNvPr id="106" name="Picture 22" descr="Blys">
              <a:extLst>
                <a:ext uri="{FF2B5EF4-FFF2-40B4-BE49-F238E27FC236}">
                  <a16:creationId xmlns:a16="http://schemas.microsoft.com/office/drawing/2014/main" id="{DF2836A9-896B-20C3-41EF-221590553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2071303">
              <a:off x="3973513" y="2997200"/>
              <a:ext cx="365125" cy="51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7" name="Picture 23" descr="Blys">
              <a:extLst>
                <a:ext uri="{FF2B5EF4-FFF2-40B4-BE49-F238E27FC236}">
                  <a16:creationId xmlns:a16="http://schemas.microsoft.com/office/drawing/2014/main" id="{3067A8C6-8CE0-60F5-2BB2-84F134DA18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-1589966">
              <a:off x="3729038" y="2225675"/>
              <a:ext cx="365125" cy="51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8" name="Picture 24" descr="Blys">
              <a:extLst>
                <a:ext uri="{FF2B5EF4-FFF2-40B4-BE49-F238E27FC236}">
                  <a16:creationId xmlns:a16="http://schemas.microsoft.com/office/drawing/2014/main" id="{59A06322-6859-4211-5557-0A6BC8997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 b="28889"/>
            <a:stretch>
              <a:fillRect/>
            </a:stretch>
          </p:blipFill>
          <p:spPr bwMode="auto">
            <a:xfrm rot="2469135">
              <a:off x="2949575" y="2301875"/>
              <a:ext cx="365125" cy="51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9" name="Picture 26" descr="Blys">
              <a:extLst>
                <a:ext uri="{FF2B5EF4-FFF2-40B4-BE49-F238E27FC236}">
                  <a16:creationId xmlns:a16="http://schemas.microsoft.com/office/drawing/2014/main" id="{23C1475A-6EC9-E2F8-BE9C-5A02BA144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2139148">
              <a:off x="1547813" y="2178050"/>
              <a:ext cx="365125" cy="51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0" name="Picture 27" descr="Blys">
              <a:extLst>
                <a:ext uri="{FF2B5EF4-FFF2-40B4-BE49-F238E27FC236}">
                  <a16:creationId xmlns:a16="http://schemas.microsoft.com/office/drawing/2014/main" id="{F13BCB0A-6BC5-334C-262B-07ACF5DE9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 l="28889"/>
            <a:stretch>
              <a:fillRect/>
            </a:stretch>
          </p:blipFill>
          <p:spPr bwMode="auto">
            <a:xfrm rot="-1638616">
              <a:off x="300038" y="3386138"/>
              <a:ext cx="515937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1" name="Picture 28" descr="Blys">
              <a:extLst>
                <a:ext uri="{FF2B5EF4-FFF2-40B4-BE49-F238E27FC236}">
                  <a16:creationId xmlns:a16="http://schemas.microsoft.com/office/drawing/2014/main" id="{FD24E641-C952-A8EC-7D47-40C7D4D21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 l="28889"/>
            <a:stretch>
              <a:fillRect/>
            </a:stretch>
          </p:blipFill>
          <p:spPr bwMode="auto">
            <a:xfrm rot="2402575">
              <a:off x="915988" y="2171700"/>
              <a:ext cx="515937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2" name="Picture 31" descr="Blys">
              <a:extLst>
                <a:ext uri="{FF2B5EF4-FFF2-40B4-BE49-F238E27FC236}">
                  <a16:creationId xmlns:a16="http://schemas.microsoft.com/office/drawing/2014/main" id="{AC5CF4A1-954B-C84F-DDC1-E3704B804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>
              <a:off x="2435225" y="2851150"/>
              <a:ext cx="365125" cy="51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3" name="Picture 33" descr="Blys">
              <a:extLst>
                <a:ext uri="{FF2B5EF4-FFF2-40B4-BE49-F238E27FC236}">
                  <a16:creationId xmlns:a16="http://schemas.microsoft.com/office/drawing/2014/main" id="{8C782621-0527-FB97-1C45-9A32CEA91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-2536421">
              <a:off x="125413" y="3887788"/>
              <a:ext cx="365125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4" name="Picture 36" descr="Blys">
              <a:extLst>
                <a:ext uri="{FF2B5EF4-FFF2-40B4-BE49-F238E27FC236}">
                  <a16:creationId xmlns:a16="http://schemas.microsoft.com/office/drawing/2014/main" id="{8D7B2549-2619-2DC9-DE74-CF4D9BF3E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891454">
              <a:off x="4192588" y="3662363"/>
              <a:ext cx="365125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5" name="Picture 40" descr="copia grande de célula B">
              <a:extLst>
                <a:ext uri="{FF2B5EF4-FFF2-40B4-BE49-F238E27FC236}">
                  <a16:creationId xmlns:a16="http://schemas.microsoft.com/office/drawing/2014/main" id="{1EDF33D0-3BED-06C7-BE7B-5521D8BA4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 l="13759" t="15556" r="15027" b="45374"/>
            <a:stretch>
              <a:fillRect/>
            </a:stretch>
          </p:blipFill>
          <p:spPr bwMode="auto">
            <a:xfrm>
              <a:off x="4940938" y="3556000"/>
              <a:ext cx="3836988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" name="AutoShape 41">
              <a:extLst>
                <a:ext uri="{FF2B5EF4-FFF2-40B4-BE49-F238E27FC236}">
                  <a16:creationId xmlns:a16="http://schemas.microsoft.com/office/drawing/2014/main" id="{3A58AE13-75A9-B675-E410-98769DCB8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062" y="5143481"/>
              <a:ext cx="2925918" cy="43784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wrap="square" lIns="90488" tIns="44450" rIns="90488" bIns="4445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288"/>
                </a:spcBef>
                <a:spcAft>
                  <a:spcPts val="384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Apoptosis de la célula B</a:t>
              </a:r>
            </a:p>
          </p:txBody>
        </p:sp>
        <p:pic>
          <p:nvPicPr>
            <p:cNvPr id="117" name="Picture 42" descr="Blys">
              <a:extLst>
                <a:ext uri="{FF2B5EF4-FFF2-40B4-BE49-F238E27FC236}">
                  <a16:creationId xmlns:a16="http://schemas.microsoft.com/office/drawing/2014/main" id="{97CA0429-2A7B-FA7E-750D-F5760A41F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1245131">
              <a:off x="5208588" y="3094038"/>
              <a:ext cx="311150" cy="439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8" name="Picture 43" descr="belimumab">
              <a:extLst>
                <a:ext uri="{FF2B5EF4-FFF2-40B4-BE49-F238E27FC236}">
                  <a16:creationId xmlns:a16="http://schemas.microsoft.com/office/drawing/2014/main" id="{D8F8F230-A794-FCCC-A3BB-799D0854B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13446" t="39536" r="30252"/>
            <a:stretch>
              <a:fillRect/>
            </a:stretch>
          </p:blipFill>
          <p:spPr bwMode="auto">
            <a:xfrm rot="982668">
              <a:off x="4773613" y="3376613"/>
              <a:ext cx="520700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9" name="Picture 44" descr="Blys">
              <a:extLst>
                <a:ext uri="{FF2B5EF4-FFF2-40B4-BE49-F238E27FC236}">
                  <a16:creationId xmlns:a16="http://schemas.microsoft.com/office/drawing/2014/main" id="{042D8A1E-67DC-1297-B608-E667C31D6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-1132424">
              <a:off x="4883150" y="2259013"/>
              <a:ext cx="311150" cy="439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0" name="Picture 45" descr="belimumab">
              <a:extLst>
                <a:ext uri="{FF2B5EF4-FFF2-40B4-BE49-F238E27FC236}">
                  <a16:creationId xmlns:a16="http://schemas.microsoft.com/office/drawing/2014/main" id="{24D92B41-34DF-0098-FF67-77A5AAE40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13446" t="39536" r="30252"/>
            <a:stretch>
              <a:fillRect/>
            </a:stretch>
          </p:blipFill>
          <p:spPr bwMode="auto">
            <a:xfrm rot="-1779261">
              <a:off x="5087938" y="2497138"/>
              <a:ext cx="520700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1" name="Picture 46" descr="Blys">
              <a:extLst>
                <a:ext uri="{FF2B5EF4-FFF2-40B4-BE49-F238E27FC236}">
                  <a16:creationId xmlns:a16="http://schemas.microsoft.com/office/drawing/2014/main" id="{5380B17C-2380-6C7D-830F-380AF68B5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-1188570">
              <a:off x="6905625" y="2497138"/>
              <a:ext cx="311150" cy="439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2" name="Picture 47" descr="belimumab">
              <a:extLst>
                <a:ext uri="{FF2B5EF4-FFF2-40B4-BE49-F238E27FC236}">
                  <a16:creationId xmlns:a16="http://schemas.microsoft.com/office/drawing/2014/main" id="{4F413914-8DBE-C841-9A76-B581060C1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13446" t="39536" r="30252"/>
            <a:stretch>
              <a:fillRect/>
            </a:stretch>
          </p:blipFill>
          <p:spPr bwMode="auto">
            <a:xfrm rot="-1434123">
              <a:off x="6726238" y="2928938"/>
              <a:ext cx="520700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3" name="Picture 48" descr="Blys">
              <a:extLst>
                <a:ext uri="{FF2B5EF4-FFF2-40B4-BE49-F238E27FC236}">
                  <a16:creationId xmlns:a16="http://schemas.microsoft.com/office/drawing/2014/main" id="{15C46E36-3ECB-31CB-8C85-6EA87DB31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 b="28889"/>
            <a:stretch>
              <a:fillRect/>
            </a:stretch>
          </p:blipFill>
          <p:spPr bwMode="auto">
            <a:xfrm rot="2229001">
              <a:off x="8237538" y="2495550"/>
              <a:ext cx="311150" cy="43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Picture 49" descr="belimumab">
              <a:extLst>
                <a:ext uri="{FF2B5EF4-FFF2-40B4-BE49-F238E27FC236}">
                  <a16:creationId xmlns:a16="http://schemas.microsoft.com/office/drawing/2014/main" id="{4EB86121-992F-496E-C176-21B63B5AD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13446" t="39536" r="30252"/>
            <a:stretch>
              <a:fillRect/>
            </a:stretch>
          </p:blipFill>
          <p:spPr bwMode="auto">
            <a:xfrm rot="-8560189">
              <a:off x="8212138" y="2165350"/>
              <a:ext cx="520700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5" name="Picture 50" descr="Blys">
              <a:extLst>
                <a:ext uri="{FF2B5EF4-FFF2-40B4-BE49-F238E27FC236}">
                  <a16:creationId xmlns:a16="http://schemas.microsoft.com/office/drawing/2014/main" id="{D48E6588-075B-41FB-D9E4-F5B4EF705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1615573">
              <a:off x="8602663" y="3051175"/>
              <a:ext cx="311150" cy="43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6" name="Picture 51" descr="belimumab">
              <a:extLst>
                <a:ext uri="{FF2B5EF4-FFF2-40B4-BE49-F238E27FC236}">
                  <a16:creationId xmlns:a16="http://schemas.microsoft.com/office/drawing/2014/main" id="{2F212AA8-E7F5-1060-B2AA-E06D44083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13446" t="39536" r="30252"/>
            <a:stretch>
              <a:fillRect/>
            </a:stretch>
          </p:blipFill>
          <p:spPr bwMode="auto">
            <a:xfrm rot="1704330">
              <a:off x="8150225" y="3281363"/>
              <a:ext cx="520700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7" name="Picture 52" descr="Blys">
              <a:extLst>
                <a:ext uri="{FF2B5EF4-FFF2-40B4-BE49-F238E27FC236}">
                  <a16:creationId xmlns:a16="http://schemas.microsoft.com/office/drawing/2014/main" id="{60436341-BB81-4815-F7CB-6BE1D42C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 b="28889"/>
            <a:stretch>
              <a:fillRect/>
            </a:stretch>
          </p:blipFill>
          <p:spPr bwMode="auto">
            <a:xfrm rot="-3843054">
              <a:off x="5906294" y="2885281"/>
              <a:ext cx="311150" cy="43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8" name="Picture 53" descr="belimumab">
              <a:extLst>
                <a:ext uri="{FF2B5EF4-FFF2-40B4-BE49-F238E27FC236}">
                  <a16:creationId xmlns:a16="http://schemas.microsoft.com/office/drawing/2014/main" id="{3C34442E-9366-408B-1A8A-94ACC4BCE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13446" t="39536" r="30252"/>
            <a:stretch>
              <a:fillRect/>
            </a:stretch>
          </p:blipFill>
          <p:spPr bwMode="auto">
            <a:xfrm rot="-9495634">
              <a:off x="5643563" y="2528888"/>
              <a:ext cx="520700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9" name="Picture 54" descr="Blys">
              <a:extLst>
                <a:ext uri="{FF2B5EF4-FFF2-40B4-BE49-F238E27FC236}">
                  <a16:creationId xmlns:a16="http://schemas.microsoft.com/office/drawing/2014/main" id="{7144839A-B639-0D80-6FF7-8DAA5FC5E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451803">
              <a:off x="7440613" y="2000250"/>
              <a:ext cx="311150" cy="43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0" name="Picture 55" descr="belimumab">
              <a:extLst>
                <a:ext uri="{FF2B5EF4-FFF2-40B4-BE49-F238E27FC236}">
                  <a16:creationId xmlns:a16="http://schemas.microsoft.com/office/drawing/2014/main" id="{B4183ACC-B070-6DBA-B62E-BBFBEB2B0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13446" t="39536" r="30252"/>
            <a:stretch>
              <a:fillRect/>
            </a:stretch>
          </p:blipFill>
          <p:spPr bwMode="auto">
            <a:xfrm rot="540560">
              <a:off x="7062788" y="2332038"/>
              <a:ext cx="520700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1" name="Picture 58" descr="Blys">
              <a:extLst>
                <a:ext uri="{FF2B5EF4-FFF2-40B4-BE49-F238E27FC236}">
                  <a16:creationId xmlns:a16="http://schemas.microsoft.com/office/drawing/2014/main" id="{7115C254-A725-D530-AF2D-FA72BCDC9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4785142">
              <a:off x="7660482" y="2770981"/>
              <a:ext cx="311150" cy="439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2" name="Picture 59" descr="belimumab">
              <a:extLst>
                <a:ext uri="{FF2B5EF4-FFF2-40B4-BE49-F238E27FC236}">
                  <a16:creationId xmlns:a16="http://schemas.microsoft.com/office/drawing/2014/main" id="{D7925CB0-99C0-D103-56D6-E29093F44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13446" t="39536" r="30252"/>
            <a:stretch>
              <a:fillRect/>
            </a:stretch>
          </p:blipFill>
          <p:spPr bwMode="auto">
            <a:xfrm rot="4138304">
              <a:off x="7260432" y="3018631"/>
              <a:ext cx="520700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3" name="Picture 28" descr="Blys">
              <a:extLst>
                <a:ext uri="{FF2B5EF4-FFF2-40B4-BE49-F238E27FC236}">
                  <a16:creationId xmlns:a16="http://schemas.microsoft.com/office/drawing/2014/main" id="{42A83726-06B8-A94B-9C38-7251559B4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 l="28889"/>
            <a:stretch>
              <a:fillRect/>
            </a:stretch>
          </p:blipFill>
          <p:spPr bwMode="auto">
            <a:xfrm rot="7799034">
              <a:off x="483394" y="2642394"/>
              <a:ext cx="515937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4" name="Picture 25" descr="Blys">
              <a:extLst>
                <a:ext uri="{FF2B5EF4-FFF2-40B4-BE49-F238E27FC236}">
                  <a16:creationId xmlns:a16="http://schemas.microsoft.com/office/drawing/2014/main" id="{0C6F16D2-1DC7-39E7-AB07-58EDE0D40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-710225">
              <a:off x="892175" y="3063875"/>
              <a:ext cx="365125" cy="51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5" name="Picture 24" descr="Blys">
              <a:extLst>
                <a:ext uri="{FF2B5EF4-FFF2-40B4-BE49-F238E27FC236}">
                  <a16:creationId xmlns:a16="http://schemas.microsoft.com/office/drawing/2014/main" id="{4E26A41D-A05E-7660-0D85-657639BEC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 b="28889"/>
            <a:stretch>
              <a:fillRect/>
            </a:stretch>
          </p:blipFill>
          <p:spPr bwMode="auto">
            <a:xfrm rot="2469135">
              <a:off x="1508125" y="2719388"/>
              <a:ext cx="365125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6" name="Picture 23" descr="Blys">
              <a:extLst>
                <a:ext uri="{FF2B5EF4-FFF2-40B4-BE49-F238E27FC236}">
                  <a16:creationId xmlns:a16="http://schemas.microsoft.com/office/drawing/2014/main" id="{C85CFDB3-BE8C-7888-CEB8-5AD37EA4A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-1589966">
              <a:off x="2022475" y="2573338"/>
              <a:ext cx="365125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7" name="Picture 23" descr="Blys">
              <a:extLst>
                <a:ext uri="{FF2B5EF4-FFF2-40B4-BE49-F238E27FC236}">
                  <a16:creationId xmlns:a16="http://schemas.microsoft.com/office/drawing/2014/main" id="{4BFDA656-95A3-0D30-6832-90E90F34F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-1589966">
              <a:off x="3389313" y="3017838"/>
              <a:ext cx="365125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8" name="Picture 22" descr="Blys">
              <a:extLst>
                <a:ext uri="{FF2B5EF4-FFF2-40B4-BE49-F238E27FC236}">
                  <a16:creationId xmlns:a16="http://schemas.microsoft.com/office/drawing/2014/main" id="{46448577-F60A-806D-BCBD-E3C32A91A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8889"/>
            <a:stretch>
              <a:fillRect/>
            </a:stretch>
          </p:blipFill>
          <p:spPr bwMode="auto">
            <a:xfrm rot="3168762">
              <a:off x="3002756" y="2840832"/>
              <a:ext cx="365125" cy="51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39" name="Group 116">
              <a:extLst>
                <a:ext uri="{FF2B5EF4-FFF2-40B4-BE49-F238E27FC236}">
                  <a16:creationId xmlns:a16="http://schemas.microsoft.com/office/drawing/2014/main" id="{582A1537-9AAA-9A6E-5F47-1A0DEAE60645}"/>
                </a:ext>
              </a:extLst>
            </p:cNvPr>
            <p:cNvGrpSpPr>
              <a:grpSpLocks/>
            </p:cNvGrpSpPr>
            <p:nvPr/>
          </p:nvGrpSpPr>
          <p:grpSpPr bwMode="auto">
            <a:xfrm rot="350307">
              <a:off x="4966650" y="3965856"/>
              <a:ext cx="428435" cy="517065"/>
              <a:chOff x="4946520" y="4044971"/>
              <a:chExt cx="428755" cy="51623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2" name="Flowchart: Stored Data 69">
                <a:extLst>
                  <a:ext uri="{FF2B5EF4-FFF2-40B4-BE49-F238E27FC236}">
                    <a16:creationId xmlns:a16="http://schemas.microsoft.com/office/drawing/2014/main" id="{C05844DA-239C-17DD-FC53-BE437E30B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34127">
                <a:off x="4946520" y="4044971"/>
                <a:ext cx="276051" cy="516238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cxnSp>
            <p:nvCxnSpPr>
              <p:cNvPr id="183" name="Straight Connector 70">
                <a:extLst>
                  <a:ext uri="{FF2B5EF4-FFF2-40B4-BE49-F238E27FC236}">
                    <a16:creationId xmlns:a16="http://schemas.microsoft.com/office/drawing/2014/main" id="{620F10F7-E932-9443-7C39-945073A49F4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7834127" flipH="1">
                <a:off x="5280819" y="4315619"/>
                <a:ext cx="0" cy="188912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0" name="Group 115">
              <a:extLst>
                <a:ext uri="{FF2B5EF4-FFF2-40B4-BE49-F238E27FC236}">
                  <a16:creationId xmlns:a16="http://schemas.microsoft.com/office/drawing/2014/main" id="{B0AC2AAD-9399-F6BC-2B3C-0F17EF5F18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1037" y="3287904"/>
              <a:ext cx="517065" cy="455422"/>
              <a:chOff x="6411031" y="3365372"/>
              <a:chExt cx="517065" cy="45574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0" name="Flowchart: Stored Data 82">
                <a:extLst>
                  <a:ext uri="{FF2B5EF4-FFF2-40B4-BE49-F238E27FC236}">
                    <a16:creationId xmlns:a16="http://schemas.microsoft.com/office/drawing/2014/main" id="{59C08347-FD32-5829-D67F-D36648D99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531545" y="3244858"/>
                <a:ext cx="276038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cxnSp>
            <p:nvCxnSpPr>
              <p:cNvPr id="181" name="Straight Connector 83">
                <a:extLst>
                  <a:ext uri="{FF2B5EF4-FFF2-40B4-BE49-F238E27FC236}">
                    <a16:creationId xmlns:a16="http://schemas.microsoft.com/office/drawing/2014/main" id="{49A81CDF-B70F-4BE0-0865-2505C45441E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6574314" y="3726656"/>
                <a:ext cx="185738" cy="31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1" name="Group 114">
              <a:extLst>
                <a:ext uri="{FF2B5EF4-FFF2-40B4-BE49-F238E27FC236}">
                  <a16:creationId xmlns:a16="http://schemas.microsoft.com/office/drawing/2014/main" id="{C1DBF97D-8FE6-DFBC-963B-8E1A72BCCA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97927" y="4168963"/>
              <a:ext cx="517065" cy="396685"/>
              <a:chOff x="8178238" y="4246434"/>
              <a:chExt cx="517066" cy="39700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8" name="Flowchart: Stored Data 85">
                <a:extLst>
                  <a:ext uri="{FF2B5EF4-FFF2-40B4-BE49-F238E27FC236}">
                    <a16:creationId xmlns:a16="http://schemas.microsoft.com/office/drawing/2014/main" id="{F4E6D824-034F-1A3B-8454-BD485C4B8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577501">
                <a:off x="8298737" y="4125935"/>
                <a:ext cx="276067" cy="517066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cxnSp>
            <p:nvCxnSpPr>
              <p:cNvPr id="179" name="Straight Connector 86">
                <a:extLst>
                  <a:ext uri="{FF2B5EF4-FFF2-40B4-BE49-F238E27FC236}">
                    <a16:creationId xmlns:a16="http://schemas.microsoft.com/office/drawing/2014/main" id="{17A3C7A9-3174-1690-73F4-F85018AB272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8198644" y="4455319"/>
                <a:ext cx="200025" cy="1762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2" name="Group 70">
              <a:extLst>
                <a:ext uri="{FF2B5EF4-FFF2-40B4-BE49-F238E27FC236}">
                  <a16:creationId xmlns:a16="http://schemas.microsoft.com/office/drawing/2014/main" id="{03797B73-ED78-06C1-CBDE-15FADA2284DF}"/>
                </a:ext>
              </a:extLst>
            </p:cNvPr>
            <p:cNvGrpSpPr/>
            <p:nvPr/>
          </p:nvGrpSpPr>
          <p:grpSpPr>
            <a:xfrm rot="1091976">
              <a:off x="2661085" y="3367916"/>
              <a:ext cx="517065" cy="443515"/>
              <a:chOff x="1992542" y="3341085"/>
              <a:chExt cx="517065" cy="443515"/>
            </a:xfrm>
            <a:solidFill>
              <a:srgbClr val="C97BD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6" name="Flowchart: Stored Data 76">
                <a:extLst>
                  <a:ext uri="{FF2B5EF4-FFF2-40B4-BE49-F238E27FC236}">
                    <a16:creationId xmlns:a16="http://schemas.microsoft.com/office/drawing/2014/main" id="{95D43743-783B-0091-ABEF-B097A3239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3152" y="3220475"/>
                <a:ext cx="275845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77" name="Straight Connector 77">
                <a:extLst>
                  <a:ext uri="{FF2B5EF4-FFF2-40B4-BE49-F238E27FC236}">
                    <a16:creationId xmlns:a16="http://schemas.microsoft.com/office/drawing/2014/main" id="{D0BD47D4-0F61-F638-230F-EAF1D7A5D9B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51075" y="3594100"/>
                <a:ext cx="0" cy="190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3" name="Group 73">
              <a:extLst>
                <a:ext uri="{FF2B5EF4-FFF2-40B4-BE49-F238E27FC236}">
                  <a16:creationId xmlns:a16="http://schemas.microsoft.com/office/drawing/2014/main" id="{B9C4F335-E11C-18FD-229C-F1258F5635FE}"/>
                </a:ext>
              </a:extLst>
            </p:cNvPr>
            <p:cNvGrpSpPr/>
            <p:nvPr/>
          </p:nvGrpSpPr>
          <p:grpSpPr>
            <a:xfrm rot="1748050">
              <a:off x="3363780" y="3673389"/>
              <a:ext cx="517065" cy="443515"/>
              <a:chOff x="1992543" y="3341085"/>
              <a:chExt cx="517065" cy="443515"/>
            </a:xfrm>
            <a:solidFill>
              <a:srgbClr val="C97BD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4" name="Flowchart: Stored Data 76">
                <a:extLst>
                  <a:ext uri="{FF2B5EF4-FFF2-40B4-BE49-F238E27FC236}">
                    <a16:creationId xmlns:a16="http://schemas.microsoft.com/office/drawing/2014/main" id="{05DBDFCC-E660-9BBC-E6A9-ABE2C5D49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3153" y="3220475"/>
                <a:ext cx="275845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75" name="Straight Connector 77">
                <a:extLst>
                  <a:ext uri="{FF2B5EF4-FFF2-40B4-BE49-F238E27FC236}">
                    <a16:creationId xmlns:a16="http://schemas.microsoft.com/office/drawing/2014/main" id="{A970CEC0-5969-563F-FE2B-DB4B88EC22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51075" y="3594100"/>
                <a:ext cx="0" cy="190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4" name="Group 76">
              <a:extLst>
                <a:ext uri="{FF2B5EF4-FFF2-40B4-BE49-F238E27FC236}">
                  <a16:creationId xmlns:a16="http://schemas.microsoft.com/office/drawing/2014/main" id="{817F44DD-C487-9464-6038-8EB8469D8D07}"/>
                </a:ext>
              </a:extLst>
            </p:cNvPr>
            <p:cNvGrpSpPr/>
            <p:nvPr/>
          </p:nvGrpSpPr>
          <p:grpSpPr>
            <a:xfrm rot="19212319">
              <a:off x="804700" y="3742718"/>
              <a:ext cx="517065" cy="443515"/>
              <a:chOff x="1992542" y="3341085"/>
              <a:chExt cx="517065" cy="443515"/>
            </a:xfrm>
            <a:solidFill>
              <a:srgbClr val="C97BD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2" name="Flowchart: Stored Data 76">
                <a:extLst>
                  <a:ext uri="{FF2B5EF4-FFF2-40B4-BE49-F238E27FC236}">
                    <a16:creationId xmlns:a16="http://schemas.microsoft.com/office/drawing/2014/main" id="{8F0F2F8D-379B-438B-EDCC-5908604F2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3152" y="3220475"/>
                <a:ext cx="275845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73" name="Straight Connector 77">
                <a:extLst>
                  <a:ext uri="{FF2B5EF4-FFF2-40B4-BE49-F238E27FC236}">
                    <a16:creationId xmlns:a16="http://schemas.microsoft.com/office/drawing/2014/main" id="{30A15E1F-00A5-4713-DB35-8B337891FA2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51075" y="3594100"/>
                <a:ext cx="0" cy="190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5" name="Group 79">
              <a:extLst>
                <a:ext uri="{FF2B5EF4-FFF2-40B4-BE49-F238E27FC236}">
                  <a16:creationId xmlns:a16="http://schemas.microsoft.com/office/drawing/2014/main" id="{4B3ED8EF-D114-8D4A-9053-ECFA7D4A4B06}"/>
                </a:ext>
              </a:extLst>
            </p:cNvPr>
            <p:cNvGrpSpPr/>
            <p:nvPr/>
          </p:nvGrpSpPr>
          <p:grpSpPr>
            <a:xfrm rot="20404890">
              <a:off x="1294666" y="3368360"/>
              <a:ext cx="517065" cy="443515"/>
              <a:chOff x="1992542" y="3341085"/>
              <a:chExt cx="517065" cy="443515"/>
            </a:xfrm>
            <a:solidFill>
              <a:srgbClr val="C97BD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0" name="Flowchart: Stored Data 76">
                <a:extLst>
                  <a:ext uri="{FF2B5EF4-FFF2-40B4-BE49-F238E27FC236}">
                    <a16:creationId xmlns:a16="http://schemas.microsoft.com/office/drawing/2014/main" id="{25ED5D75-CB8A-F796-EC9B-4D37351EE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3152" y="3220475"/>
                <a:ext cx="275845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71" name="Straight Connector 77">
                <a:extLst>
                  <a:ext uri="{FF2B5EF4-FFF2-40B4-BE49-F238E27FC236}">
                    <a16:creationId xmlns:a16="http://schemas.microsoft.com/office/drawing/2014/main" id="{8B67B5AB-6429-7B5D-34AB-BAF92694123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51075" y="3594100"/>
                <a:ext cx="0" cy="190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6" name="Group 96">
              <a:extLst>
                <a:ext uri="{FF2B5EF4-FFF2-40B4-BE49-F238E27FC236}">
                  <a16:creationId xmlns:a16="http://schemas.microsoft.com/office/drawing/2014/main" id="{49BE9C2E-AF6C-F56B-43B1-4DB33EA3FEF8}"/>
                </a:ext>
              </a:extLst>
            </p:cNvPr>
            <p:cNvGrpSpPr/>
            <p:nvPr/>
          </p:nvGrpSpPr>
          <p:grpSpPr>
            <a:xfrm rot="1091976">
              <a:off x="7156886" y="3367915"/>
              <a:ext cx="517065" cy="443515"/>
              <a:chOff x="1992542" y="3341085"/>
              <a:chExt cx="517065" cy="443515"/>
            </a:xfrm>
            <a:solidFill>
              <a:srgbClr val="C97BD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8" name="Flowchart: Stored Data 76">
                <a:extLst>
                  <a:ext uri="{FF2B5EF4-FFF2-40B4-BE49-F238E27FC236}">
                    <a16:creationId xmlns:a16="http://schemas.microsoft.com/office/drawing/2014/main" id="{BC66AB82-8FB9-C856-B88A-137044450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3152" y="3220475"/>
                <a:ext cx="275845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69" name="Straight Connector 77">
                <a:extLst>
                  <a:ext uri="{FF2B5EF4-FFF2-40B4-BE49-F238E27FC236}">
                    <a16:creationId xmlns:a16="http://schemas.microsoft.com/office/drawing/2014/main" id="{21794C20-D4B9-7236-7ABA-49649710407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51075" y="3594100"/>
                <a:ext cx="0" cy="190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7" name="Group 99">
              <a:extLst>
                <a:ext uri="{FF2B5EF4-FFF2-40B4-BE49-F238E27FC236}">
                  <a16:creationId xmlns:a16="http://schemas.microsoft.com/office/drawing/2014/main" id="{489CB5F7-1B0C-FFF6-930B-F5DAA2169A72}"/>
                </a:ext>
              </a:extLst>
            </p:cNvPr>
            <p:cNvGrpSpPr/>
            <p:nvPr/>
          </p:nvGrpSpPr>
          <p:grpSpPr>
            <a:xfrm rot="1740863">
              <a:off x="7757979" y="3647988"/>
              <a:ext cx="517065" cy="443515"/>
              <a:chOff x="1992542" y="3341085"/>
              <a:chExt cx="517065" cy="443515"/>
            </a:xfrm>
            <a:solidFill>
              <a:srgbClr val="C97BD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6" name="Flowchart: Stored Data 76">
                <a:extLst>
                  <a:ext uri="{FF2B5EF4-FFF2-40B4-BE49-F238E27FC236}">
                    <a16:creationId xmlns:a16="http://schemas.microsoft.com/office/drawing/2014/main" id="{FFB57496-9183-6F3D-7CDA-2466A91A2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3152" y="3220475"/>
                <a:ext cx="275845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67" name="Straight Connector 77">
                <a:extLst>
                  <a:ext uri="{FF2B5EF4-FFF2-40B4-BE49-F238E27FC236}">
                    <a16:creationId xmlns:a16="http://schemas.microsoft.com/office/drawing/2014/main" id="{D0D50235-A71C-165C-83F0-75A6D7FBFB2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51075" y="3594100"/>
                <a:ext cx="0" cy="190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8" name="Group 102">
              <a:extLst>
                <a:ext uri="{FF2B5EF4-FFF2-40B4-BE49-F238E27FC236}">
                  <a16:creationId xmlns:a16="http://schemas.microsoft.com/office/drawing/2014/main" id="{23F1C1B8-6CE9-E1C5-526A-9530FDA15235}"/>
                </a:ext>
              </a:extLst>
            </p:cNvPr>
            <p:cNvGrpSpPr/>
            <p:nvPr/>
          </p:nvGrpSpPr>
          <p:grpSpPr>
            <a:xfrm rot="19415671">
              <a:off x="5313214" y="3698257"/>
              <a:ext cx="517065" cy="443515"/>
              <a:chOff x="1992541" y="3341085"/>
              <a:chExt cx="517065" cy="443515"/>
            </a:xfrm>
            <a:solidFill>
              <a:srgbClr val="C97BD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4" name="Flowchart: Stored Data 76">
                <a:extLst>
                  <a:ext uri="{FF2B5EF4-FFF2-40B4-BE49-F238E27FC236}">
                    <a16:creationId xmlns:a16="http://schemas.microsoft.com/office/drawing/2014/main" id="{94BD47FF-B573-231D-EEB0-D74BAC15D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3151" y="3220475"/>
                <a:ext cx="275845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65" name="Straight Connector 77">
                <a:extLst>
                  <a:ext uri="{FF2B5EF4-FFF2-40B4-BE49-F238E27FC236}">
                    <a16:creationId xmlns:a16="http://schemas.microsoft.com/office/drawing/2014/main" id="{4E3E638B-C835-39A4-262B-EB8239C8A3C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51075" y="3594100"/>
                <a:ext cx="0" cy="190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49" name="Group 105">
              <a:extLst>
                <a:ext uri="{FF2B5EF4-FFF2-40B4-BE49-F238E27FC236}">
                  <a16:creationId xmlns:a16="http://schemas.microsoft.com/office/drawing/2014/main" id="{8CB0188F-FC3E-4CFE-F017-1C63AF453D95}"/>
                </a:ext>
              </a:extLst>
            </p:cNvPr>
            <p:cNvGrpSpPr/>
            <p:nvPr/>
          </p:nvGrpSpPr>
          <p:grpSpPr>
            <a:xfrm rot="20404890">
              <a:off x="5790467" y="3368359"/>
              <a:ext cx="517065" cy="443515"/>
              <a:chOff x="1992542" y="3341085"/>
              <a:chExt cx="517065" cy="443515"/>
            </a:xfrm>
            <a:solidFill>
              <a:srgbClr val="C97BD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2" name="Flowchart: Stored Data 76">
                <a:extLst>
                  <a:ext uri="{FF2B5EF4-FFF2-40B4-BE49-F238E27FC236}">
                    <a16:creationId xmlns:a16="http://schemas.microsoft.com/office/drawing/2014/main" id="{947F6A37-CBEA-2214-1E7D-5FBCC50C2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3152" y="3220475"/>
                <a:ext cx="275845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63" name="Straight Connector 77">
                <a:extLst>
                  <a:ext uri="{FF2B5EF4-FFF2-40B4-BE49-F238E27FC236}">
                    <a16:creationId xmlns:a16="http://schemas.microsoft.com/office/drawing/2014/main" id="{FA18A6D6-CE38-872A-44EB-235EC46CF1E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51075" y="3594100"/>
                <a:ext cx="0" cy="190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50" name="Group 69">
              <a:extLst>
                <a:ext uri="{FF2B5EF4-FFF2-40B4-BE49-F238E27FC236}">
                  <a16:creationId xmlns:a16="http://schemas.microsoft.com/office/drawing/2014/main" id="{B25BDE98-2185-3872-74E6-06275667C7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2230" y="3263298"/>
              <a:ext cx="517065" cy="443515"/>
              <a:chOff x="1992542" y="3341086"/>
              <a:chExt cx="517065" cy="4435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0" name="Flowchart: Stored Data 76">
                <a:extLst>
                  <a:ext uri="{FF2B5EF4-FFF2-40B4-BE49-F238E27FC236}">
                    <a16:creationId xmlns:a16="http://schemas.microsoft.com/office/drawing/2014/main" id="{538164B9-01DE-676D-21D9-50B170A79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3153" y="3220475"/>
                <a:ext cx="275844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cxnSp>
            <p:nvCxnSpPr>
              <p:cNvPr id="161" name="Straight Connector 77">
                <a:extLst>
                  <a:ext uri="{FF2B5EF4-FFF2-40B4-BE49-F238E27FC236}">
                    <a16:creationId xmlns:a16="http://schemas.microsoft.com/office/drawing/2014/main" id="{D8539771-AE19-D473-8DA9-9E2DC7DF3FA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51075" y="3594100"/>
                <a:ext cx="0" cy="190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51" name="Group 117">
              <a:extLst>
                <a:ext uri="{FF2B5EF4-FFF2-40B4-BE49-F238E27FC236}">
                  <a16:creationId xmlns:a16="http://schemas.microsoft.com/office/drawing/2014/main" id="{F5CAFC0F-725C-A060-0250-065A79CA79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4038600"/>
              <a:ext cx="421395" cy="517065"/>
              <a:chOff x="443475" y="4185838"/>
              <a:chExt cx="421713" cy="51864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8" name="Flowchart: Stored Data 79">
                <a:extLst>
                  <a:ext uri="{FF2B5EF4-FFF2-40B4-BE49-F238E27FC236}">
                    <a16:creationId xmlns:a16="http://schemas.microsoft.com/office/drawing/2014/main" id="{5BAF461C-5B3E-7AC6-9777-00FD26CBF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00000">
                <a:off x="443475" y="4185838"/>
                <a:ext cx="276053" cy="518641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cxnSp>
            <p:nvCxnSpPr>
              <p:cNvPr id="159" name="Straight Connector 80">
                <a:extLst>
                  <a:ext uri="{FF2B5EF4-FFF2-40B4-BE49-F238E27FC236}">
                    <a16:creationId xmlns:a16="http://schemas.microsoft.com/office/drawing/2014/main" id="{8599D344-3AB7-1F16-C504-F7BD8B28413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8000000" flipH="1">
                <a:off x="770732" y="4468018"/>
                <a:ext cx="0" cy="1889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52" name="Group 118">
              <a:extLst>
                <a:ext uri="{FF2B5EF4-FFF2-40B4-BE49-F238E27FC236}">
                  <a16:creationId xmlns:a16="http://schemas.microsoft.com/office/drawing/2014/main" id="{10D54D26-4B05-F002-5448-A503756FED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1175" y="4141185"/>
              <a:ext cx="517065" cy="391128"/>
              <a:chOff x="3701487" y="4218972"/>
              <a:chExt cx="517065" cy="3911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6" name="Flowchart: Stored Data 72">
                <a:extLst>
                  <a:ext uri="{FF2B5EF4-FFF2-40B4-BE49-F238E27FC236}">
                    <a16:creationId xmlns:a16="http://schemas.microsoft.com/office/drawing/2014/main" id="{30E997CE-800A-E763-387B-463A15720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881241">
                <a:off x="3822097" y="4098362"/>
                <a:ext cx="275845" cy="517065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cxnSp>
            <p:nvCxnSpPr>
              <p:cNvPr id="157" name="Straight Connector 73">
                <a:extLst>
                  <a:ext uri="{FF2B5EF4-FFF2-40B4-BE49-F238E27FC236}">
                    <a16:creationId xmlns:a16="http://schemas.microsoft.com/office/drawing/2014/main" id="{8C9F381E-BB56-41D0-7621-3D96EA711E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2681241" flipH="1">
                <a:off x="3803650" y="4421188"/>
                <a:ext cx="0" cy="188912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8100" algn="ctr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53" name="Group 119">
              <a:extLst>
                <a:ext uri="{FF2B5EF4-FFF2-40B4-BE49-F238E27FC236}">
                  <a16:creationId xmlns:a16="http://schemas.microsoft.com/office/drawing/2014/main" id="{E07D6F03-B577-0AC6-D9CD-88B681458D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2432" y="5396672"/>
              <a:ext cx="184731" cy="772097"/>
              <a:chOff x="4837780" y="5335896"/>
              <a:chExt cx="147890" cy="1340820"/>
            </a:xfrm>
          </p:grpSpPr>
          <p:sp>
            <p:nvSpPr>
              <p:cNvPr id="154" name="Flowchart: Stored Data 66">
                <a:extLst>
                  <a:ext uri="{FF2B5EF4-FFF2-40B4-BE49-F238E27FC236}">
                    <a16:creationId xmlns:a16="http://schemas.microsoft.com/office/drawing/2014/main" id="{E3372670-28EA-97A1-6AD9-23B56D1F7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241315" y="5932361"/>
                <a:ext cx="1340820" cy="147890"/>
              </a:xfrm>
              <a:prstGeom prst="flowChartOnlineStorage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vert="eaVert" wrap="none" tIns="91440" bIns="9144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ACA095"/>
                  </a:buClr>
                  <a:buSzPct val="115000"/>
                  <a:buFont typeface="Symbol" pitchFamily="18" charset="2"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55" name="Straight Connector 68">
                <a:extLst>
                  <a:ext uri="{FF2B5EF4-FFF2-40B4-BE49-F238E27FC236}">
                    <a16:creationId xmlns:a16="http://schemas.microsoft.com/office/drawing/2014/main" id="{62C968CB-EC97-07EF-18E7-639BCA151EF5}"/>
                  </a:ext>
                </a:extLst>
              </p:cNvPr>
              <p:cNvCxnSpPr>
                <a:cxnSpLocks noChangeShapeType="1"/>
                <a:stCxn id="154" idx="1"/>
              </p:cNvCxnSpPr>
              <p:nvPr/>
            </p:nvCxnSpPr>
            <p:spPr bwMode="auto">
              <a:xfrm flipV="1">
                <a:off x="4911725" y="6259516"/>
                <a:ext cx="10" cy="4172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BD405529-1291-1FD5-B23F-E4AFD4355C1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47" y="334921"/>
            <a:ext cx="604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48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n-US" dirty="0"/>
              <a:t>Diseño del estudio BLISS-LN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_tradnl"/>
              <a:t>Estudio fase 3, multicéntrico, aleatorizado, doble ciego, controlado con placebo, de 104 semanas de duración en 448 pacientes adultos con NL  activa grave</a:t>
            </a:r>
            <a:r>
              <a:rPr lang="es-ES_tradnl" baseline="30000"/>
              <a:t>1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7"/>
          </p:nvPr>
        </p:nvSpPr>
        <p:spPr>
          <a:xfrm>
            <a:off x="464333" y="6365600"/>
            <a:ext cx="9522872" cy="246221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58" name="Text Placeholder 57"/>
          <p:cNvSpPr>
            <a:spLocks noGrp="1"/>
          </p:cNvSpPr>
          <p:nvPr>
            <p:ph type="body" sz="quarter" idx="28"/>
          </p:nvPr>
        </p:nvSpPr>
        <p:spPr>
          <a:xfrm>
            <a:off x="474772" y="6688045"/>
            <a:ext cx="11497104" cy="12311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cxnSp>
        <p:nvCxnSpPr>
          <p:cNvPr id="30" name="Straight Arrow Connector 29"/>
          <p:cNvCxnSpPr>
            <a:cxnSpLocks/>
            <a:stCxn id="43" idx="2"/>
            <a:endCxn id="50" idx="0"/>
          </p:cNvCxnSpPr>
          <p:nvPr/>
        </p:nvCxnSpPr>
        <p:spPr bwMode="auto">
          <a:xfrm flipH="1">
            <a:off x="11017694" y="2425176"/>
            <a:ext cx="1" cy="1763933"/>
          </a:xfrm>
          <a:prstGeom prst="straightConnector1">
            <a:avLst/>
          </a:prstGeom>
          <a:ln w="9525">
            <a:solidFill>
              <a:schemeClr val="accent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lowchart: Decision 49"/>
          <p:cNvSpPr/>
          <p:nvPr/>
        </p:nvSpPr>
        <p:spPr bwMode="auto">
          <a:xfrm>
            <a:off x="10409152" y="4189109"/>
            <a:ext cx="1217083" cy="678867"/>
          </a:xfrm>
          <a:prstGeom prst="flowChartDecision">
            <a:avLst/>
          </a:prstGeom>
          <a:solidFill>
            <a:schemeClr val="accent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defTabSz="1219140" eaLnBrk="0" hangingPunct="0">
              <a:buClr>
                <a:srgbClr val="FFFFFF"/>
              </a:buClr>
              <a:defRPr/>
            </a:pPr>
            <a:r>
              <a:rPr lang="es-ES_tradnl" sz="1067" b="1" kern="0">
                <a:solidFill>
                  <a:srgbClr val="FFFFFF"/>
                </a:solidFill>
                <a:latin typeface="Arial"/>
              </a:rPr>
              <a:t>Fin del estudio</a:t>
            </a:r>
          </a:p>
        </p:txBody>
      </p:sp>
      <p:sp>
        <p:nvSpPr>
          <p:cNvPr id="43" name="Rectangle 62"/>
          <p:cNvSpPr>
            <a:spLocks noChangeArrowheads="1"/>
          </p:cNvSpPr>
          <p:nvPr/>
        </p:nvSpPr>
        <p:spPr bwMode="auto">
          <a:xfrm>
            <a:off x="10398371" y="2148177"/>
            <a:ext cx="12386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1219140"/>
            <a:r>
              <a:rPr lang="es-ES_tradnl" sz="1200" b="1">
                <a:solidFill>
                  <a:srgbClr val="544F40"/>
                </a:solidFill>
                <a:latin typeface="Arial"/>
              </a:rPr>
              <a:t>Semana 128</a:t>
            </a:r>
            <a:endParaRPr lang="es-ES_tradnl" sz="1200">
              <a:solidFill>
                <a:srgbClr val="544F40"/>
              </a:solidFill>
              <a:latin typeface="Arial"/>
            </a:endParaRPr>
          </a:p>
        </p:txBody>
      </p:sp>
      <p:cxnSp>
        <p:nvCxnSpPr>
          <p:cNvPr id="100" name="Straight Arrow Connector 99"/>
          <p:cNvCxnSpPr>
            <a:stCxn id="101" idx="2"/>
          </p:cNvCxnSpPr>
          <p:nvPr/>
        </p:nvCxnSpPr>
        <p:spPr bwMode="auto">
          <a:xfrm flipH="1">
            <a:off x="4345992" y="2541667"/>
            <a:ext cx="1" cy="165505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26"/>
          <p:cNvSpPr>
            <a:spLocks noChangeArrowheads="1"/>
          </p:cNvSpPr>
          <p:nvPr/>
        </p:nvSpPr>
        <p:spPr bwMode="auto">
          <a:xfrm>
            <a:off x="3852909" y="2121103"/>
            <a:ext cx="98616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40"/>
            <a:r>
              <a:rPr lang="es-ES_tradnl" sz="1200" b="1">
                <a:solidFill>
                  <a:srgbClr val="15717D"/>
                </a:solidFill>
                <a:latin typeface="Arial"/>
              </a:rPr>
              <a:t>Semana 24</a:t>
            </a:r>
          </a:p>
          <a:p>
            <a:pPr algn="ctr" defTabSz="1219140"/>
            <a:r>
              <a:rPr lang="es-ES_tradnl" sz="933" b="1">
                <a:solidFill>
                  <a:srgbClr val="15717D"/>
                </a:solidFill>
                <a:latin typeface="Arial"/>
              </a:rPr>
              <a:t>GC≤10mg/día</a:t>
            </a:r>
          </a:p>
        </p:txBody>
      </p:sp>
      <p:cxnSp>
        <p:nvCxnSpPr>
          <p:cNvPr id="24" name="Straight Arrow Connector 23"/>
          <p:cNvCxnSpPr>
            <a:stCxn id="42" idx="2"/>
          </p:cNvCxnSpPr>
          <p:nvPr/>
        </p:nvCxnSpPr>
        <p:spPr bwMode="auto">
          <a:xfrm>
            <a:off x="9419530" y="2425174"/>
            <a:ext cx="0" cy="1737657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9419522" y="2628580"/>
            <a:ext cx="1587087" cy="0"/>
          </a:xfrm>
          <a:prstGeom prst="straightConnector1">
            <a:avLst/>
          </a:prstGeom>
          <a:ln w="31750">
            <a:solidFill>
              <a:srgbClr val="E49B1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3862384" y="3031984"/>
            <a:ext cx="5557139" cy="0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3862384" y="3635375"/>
            <a:ext cx="5557139" cy="0"/>
          </a:xfrm>
          <a:prstGeom prst="straightConnector1">
            <a:avLst/>
          </a:prstGeom>
          <a:ln w="25400">
            <a:solidFill>
              <a:schemeClr val="accent4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3066506" y="3030399"/>
            <a:ext cx="795879" cy="307797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3066505" y="3344543"/>
            <a:ext cx="809691" cy="290832"/>
          </a:xfrm>
          <a:prstGeom prst="straightConnector1">
            <a:avLst/>
          </a:prstGeom>
          <a:ln w="25400">
            <a:solidFill>
              <a:schemeClr val="accent4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H="1">
            <a:off x="3070428" y="2622747"/>
            <a:ext cx="0" cy="188976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7426" idx="2"/>
          </p:cNvCxnSpPr>
          <p:nvPr/>
        </p:nvCxnSpPr>
        <p:spPr bwMode="auto">
          <a:xfrm flipH="1">
            <a:off x="6206216" y="2387585"/>
            <a:ext cx="1" cy="1798615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6" name="Rectangle 26"/>
          <p:cNvSpPr>
            <a:spLocks noChangeArrowheads="1"/>
          </p:cNvSpPr>
          <p:nvPr/>
        </p:nvSpPr>
        <p:spPr bwMode="auto">
          <a:xfrm>
            <a:off x="5713133" y="2110586"/>
            <a:ext cx="9861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40"/>
            <a:r>
              <a:rPr lang="es-ES_tradnl" sz="1200" b="1">
                <a:solidFill>
                  <a:srgbClr val="15717D"/>
                </a:solidFill>
                <a:latin typeface="Arial"/>
              </a:rPr>
              <a:t>Semana 52</a:t>
            </a:r>
            <a:endParaRPr lang="es-ES_tradnl" sz="1200">
              <a:solidFill>
                <a:srgbClr val="15717D"/>
              </a:solidFill>
              <a:latin typeface="Arial"/>
            </a:endParaRPr>
          </a:p>
        </p:txBody>
      </p:sp>
      <p:sp>
        <p:nvSpPr>
          <p:cNvPr id="17430" name="TextBox 30"/>
          <p:cNvSpPr txBox="1">
            <a:spLocks noChangeArrowheads="1"/>
          </p:cNvSpPr>
          <p:nvPr/>
        </p:nvSpPr>
        <p:spPr bwMode="auto">
          <a:xfrm>
            <a:off x="5607663" y="4486539"/>
            <a:ext cx="1561047" cy="764349"/>
          </a:xfrm>
          <a:prstGeom prst="round2Diag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140" eaLnBrk="1" hangingPunct="1">
              <a:buClr>
                <a:srgbClr val="544F40"/>
              </a:buClr>
            </a:pPr>
            <a:r>
              <a:rPr lang="es-ES_tradnl" sz="1067" b="1">
                <a:solidFill>
                  <a:srgbClr val="FFFFFF"/>
                </a:solidFill>
                <a:latin typeface="Arial"/>
              </a:rPr>
              <a:t>Variable secundaria principal:</a:t>
            </a:r>
          </a:p>
          <a:p>
            <a:pPr algn="ctr" defTabSz="1219140" eaLnBrk="1" hangingPunct="1">
              <a:buClr>
                <a:srgbClr val="544F40"/>
              </a:buClr>
            </a:pPr>
            <a:r>
              <a:rPr lang="es-ES_tradnl" sz="1067">
                <a:solidFill>
                  <a:srgbClr val="FFFFFF"/>
                </a:solidFill>
                <a:latin typeface="Arial"/>
              </a:rPr>
              <a:t>PERR</a:t>
            </a:r>
            <a:endParaRPr lang="es-ES_tradnl" sz="1067" baseline="30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8429891" y="4142868"/>
            <a:ext cx="2007197" cy="678867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8000" tIns="0" rIns="48000" bIns="0" anchor="ctr" anchorCtr="0">
            <a:noAutofit/>
          </a:bodyPr>
          <a:lstStyle/>
          <a:p>
            <a:pPr algn="ctr" defTabSz="1219140">
              <a:lnSpc>
                <a:spcPct val="90000"/>
              </a:lnSpc>
              <a:buClr>
                <a:srgbClr val="544F40"/>
              </a:buClr>
              <a:defRPr/>
            </a:pPr>
            <a:r>
              <a:rPr lang="es-ES_tradnl" sz="1200" b="1">
                <a:solidFill>
                  <a:srgbClr val="FFFFFF"/>
                </a:solidFill>
                <a:latin typeface="Arial"/>
              </a:rPr>
              <a:t>Variable primaria:</a:t>
            </a:r>
          </a:p>
          <a:p>
            <a:pPr algn="ctr" defTabSz="1219140">
              <a:lnSpc>
                <a:spcPct val="90000"/>
              </a:lnSpc>
              <a:buClr>
                <a:srgbClr val="544F40"/>
              </a:buClr>
              <a:defRPr/>
            </a:pPr>
            <a:r>
              <a:rPr lang="es-ES_tradnl" sz="1200">
                <a:solidFill>
                  <a:srgbClr val="FFFFFF"/>
                </a:solidFill>
                <a:latin typeface="Arial"/>
              </a:rPr>
              <a:t>PERR</a:t>
            </a:r>
            <a:endParaRPr lang="es-ES_tradnl" sz="1200" baseline="30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432" name="TextBox 32"/>
          <p:cNvSpPr txBox="1">
            <a:spLocks noChangeArrowheads="1"/>
          </p:cNvSpPr>
          <p:nvPr/>
        </p:nvSpPr>
        <p:spPr bwMode="auto">
          <a:xfrm>
            <a:off x="8343554" y="4778414"/>
            <a:ext cx="2250108" cy="715121"/>
          </a:xfrm>
          <a:prstGeom prst="round2Diag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140" eaLnBrk="1" hangingPunct="1">
              <a:buClr>
                <a:srgbClr val="544F40"/>
              </a:buClr>
            </a:pPr>
            <a:r>
              <a:rPr lang="es-ES_tradnl" sz="1067" b="1">
                <a:solidFill>
                  <a:srgbClr val="FFFFFF"/>
                </a:solidFill>
                <a:latin typeface="Arial"/>
              </a:rPr>
              <a:t>Variables secundarias:</a:t>
            </a:r>
          </a:p>
          <a:p>
            <a:pPr algn="ctr" defTabSz="1219140" eaLnBrk="1" hangingPunct="1">
              <a:buClr>
                <a:srgbClr val="544F40"/>
              </a:buClr>
            </a:pPr>
            <a:r>
              <a:rPr lang="es-ES_tradnl" sz="1067">
                <a:solidFill>
                  <a:srgbClr val="FFFFFF"/>
                </a:solidFill>
                <a:latin typeface="Arial"/>
              </a:rPr>
              <a:t>ORR, tiempo hasta la muerte o acontecimiento  relacionado con enfermedad renal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1669203" y="2626996"/>
            <a:ext cx="1397303" cy="8929"/>
          </a:xfrm>
          <a:prstGeom prst="straightConnector1">
            <a:avLst/>
          </a:prstGeom>
          <a:ln w="25400">
            <a:solidFill>
              <a:schemeClr val="accent3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 bwMode="auto">
          <a:xfrm>
            <a:off x="1633129" y="2455953"/>
            <a:ext cx="0" cy="1511185"/>
          </a:xfrm>
          <a:prstGeom prst="straightConnector1">
            <a:avLst/>
          </a:prstGeom>
          <a:ln w="9525">
            <a:solidFill>
              <a:schemeClr val="accent3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7" name="Rectangle 40"/>
          <p:cNvSpPr>
            <a:spLocks noChangeArrowheads="1"/>
          </p:cNvSpPr>
          <p:nvPr/>
        </p:nvSpPr>
        <p:spPr bwMode="auto">
          <a:xfrm>
            <a:off x="1297432" y="2148175"/>
            <a:ext cx="688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40"/>
            <a:r>
              <a:rPr lang="es-ES_tradnl" sz="1200" b="1">
                <a:solidFill>
                  <a:srgbClr val="008A00"/>
                </a:solidFill>
                <a:latin typeface="Arial"/>
              </a:rPr>
              <a:t>Día -60</a:t>
            </a:r>
            <a:endParaRPr lang="es-ES_tradnl" sz="1200">
              <a:solidFill>
                <a:srgbClr val="008A00"/>
              </a:solidFill>
              <a:latin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066506" y="2626993"/>
            <a:ext cx="6353017" cy="0"/>
          </a:xfrm>
          <a:prstGeom prst="straightConnector1">
            <a:avLst/>
          </a:prstGeom>
          <a:ln w="317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9" name="Rectangle 44"/>
          <p:cNvSpPr>
            <a:spLocks noChangeArrowheads="1"/>
          </p:cNvSpPr>
          <p:nvPr/>
        </p:nvSpPr>
        <p:spPr bwMode="auto">
          <a:xfrm>
            <a:off x="2769045" y="4456435"/>
            <a:ext cx="593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40"/>
            <a:r>
              <a:rPr lang="es-ES_tradnl" sz="1200" b="1">
                <a:solidFill>
                  <a:srgbClr val="544F40"/>
                </a:solidFill>
                <a:latin typeface="Arial"/>
              </a:rPr>
              <a:t>Basal</a:t>
            </a:r>
            <a:endParaRPr lang="es-ES_tradnl" sz="1200">
              <a:solidFill>
                <a:srgbClr val="544F40"/>
              </a:solidFill>
              <a:latin typeface="Arial"/>
            </a:endParaRPr>
          </a:p>
        </p:txBody>
      </p:sp>
      <p:sp>
        <p:nvSpPr>
          <p:cNvPr id="17444" name="Rectangle 50"/>
          <p:cNvSpPr>
            <a:spLocks noChangeArrowheads="1"/>
          </p:cNvSpPr>
          <p:nvPr/>
        </p:nvSpPr>
        <p:spPr bwMode="auto">
          <a:xfrm>
            <a:off x="4259898" y="1687399"/>
            <a:ext cx="33732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40"/>
            <a:r>
              <a:rPr lang="es-ES_tradnl" sz="1333" b="1">
                <a:solidFill>
                  <a:srgbClr val="544F40"/>
                </a:solidFill>
                <a:latin typeface="Arial"/>
              </a:rPr>
              <a:t> Tratamiento doble ciego 104 </a:t>
            </a:r>
            <a:r>
              <a:rPr lang="es-ES_tradnl" sz="1333" b="1" err="1">
                <a:solidFill>
                  <a:srgbClr val="544F40"/>
                </a:solidFill>
                <a:latin typeface="Arial"/>
              </a:rPr>
              <a:t>semanas</a:t>
            </a:r>
            <a:r>
              <a:rPr lang="es-ES_tradnl" sz="1333" b="1" baseline="30000" err="1">
                <a:solidFill>
                  <a:srgbClr val="544F40"/>
                </a:solidFill>
                <a:latin typeface="Arial"/>
              </a:rPr>
              <a:t>a</a:t>
            </a:r>
            <a:endParaRPr lang="es-ES_tradnl" sz="1333" b="1" baseline="30000">
              <a:solidFill>
                <a:srgbClr val="544F40"/>
              </a:solidFill>
              <a:latin typeface="Arial"/>
            </a:endParaRPr>
          </a:p>
        </p:txBody>
      </p:sp>
      <p:sp>
        <p:nvSpPr>
          <p:cNvPr id="17445" name="Rectangle 51"/>
          <p:cNvSpPr>
            <a:spLocks noChangeArrowheads="1"/>
          </p:cNvSpPr>
          <p:nvPr/>
        </p:nvSpPr>
        <p:spPr bwMode="auto">
          <a:xfrm>
            <a:off x="8806337" y="1695358"/>
            <a:ext cx="29519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219140"/>
            <a:r>
              <a:rPr lang="es-ES_tradnl" sz="1200" b="1">
                <a:solidFill>
                  <a:srgbClr val="E49B13"/>
                </a:solidFill>
                <a:latin typeface="Arial"/>
              </a:rPr>
              <a:t>6 meses extensión </a:t>
            </a:r>
            <a:r>
              <a:rPr lang="es-ES_tradnl" sz="1200" b="1" err="1">
                <a:solidFill>
                  <a:srgbClr val="E49B13"/>
                </a:solidFill>
                <a:latin typeface="Arial"/>
              </a:rPr>
              <a:t>abierta</a:t>
            </a:r>
            <a:r>
              <a:rPr lang="es-ES_tradnl" sz="1200" b="1" baseline="30000" err="1">
                <a:solidFill>
                  <a:srgbClr val="E49B13"/>
                </a:solidFill>
                <a:latin typeface="Arial"/>
              </a:rPr>
              <a:t>b</a:t>
            </a:r>
            <a:endParaRPr lang="es-ES_tradnl" sz="1200" b="1" baseline="30000">
              <a:solidFill>
                <a:srgbClr val="E49B13"/>
              </a:solidFill>
              <a:latin typeface="Arial"/>
            </a:endParaRPr>
          </a:p>
        </p:txBody>
      </p:sp>
      <p:sp>
        <p:nvSpPr>
          <p:cNvPr id="17446" name="Rectangle 21"/>
          <p:cNvSpPr>
            <a:spLocks noChangeArrowheads="1"/>
          </p:cNvSpPr>
          <p:nvPr/>
        </p:nvSpPr>
        <p:spPr bwMode="auto">
          <a:xfrm>
            <a:off x="3253843" y="2878320"/>
            <a:ext cx="6077752" cy="295571"/>
          </a:xfrm>
          <a:prstGeom prst="roundRect">
            <a:avLst>
              <a:gd name="adj" fmla="val 50000"/>
            </a:avLst>
          </a:prstGeom>
          <a:gradFill>
            <a:gsLst>
              <a:gs pos="44000">
                <a:schemeClr val="bg2">
                  <a:lumMod val="20000"/>
                  <a:lumOff val="80000"/>
                </a:schemeClr>
              </a:gs>
              <a:gs pos="81000">
                <a:schemeClr val="bg2">
                  <a:lumMod val="40000"/>
                  <a:lumOff val="60000"/>
                </a:schemeClr>
              </a:gs>
            </a:gsLst>
            <a:lin ang="10800000" scaled="1"/>
          </a:gradFill>
          <a:ln>
            <a:noFill/>
          </a:ln>
        </p:spPr>
        <p:txBody>
          <a:bodyPr wrap="none" lIns="24384" tIns="24384" rIns="24384" bIns="24384" anchor="ctr" anchorCtr="0">
            <a:noAutofit/>
          </a:bodyPr>
          <a:lstStyle/>
          <a:p>
            <a:pPr algn="ctr" defTabSz="1219140"/>
            <a:r>
              <a:rPr lang="es-ES_tradnl" sz="1400" b="1">
                <a:solidFill>
                  <a:srgbClr val="544F40"/>
                </a:solidFill>
                <a:latin typeface="Arial"/>
              </a:rPr>
              <a:t>10mg/kg </a:t>
            </a:r>
            <a:r>
              <a:rPr lang="es-ES_tradnl" sz="1400" b="1" err="1">
                <a:solidFill>
                  <a:srgbClr val="544F40"/>
                </a:solidFill>
                <a:latin typeface="Arial"/>
              </a:rPr>
              <a:t>belimumab</a:t>
            </a:r>
            <a:r>
              <a:rPr lang="es-ES_tradnl" sz="1400" b="1">
                <a:solidFill>
                  <a:srgbClr val="544F40"/>
                </a:solidFill>
                <a:latin typeface="Arial"/>
              </a:rPr>
              <a:t> +  terapia </a:t>
            </a:r>
            <a:r>
              <a:rPr lang="es-ES_tradnl" sz="1400" b="1" err="1">
                <a:solidFill>
                  <a:srgbClr val="544F40"/>
                </a:solidFill>
                <a:latin typeface="Arial"/>
              </a:rPr>
              <a:t>estándar</a:t>
            </a:r>
            <a:r>
              <a:rPr lang="es-ES_tradnl" sz="1400" b="1" baseline="30000" err="1">
                <a:solidFill>
                  <a:srgbClr val="544F40"/>
                </a:solidFill>
                <a:latin typeface="Arial"/>
              </a:rPr>
              <a:t>d</a:t>
            </a:r>
            <a:endParaRPr lang="es-ES_tradnl" sz="1400" b="1" baseline="30000">
              <a:solidFill>
                <a:srgbClr val="544F40"/>
              </a:solidFill>
              <a:latin typeface="Arial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191815" y="3490493"/>
            <a:ext cx="6139781" cy="295571"/>
          </a:xfrm>
          <a:prstGeom prst="roundRect">
            <a:avLst>
              <a:gd name="adj" fmla="val 50000"/>
            </a:avLst>
          </a:prstGeom>
          <a:gradFill>
            <a:gsLst>
              <a:gs pos="44000">
                <a:schemeClr val="accent4">
                  <a:lumMod val="20000"/>
                  <a:lumOff val="80000"/>
                </a:schemeClr>
              </a:gs>
              <a:gs pos="81000">
                <a:schemeClr val="accent4">
                  <a:lumMod val="40000"/>
                  <a:lumOff val="60000"/>
                </a:schemeClr>
              </a:gs>
            </a:gsLst>
            <a:lin ang="10800000" scaled="1"/>
          </a:gradFill>
        </p:spPr>
        <p:txBody>
          <a:bodyPr wrap="none" lIns="24384" tIns="24384" rIns="24384" bIns="24384" anchor="ctr" anchorCtr="0">
            <a:noAutofit/>
          </a:bodyPr>
          <a:lstStyle/>
          <a:p>
            <a:pPr algn="ctr" defTabSz="1219140">
              <a:defRPr/>
            </a:pPr>
            <a:r>
              <a:rPr lang="es-ES_tradnl" sz="1400" b="1">
                <a:solidFill>
                  <a:srgbClr val="544F40"/>
                </a:solidFill>
                <a:latin typeface="Arial"/>
              </a:rPr>
              <a:t>Placebo + terapia </a:t>
            </a:r>
            <a:r>
              <a:rPr lang="es-ES_tradnl" sz="1400" b="1" err="1">
                <a:solidFill>
                  <a:srgbClr val="544F40"/>
                </a:solidFill>
                <a:latin typeface="Arial"/>
              </a:rPr>
              <a:t>estándar</a:t>
            </a:r>
            <a:r>
              <a:rPr lang="es-ES_tradnl" sz="1400" b="1" baseline="30000" err="1">
                <a:solidFill>
                  <a:srgbClr val="544F40"/>
                </a:solidFill>
                <a:latin typeface="Arial"/>
              </a:rPr>
              <a:t>d</a:t>
            </a:r>
            <a:endParaRPr lang="es-ES_tradnl" sz="1400" b="1" baseline="30000">
              <a:solidFill>
                <a:srgbClr val="544F40"/>
              </a:solidFill>
              <a:latin typeface="Arial"/>
            </a:endParaRPr>
          </a:p>
        </p:txBody>
      </p:sp>
      <p:sp>
        <p:nvSpPr>
          <p:cNvPr id="17413" name="Rectangle 60"/>
          <p:cNvSpPr>
            <a:spLocks noChangeArrowheads="1"/>
          </p:cNvSpPr>
          <p:nvPr/>
        </p:nvSpPr>
        <p:spPr bwMode="auto">
          <a:xfrm>
            <a:off x="2790628" y="2148175"/>
            <a:ext cx="5517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40"/>
            <a:r>
              <a:rPr lang="es-ES_tradnl" sz="1200" b="1">
                <a:solidFill>
                  <a:srgbClr val="15717D"/>
                </a:solidFill>
                <a:latin typeface="Arial"/>
              </a:rPr>
              <a:t>Día 0</a:t>
            </a:r>
            <a:endParaRPr lang="es-ES_tradnl" sz="1200">
              <a:solidFill>
                <a:srgbClr val="15717D"/>
              </a:solidFill>
              <a:latin typeface="Arial"/>
            </a:endParaRPr>
          </a:p>
        </p:txBody>
      </p:sp>
      <p:sp>
        <p:nvSpPr>
          <p:cNvPr id="42" name="Rectangle 61"/>
          <p:cNvSpPr>
            <a:spLocks noChangeArrowheads="1"/>
          </p:cNvSpPr>
          <p:nvPr/>
        </p:nvSpPr>
        <p:spPr bwMode="auto">
          <a:xfrm>
            <a:off x="8883967" y="2148175"/>
            <a:ext cx="10711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40"/>
            <a:r>
              <a:rPr lang="es-ES_tradnl" sz="1200" b="1">
                <a:solidFill>
                  <a:srgbClr val="15717D"/>
                </a:solidFill>
                <a:latin typeface="Arial"/>
              </a:rPr>
              <a:t>Semana 104</a:t>
            </a:r>
            <a:endParaRPr lang="es-ES_tradnl" sz="1200">
              <a:solidFill>
                <a:srgbClr val="15717D"/>
              </a:solidFill>
              <a:latin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02F4293-1042-4219-AD4F-E93BCD7A8AC6}"/>
              </a:ext>
            </a:extLst>
          </p:cNvPr>
          <p:cNvSpPr txBox="1"/>
          <p:nvPr/>
        </p:nvSpPr>
        <p:spPr>
          <a:xfrm rot="16200000">
            <a:off x="2353359" y="3260064"/>
            <a:ext cx="932948" cy="16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10">
              <a:buClr>
                <a:srgbClr val="544F40"/>
              </a:buClr>
            </a:pPr>
            <a:r>
              <a:rPr lang="es-ES_tradnl" sz="1067" b="1">
                <a:solidFill>
                  <a:srgbClr val="40488D"/>
                </a:solidFill>
                <a:latin typeface="Arial"/>
              </a:rPr>
              <a:t>Aleatorización</a:t>
            </a:r>
          </a:p>
        </p:txBody>
      </p:sp>
      <p:sp>
        <p:nvSpPr>
          <p:cNvPr id="83" name="Oval 82"/>
          <p:cNvSpPr/>
          <p:nvPr/>
        </p:nvSpPr>
        <p:spPr bwMode="auto">
          <a:xfrm>
            <a:off x="2947972" y="3222431"/>
            <a:ext cx="243840" cy="243840"/>
          </a:xfrm>
          <a:prstGeom prst="ellipse">
            <a:avLst/>
          </a:prstGeom>
          <a:noFill/>
          <a:ln w="38100">
            <a:solidFill>
              <a:schemeClr val="accent5"/>
            </a:solidFill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96000" rIns="96000" bIns="96000"/>
          <a:lstStyle/>
          <a:p>
            <a:pPr marL="241289" indent="-241289" algn="ctr" defTabSz="1219140" eaLnBrk="0" hangingPunct="0">
              <a:buClr>
                <a:srgbClr val="FFFFFF"/>
              </a:buClr>
              <a:buFont typeface="Arial" pitchFamily="34" charset="0"/>
              <a:buChar char="–"/>
              <a:defRPr/>
            </a:pPr>
            <a:endParaRPr lang="es-ES_tradnl" sz="160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93A776-99F0-4233-B2A0-11EA828E271C}"/>
              </a:ext>
            </a:extLst>
          </p:cNvPr>
          <p:cNvSpPr txBox="1"/>
          <p:nvPr/>
        </p:nvSpPr>
        <p:spPr>
          <a:xfrm>
            <a:off x="1628339" y="4151413"/>
            <a:ext cx="1437672" cy="18877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 defTabSz="914332">
              <a:lnSpc>
                <a:spcPct val="150000"/>
              </a:lnSpc>
            </a:pPr>
            <a:r>
              <a:rPr lang="es-ES_tradnl" sz="933" b="1">
                <a:solidFill>
                  <a:srgbClr val="FFFFFF">
                    <a:lumMod val="50000"/>
                  </a:srgbClr>
                </a:solidFill>
                <a:latin typeface="Arial"/>
              </a:rPr>
              <a:t>Comienzo TE inducción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F8FD828-7381-40BA-9F78-F44D39A50EE8}"/>
              </a:ext>
            </a:extLst>
          </p:cNvPr>
          <p:cNvCxnSpPr>
            <a:cxnSpLocks/>
          </p:cNvCxnSpPr>
          <p:nvPr/>
        </p:nvCxnSpPr>
        <p:spPr>
          <a:xfrm flipV="1">
            <a:off x="1641941" y="4081360"/>
            <a:ext cx="1424071" cy="10429"/>
          </a:xfrm>
          <a:prstGeom prst="straightConnector1">
            <a:avLst/>
          </a:prstGeom>
          <a:ln w="6350">
            <a:solidFill>
              <a:schemeClr val="bg1">
                <a:lumMod val="6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3" name="Right Brace 122"/>
          <p:cNvSpPr/>
          <p:nvPr/>
        </p:nvSpPr>
        <p:spPr>
          <a:xfrm>
            <a:off x="9483145" y="3030399"/>
            <a:ext cx="122731" cy="604976"/>
          </a:xfrm>
          <a:prstGeom prst="rightBrace">
            <a:avLst>
              <a:gd name="adj1" fmla="val 25885"/>
              <a:gd name="adj2" fmla="val 50000"/>
            </a:avLst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s-ES_tradnl" sz="2400">
              <a:solidFill>
                <a:srgbClr val="544F40"/>
              </a:solidFill>
              <a:latin typeface="Arial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B0BEFDA-76C6-4032-BE55-D7EF31CDA34E}"/>
              </a:ext>
            </a:extLst>
          </p:cNvPr>
          <p:cNvSpPr txBox="1"/>
          <p:nvPr/>
        </p:nvSpPr>
        <p:spPr>
          <a:xfrm>
            <a:off x="9661124" y="3010830"/>
            <a:ext cx="1115573" cy="646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914332"/>
            <a:r>
              <a:rPr lang="es-ES_tradnl" sz="1400" b="1">
                <a:solidFill>
                  <a:srgbClr val="F36633"/>
                </a:solidFill>
                <a:latin typeface="Arial"/>
              </a:rPr>
              <a:t>Belimumab </a:t>
            </a:r>
          </a:p>
          <a:p>
            <a:pPr algn="ctr" defTabSz="914332"/>
            <a:r>
              <a:rPr lang="es-ES_tradnl" sz="1400" b="1">
                <a:solidFill>
                  <a:srgbClr val="F36633"/>
                </a:solidFill>
                <a:latin typeface="Arial"/>
              </a:rPr>
              <a:t>10 mg/kg  </a:t>
            </a:r>
          </a:p>
          <a:p>
            <a:pPr algn="ctr" defTabSz="914332"/>
            <a:r>
              <a:rPr lang="es-ES_tradnl" sz="1400" b="1">
                <a:solidFill>
                  <a:srgbClr val="F36633"/>
                </a:solidFill>
                <a:latin typeface="Arial"/>
              </a:rPr>
              <a:t>+ TE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55421" y="3239668"/>
            <a:ext cx="321635" cy="197059"/>
          </a:xfrm>
          <a:prstGeom prst="roundRect">
            <a:avLst/>
          </a:prstGeom>
          <a:gradFill flip="none" rotWithShape="1">
            <a:gsLst>
              <a:gs pos="56000">
                <a:srgbClr val="D83C54"/>
              </a:gs>
              <a:gs pos="0">
                <a:schemeClr val="bg2"/>
              </a:gs>
              <a:gs pos="100000">
                <a:schemeClr val="accent4"/>
              </a:gs>
            </a:gsLst>
            <a:lin ang="0" scaled="1"/>
            <a:tileRect/>
          </a:gradFill>
        </p:spPr>
        <p:txBody>
          <a:bodyPr wrap="none" lIns="24384" tIns="24384" rIns="24384" bIns="24384" anchor="ctr" anchorCtr="0">
            <a:noAutofit/>
          </a:bodyPr>
          <a:lstStyle/>
          <a:p>
            <a:pPr algn="ctr" defTabSz="1219140"/>
            <a:r>
              <a:rPr lang="es-ES_tradnl" sz="1067" b="1">
                <a:solidFill>
                  <a:srgbClr val="FFFFFF"/>
                </a:solidFill>
                <a:latin typeface="Arial"/>
              </a:rPr>
              <a:t>1:1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336" y="5480913"/>
            <a:ext cx="9004273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/>
            <a:r>
              <a:rPr lang="es-ES_tradnl" sz="933" b="1" baseline="30000" err="1">
                <a:solidFill>
                  <a:srgbClr val="544F40"/>
                </a:solidFill>
                <a:latin typeface="Arial"/>
              </a:rPr>
              <a:t>d</a:t>
            </a:r>
            <a:r>
              <a:rPr lang="es-ES_tradnl" sz="933" b="1" err="1">
                <a:solidFill>
                  <a:srgbClr val="544F40"/>
                </a:solidFill>
                <a:latin typeface="Arial"/>
              </a:rPr>
              <a:t>Terapia</a:t>
            </a:r>
            <a:r>
              <a:rPr lang="es-ES_tradnl" sz="933" b="1">
                <a:solidFill>
                  <a:srgbClr val="544F40"/>
                </a:solidFill>
                <a:latin typeface="Arial"/>
              </a:rPr>
              <a:t> estándar= Inducción con </a:t>
            </a:r>
            <a:r>
              <a:rPr lang="es-ES_tradnl" sz="1067" b="1">
                <a:solidFill>
                  <a:srgbClr val="544F40"/>
                </a:solidFill>
                <a:latin typeface="Arial"/>
              </a:rPr>
              <a:t>↑</a:t>
            </a:r>
            <a:r>
              <a:rPr lang="es-ES_tradnl" sz="933" b="1">
                <a:solidFill>
                  <a:srgbClr val="544F40"/>
                </a:solidFill>
                <a:latin typeface="Arial"/>
              </a:rPr>
              <a:t>GC+CYC seguida de </a:t>
            </a:r>
            <a:r>
              <a:rPr lang="es-ES_tradnl" sz="1067" b="1">
                <a:solidFill>
                  <a:srgbClr val="544F40"/>
                </a:solidFill>
                <a:latin typeface="Arial"/>
              </a:rPr>
              <a:t>↓</a:t>
            </a:r>
            <a:r>
              <a:rPr lang="es-ES_tradnl" sz="933" b="1">
                <a:solidFill>
                  <a:srgbClr val="544F40"/>
                </a:solidFill>
                <a:latin typeface="Arial"/>
              </a:rPr>
              <a:t>GC+AZA o inducción con </a:t>
            </a:r>
            <a:r>
              <a:rPr lang="es-ES_tradnl" sz="1067" b="1">
                <a:solidFill>
                  <a:srgbClr val="544F40"/>
                </a:solidFill>
                <a:latin typeface="Arial"/>
              </a:rPr>
              <a:t>↑</a:t>
            </a:r>
            <a:r>
              <a:rPr lang="es-ES_tradnl" sz="933" b="1">
                <a:solidFill>
                  <a:srgbClr val="544F40"/>
                </a:solidFill>
                <a:latin typeface="Arial"/>
              </a:rPr>
              <a:t>GC+MMF seguida de </a:t>
            </a:r>
            <a:r>
              <a:rPr lang="es-ES_tradnl" sz="1067" b="1">
                <a:solidFill>
                  <a:srgbClr val="544F40"/>
                </a:solidFill>
                <a:latin typeface="Arial"/>
              </a:rPr>
              <a:t>↓</a:t>
            </a:r>
            <a:r>
              <a:rPr lang="es-ES_tradnl" sz="933" b="1">
                <a:solidFill>
                  <a:srgbClr val="544F40"/>
                </a:solidFill>
                <a:latin typeface="Arial"/>
              </a:rPr>
              <a:t>GC +MMF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D4F646-6DE5-4565-B970-DF6F26AEC984}"/>
              </a:ext>
            </a:extLst>
          </p:cNvPr>
          <p:cNvSpPr txBox="1"/>
          <p:nvPr/>
        </p:nvSpPr>
        <p:spPr>
          <a:xfrm>
            <a:off x="2362363" y="4840858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>
              <a:buClr>
                <a:srgbClr val="F36633"/>
              </a:buClr>
            </a:pPr>
            <a:r>
              <a:rPr lang="es-ES_tradnl" sz="1600" b="1">
                <a:solidFill>
                  <a:srgbClr val="008A00"/>
                </a:solidFill>
                <a:latin typeface="Arial"/>
              </a:rPr>
              <a:t>INDUCCIÓN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56848F-D8BD-4A9E-B1C1-85D668FB2089}"/>
              </a:ext>
            </a:extLst>
          </p:cNvPr>
          <p:cNvSpPr txBox="1"/>
          <p:nvPr/>
        </p:nvSpPr>
        <p:spPr>
          <a:xfrm>
            <a:off x="4889165" y="4114674"/>
            <a:ext cx="191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>
              <a:buClr>
                <a:srgbClr val="F36633"/>
              </a:buClr>
            </a:pPr>
            <a:r>
              <a:rPr lang="es-ES_tradnl" sz="1600" b="1">
                <a:solidFill>
                  <a:srgbClr val="BC1077"/>
                </a:solidFill>
                <a:latin typeface="Arial"/>
              </a:rPr>
              <a:t>MANTENIMIENTO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965948-439C-4D21-975C-3A3093669FF6}"/>
              </a:ext>
            </a:extLst>
          </p:cNvPr>
          <p:cNvCxnSpPr>
            <a:cxnSpLocks/>
          </p:cNvCxnSpPr>
          <p:nvPr/>
        </p:nvCxnSpPr>
        <p:spPr>
          <a:xfrm flipH="1" flipV="1">
            <a:off x="3363330" y="4081360"/>
            <a:ext cx="981263" cy="5219"/>
          </a:xfrm>
          <a:prstGeom prst="straightConnector1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431FC3-607F-4DE7-AD1A-CE0F35DD410B}"/>
              </a:ext>
            </a:extLst>
          </p:cNvPr>
          <p:cNvCxnSpPr>
            <a:cxnSpLocks/>
          </p:cNvCxnSpPr>
          <p:nvPr/>
        </p:nvCxnSpPr>
        <p:spPr>
          <a:xfrm>
            <a:off x="4360665" y="4081359"/>
            <a:ext cx="5058856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6DBC678-ED0C-4FD8-9237-92BCD9CBAFA1}"/>
              </a:ext>
            </a:extLst>
          </p:cNvPr>
          <p:cNvCxnSpPr>
            <a:cxnSpLocks/>
          </p:cNvCxnSpPr>
          <p:nvPr/>
        </p:nvCxnSpPr>
        <p:spPr>
          <a:xfrm flipH="1">
            <a:off x="1611695" y="4737185"/>
            <a:ext cx="1859655" cy="6457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7155756-C097-465D-B4F7-17F041F363C9}"/>
              </a:ext>
            </a:extLst>
          </p:cNvPr>
          <p:cNvCxnSpPr>
            <a:cxnSpLocks/>
          </p:cNvCxnSpPr>
          <p:nvPr/>
        </p:nvCxnSpPr>
        <p:spPr>
          <a:xfrm flipV="1">
            <a:off x="3253843" y="4731974"/>
            <a:ext cx="1140343" cy="1460"/>
          </a:xfrm>
          <a:prstGeom prst="straightConnector1">
            <a:avLst/>
          </a:prstGeom>
          <a:ln w="19050">
            <a:solidFill>
              <a:schemeClr val="accent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26">
            <a:extLst>
              <a:ext uri="{FF2B5EF4-FFF2-40B4-BE49-F238E27FC236}">
                <a16:creationId xmlns:a16="http://schemas.microsoft.com/office/drawing/2014/main" id="{EF0A7976-230E-48C5-8E6B-EB471CC7D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899" y="2131210"/>
            <a:ext cx="1028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219140"/>
            <a:r>
              <a:rPr lang="es-ES_tradnl" sz="1200" b="1">
                <a:solidFill>
                  <a:srgbClr val="15717D"/>
                </a:solidFill>
                <a:latin typeface="Arial"/>
              </a:rPr>
              <a:t>Sem.4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99B406C-50CB-4138-9244-635BF92E6D16}"/>
              </a:ext>
            </a:extLst>
          </p:cNvPr>
          <p:cNvCxnSpPr>
            <a:cxnSpLocks/>
          </p:cNvCxnSpPr>
          <p:nvPr/>
        </p:nvCxnSpPr>
        <p:spPr bwMode="auto">
          <a:xfrm>
            <a:off x="3408509" y="2505423"/>
            <a:ext cx="251" cy="1725584"/>
          </a:xfrm>
          <a:prstGeom prst="straightConnector1">
            <a:avLst/>
          </a:prstGeom>
          <a:ln w="9525">
            <a:solidFill>
              <a:schemeClr val="accent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0B01C037-81CF-4D01-934B-F197FE13C844}"/>
              </a:ext>
            </a:extLst>
          </p:cNvPr>
          <p:cNvSpPr/>
          <p:nvPr/>
        </p:nvSpPr>
        <p:spPr>
          <a:xfrm>
            <a:off x="412627" y="2748541"/>
            <a:ext cx="1069381" cy="1272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60960" tIns="60960" rIns="60960" bIns="6096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1067" b="1" kern="0" dirty="0">
                <a:solidFill>
                  <a:schemeClr val="tx1">
                    <a:lumMod val="50000"/>
                  </a:schemeClr>
                </a:solidFill>
                <a:latin typeface="Arial"/>
                <a:ea typeface="ＭＳ Ｐゴシック" pitchFamily="34" charset="-128"/>
              </a:rPr>
              <a:t>Pacientes adultos con NL activa: biopsia confirmada, clase III, IV y/o V N = 448</a:t>
            </a:r>
          </a:p>
        </p:txBody>
      </p:sp>
    </p:spTree>
    <p:extLst>
      <p:ext uri="{BB962C8B-B14F-4D97-AF65-F5344CB8AC3E}">
        <p14:creationId xmlns:p14="http://schemas.microsoft.com/office/powerpoint/2010/main" val="2976966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EB9F94-623F-45FC-8E17-50602168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08948D19-FD0C-64F5-7CB3-2F2A07C04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/>
        </p:blipFill>
        <p:spPr>
          <a:xfrm>
            <a:off x="5716059" y="2187505"/>
            <a:ext cx="5865861" cy="41630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306088-B53D-D740-68FD-58A208500B4C}"/>
              </a:ext>
            </a:extLst>
          </p:cNvPr>
          <p:cNvSpPr txBox="1">
            <a:spLocks/>
          </p:cNvSpPr>
          <p:nvPr/>
        </p:nvSpPr>
        <p:spPr>
          <a:xfrm>
            <a:off x="4477019" y="6409923"/>
            <a:ext cx="7505918" cy="839881"/>
          </a:xfrm>
          <a:prstGeom prst="rect">
            <a:avLst/>
          </a:prstGeom>
        </p:spPr>
        <p:txBody>
          <a:bodyPr/>
          <a:lstStyle/>
          <a:p>
            <a:r>
              <a:rPr lang="es-ES" sz="1200" kern="0" dirty="0" err="1">
                <a:solidFill>
                  <a:sysClr val="windowText" lastClr="000000"/>
                </a:solidFill>
              </a:rPr>
              <a:t>Furie</a:t>
            </a:r>
            <a:r>
              <a:rPr lang="es-ES" sz="1200" kern="0" dirty="0">
                <a:solidFill>
                  <a:sysClr val="windowText" lastClr="000000"/>
                </a:solidFill>
              </a:rPr>
              <a:t> et al. </a:t>
            </a:r>
            <a:r>
              <a:rPr lang="es-ES" sz="1200" kern="0" dirty="0" err="1">
                <a:solidFill>
                  <a:sysClr val="windowText" lastClr="000000"/>
                </a:solidFill>
              </a:rPr>
              <a:t>Two-Year</a:t>
            </a:r>
            <a:r>
              <a:rPr lang="es-ES" sz="1200" kern="0" dirty="0">
                <a:solidFill>
                  <a:sysClr val="windowText" lastClr="000000"/>
                </a:solidFill>
              </a:rPr>
              <a:t>, </a:t>
            </a:r>
            <a:r>
              <a:rPr lang="es-ES" sz="1200" kern="0" dirty="0" err="1">
                <a:solidFill>
                  <a:sysClr val="windowText" lastClr="000000"/>
                </a:solidFill>
              </a:rPr>
              <a:t>Randomized</a:t>
            </a:r>
            <a:r>
              <a:rPr lang="es-ES" sz="1200" kern="0" dirty="0">
                <a:solidFill>
                  <a:sysClr val="windowText" lastClr="000000"/>
                </a:solidFill>
              </a:rPr>
              <a:t>, </a:t>
            </a:r>
            <a:r>
              <a:rPr lang="es-ES" sz="1200" kern="0" dirty="0" err="1">
                <a:solidFill>
                  <a:sysClr val="windowText" lastClr="000000"/>
                </a:solidFill>
              </a:rPr>
              <a:t>Controlled</a:t>
            </a:r>
            <a:r>
              <a:rPr lang="es-ES" sz="1200" kern="0" dirty="0">
                <a:solidFill>
                  <a:sysClr val="windowText" lastClr="000000"/>
                </a:solidFill>
              </a:rPr>
              <a:t> Trial </a:t>
            </a:r>
            <a:r>
              <a:rPr lang="es-ES" sz="1200" kern="0" dirty="0" err="1">
                <a:solidFill>
                  <a:sysClr val="windowText" lastClr="000000"/>
                </a:solidFill>
              </a:rPr>
              <a:t>of</a:t>
            </a:r>
            <a:r>
              <a:rPr lang="es-ES" sz="1200" kern="0" dirty="0">
                <a:solidFill>
                  <a:sysClr val="windowText" lastClr="000000"/>
                </a:solidFill>
              </a:rPr>
              <a:t> </a:t>
            </a:r>
            <a:r>
              <a:rPr lang="es-ES" sz="1200" kern="0" dirty="0" err="1">
                <a:solidFill>
                  <a:sysClr val="windowText" lastClr="000000"/>
                </a:solidFill>
              </a:rPr>
              <a:t>Belimumab</a:t>
            </a:r>
            <a:r>
              <a:rPr lang="es-ES" sz="1200" kern="0" dirty="0">
                <a:solidFill>
                  <a:sysClr val="windowText" lastClr="000000"/>
                </a:solidFill>
              </a:rPr>
              <a:t> in Lupus </a:t>
            </a:r>
            <a:r>
              <a:rPr lang="es-ES" sz="1200" kern="0" dirty="0" err="1">
                <a:solidFill>
                  <a:sysClr val="windowText" lastClr="000000"/>
                </a:solidFill>
              </a:rPr>
              <a:t>Nephritis</a:t>
            </a:r>
            <a:r>
              <a:rPr lang="es-ES" sz="1200" kern="0" dirty="0">
                <a:solidFill>
                  <a:sysClr val="windowText" lastClr="000000"/>
                </a:solidFill>
              </a:rPr>
              <a:t>. N Engl J </a:t>
            </a:r>
            <a:r>
              <a:rPr lang="es-ES" sz="1200" kern="0" dirty="0" err="1">
                <a:solidFill>
                  <a:sysClr val="windowText" lastClr="000000"/>
                </a:solidFill>
              </a:rPr>
              <a:t>Med</a:t>
            </a:r>
            <a:r>
              <a:rPr lang="es-ES" sz="1200" kern="0" dirty="0">
                <a:solidFill>
                  <a:sysClr val="windowText" lastClr="000000"/>
                </a:solidFill>
              </a:rPr>
              <a:t>. 2020 </a:t>
            </a:r>
            <a:r>
              <a:rPr lang="es-ES" sz="1200" kern="0" dirty="0" err="1">
                <a:solidFill>
                  <a:sysClr val="windowText" lastClr="000000"/>
                </a:solidFill>
              </a:rPr>
              <a:t>Sep</a:t>
            </a:r>
            <a:r>
              <a:rPr lang="es-ES" sz="1200" kern="0" dirty="0">
                <a:solidFill>
                  <a:sysClr val="windowText" lastClr="000000"/>
                </a:solidFill>
              </a:rPr>
              <a:t> 17;383(12):1117-1128.</a:t>
            </a:r>
            <a:endParaRPr lang="es-ES" sz="1200" kern="0" dirty="0">
              <a:solidFill>
                <a:sysClr val="windowText" lastClr="00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Imagen 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174D8DB2-8133-DA15-DB28-2C5B52D3D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r="32076"/>
          <a:stretch/>
        </p:blipFill>
        <p:spPr>
          <a:xfrm>
            <a:off x="441839" y="3103672"/>
            <a:ext cx="3649100" cy="316898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3B228C-CF8C-882F-7D97-1F9391BE15B4}"/>
              </a:ext>
            </a:extLst>
          </p:cNvPr>
          <p:cNvSpPr txBox="1"/>
          <p:nvPr/>
        </p:nvSpPr>
        <p:spPr>
          <a:xfrm>
            <a:off x="277998" y="6470189"/>
            <a:ext cx="419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200" b="0" i="0" dirty="0" err="1">
                <a:solidFill>
                  <a:srgbClr val="5B616B"/>
                </a:solidFill>
                <a:effectLst/>
                <a:latin typeface="system-ui"/>
              </a:rPr>
              <a:t>Rovin</a:t>
            </a:r>
            <a:r>
              <a:rPr lang="es-ES" sz="1200" b="0" i="0" dirty="0">
                <a:solidFill>
                  <a:srgbClr val="5B616B"/>
                </a:solidFill>
                <a:effectLst/>
                <a:latin typeface="system-ui"/>
              </a:rPr>
              <a:t> et al. </a:t>
            </a:r>
            <a:r>
              <a:rPr lang="es-ES" sz="1200" b="0" i="0" dirty="0" err="1">
                <a:solidFill>
                  <a:srgbClr val="5B616B"/>
                </a:solidFill>
                <a:effectLst/>
                <a:latin typeface="system-ui"/>
              </a:rPr>
              <a:t>Arthritis</a:t>
            </a:r>
            <a:r>
              <a:rPr lang="es-ES" sz="1200" b="0" i="0" dirty="0">
                <a:solidFill>
                  <a:srgbClr val="5B616B"/>
                </a:solidFill>
                <a:effectLst/>
                <a:latin typeface="system-ui"/>
              </a:rPr>
              <a:t> </a:t>
            </a:r>
            <a:r>
              <a:rPr lang="es-ES" sz="1200" b="0" i="0" dirty="0" err="1">
                <a:solidFill>
                  <a:srgbClr val="5B616B"/>
                </a:solidFill>
                <a:effectLst/>
                <a:latin typeface="system-ui"/>
              </a:rPr>
              <a:t>Rheum</a:t>
            </a:r>
            <a:r>
              <a:rPr lang="es-ES" sz="1200" cap="small" dirty="0">
                <a:solidFill>
                  <a:srgbClr val="5B616B"/>
                </a:solidFill>
                <a:latin typeface="BlinkMacSystemFont"/>
              </a:rPr>
              <a:t> </a:t>
            </a:r>
            <a:r>
              <a:rPr lang="es-ES" sz="1200" b="0" i="0" dirty="0">
                <a:solidFill>
                  <a:srgbClr val="5B616B"/>
                </a:solidFill>
                <a:effectLst/>
                <a:latin typeface="system-ui"/>
              </a:rPr>
              <a:t>2012 Apr;64(4):1215-26</a:t>
            </a:r>
            <a:endParaRPr lang="es-ES" sz="12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3CA828F-2BD2-0129-851B-B03F493C42BF}"/>
              </a:ext>
            </a:extLst>
          </p:cNvPr>
          <p:cNvSpPr txBox="1"/>
          <p:nvPr/>
        </p:nvSpPr>
        <p:spPr>
          <a:xfrm>
            <a:off x="1637065" y="2635573"/>
            <a:ext cx="148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Rituximab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323A6E-B1A4-CD28-1CB3-DA598AB4B23F}"/>
              </a:ext>
            </a:extLst>
          </p:cNvPr>
          <p:cNvSpPr txBox="1"/>
          <p:nvPr/>
        </p:nvSpPr>
        <p:spPr>
          <a:xfrm>
            <a:off x="8105865" y="2886381"/>
            <a:ext cx="148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Belimumab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AAA7D91-9ACE-1133-69EC-A51409BE80C4}"/>
              </a:ext>
            </a:extLst>
          </p:cNvPr>
          <p:cNvSpPr txBox="1"/>
          <p:nvPr/>
        </p:nvSpPr>
        <p:spPr>
          <a:xfrm>
            <a:off x="10450993" y="3745809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30%</a:t>
            </a:r>
          </a:p>
        </p:txBody>
      </p:sp>
      <p:pic>
        <p:nvPicPr>
          <p:cNvPr id="10" name="Imagen 9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58BF68A-1BF0-8C1B-6DFD-D202D33AD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9" t="25481" b="58363"/>
          <a:stretch/>
        </p:blipFill>
        <p:spPr>
          <a:xfrm>
            <a:off x="4213522" y="-34661"/>
            <a:ext cx="8032912" cy="238660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826DD4D-B0B7-69CC-BE5A-C84B4338750E}"/>
              </a:ext>
            </a:extLst>
          </p:cNvPr>
          <p:cNvSpPr txBox="1">
            <a:spLocks/>
          </p:cNvSpPr>
          <p:nvPr/>
        </p:nvSpPr>
        <p:spPr>
          <a:xfrm>
            <a:off x="190980" y="941259"/>
            <a:ext cx="10972320" cy="16619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/>
              <a:t>RESPUESTA</a:t>
            </a:r>
            <a:br>
              <a:rPr lang="es-ES" sz="3600" b="1" dirty="0"/>
            </a:br>
            <a:r>
              <a:rPr lang="es-ES" sz="3600" b="1" dirty="0"/>
              <a:t>RENAL </a:t>
            </a:r>
            <a:br>
              <a:rPr lang="es-ES" sz="3600" b="1" dirty="0"/>
            </a:br>
            <a:r>
              <a:rPr lang="es-ES" sz="3600" b="1" dirty="0"/>
              <a:t>COMPLETA</a:t>
            </a:r>
          </a:p>
        </p:txBody>
      </p:sp>
    </p:spTree>
    <p:extLst>
      <p:ext uri="{BB962C8B-B14F-4D97-AF65-F5344CB8AC3E}">
        <p14:creationId xmlns:p14="http://schemas.microsoft.com/office/powerpoint/2010/main" val="307687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C6280924-8F12-1944-9897-58EFF9F4ABE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81340" y="2042069"/>
            <a:ext cx="10596412" cy="3885765"/>
          </a:xfrm>
        </p:spPr>
        <p:txBody>
          <a:bodyPr/>
          <a:lstStyle/>
          <a:p>
            <a:r>
              <a:rPr lang="es-ES" dirty="0"/>
              <a:t>Valoración </a:t>
            </a:r>
            <a:r>
              <a:rPr lang="es-ES" dirty="0" err="1"/>
              <a:t>multidensional</a:t>
            </a:r>
            <a:r>
              <a:rPr lang="es-ES" dirty="0"/>
              <a:t> de la enfermedad. </a:t>
            </a:r>
          </a:p>
          <a:p>
            <a:r>
              <a:rPr lang="es-ES" b="1" dirty="0" err="1"/>
              <a:t>Hidroxicloroquina</a:t>
            </a:r>
            <a:r>
              <a:rPr lang="es-ES" dirty="0"/>
              <a:t>.</a:t>
            </a:r>
          </a:p>
          <a:p>
            <a:r>
              <a:rPr lang="es-ES" b="1" dirty="0"/>
              <a:t>Corticoides</a:t>
            </a:r>
            <a:r>
              <a:rPr lang="es-ES" dirty="0"/>
              <a:t>, menor dosis, menor tiempo.</a:t>
            </a:r>
          </a:p>
          <a:p>
            <a:r>
              <a:rPr lang="es-ES" dirty="0"/>
              <a:t>Diagnóstico precoz de la afectación renal.</a:t>
            </a:r>
          </a:p>
          <a:p>
            <a:r>
              <a:rPr lang="es-ES" dirty="0"/>
              <a:t>Inicio precoz </a:t>
            </a:r>
            <a:r>
              <a:rPr lang="es-ES" b="1" dirty="0"/>
              <a:t>Inmunosupresión</a:t>
            </a:r>
            <a:r>
              <a:rPr lang="es-ES" dirty="0"/>
              <a:t> (</a:t>
            </a:r>
            <a:r>
              <a:rPr lang="es-ES" b="1" dirty="0"/>
              <a:t>Micofenolato y  Otros</a:t>
            </a:r>
            <a:r>
              <a:rPr lang="es-ES" dirty="0"/>
              <a:t>…)</a:t>
            </a:r>
          </a:p>
          <a:p>
            <a:r>
              <a:rPr lang="es-ES" dirty="0"/>
              <a:t>Comorbilidades (SAF, Riesgo CV, </a:t>
            </a:r>
            <a:r>
              <a:rPr lang="es-ES" dirty="0" err="1"/>
              <a:t>Osteroporosis,Infecciones</a:t>
            </a:r>
            <a:r>
              <a:rPr lang="es-ES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176BC4-37F7-1344-9165-4094AE15EB0D}"/>
              </a:ext>
            </a:extLst>
          </p:cNvPr>
          <p:cNvSpPr txBox="1"/>
          <p:nvPr/>
        </p:nvSpPr>
        <p:spPr>
          <a:xfrm>
            <a:off x="679270" y="804041"/>
            <a:ext cx="6776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Estrategia de tratamiento LES*.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B5B7DB-7BCF-834A-A8C6-EE426A30E2E7}"/>
              </a:ext>
            </a:extLst>
          </p:cNvPr>
          <p:cNvSpPr txBox="1"/>
          <p:nvPr/>
        </p:nvSpPr>
        <p:spPr>
          <a:xfrm>
            <a:off x="5234152" y="6117021"/>
            <a:ext cx="6957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*Van </a:t>
            </a:r>
            <a:r>
              <a:rPr lang="es-ES" sz="1000" dirty="0" err="1"/>
              <a:t>Vollenhoven</a:t>
            </a:r>
            <a:r>
              <a:rPr lang="es-ES" sz="1000" dirty="0"/>
              <a:t> RF, Mosca M, </a:t>
            </a:r>
            <a:r>
              <a:rPr lang="es-ES" sz="1000" dirty="0" err="1"/>
              <a:t>Bertsias</a:t>
            </a:r>
            <a:r>
              <a:rPr lang="es-ES" sz="1000" dirty="0"/>
              <a:t> G, </a:t>
            </a:r>
            <a:r>
              <a:rPr lang="es-ES" sz="1000" dirty="0" err="1"/>
              <a:t>Isenberg</a:t>
            </a:r>
            <a:r>
              <a:rPr lang="es-ES" sz="1000" dirty="0"/>
              <a:t> D, Kuhn A, </a:t>
            </a:r>
            <a:r>
              <a:rPr lang="es-ES" sz="1000" dirty="0" err="1"/>
              <a:t>Lerstrøm</a:t>
            </a:r>
            <a:r>
              <a:rPr lang="es-ES" sz="1000" dirty="0"/>
              <a:t> K, et al. </a:t>
            </a:r>
            <a:r>
              <a:rPr lang="es-ES" sz="1000" dirty="0" err="1"/>
              <a:t>Treat</a:t>
            </a:r>
            <a:r>
              <a:rPr lang="es-ES" sz="1000" dirty="0"/>
              <a:t>-to-target in </a:t>
            </a:r>
            <a:r>
              <a:rPr lang="es-ES" sz="1000" dirty="0" err="1"/>
              <a:t>systemic</a:t>
            </a:r>
            <a:r>
              <a:rPr lang="es-ES" sz="1000" dirty="0"/>
              <a:t> lupus </a:t>
            </a:r>
            <a:r>
              <a:rPr lang="es-ES" sz="1000" dirty="0" err="1"/>
              <a:t>erythematosus</a:t>
            </a:r>
            <a:r>
              <a:rPr lang="es-ES" sz="1000" dirty="0"/>
              <a:t>: </a:t>
            </a:r>
            <a:r>
              <a:rPr lang="es-ES" sz="1000" dirty="0" err="1"/>
              <a:t>Recommendations</a:t>
            </a:r>
            <a:r>
              <a:rPr lang="es-ES" sz="1000" dirty="0"/>
              <a:t> </a:t>
            </a:r>
            <a:r>
              <a:rPr lang="es-ES" sz="1000" dirty="0" err="1"/>
              <a:t>from</a:t>
            </a:r>
            <a:r>
              <a:rPr lang="es-ES" sz="1000" dirty="0"/>
              <a:t> </a:t>
            </a:r>
            <a:r>
              <a:rPr lang="es-ES" sz="1000" dirty="0" err="1"/>
              <a:t>an</a:t>
            </a:r>
            <a:r>
              <a:rPr lang="es-ES" sz="1000" dirty="0"/>
              <a:t> </a:t>
            </a:r>
            <a:r>
              <a:rPr lang="es-ES" sz="1000" dirty="0" err="1"/>
              <a:t>international</a:t>
            </a:r>
            <a:r>
              <a:rPr lang="es-ES" sz="1000" dirty="0"/>
              <a:t> </a:t>
            </a:r>
            <a:r>
              <a:rPr lang="es-ES" sz="1000" dirty="0" err="1"/>
              <a:t>task</a:t>
            </a:r>
            <a:r>
              <a:rPr lang="es-ES" sz="1000" dirty="0"/>
              <a:t> </a:t>
            </a:r>
            <a:r>
              <a:rPr lang="es-ES" sz="1000" dirty="0" err="1"/>
              <a:t>force</a:t>
            </a:r>
            <a:r>
              <a:rPr lang="es-ES" sz="1000" dirty="0"/>
              <a:t>. Ann </a:t>
            </a:r>
            <a:r>
              <a:rPr lang="es-ES" sz="1000" dirty="0" err="1"/>
              <a:t>Rheum</a:t>
            </a:r>
            <a:r>
              <a:rPr lang="es-ES" sz="1000" dirty="0"/>
              <a:t> </a:t>
            </a:r>
            <a:r>
              <a:rPr lang="es-ES" sz="1000" dirty="0" err="1"/>
              <a:t>Dis</a:t>
            </a:r>
            <a:r>
              <a:rPr lang="es-ES" sz="1000" dirty="0"/>
              <a:t>. 2014;73:958–67.</a:t>
            </a:r>
            <a:br>
              <a:rPr lang="es-ES" sz="1000" dirty="0"/>
            </a:br>
            <a:endParaRPr lang="es-ES" sz="1000" dirty="0"/>
          </a:p>
          <a:p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317677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A3A39-604C-B571-7D86-810336A45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81BC396E-D7E1-D204-D67F-6CA639A8A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5" y="1860074"/>
            <a:ext cx="12095275" cy="39899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C35DE2-A379-5E31-EF10-0434AEE226D9}"/>
              </a:ext>
            </a:extLst>
          </p:cNvPr>
          <p:cNvSpPr txBox="1"/>
          <p:nvPr/>
        </p:nvSpPr>
        <p:spPr>
          <a:xfrm>
            <a:off x="7763577" y="6581001"/>
            <a:ext cx="534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Rovin</a:t>
            </a:r>
            <a:r>
              <a:rPr lang="es-ES" sz="1200" dirty="0"/>
              <a:t> et al. </a:t>
            </a:r>
            <a:r>
              <a:rPr lang="es-ES" sz="1200" dirty="0" err="1"/>
              <a:t>Kidney</a:t>
            </a:r>
            <a:r>
              <a:rPr lang="es-ES" sz="1200" dirty="0"/>
              <a:t> </a:t>
            </a:r>
            <a:r>
              <a:rPr lang="es-ES" sz="1200" dirty="0" err="1"/>
              <a:t>Int</a:t>
            </a:r>
            <a:r>
              <a:rPr lang="es-ES" sz="1200" dirty="0"/>
              <a:t> 2022, 101, 403-413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B97123C-CFAD-655C-175D-64724E1A2C50}"/>
              </a:ext>
            </a:extLst>
          </p:cNvPr>
          <p:cNvSpPr txBox="1">
            <a:spLocks/>
          </p:cNvSpPr>
          <p:nvPr/>
        </p:nvSpPr>
        <p:spPr>
          <a:xfrm>
            <a:off x="609600" y="599778"/>
            <a:ext cx="1097232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s-ES" sz="3200" kern="0" dirty="0" err="1">
                <a:solidFill>
                  <a:sysClr val="windowText" lastClr="000000"/>
                </a:solidFill>
              </a:rPr>
              <a:t>Belimumab</a:t>
            </a:r>
            <a:r>
              <a:rPr lang="es-ES" sz="3200" kern="0" dirty="0">
                <a:solidFill>
                  <a:sysClr val="windowText" lastClr="000000"/>
                </a:solidFill>
              </a:rPr>
              <a:t> en Nefropatía Lúpica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9BBC12D-4932-E0C0-4C5D-9B841245307E}"/>
              </a:ext>
            </a:extLst>
          </p:cNvPr>
          <p:cNvSpPr/>
          <p:nvPr/>
        </p:nvSpPr>
        <p:spPr>
          <a:xfrm>
            <a:off x="3851564" y="3080490"/>
            <a:ext cx="942109" cy="3186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229FFC7-6FA2-923E-DBBE-53287B0E49F3}"/>
              </a:ext>
            </a:extLst>
          </p:cNvPr>
          <p:cNvSpPr/>
          <p:nvPr/>
        </p:nvSpPr>
        <p:spPr>
          <a:xfrm>
            <a:off x="3851563" y="4074664"/>
            <a:ext cx="942109" cy="3186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0010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D2AAF-AA84-1AF4-5E0D-A50DB162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9778"/>
            <a:ext cx="10972320" cy="492443"/>
          </a:xfrm>
        </p:spPr>
        <p:txBody>
          <a:bodyPr/>
          <a:lstStyle/>
          <a:p>
            <a:r>
              <a:rPr lang="es-ES" sz="3200" dirty="0" err="1"/>
              <a:t>Belimumab</a:t>
            </a:r>
            <a:r>
              <a:rPr lang="es-ES" sz="3200" dirty="0"/>
              <a:t> en Nefropatía Lúpica</a:t>
            </a:r>
          </a:p>
        </p:txBody>
      </p:sp>
      <p:pic>
        <p:nvPicPr>
          <p:cNvPr id="4" name="Imagen 3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0FE32435-65F9-865D-734F-BCF9AB4F1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4" y="1184554"/>
            <a:ext cx="11098406" cy="49399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E47B646-5991-D4EB-D6A6-391536A9370C}"/>
              </a:ext>
            </a:extLst>
          </p:cNvPr>
          <p:cNvSpPr txBox="1"/>
          <p:nvPr/>
        </p:nvSpPr>
        <p:spPr>
          <a:xfrm>
            <a:off x="7763577" y="6581001"/>
            <a:ext cx="534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Rovin</a:t>
            </a:r>
            <a:r>
              <a:rPr lang="es-ES" sz="1200" dirty="0"/>
              <a:t> et al. </a:t>
            </a:r>
            <a:r>
              <a:rPr lang="es-ES" sz="1200" dirty="0" err="1"/>
              <a:t>Kidney</a:t>
            </a:r>
            <a:r>
              <a:rPr lang="es-ES" sz="1200" dirty="0"/>
              <a:t> </a:t>
            </a:r>
            <a:r>
              <a:rPr lang="es-ES" sz="1200" dirty="0" err="1"/>
              <a:t>Int</a:t>
            </a:r>
            <a:r>
              <a:rPr lang="es-ES" sz="1200" dirty="0"/>
              <a:t> 2022, 101, 403-413</a:t>
            </a:r>
          </a:p>
        </p:txBody>
      </p:sp>
    </p:spTree>
    <p:extLst>
      <p:ext uri="{BB962C8B-B14F-4D97-AF65-F5344CB8AC3E}">
        <p14:creationId xmlns:p14="http://schemas.microsoft.com/office/powerpoint/2010/main" val="667445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57154-CBFE-F39E-AFBE-F8B65FBF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6CB1F1E-972B-B6CC-BAC3-B1165C39C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2"/>
          <a:stretch/>
        </p:blipFill>
        <p:spPr>
          <a:xfrm>
            <a:off x="1596439" y="781396"/>
            <a:ext cx="9297983" cy="52952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7363AEA-0D57-5419-3362-67588080EB55}"/>
              </a:ext>
            </a:extLst>
          </p:cNvPr>
          <p:cNvSpPr txBox="1"/>
          <p:nvPr/>
        </p:nvSpPr>
        <p:spPr>
          <a:xfrm>
            <a:off x="7763577" y="6581001"/>
            <a:ext cx="534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Rovin</a:t>
            </a:r>
            <a:r>
              <a:rPr lang="es-ES" sz="1200" dirty="0"/>
              <a:t> et al. </a:t>
            </a:r>
            <a:r>
              <a:rPr lang="es-ES" sz="1200" dirty="0" err="1"/>
              <a:t>Kidney</a:t>
            </a:r>
            <a:r>
              <a:rPr lang="es-ES" sz="1200" dirty="0"/>
              <a:t> </a:t>
            </a:r>
            <a:r>
              <a:rPr lang="es-ES" sz="1200" dirty="0" err="1"/>
              <a:t>Int</a:t>
            </a:r>
            <a:r>
              <a:rPr lang="es-ES" sz="1200" dirty="0"/>
              <a:t> 2022, 101, 403-413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540A86F-75FE-8B16-3A3D-F365D0D28E8A}"/>
              </a:ext>
            </a:extLst>
          </p:cNvPr>
          <p:cNvSpPr txBox="1">
            <a:spLocks/>
          </p:cNvSpPr>
          <p:nvPr/>
        </p:nvSpPr>
        <p:spPr>
          <a:xfrm>
            <a:off x="609600" y="599778"/>
            <a:ext cx="1097232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s-ES" sz="3200" kern="0" dirty="0" err="1">
                <a:solidFill>
                  <a:sysClr val="windowText" lastClr="000000"/>
                </a:solidFill>
              </a:rPr>
              <a:t>Belimumab</a:t>
            </a:r>
            <a:r>
              <a:rPr lang="es-ES" sz="3200" kern="0" dirty="0">
                <a:solidFill>
                  <a:sysClr val="windowText" lastClr="000000"/>
                </a:solidFill>
              </a:rPr>
              <a:t> en Nefropatía Lúpica. Probabilidad de </a:t>
            </a:r>
            <a:r>
              <a:rPr lang="es-ES" sz="3200" kern="0" dirty="0" err="1">
                <a:solidFill>
                  <a:sysClr val="windowText" lastClr="000000"/>
                </a:solidFill>
              </a:rPr>
              <a:t>Recaida</a:t>
            </a:r>
            <a:endParaRPr lang="es-ES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01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A4218-C991-1D5D-A5F0-872E63CD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5635B1E7-6B27-4DA0-0327-D06D036F6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3" y="1384663"/>
            <a:ext cx="10241052" cy="420951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BAB918C-A792-9165-D84F-9C8F04E12673}"/>
              </a:ext>
            </a:extLst>
          </p:cNvPr>
          <p:cNvSpPr txBox="1">
            <a:spLocks/>
          </p:cNvSpPr>
          <p:nvPr/>
        </p:nvSpPr>
        <p:spPr>
          <a:xfrm>
            <a:off x="609600" y="599778"/>
            <a:ext cx="1097232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s-ES" sz="3200" kern="0" dirty="0" err="1">
                <a:solidFill>
                  <a:sysClr val="windowText" lastClr="000000"/>
                </a:solidFill>
              </a:rPr>
              <a:t>Belimumab</a:t>
            </a:r>
            <a:r>
              <a:rPr lang="es-ES" sz="3200" kern="0" dirty="0">
                <a:solidFill>
                  <a:sysClr val="windowText" lastClr="000000"/>
                </a:solidFill>
              </a:rPr>
              <a:t> en Nefropatía Lúpica. Probabilidad de </a:t>
            </a:r>
            <a:r>
              <a:rPr lang="es-ES" sz="3200" kern="0" dirty="0" err="1">
                <a:solidFill>
                  <a:sysClr val="windowText" lastClr="000000"/>
                </a:solidFill>
              </a:rPr>
              <a:t>Recaida</a:t>
            </a:r>
            <a:endParaRPr lang="es-ES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7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C6280924-8F12-1944-9897-58EFF9F4ABE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57277" y="2162385"/>
            <a:ext cx="10596412" cy="3885765"/>
          </a:xfrm>
        </p:spPr>
        <p:txBody>
          <a:bodyPr/>
          <a:lstStyle/>
          <a:p>
            <a:r>
              <a:rPr lang="es-ES" dirty="0"/>
              <a:t>Reduce la actividad de la enfermedad</a:t>
            </a:r>
          </a:p>
          <a:p>
            <a:r>
              <a:rPr lang="es-ES" b="1" dirty="0"/>
              <a:t>Permite alcanzar una respuesta renal frente a placebo</a:t>
            </a:r>
          </a:p>
          <a:p>
            <a:pPr lvl="1"/>
            <a:r>
              <a:rPr lang="es-ES" dirty="0"/>
              <a:t>No superior a placebo  con </a:t>
            </a:r>
            <a:r>
              <a:rPr lang="es-ES" dirty="0" err="1"/>
              <a:t>uPCR</a:t>
            </a:r>
            <a:r>
              <a:rPr lang="es-ES" dirty="0"/>
              <a:t> &gt;  3g/g</a:t>
            </a:r>
          </a:p>
          <a:p>
            <a:r>
              <a:rPr lang="es-ES" b="1" dirty="0"/>
              <a:t>Reduce el riesgo de brotes graves y renales</a:t>
            </a:r>
            <a:r>
              <a:rPr lang="es-ES" dirty="0"/>
              <a:t>.</a:t>
            </a:r>
          </a:p>
          <a:p>
            <a:r>
              <a:rPr lang="es-ES" dirty="0"/>
              <a:t>Permite reducir la dosis de glucocorticoides en el tiempo</a:t>
            </a:r>
          </a:p>
          <a:p>
            <a:r>
              <a:rPr lang="es-ES" dirty="0"/>
              <a:t>Reduce la acumulación de daño orgánico</a:t>
            </a:r>
          </a:p>
          <a:p>
            <a:r>
              <a:rPr lang="es-ES" dirty="0"/>
              <a:t>Buen perfil de tolerabilidad con tasa de eventos adversos similar a placebo.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176BC4-37F7-1344-9165-4094AE15EB0D}"/>
              </a:ext>
            </a:extLst>
          </p:cNvPr>
          <p:cNvSpPr txBox="1"/>
          <p:nvPr/>
        </p:nvSpPr>
        <p:spPr>
          <a:xfrm>
            <a:off x="706164" y="609066"/>
            <a:ext cx="11187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solidFill>
                  <a:schemeClr val="bg1"/>
                </a:solidFill>
              </a:rPr>
              <a:t>Belimumab</a:t>
            </a:r>
            <a:r>
              <a:rPr lang="es-ES" sz="3600" dirty="0">
                <a:solidFill>
                  <a:schemeClr val="bg1"/>
                </a:solidFill>
              </a:rPr>
              <a:t>, Eficacia y seguridad. </a:t>
            </a:r>
          </a:p>
          <a:p>
            <a:r>
              <a:rPr lang="es-ES" sz="3600" dirty="0">
                <a:solidFill>
                  <a:schemeClr val="bg1"/>
                </a:solidFill>
              </a:rPr>
              <a:t>Ensayos clínicos fase (5) III y experiencia en vida real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48B3FAE7-57EB-18B0-0675-2CC0DD3CC25E}"/>
              </a:ext>
            </a:extLst>
          </p:cNvPr>
          <p:cNvSpPr/>
          <p:nvPr/>
        </p:nvSpPr>
        <p:spPr>
          <a:xfrm>
            <a:off x="133564" y="6438355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Levy RA, Gonzalez-Rivera T, </a:t>
            </a:r>
            <a:r>
              <a:rPr lang="es-ES_tradnl" sz="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Khamashta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es-ES_tradnl" sz="8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 al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10 </a:t>
            </a:r>
            <a:r>
              <a:rPr lang="es-ES_tradnl" sz="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belimumab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_tradnl" sz="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learnt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Lupus. 2021 Jul 8:9612033211028653; </a:t>
            </a:r>
            <a:r>
              <a:rPr lang="es-ES_tradnl" sz="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S_tradnl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_tradnl" sz="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Ficha Técnica </a:t>
            </a:r>
            <a:r>
              <a:rPr lang="es-ES_tradnl" sz="80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Benlysta</a:t>
            </a:r>
            <a:r>
              <a:rPr lang="es-ES_tradnl" sz="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SC  GSK; </a:t>
            </a:r>
            <a:r>
              <a:rPr lang="es-ES_tradnl" sz="8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3. </a:t>
            </a:r>
            <a:r>
              <a:rPr lang="es-ES_tradnl" sz="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Ficha Técnica </a:t>
            </a:r>
            <a:r>
              <a:rPr lang="es-ES_tradnl" sz="80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Benlysta</a:t>
            </a:r>
            <a:r>
              <a:rPr lang="es-ES_tradnl" sz="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IV ; </a:t>
            </a:r>
            <a:r>
              <a:rPr lang="es-ES_tradnl" sz="8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4. </a:t>
            </a:r>
            <a:r>
              <a:rPr lang="es-ES_tradnl" sz="800" err="1"/>
              <a:t>Rovin</a:t>
            </a:r>
            <a:r>
              <a:rPr lang="es-ES_tradnl" sz="800"/>
              <a:t> BH, </a:t>
            </a:r>
            <a:r>
              <a:rPr lang="es-ES_tradnl" sz="800" err="1"/>
              <a:t>Furie</a:t>
            </a:r>
            <a:r>
              <a:rPr lang="es-ES_tradnl" sz="800"/>
              <a:t> R, Teng YKO</a:t>
            </a:r>
            <a:r>
              <a:rPr lang="es-ES_tradnl" sz="800" i="1"/>
              <a:t>, et al</a:t>
            </a:r>
            <a:r>
              <a:rPr lang="es-ES_tradnl" sz="800"/>
              <a:t>. A </a:t>
            </a:r>
            <a:r>
              <a:rPr lang="es-ES_tradnl" sz="800" err="1"/>
              <a:t>secondary</a:t>
            </a:r>
            <a:r>
              <a:rPr lang="es-ES_tradnl" sz="800"/>
              <a:t> </a:t>
            </a:r>
            <a:r>
              <a:rPr lang="es-ES_tradnl" sz="800" err="1"/>
              <a:t>analysis</a:t>
            </a:r>
            <a:r>
              <a:rPr lang="es-ES_tradnl" sz="800"/>
              <a:t> </a:t>
            </a:r>
            <a:r>
              <a:rPr lang="es-ES_tradnl" sz="800" err="1"/>
              <a:t>of</a:t>
            </a:r>
            <a:r>
              <a:rPr lang="es-ES_tradnl" sz="800"/>
              <a:t> </a:t>
            </a:r>
            <a:r>
              <a:rPr lang="es-ES_tradnl" sz="800" err="1"/>
              <a:t>the</a:t>
            </a:r>
            <a:r>
              <a:rPr lang="es-ES_tradnl" sz="800"/>
              <a:t> </a:t>
            </a:r>
            <a:r>
              <a:rPr lang="es-ES_tradnl" sz="800" err="1"/>
              <a:t>Belimumab</a:t>
            </a:r>
            <a:r>
              <a:rPr lang="es-ES_tradnl" sz="800"/>
              <a:t> International </a:t>
            </a:r>
            <a:r>
              <a:rPr lang="es-ES_tradnl" sz="800" err="1"/>
              <a:t>Study</a:t>
            </a:r>
            <a:r>
              <a:rPr lang="es-ES_tradnl" sz="800"/>
              <a:t> in Lupus </a:t>
            </a:r>
            <a:r>
              <a:rPr lang="es-ES_tradnl" sz="800" err="1"/>
              <a:t>Nephritis</a:t>
            </a:r>
            <a:r>
              <a:rPr lang="es-ES_tradnl" sz="800"/>
              <a:t> trial </a:t>
            </a:r>
            <a:r>
              <a:rPr lang="es-ES_tradnl" sz="800" err="1"/>
              <a:t>examined</a:t>
            </a:r>
            <a:r>
              <a:rPr lang="es-ES_tradnl" sz="800"/>
              <a:t> </a:t>
            </a:r>
            <a:r>
              <a:rPr lang="es-ES_tradnl" sz="800" err="1"/>
              <a:t>effects</a:t>
            </a:r>
            <a:r>
              <a:rPr lang="es-ES_tradnl" sz="800"/>
              <a:t> </a:t>
            </a:r>
            <a:r>
              <a:rPr lang="es-ES_tradnl" sz="800" err="1"/>
              <a:t>of</a:t>
            </a:r>
            <a:r>
              <a:rPr lang="es-ES_tradnl" sz="800"/>
              <a:t> </a:t>
            </a:r>
            <a:r>
              <a:rPr lang="es-ES_tradnl" sz="800" err="1"/>
              <a:t>belimumab</a:t>
            </a:r>
            <a:r>
              <a:rPr lang="es-ES_tradnl" sz="800"/>
              <a:t> </a:t>
            </a:r>
            <a:r>
              <a:rPr lang="es-ES_tradnl" sz="800" err="1"/>
              <a:t>on</a:t>
            </a:r>
            <a:r>
              <a:rPr lang="es-ES_tradnl" sz="800"/>
              <a:t> </a:t>
            </a:r>
            <a:r>
              <a:rPr lang="es-ES_tradnl" sz="800" err="1"/>
              <a:t>kidney</a:t>
            </a:r>
            <a:r>
              <a:rPr lang="es-ES_tradnl" sz="800"/>
              <a:t> </a:t>
            </a:r>
            <a:r>
              <a:rPr lang="es-ES_tradnl" sz="800" err="1"/>
              <a:t>outcomes</a:t>
            </a:r>
            <a:r>
              <a:rPr lang="es-ES_tradnl" sz="800"/>
              <a:t> and </a:t>
            </a:r>
            <a:r>
              <a:rPr lang="es-ES_tradnl" sz="800" err="1"/>
              <a:t>preservation</a:t>
            </a:r>
            <a:r>
              <a:rPr lang="es-ES_tradnl" sz="800"/>
              <a:t> </a:t>
            </a:r>
            <a:r>
              <a:rPr lang="es-ES_tradnl" sz="800" err="1"/>
              <a:t>of</a:t>
            </a:r>
            <a:r>
              <a:rPr lang="es-ES_tradnl" sz="800"/>
              <a:t> </a:t>
            </a:r>
            <a:r>
              <a:rPr lang="es-ES_tradnl" sz="800" err="1"/>
              <a:t>kidney</a:t>
            </a:r>
            <a:r>
              <a:rPr lang="es-ES_tradnl" sz="800"/>
              <a:t> </a:t>
            </a:r>
            <a:r>
              <a:rPr lang="es-ES_tradnl" sz="800" err="1"/>
              <a:t>function</a:t>
            </a:r>
            <a:r>
              <a:rPr lang="es-ES_tradnl" sz="800"/>
              <a:t> in </a:t>
            </a:r>
            <a:r>
              <a:rPr lang="es-ES_tradnl" sz="800" err="1"/>
              <a:t>patients</a:t>
            </a:r>
            <a:r>
              <a:rPr lang="es-ES_tradnl" sz="800"/>
              <a:t> </a:t>
            </a:r>
            <a:r>
              <a:rPr lang="es-ES_tradnl" sz="800" err="1"/>
              <a:t>with</a:t>
            </a:r>
            <a:r>
              <a:rPr lang="es-ES_tradnl" sz="800"/>
              <a:t> lupus </a:t>
            </a:r>
            <a:r>
              <a:rPr lang="es-ES_tradnl" sz="800" err="1"/>
              <a:t>nephritis</a:t>
            </a:r>
            <a:r>
              <a:rPr lang="es-ES_tradnl" sz="800"/>
              <a:t>. </a:t>
            </a:r>
            <a:r>
              <a:rPr lang="es-ES_tradnl" sz="800" err="1"/>
              <a:t>Kidney</a:t>
            </a:r>
            <a:r>
              <a:rPr lang="es-ES_tradnl" sz="800"/>
              <a:t> </a:t>
            </a:r>
            <a:r>
              <a:rPr lang="es-ES_tradnl" sz="800" err="1"/>
              <a:t>Int</a:t>
            </a:r>
            <a:r>
              <a:rPr lang="es-ES_tradnl" sz="800"/>
              <a:t>. 2021 </a:t>
            </a:r>
            <a:r>
              <a:rPr lang="es-ES_tradnl" sz="800" err="1"/>
              <a:t>Sep</a:t>
            </a:r>
            <a:r>
              <a:rPr lang="es-ES_tradnl" sz="800"/>
              <a:t> 22:S0085-2538(21)00862-0. </a:t>
            </a:r>
            <a:r>
              <a:rPr lang="es-ES_tradnl" sz="800" err="1"/>
              <a:t>doi</a:t>
            </a:r>
            <a:r>
              <a:rPr lang="es-ES_tradnl" sz="800"/>
              <a:t>: 10.1016/j.kint.2021.08.027. </a:t>
            </a:r>
            <a:r>
              <a:rPr lang="es-ES_tradnl" sz="800" err="1"/>
              <a:t>Epub</a:t>
            </a:r>
            <a:r>
              <a:rPr lang="es-ES_tradnl" sz="800"/>
              <a:t> </a:t>
            </a:r>
            <a:r>
              <a:rPr lang="es-ES_tradnl" sz="800" err="1"/>
              <a:t>ahead</a:t>
            </a:r>
            <a:r>
              <a:rPr lang="es-ES_tradnl" sz="800"/>
              <a:t> </a:t>
            </a:r>
            <a:r>
              <a:rPr lang="es-ES_tradnl" sz="800" err="1"/>
              <a:t>of</a:t>
            </a:r>
            <a:r>
              <a:rPr lang="es-ES_tradnl" sz="800"/>
              <a:t> </a:t>
            </a:r>
            <a:r>
              <a:rPr lang="es-ES_tradnl" sz="800" err="1"/>
              <a:t>print</a:t>
            </a:r>
            <a:r>
              <a:rPr lang="es-ES_tradnl" sz="800"/>
              <a:t>;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26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C823C0-64BB-4E3E-0063-BA98A877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40" y="373414"/>
            <a:ext cx="10972320" cy="1231106"/>
          </a:xfrm>
        </p:spPr>
        <p:txBody>
          <a:bodyPr/>
          <a:lstStyle/>
          <a:p>
            <a:r>
              <a:rPr lang="es-ES" sz="4000" dirty="0"/>
              <a:t>Inhibidores de </a:t>
            </a:r>
            <a:br>
              <a:rPr lang="es-ES" sz="4000" dirty="0"/>
            </a:br>
            <a:r>
              <a:rPr lang="es-ES" sz="4000" dirty="0" err="1"/>
              <a:t>Calcineurina</a:t>
            </a:r>
            <a:r>
              <a:rPr lang="es-ES" sz="4000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2A7547-4846-28E1-3035-D964C046216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600" y="1604520"/>
            <a:ext cx="4932218" cy="3977280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s-ES" sz="2800" dirty="0"/>
              <a:t>Reduce activación de Cel T</a:t>
            </a:r>
          </a:p>
          <a:p>
            <a:pPr marL="285750" indent="-285750">
              <a:buFont typeface="Wingdings" pitchFamily="2" charset="2"/>
              <a:buChar char="§"/>
            </a:pPr>
            <a:endParaRPr lang="es-ES" sz="2800" dirty="0"/>
          </a:p>
          <a:p>
            <a:pPr marL="285750" indent="-285750">
              <a:buFont typeface="Wingdings" pitchFamily="2" charset="2"/>
              <a:buChar char="§"/>
            </a:pPr>
            <a:endParaRPr lang="es-ES" sz="2800" dirty="0"/>
          </a:p>
          <a:p>
            <a:pPr marL="285750" indent="-285750">
              <a:buFont typeface="Wingdings" pitchFamily="2" charset="2"/>
              <a:buChar char="§"/>
            </a:pPr>
            <a:endParaRPr lang="es-ES" sz="2800" dirty="0"/>
          </a:p>
          <a:p>
            <a:pPr marL="285750" indent="-285750">
              <a:buFont typeface="Wingdings" pitchFamily="2" charset="2"/>
              <a:buChar char="§"/>
            </a:pPr>
            <a:endParaRPr lang="es-ES" sz="2800" dirty="0"/>
          </a:p>
          <a:p>
            <a:pPr marL="285750" indent="-285750">
              <a:buFont typeface="Wingdings" pitchFamily="2" charset="2"/>
              <a:buChar char="§"/>
            </a:pPr>
            <a:endParaRPr lang="es-ES" sz="2800" dirty="0"/>
          </a:p>
          <a:p>
            <a:endParaRPr lang="es-ES" sz="2800" dirty="0"/>
          </a:p>
          <a:p>
            <a:pPr marL="285750" indent="-285750">
              <a:buFont typeface="Wingdings" pitchFamily="2" charset="2"/>
              <a:buChar char="§"/>
            </a:pPr>
            <a:r>
              <a:rPr lang="es-ES" sz="2800" dirty="0"/>
              <a:t>Estabiliza Podocito</a:t>
            </a: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B9126079-0A71-43AC-331A-9CEB6675E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8" y="0"/>
            <a:ext cx="604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76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52C34-4FE7-4AA4-B9A8-8DEA94A4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D99BA8-F15F-0EAA-4EAA-E29D755EB4F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258361FE-8973-1997-3A7A-F7D692581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96" y="163783"/>
            <a:ext cx="7772400" cy="13644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4D4F2CE-D4F0-4FF2-7009-973BA989A2B9}"/>
              </a:ext>
            </a:extLst>
          </p:cNvPr>
          <p:cNvSpPr txBox="1"/>
          <p:nvPr/>
        </p:nvSpPr>
        <p:spPr>
          <a:xfrm>
            <a:off x="7527851" y="6227967"/>
            <a:ext cx="445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Ann </a:t>
            </a:r>
            <a:r>
              <a:rPr lang="es-ES" dirty="0" err="1"/>
              <a:t>Intern</a:t>
            </a:r>
            <a:r>
              <a:rPr lang="es-ES" dirty="0"/>
              <a:t> </a:t>
            </a:r>
            <a:r>
              <a:rPr lang="es-ES" dirty="0" err="1"/>
              <a:t>Med</a:t>
            </a:r>
            <a:r>
              <a:rPr lang="es-ES" dirty="0"/>
              <a:t> 2015; 162:18-26</a:t>
            </a:r>
          </a:p>
        </p:txBody>
      </p:sp>
      <p:pic>
        <p:nvPicPr>
          <p:cNvPr id="8" name="Imagen 7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E954CE21-D70B-611E-E93A-F11AFD264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0" y="1967633"/>
            <a:ext cx="4559300" cy="4445000"/>
          </a:xfrm>
          <a:prstGeom prst="rect">
            <a:avLst/>
          </a:prstGeom>
        </p:spPr>
      </p:pic>
      <p:pic>
        <p:nvPicPr>
          <p:cNvPr id="10" name="Imagen 9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995D3597-F90B-9382-C69A-B35111D19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0" y="1948182"/>
            <a:ext cx="7095290" cy="384946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B34EEAD-5479-9E3D-6EEA-B6C92F49B6E7}"/>
              </a:ext>
            </a:extLst>
          </p:cNvPr>
          <p:cNvSpPr/>
          <p:nvPr/>
        </p:nvSpPr>
        <p:spPr>
          <a:xfrm>
            <a:off x="8892988" y="3429000"/>
            <a:ext cx="717177" cy="1878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3090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755A85-2C6A-02B8-3D85-F72E9681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40" y="322687"/>
            <a:ext cx="10972320" cy="492443"/>
          </a:xfrm>
        </p:spPr>
        <p:txBody>
          <a:bodyPr/>
          <a:lstStyle/>
          <a:p>
            <a:r>
              <a:rPr lang="es-ES" sz="3200" b="1" dirty="0"/>
              <a:t>VOCLOSPORINA</a:t>
            </a:r>
          </a:p>
        </p:txBody>
      </p:sp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659529F3-F7FA-1C20-E5BF-8BFDA0B9A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8" y="1184554"/>
            <a:ext cx="7772400" cy="52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3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E108C-5B43-0E5D-2376-94904AF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0D298A3-3318-9834-FD40-FB9C439923B7}"/>
              </a:ext>
            </a:extLst>
          </p:cNvPr>
          <p:cNvSpPr txBox="1">
            <a:spLocks/>
          </p:cNvSpPr>
          <p:nvPr/>
        </p:nvSpPr>
        <p:spPr>
          <a:xfrm>
            <a:off x="609840" y="322687"/>
            <a:ext cx="1097232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s-ES" sz="3200" b="1" kern="0">
                <a:solidFill>
                  <a:sysClr val="windowText" lastClr="000000"/>
                </a:solidFill>
              </a:rPr>
              <a:t>VOCLOSPORINA</a:t>
            </a:r>
            <a:endParaRPr lang="es-ES" sz="32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2BA1EB-EFC2-E8A6-813D-81550F08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0" y="1183536"/>
            <a:ext cx="7772400" cy="53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31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E108C-5B43-0E5D-2376-94904AF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0D298A3-3318-9834-FD40-FB9C439923B7}"/>
              </a:ext>
            </a:extLst>
          </p:cNvPr>
          <p:cNvSpPr txBox="1">
            <a:spLocks/>
          </p:cNvSpPr>
          <p:nvPr/>
        </p:nvSpPr>
        <p:spPr>
          <a:xfrm>
            <a:off x="609840" y="322687"/>
            <a:ext cx="1097232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s-ES" sz="3200" b="1" kern="0">
                <a:solidFill>
                  <a:sysClr val="windowText" lastClr="000000"/>
                </a:solidFill>
              </a:rPr>
              <a:t>VOCLOSPORINA</a:t>
            </a:r>
            <a:endParaRPr lang="es-ES" sz="32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2BA1EB-EFC2-E8A6-813D-81550F08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0" y="1183536"/>
            <a:ext cx="7772400" cy="535177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545C4AF-8AE9-7EE1-F2AC-779864755F82}"/>
              </a:ext>
            </a:extLst>
          </p:cNvPr>
          <p:cNvSpPr txBox="1"/>
          <p:nvPr/>
        </p:nvSpPr>
        <p:spPr>
          <a:xfrm>
            <a:off x="8095222" y="2276906"/>
            <a:ext cx="4238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Ventajas</a:t>
            </a:r>
          </a:p>
          <a:p>
            <a:endParaRPr lang="es-ES" sz="4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11C61E-EA4A-721F-6026-8985D87D2302}"/>
              </a:ext>
            </a:extLst>
          </p:cNvPr>
          <p:cNvSpPr txBox="1"/>
          <p:nvPr/>
        </p:nvSpPr>
        <p:spPr>
          <a:xfrm>
            <a:off x="7045362" y="3600345"/>
            <a:ext cx="5146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-No necesario monitorizar niveles</a:t>
            </a:r>
          </a:p>
          <a:p>
            <a:endParaRPr lang="es-ES" sz="2400" dirty="0"/>
          </a:p>
          <a:p>
            <a:r>
              <a:rPr lang="es-ES" sz="2400" dirty="0"/>
              <a:t>-No interacción con Micofenolato</a:t>
            </a:r>
          </a:p>
          <a:p>
            <a:endParaRPr lang="es-ES" sz="2400" dirty="0"/>
          </a:p>
          <a:p>
            <a:r>
              <a:rPr lang="es-ES" sz="2400" dirty="0"/>
              <a:t>-Mejor perfil lipídico, glucémico</a:t>
            </a:r>
          </a:p>
        </p:txBody>
      </p:sp>
    </p:spTree>
    <p:extLst>
      <p:ext uri="{BB962C8B-B14F-4D97-AF65-F5344CB8AC3E}">
        <p14:creationId xmlns:p14="http://schemas.microsoft.com/office/powerpoint/2010/main" val="257032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C6280924-8F12-1944-9897-58EFF9F4ABE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81340" y="2042069"/>
            <a:ext cx="10596412" cy="3885765"/>
          </a:xfrm>
        </p:spPr>
        <p:txBody>
          <a:bodyPr/>
          <a:lstStyle/>
          <a:p>
            <a:r>
              <a:rPr lang="es-ES" dirty="0"/>
              <a:t>Reducir la actividad de la enfermedad. </a:t>
            </a:r>
          </a:p>
          <a:p>
            <a:r>
              <a:rPr lang="es-ES" b="1" dirty="0"/>
              <a:t>Alcanzar una respuesta renal. Proteinuria&lt;0,7-0,5 g/d</a:t>
            </a:r>
          </a:p>
          <a:p>
            <a:r>
              <a:rPr lang="es-ES" dirty="0"/>
              <a:t>Reducir el riesgo de brotes graves y renales.</a:t>
            </a:r>
          </a:p>
          <a:p>
            <a:r>
              <a:rPr lang="es-ES" dirty="0"/>
              <a:t>Reducir daño orgánico</a:t>
            </a:r>
          </a:p>
          <a:p>
            <a:r>
              <a:rPr lang="es-ES" dirty="0"/>
              <a:t>Seguridad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176BC4-37F7-1344-9165-4094AE15EB0D}"/>
              </a:ext>
            </a:extLst>
          </p:cNvPr>
          <p:cNvSpPr txBox="1"/>
          <p:nvPr/>
        </p:nvSpPr>
        <p:spPr>
          <a:xfrm>
            <a:off x="706164" y="609066"/>
            <a:ext cx="7930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solidFill>
                  <a:schemeClr val="bg1"/>
                </a:solidFill>
              </a:rPr>
              <a:t>Pincipales</a:t>
            </a:r>
            <a:r>
              <a:rPr lang="es-ES" sz="3600" dirty="0">
                <a:solidFill>
                  <a:schemeClr val="bg1"/>
                </a:solidFill>
              </a:rPr>
              <a:t> objetivos corto plazo LES* </a:t>
            </a:r>
          </a:p>
          <a:p>
            <a:r>
              <a:rPr lang="es-ES" sz="3600" dirty="0">
                <a:solidFill>
                  <a:schemeClr val="bg1"/>
                </a:solidFill>
              </a:rPr>
              <a:t>(Enfermedad autoinmune) 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05A2CD1F-4E8E-7FEB-D373-A3633DAE5159}"/>
              </a:ext>
            </a:extLst>
          </p:cNvPr>
          <p:cNvSpPr/>
          <p:nvPr/>
        </p:nvSpPr>
        <p:spPr>
          <a:xfrm>
            <a:off x="0" y="639318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b="1" dirty="0">
                <a:solidFill>
                  <a:prstClr val="black"/>
                </a:solidFill>
              </a:rPr>
              <a:t>1. </a:t>
            </a:r>
            <a:r>
              <a:rPr lang="es-ES_tradnl" sz="800" dirty="0" err="1">
                <a:solidFill>
                  <a:prstClr val="black"/>
                </a:solidFill>
              </a:rPr>
              <a:t>Anders</a:t>
            </a:r>
            <a:r>
              <a:rPr lang="es-ES_tradnl" sz="800" dirty="0">
                <a:solidFill>
                  <a:prstClr val="black"/>
                </a:solidFill>
              </a:rPr>
              <a:t> HJ, </a:t>
            </a:r>
            <a:r>
              <a:rPr lang="es-ES_tradnl" sz="800" dirty="0" err="1">
                <a:solidFill>
                  <a:prstClr val="black"/>
                </a:solidFill>
              </a:rPr>
              <a:t>Saxena</a:t>
            </a:r>
            <a:r>
              <a:rPr lang="es-ES_tradnl" sz="800" dirty="0">
                <a:solidFill>
                  <a:prstClr val="black"/>
                </a:solidFill>
              </a:rPr>
              <a:t> R, Zhao MH</a:t>
            </a:r>
            <a:r>
              <a:rPr lang="es-ES_tradnl" sz="800" i="1" dirty="0">
                <a:solidFill>
                  <a:prstClr val="black"/>
                </a:solidFill>
              </a:rPr>
              <a:t>, et al</a:t>
            </a:r>
            <a:r>
              <a:rPr lang="es-ES_tradnl" sz="800" dirty="0">
                <a:solidFill>
                  <a:prstClr val="black"/>
                </a:solidFill>
              </a:rPr>
              <a:t>. Lupus </a:t>
            </a:r>
            <a:r>
              <a:rPr lang="es-ES_tradnl" sz="800" dirty="0" err="1">
                <a:solidFill>
                  <a:prstClr val="black"/>
                </a:solidFill>
              </a:rPr>
              <a:t>nephritis</a:t>
            </a:r>
            <a:r>
              <a:rPr lang="es-ES_tradnl" sz="800" dirty="0">
                <a:solidFill>
                  <a:prstClr val="black"/>
                </a:solidFill>
              </a:rPr>
              <a:t>. </a:t>
            </a:r>
            <a:r>
              <a:rPr lang="es-ES_tradnl" sz="800" dirty="0" err="1">
                <a:solidFill>
                  <a:prstClr val="black"/>
                </a:solidFill>
              </a:rPr>
              <a:t>Nat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Rev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Dis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Primers</a:t>
            </a:r>
            <a:r>
              <a:rPr lang="es-ES_tradnl" sz="800" dirty="0">
                <a:solidFill>
                  <a:prstClr val="black"/>
                </a:solidFill>
              </a:rPr>
              <a:t>. 2020 Jan 23;6(1):7</a:t>
            </a:r>
            <a:r>
              <a:rPr lang="en-GB" sz="800" dirty="0">
                <a:solidFill>
                  <a:prstClr val="black"/>
                </a:solidFill>
              </a:rPr>
              <a:t>;  </a:t>
            </a:r>
            <a:r>
              <a:rPr lang="en-GB" sz="800" b="1" dirty="0">
                <a:solidFill>
                  <a:prstClr val="black"/>
                </a:solidFill>
              </a:rPr>
              <a:t>2.</a:t>
            </a:r>
            <a:r>
              <a:rPr lang="es-ES" sz="800" dirty="0">
                <a:solidFill>
                  <a:prstClr val="black"/>
                </a:solidFill>
              </a:rPr>
              <a:t>F</a:t>
            </a:r>
            <a:r>
              <a:rPr lang="es-ES_tradnl" sz="800" dirty="0" err="1">
                <a:solidFill>
                  <a:prstClr val="black"/>
                </a:solidFill>
              </a:rPr>
              <a:t>anouriakis</a:t>
            </a:r>
            <a:r>
              <a:rPr lang="es-ES_tradnl" sz="800" dirty="0">
                <a:solidFill>
                  <a:prstClr val="black"/>
                </a:solidFill>
              </a:rPr>
              <a:t> A, </a:t>
            </a:r>
            <a:r>
              <a:rPr lang="es-ES_tradnl" sz="800" dirty="0" err="1">
                <a:solidFill>
                  <a:prstClr val="black"/>
                </a:solidFill>
              </a:rPr>
              <a:t>Kostopoulou</a:t>
            </a:r>
            <a:r>
              <a:rPr lang="es-ES_tradnl" sz="800" dirty="0">
                <a:solidFill>
                  <a:prstClr val="black"/>
                </a:solidFill>
              </a:rPr>
              <a:t> M, </a:t>
            </a:r>
            <a:r>
              <a:rPr lang="es-ES_tradnl" sz="800" dirty="0" err="1">
                <a:solidFill>
                  <a:prstClr val="black"/>
                </a:solidFill>
              </a:rPr>
              <a:t>Cheema</a:t>
            </a:r>
            <a:r>
              <a:rPr lang="es-ES_tradnl" sz="800" dirty="0">
                <a:solidFill>
                  <a:prstClr val="black"/>
                </a:solidFill>
              </a:rPr>
              <a:t> K, et al. 2019 </a:t>
            </a:r>
            <a:r>
              <a:rPr lang="es-ES_tradnl" sz="800" dirty="0" err="1">
                <a:solidFill>
                  <a:prstClr val="black"/>
                </a:solidFill>
              </a:rPr>
              <a:t>Update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of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the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Joint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European</a:t>
            </a:r>
            <a:r>
              <a:rPr lang="es-ES_tradnl" sz="800" dirty="0">
                <a:solidFill>
                  <a:prstClr val="black"/>
                </a:solidFill>
              </a:rPr>
              <a:t> League </a:t>
            </a:r>
            <a:r>
              <a:rPr lang="es-ES_tradnl" sz="800" dirty="0" err="1">
                <a:solidFill>
                  <a:prstClr val="black"/>
                </a:solidFill>
              </a:rPr>
              <a:t>Against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Rheumatism</a:t>
            </a:r>
            <a:r>
              <a:rPr lang="es-ES_tradnl" sz="800" dirty="0">
                <a:solidFill>
                  <a:prstClr val="black"/>
                </a:solidFill>
              </a:rPr>
              <a:t> and </a:t>
            </a:r>
            <a:r>
              <a:rPr lang="es-ES_tradnl" sz="800" dirty="0" err="1">
                <a:solidFill>
                  <a:prstClr val="black"/>
                </a:solidFill>
              </a:rPr>
              <a:t>European</a:t>
            </a:r>
            <a:r>
              <a:rPr lang="es-ES_tradnl" sz="800" dirty="0">
                <a:solidFill>
                  <a:prstClr val="black"/>
                </a:solidFill>
              </a:rPr>
              <a:t> Renal </a:t>
            </a:r>
            <a:r>
              <a:rPr lang="es-ES_tradnl" sz="800" dirty="0" err="1">
                <a:solidFill>
                  <a:prstClr val="black"/>
                </a:solidFill>
              </a:rPr>
              <a:t>Association-European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Dialysis</a:t>
            </a:r>
            <a:r>
              <a:rPr lang="es-ES_tradnl" sz="800" dirty="0">
                <a:solidFill>
                  <a:prstClr val="black"/>
                </a:solidFill>
              </a:rPr>
              <a:t> and </a:t>
            </a:r>
            <a:r>
              <a:rPr lang="es-ES_tradnl" sz="800" dirty="0" err="1">
                <a:solidFill>
                  <a:prstClr val="black"/>
                </a:solidFill>
              </a:rPr>
              <a:t>Transplant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Association</a:t>
            </a:r>
            <a:r>
              <a:rPr lang="es-ES_tradnl" sz="800" dirty="0">
                <a:solidFill>
                  <a:prstClr val="black"/>
                </a:solidFill>
              </a:rPr>
              <a:t> (EULAR/ERA-EDTA) </a:t>
            </a:r>
            <a:r>
              <a:rPr lang="es-ES_tradnl" sz="800" dirty="0" err="1">
                <a:solidFill>
                  <a:prstClr val="black"/>
                </a:solidFill>
              </a:rPr>
              <a:t>recommendations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for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the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management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of</a:t>
            </a:r>
            <a:r>
              <a:rPr lang="es-ES_tradnl" sz="800" dirty="0">
                <a:solidFill>
                  <a:prstClr val="black"/>
                </a:solidFill>
              </a:rPr>
              <a:t> lupus </a:t>
            </a:r>
            <a:r>
              <a:rPr lang="es-ES_tradnl" sz="800" dirty="0" err="1">
                <a:solidFill>
                  <a:prstClr val="black"/>
                </a:solidFill>
              </a:rPr>
              <a:t>nephritis</a:t>
            </a:r>
            <a:r>
              <a:rPr lang="es-ES_tradnl" sz="800" dirty="0">
                <a:solidFill>
                  <a:prstClr val="black"/>
                </a:solidFill>
              </a:rPr>
              <a:t>. Ann </a:t>
            </a:r>
            <a:r>
              <a:rPr lang="es-ES_tradnl" sz="800" dirty="0" err="1">
                <a:solidFill>
                  <a:prstClr val="black"/>
                </a:solidFill>
              </a:rPr>
              <a:t>Rheum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Dis</a:t>
            </a:r>
            <a:r>
              <a:rPr lang="es-ES_tradnl" sz="800" dirty="0">
                <a:solidFill>
                  <a:prstClr val="black"/>
                </a:solidFill>
              </a:rPr>
              <a:t>. 2020 Jun;79(6):713-723</a:t>
            </a:r>
            <a:r>
              <a:rPr lang="en-GB" sz="800" dirty="0">
                <a:solidFill>
                  <a:prstClr val="black"/>
                </a:solidFill>
              </a:rPr>
              <a:t>; 3. </a:t>
            </a:r>
            <a:r>
              <a:rPr lang="es-ES_tradnl" sz="800" dirty="0" err="1">
                <a:solidFill>
                  <a:prstClr val="black"/>
                </a:solidFill>
              </a:rPr>
              <a:t>Fanouriakis</a:t>
            </a:r>
            <a:r>
              <a:rPr lang="es-ES_tradnl" sz="800" dirty="0">
                <a:solidFill>
                  <a:prstClr val="black"/>
                </a:solidFill>
              </a:rPr>
              <a:t> A, </a:t>
            </a:r>
            <a:r>
              <a:rPr lang="es-ES_tradnl" sz="800" dirty="0" err="1">
                <a:solidFill>
                  <a:prstClr val="black"/>
                </a:solidFill>
              </a:rPr>
              <a:t>Kostopulou</a:t>
            </a:r>
            <a:r>
              <a:rPr lang="es-ES_tradnl" sz="800" dirty="0">
                <a:solidFill>
                  <a:prstClr val="black"/>
                </a:solidFill>
              </a:rPr>
              <a:t> A, </a:t>
            </a:r>
            <a:r>
              <a:rPr lang="es-ES_tradnl" sz="800" dirty="0" err="1">
                <a:solidFill>
                  <a:prstClr val="black"/>
                </a:solidFill>
              </a:rPr>
              <a:t>Aringer</a:t>
            </a:r>
            <a:r>
              <a:rPr lang="es-ES_tradnl" sz="800" dirty="0">
                <a:solidFill>
                  <a:prstClr val="black"/>
                </a:solidFill>
              </a:rPr>
              <a:t> M, </a:t>
            </a:r>
            <a:r>
              <a:rPr lang="es-ES_tradnl" sz="800" i="1" dirty="0">
                <a:solidFill>
                  <a:prstClr val="black"/>
                </a:solidFill>
              </a:rPr>
              <a:t>et al</a:t>
            </a:r>
            <a:r>
              <a:rPr lang="es-ES_tradnl" sz="800" dirty="0">
                <a:solidFill>
                  <a:prstClr val="black"/>
                </a:solidFill>
              </a:rPr>
              <a:t>. 2019 </a:t>
            </a:r>
            <a:r>
              <a:rPr lang="es-ES_tradnl" sz="800" dirty="0" err="1">
                <a:solidFill>
                  <a:prstClr val="black"/>
                </a:solidFill>
              </a:rPr>
              <a:t>update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of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the</a:t>
            </a:r>
            <a:r>
              <a:rPr lang="es-ES_tradnl" sz="800" dirty="0">
                <a:solidFill>
                  <a:prstClr val="black"/>
                </a:solidFill>
              </a:rPr>
              <a:t> EULAR </a:t>
            </a:r>
            <a:r>
              <a:rPr lang="es-ES_tradnl" sz="800" dirty="0" err="1">
                <a:solidFill>
                  <a:prstClr val="black"/>
                </a:solidFill>
              </a:rPr>
              <a:t>recommendations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for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the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management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Of</a:t>
            </a:r>
            <a:r>
              <a:rPr lang="es-ES_tradnl" sz="800" dirty="0">
                <a:solidFill>
                  <a:prstClr val="black"/>
                </a:solidFill>
              </a:rPr>
              <a:t> SLE. Ann </a:t>
            </a:r>
            <a:r>
              <a:rPr lang="es-ES_tradnl" sz="800" dirty="0" err="1">
                <a:solidFill>
                  <a:prstClr val="black"/>
                </a:solidFill>
              </a:rPr>
              <a:t>Rheum</a:t>
            </a:r>
            <a:r>
              <a:rPr lang="es-ES_tradnl" sz="800" dirty="0">
                <a:solidFill>
                  <a:prstClr val="black"/>
                </a:solidFill>
              </a:rPr>
              <a:t> </a:t>
            </a:r>
            <a:r>
              <a:rPr lang="es-ES_tradnl" sz="800" dirty="0" err="1">
                <a:solidFill>
                  <a:prstClr val="black"/>
                </a:solidFill>
              </a:rPr>
              <a:t>Dis</a:t>
            </a:r>
            <a:r>
              <a:rPr lang="es-ES_tradnl" sz="800" dirty="0">
                <a:solidFill>
                  <a:prstClr val="black"/>
                </a:solidFill>
              </a:rPr>
              <a:t>. 2019 Jun;78(6):736-745; 4. </a:t>
            </a:r>
            <a:r>
              <a:rPr lang="en-US" altLang="en-US" sz="800" dirty="0" err="1">
                <a:solidFill>
                  <a:prstClr val="black"/>
                </a:solidFill>
                <a:cs typeface="Arial" panose="020B0604020202020204" pitchFamily="34" charset="0"/>
              </a:rPr>
              <a:t>Doria</a:t>
            </a:r>
            <a:r>
              <a:rPr lang="en-US" altLang="en-US" sz="800" dirty="0">
                <a:solidFill>
                  <a:prstClr val="black"/>
                </a:solidFill>
                <a:cs typeface="Arial" panose="020B0604020202020204" pitchFamily="34" charset="0"/>
              </a:rPr>
              <a:t> A, </a:t>
            </a:r>
            <a:r>
              <a:rPr lang="en-US" altLang="en-US" sz="800" dirty="0" err="1">
                <a:solidFill>
                  <a:prstClr val="black"/>
                </a:solidFill>
                <a:cs typeface="Arial" panose="020B0604020202020204" pitchFamily="34" charset="0"/>
              </a:rPr>
              <a:t>Gatto</a:t>
            </a:r>
            <a:r>
              <a:rPr lang="en-US" altLang="en-US" sz="800" dirty="0">
                <a:solidFill>
                  <a:prstClr val="black"/>
                </a:solidFill>
                <a:cs typeface="Arial" panose="020B0604020202020204" pitchFamily="34" charset="0"/>
              </a:rPr>
              <a:t> M, Zen M, </a:t>
            </a:r>
            <a:r>
              <a:rPr lang="en-US" altLang="en-US" sz="800" i="1" dirty="0">
                <a:solidFill>
                  <a:prstClr val="black"/>
                </a:solidFill>
                <a:cs typeface="Arial" panose="020B0604020202020204" pitchFamily="34" charset="0"/>
              </a:rPr>
              <a:t>et a</a:t>
            </a:r>
            <a:r>
              <a:rPr lang="en-US" altLang="en-US" sz="800" dirty="0">
                <a:solidFill>
                  <a:prstClr val="black"/>
                </a:solidFill>
                <a:cs typeface="Arial" panose="020B0604020202020204" pitchFamily="34" charset="0"/>
              </a:rPr>
              <a:t>l. Optimizing outcome in SLE: treating-to-target and definition of treatment goals. </a:t>
            </a:r>
            <a:r>
              <a:rPr lang="en-US" altLang="en-US" sz="800" dirty="0" err="1">
                <a:solidFill>
                  <a:prstClr val="black"/>
                </a:solidFill>
                <a:cs typeface="Arial" panose="020B0604020202020204" pitchFamily="34" charset="0"/>
              </a:rPr>
              <a:t>Autoimmun</a:t>
            </a:r>
            <a:r>
              <a:rPr lang="en-US" altLang="en-US" sz="800" dirty="0">
                <a:solidFill>
                  <a:prstClr val="black"/>
                </a:solidFill>
                <a:cs typeface="Arial" panose="020B0604020202020204" pitchFamily="34" charset="0"/>
              </a:rPr>
              <a:t> Rev. 2014;13(7):770-777.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59ADAE-6CED-7F1F-E5B7-D308269EE824}"/>
              </a:ext>
            </a:extLst>
          </p:cNvPr>
          <p:cNvSpPr txBox="1"/>
          <p:nvPr/>
        </p:nvSpPr>
        <p:spPr>
          <a:xfrm>
            <a:off x="8437418" y="3984951"/>
            <a:ext cx="3310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INMUNOSUPRESORES</a:t>
            </a:r>
          </a:p>
        </p:txBody>
      </p:sp>
    </p:spTree>
    <p:extLst>
      <p:ext uri="{BB962C8B-B14F-4D97-AF65-F5344CB8AC3E}">
        <p14:creationId xmlns:p14="http://schemas.microsoft.com/office/powerpoint/2010/main" val="1938174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061A2-9EFF-6CB0-5A9F-537EDDAE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97" y="370389"/>
            <a:ext cx="10972320" cy="369332"/>
          </a:xfrm>
        </p:spPr>
        <p:txBody>
          <a:bodyPr/>
          <a:lstStyle/>
          <a:p>
            <a:r>
              <a:rPr lang="es-ES" sz="2400" dirty="0"/>
              <a:t>Expresión de IFT1 en Nefropatía Lúpica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5F8FA6-FEE5-0331-1CBB-678B43FC0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084"/>
            <a:ext cx="5801103" cy="55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9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061A2-9EFF-6CB0-5A9F-537EDDAE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97" y="370389"/>
            <a:ext cx="10972320" cy="369332"/>
          </a:xfrm>
        </p:spPr>
        <p:txBody>
          <a:bodyPr/>
          <a:lstStyle/>
          <a:p>
            <a:r>
              <a:rPr lang="es-ES" sz="2400" dirty="0"/>
              <a:t>Expresión de IFT1 en Nefropatía Lúpica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5F8FA6-FEE5-0331-1CBB-678B43FC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084"/>
            <a:ext cx="5801103" cy="55496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E844AB-563D-8B0B-18BF-C81AA5259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68" y="12700"/>
            <a:ext cx="70739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49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71D9ED-3F0F-0599-4898-7820495B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7792AC-20F2-1E0E-8CB6-E04207639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3"/>
            <a:ext cx="11754196" cy="657734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CD6D82-6AC4-55AC-603D-6925AB4D8025}"/>
              </a:ext>
            </a:extLst>
          </p:cNvPr>
          <p:cNvSpPr txBox="1"/>
          <p:nvPr/>
        </p:nvSpPr>
        <p:spPr>
          <a:xfrm>
            <a:off x="8240041" y="6548781"/>
            <a:ext cx="4444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Rojas-Rivera et al. </a:t>
            </a:r>
            <a:r>
              <a:rPr lang="es-ES" sz="1200" dirty="0" err="1"/>
              <a:t>Nefrologia</a:t>
            </a:r>
            <a:r>
              <a:rPr lang="es-ES" sz="1200" dirty="0"/>
              <a:t> 2023; 43, 6-47</a:t>
            </a:r>
          </a:p>
        </p:txBody>
      </p:sp>
    </p:spTree>
    <p:extLst>
      <p:ext uri="{BB962C8B-B14F-4D97-AF65-F5344CB8AC3E}">
        <p14:creationId xmlns:p14="http://schemas.microsoft.com/office/powerpoint/2010/main" val="2472849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B4DC2-7BFB-797C-BCF5-4F8F83E0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x_Picture 11">
            <a:extLst>
              <a:ext uri="{FF2B5EF4-FFF2-40B4-BE49-F238E27FC236}">
                <a16:creationId xmlns:a16="http://schemas.microsoft.com/office/drawing/2014/main" id="{7B2D799A-3537-D476-B56D-03A58B66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00848"/>
            <a:ext cx="10685929" cy="60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B57F87C-F8F8-5017-E63D-CA175A9BCFAF}"/>
              </a:ext>
            </a:extLst>
          </p:cNvPr>
          <p:cNvSpPr txBox="1"/>
          <p:nvPr/>
        </p:nvSpPr>
        <p:spPr>
          <a:xfrm>
            <a:off x="8275899" y="6398686"/>
            <a:ext cx="4444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Rojas-Rivera et al. </a:t>
            </a:r>
            <a:r>
              <a:rPr lang="es-ES" sz="1200" dirty="0" err="1"/>
              <a:t>Nefrologia</a:t>
            </a:r>
            <a:r>
              <a:rPr lang="es-ES" sz="1200" dirty="0"/>
              <a:t> 2023; 43, 6-47</a:t>
            </a:r>
          </a:p>
        </p:txBody>
      </p:sp>
    </p:spTree>
    <p:extLst>
      <p:ext uri="{BB962C8B-B14F-4D97-AF65-F5344CB8AC3E}">
        <p14:creationId xmlns:p14="http://schemas.microsoft.com/office/powerpoint/2010/main" val="3395942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525FB-4FB7-1735-219A-C59B6CF4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81" y="43307"/>
            <a:ext cx="10515600" cy="665720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  Nefritis Lúpica en la vida real.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74244B-C727-83BB-2840-93BADFF8D73E}"/>
              </a:ext>
            </a:extLst>
          </p:cNvPr>
          <p:cNvSpPr txBox="1"/>
          <p:nvPr/>
        </p:nvSpPr>
        <p:spPr>
          <a:xfrm>
            <a:off x="3755894" y="1153145"/>
            <a:ext cx="477037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/>
              <a:t>Tratamiento inmunosupresor (IS) inicial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09EDDB-9EBF-1AC2-A132-2C5F71B0FCC4}"/>
              </a:ext>
            </a:extLst>
          </p:cNvPr>
          <p:cNvSpPr txBox="1"/>
          <p:nvPr/>
        </p:nvSpPr>
        <p:spPr>
          <a:xfrm>
            <a:off x="2768983" y="1849045"/>
            <a:ext cx="368109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/>
              <a:t>Remisión completa/parcial inicial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2B262F-91E7-C52C-C8F7-AD62A01A7E0C}"/>
              </a:ext>
            </a:extLst>
          </p:cNvPr>
          <p:cNvSpPr txBox="1"/>
          <p:nvPr/>
        </p:nvSpPr>
        <p:spPr>
          <a:xfrm>
            <a:off x="7497325" y="2055297"/>
            <a:ext cx="185702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/>
              <a:t>No remisión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D60F99-3292-A4B5-D003-CE5F88080074}"/>
              </a:ext>
            </a:extLst>
          </p:cNvPr>
          <p:cNvSpPr txBox="1"/>
          <p:nvPr/>
        </p:nvSpPr>
        <p:spPr>
          <a:xfrm>
            <a:off x="1702082" y="3052449"/>
            <a:ext cx="410762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/>
              <a:t>Remisión completa/parcial mantenida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3A632C4-6580-5F48-C53A-AAADFF81DC9E}"/>
              </a:ext>
            </a:extLst>
          </p:cNvPr>
          <p:cNvSpPr txBox="1"/>
          <p:nvPr/>
        </p:nvSpPr>
        <p:spPr>
          <a:xfrm>
            <a:off x="1208562" y="4408687"/>
            <a:ext cx="198202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/>
              <a:t>Retirada de la IS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BB7D365-192E-CB6B-0500-8765C8E4F133}"/>
              </a:ext>
            </a:extLst>
          </p:cNvPr>
          <p:cNvSpPr txBox="1"/>
          <p:nvPr/>
        </p:nvSpPr>
        <p:spPr>
          <a:xfrm>
            <a:off x="4258995" y="4422795"/>
            <a:ext cx="107913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/>
              <a:t>Recaída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E8ACDB-3A80-399B-9AB0-95F8A665B136}"/>
              </a:ext>
            </a:extLst>
          </p:cNvPr>
          <p:cNvSpPr txBox="1"/>
          <p:nvPr/>
        </p:nvSpPr>
        <p:spPr>
          <a:xfrm>
            <a:off x="627808" y="5573274"/>
            <a:ext cx="230730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/>
              <a:t>Remisión definitiva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403F5D-4358-1DBF-3769-ECDB24D8EAA2}"/>
              </a:ext>
            </a:extLst>
          </p:cNvPr>
          <p:cNvSpPr txBox="1"/>
          <p:nvPr/>
        </p:nvSpPr>
        <p:spPr>
          <a:xfrm>
            <a:off x="1311115" y="6061372"/>
            <a:ext cx="58381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/>
              <a:t>20%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DE3EF32-3DFD-D3D9-2938-BEF0573736D7}"/>
              </a:ext>
            </a:extLst>
          </p:cNvPr>
          <p:cNvCxnSpPr>
            <a:cxnSpLocks/>
          </p:cNvCxnSpPr>
          <p:nvPr/>
        </p:nvCxnSpPr>
        <p:spPr>
          <a:xfrm>
            <a:off x="3421294" y="4607461"/>
            <a:ext cx="7294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F6916A8-36DA-6806-6900-24279A9E44D1}"/>
              </a:ext>
            </a:extLst>
          </p:cNvPr>
          <p:cNvCxnSpPr>
            <a:cxnSpLocks/>
          </p:cNvCxnSpPr>
          <p:nvPr/>
        </p:nvCxnSpPr>
        <p:spPr>
          <a:xfrm flipH="1">
            <a:off x="1603022" y="4931597"/>
            <a:ext cx="554551" cy="522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18C4A3-A602-1F66-B012-AF8BE4AFB878}"/>
              </a:ext>
            </a:extLst>
          </p:cNvPr>
          <p:cNvSpPr txBox="1"/>
          <p:nvPr/>
        </p:nvSpPr>
        <p:spPr>
          <a:xfrm>
            <a:off x="6100472" y="3961130"/>
            <a:ext cx="128150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/>
              <a:t>Brotes</a:t>
            </a:r>
          </a:p>
          <a:p>
            <a:r>
              <a:rPr lang="es-ES"/>
              <a:t>“nefríticos”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D18C9BD-7EA9-978C-E562-CBE60AD3C62F}"/>
              </a:ext>
            </a:extLst>
          </p:cNvPr>
          <p:cNvSpPr txBox="1"/>
          <p:nvPr/>
        </p:nvSpPr>
        <p:spPr>
          <a:xfrm>
            <a:off x="5851104" y="4846810"/>
            <a:ext cx="1862669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Brotes </a:t>
            </a:r>
          </a:p>
          <a:p>
            <a:r>
              <a:rPr lang="es-ES" dirty="0"/>
              <a:t>“</a:t>
            </a:r>
            <a:r>
              <a:rPr lang="es-ES" dirty="0" err="1"/>
              <a:t>proteinúricos</a:t>
            </a:r>
            <a:r>
              <a:rPr lang="es-ES" dirty="0"/>
              <a:t>”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5FC63C5-E2B6-6064-D192-CA516D3C6B01}"/>
              </a:ext>
            </a:extLst>
          </p:cNvPr>
          <p:cNvSpPr txBox="1"/>
          <p:nvPr/>
        </p:nvSpPr>
        <p:spPr>
          <a:xfrm>
            <a:off x="8972753" y="4931597"/>
            <a:ext cx="201068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/>
              <a:t>“Volver atrás” IS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87BCA74-7297-4879-B271-0A01A6FB4F48}"/>
              </a:ext>
            </a:extLst>
          </p:cNvPr>
          <p:cNvCxnSpPr>
            <a:cxnSpLocks/>
          </p:cNvCxnSpPr>
          <p:nvPr/>
        </p:nvCxnSpPr>
        <p:spPr>
          <a:xfrm flipH="1">
            <a:off x="4978400" y="1588533"/>
            <a:ext cx="359732" cy="350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555C2CB-431D-BD26-D4F2-F7C3F850C85D}"/>
              </a:ext>
            </a:extLst>
          </p:cNvPr>
          <p:cNvCxnSpPr>
            <a:cxnSpLocks/>
          </p:cNvCxnSpPr>
          <p:nvPr/>
        </p:nvCxnSpPr>
        <p:spPr>
          <a:xfrm flipH="1">
            <a:off x="4052523" y="2533007"/>
            <a:ext cx="423975" cy="421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5C0CC7E3-9D66-3EF9-FA53-A65256B48B2D}"/>
              </a:ext>
            </a:extLst>
          </p:cNvPr>
          <p:cNvCxnSpPr>
            <a:cxnSpLocks/>
          </p:cNvCxnSpPr>
          <p:nvPr/>
        </p:nvCxnSpPr>
        <p:spPr>
          <a:xfrm flipH="1">
            <a:off x="2766724" y="3507060"/>
            <a:ext cx="851325" cy="736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1810B997-4D9B-55E2-ED0E-39562E6DC37A}"/>
              </a:ext>
            </a:extLst>
          </p:cNvPr>
          <p:cNvCxnSpPr>
            <a:cxnSpLocks/>
          </p:cNvCxnSpPr>
          <p:nvPr/>
        </p:nvCxnSpPr>
        <p:spPr>
          <a:xfrm>
            <a:off x="7713774" y="5098805"/>
            <a:ext cx="1159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4877416-B20E-1064-9C9D-6FF5536521B7}"/>
              </a:ext>
            </a:extLst>
          </p:cNvPr>
          <p:cNvSpPr txBox="1"/>
          <p:nvPr/>
        </p:nvSpPr>
        <p:spPr>
          <a:xfrm>
            <a:off x="8070710" y="2947949"/>
            <a:ext cx="273529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/>
              <a:t>Cambio de estrategia IS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91081AFE-5347-AB05-4224-BAD1F430311C}"/>
              </a:ext>
            </a:extLst>
          </p:cNvPr>
          <p:cNvCxnSpPr>
            <a:cxnSpLocks/>
          </p:cNvCxnSpPr>
          <p:nvPr/>
        </p:nvCxnSpPr>
        <p:spPr>
          <a:xfrm flipV="1">
            <a:off x="7646660" y="3399973"/>
            <a:ext cx="1387449" cy="1346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FD92BD80-2305-1831-338F-78801BA945D5}"/>
              </a:ext>
            </a:extLst>
          </p:cNvPr>
          <p:cNvCxnSpPr>
            <a:cxnSpLocks/>
          </p:cNvCxnSpPr>
          <p:nvPr/>
        </p:nvCxnSpPr>
        <p:spPr>
          <a:xfrm flipV="1">
            <a:off x="5372992" y="4368751"/>
            <a:ext cx="545711" cy="22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D78D7B3D-EA7A-476C-F8EC-13849BAA1F05}"/>
              </a:ext>
            </a:extLst>
          </p:cNvPr>
          <p:cNvCxnSpPr>
            <a:cxnSpLocks/>
          </p:cNvCxnSpPr>
          <p:nvPr/>
        </p:nvCxnSpPr>
        <p:spPr>
          <a:xfrm flipV="1">
            <a:off x="7497325" y="3384609"/>
            <a:ext cx="1375742" cy="859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E137540D-69A9-DB56-E65E-3DA8BA2FB709}"/>
              </a:ext>
            </a:extLst>
          </p:cNvPr>
          <p:cNvCxnSpPr>
            <a:cxnSpLocks/>
          </p:cNvCxnSpPr>
          <p:nvPr/>
        </p:nvCxnSpPr>
        <p:spPr>
          <a:xfrm flipV="1">
            <a:off x="6718920" y="1544704"/>
            <a:ext cx="0" cy="2269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5C0B7A4C-5C3C-308C-B34F-BCFFF6BF111D}"/>
              </a:ext>
            </a:extLst>
          </p:cNvPr>
          <p:cNvCxnSpPr>
            <a:cxnSpLocks/>
          </p:cNvCxnSpPr>
          <p:nvPr/>
        </p:nvCxnSpPr>
        <p:spPr>
          <a:xfrm>
            <a:off x="6790098" y="1588533"/>
            <a:ext cx="1093857" cy="378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75321939-F78A-2297-7E8C-91B38DBEB3CE}"/>
              </a:ext>
            </a:extLst>
          </p:cNvPr>
          <p:cNvCxnSpPr>
            <a:cxnSpLocks/>
          </p:cNvCxnSpPr>
          <p:nvPr/>
        </p:nvCxnSpPr>
        <p:spPr>
          <a:xfrm>
            <a:off x="8593682" y="2594323"/>
            <a:ext cx="255040" cy="236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A7A9E53E-77A8-B684-6530-E8FB7700847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338132" y="4607461"/>
            <a:ext cx="394570" cy="239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C0F7EE9D-613A-DB79-CDAC-AABAFA30A152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6572796" y="2415413"/>
            <a:ext cx="1497914" cy="717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114DA163-5C6C-EAB4-03BF-C3BB9261E066}"/>
              </a:ext>
            </a:extLst>
          </p:cNvPr>
          <p:cNvCxnSpPr/>
          <p:nvPr/>
        </p:nvCxnSpPr>
        <p:spPr>
          <a:xfrm flipH="1" flipV="1">
            <a:off x="5732702" y="2578990"/>
            <a:ext cx="4087090" cy="2213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angular 84">
            <a:extLst>
              <a:ext uri="{FF2B5EF4-FFF2-40B4-BE49-F238E27FC236}">
                <a16:creationId xmlns:a16="http://schemas.microsoft.com/office/drawing/2014/main" id="{3FC1DF73-B85B-9426-D9F6-3B92567241BF}"/>
              </a:ext>
            </a:extLst>
          </p:cNvPr>
          <p:cNvCxnSpPr>
            <a:cxnSpLocks/>
            <a:stCxn id="21" idx="3"/>
            <a:endCxn id="6" idx="3"/>
          </p:cNvCxnSpPr>
          <p:nvPr/>
        </p:nvCxnSpPr>
        <p:spPr>
          <a:xfrm flipH="1" flipV="1">
            <a:off x="9354347" y="2239963"/>
            <a:ext cx="1629091" cy="2876300"/>
          </a:xfrm>
          <a:prstGeom prst="bentConnector3">
            <a:avLst>
              <a:gd name="adj1" fmla="val -1403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uadroTexto 86">
            <a:extLst>
              <a:ext uri="{FF2B5EF4-FFF2-40B4-BE49-F238E27FC236}">
                <a16:creationId xmlns:a16="http://schemas.microsoft.com/office/drawing/2014/main" id="{40713199-5AC3-22C5-5034-03C99185AE32}"/>
              </a:ext>
            </a:extLst>
          </p:cNvPr>
          <p:cNvSpPr txBox="1"/>
          <p:nvPr/>
        </p:nvSpPr>
        <p:spPr>
          <a:xfrm>
            <a:off x="3923557" y="6032167"/>
            <a:ext cx="720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/>
              <a:t>50% de los pacientes siguen con algún tratamiento IS al cabo de 10 años…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8329D7-AD5E-7DC3-5DDA-182749FD279D}"/>
              </a:ext>
            </a:extLst>
          </p:cNvPr>
          <p:cNvSpPr txBox="1"/>
          <p:nvPr/>
        </p:nvSpPr>
        <p:spPr>
          <a:xfrm>
            <a:off x="2263707" y="3564527"/>
            <a:ext cx="1225015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Años. 3-5…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54FC331-C294-4297-9D18-D6959879A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009" y="6544814"/>
            <a:ext cx="926672" cy="23776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CBF04F7-9BF5-3EC3-9D64-F9E2D6A1D354}"/>
              </a:ext>
            </a:extLst>
          </p:cNvPr>
          <p:cNvSpPr txBox="1"/>
          <p:nvPr/>
        </p:nvSpPr>
        <p:spPr>
          <a:xfrm>
            <a:off x="4457984" y="3887921"/>
            <a:ext cx="85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50%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4B8AE64-99A2-1F47-3561-E8A5E58A5C66}"/>
              </a:ext>
            </a:extLst>
          </p:cNvPr>
          <p:cNvSpPr/>
          <p:nvPr/>
        </p:nvSpPr>
        <p:spPr>
          <a:xfrm>
            <a:off x="4476402" y="3794015"/>
            <a:ext cx="681864" cy="54367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CDF9AE4-C652-80FC-3483-247E5B2CEC18}"/>
              </a:ext>
            </a:extLst>
          </p:cNvPr>
          <p:cNvSpPr txBox="1"/>
          <p:nvPr/>
        </p:nvSpPr>
        <p:spPr>
          <a:xfrm>
            <a:off x="2918232" y="2447727"/>
            <a:ext cx="11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30-40%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CE8D595-000E-4AC5-1394-F926F0DF805F}"/>
              </a:ext>
            </a:extLst>
          </p:cNvPr>
          <p:cNvSpPr/>
          <p:nvPr/>
        </p:nvSpPr>
        <p:spPr>
          <a:xfrm>
            <a:off x="2888878" y="2309474"/>
            <a:ext cx="1092468" cy="54367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1801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1CFF53-34B0-8BA6-858C-649212C5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CEDD0-EEB3-27EA-C621-99ABC15A3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40E441-ACDB-2286-0A93-8796AEEB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A5DD-493F-A847-A6B3-13398E878BE6}" type="slidenum">
              <a:rPr lang="es-ES_tradnl" smtClean="0"/>
              <a:t>35</a:t>
            </a:fld>
            <a:endParaRPr lang="es-ES_tradnl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2AD17CD0-1B40-2659-7CC5-07952C7E2904}"/>
              </a:ext>
            </a:extLst>
          </p:cNvPr>
          <p:cNvSpPr/>
          <p:nvPr/>
        </p:nvSpPr>
        <p:spPr>
          <a:xfrm>
            <a:off x="3057480" y="3443400"/>
            <a:ext cx="5316840" cy="91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es-ES" sz="5400" b="0" strike="noStrike" spc="-1" dirty="0">
                <a:solidFill>
                  <a:srgbClr val="002060"/>
                </a:solidFill>
                <a:latin typeface="Calibri"/>
              </a:rPr>
              <a:t>MUCHAS GRACIAS</a:t>
            </a:r>
            <a:endParaRPr lang="es-ES" sz="54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61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78C4B-22FB-471A-61FE-3F786E53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B15B34-E560-500A-0B07-26FB5E35F62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247494" y="353241"/>
            <a:ext cx="10972320" cy="492443"/>
          </a:xfrm>
        </p:spPr>
        <p:txBody>
          <a:bodyPr/>
          <a:lstStyle/>
          <a:p>
            <a:r>
              <a:rPr lang="es-ES" sz="3200" b="1" dirty="0">
                <a:solidFill>
                  <a:schemeClr val="tx1"/>
                </a:solidFill>
              </a:rPr>
              <a:t>Supervivencia renal en países desarrollados </a:t>
            </a:r>
          </a:p>
        </p:txBody>
      </p:sp>
      <p:pic>
        <p:nvPicPr>
          <p:cNvPr id="4" name="Imagen 3" descr="Gráfico, Histograma&#10;&#10;Descripción generada automáticamente">
            <a:extLst>
              <a:ext uri="{FF2B5EF4-FFF2-40B4-BE49-F238E27FC236}">
                <a16:creationId xmlns:a16="http://schemas.microsoft.com/office/drawing/2014/main" id="{74A0C79B-BA23-5409-01BA-FAD0DAE3E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91"/>
          <a:stretch/>
        </p:blipFill>
        <p:spPr>
          <a:xfrm>
            <a:off x="450599" y="846000"/>
            <a:ext cx="11290321" cy="473692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9CCE325-73F2-2E45-1753-39E092B58F06}"/>
              </a:ext>
            </a:extLst>
          </p:cNvPr>
          <p:cNvSpPr txBox="1"/>
          <p:nvPr/>
        </p:nvSpPr>
        <p:spPr>
          <a:xfrm>
            <a:off x="6116545" y="6488540"/>
            <a:ext cx="5369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Arthritis</a:t>
            </a:r>
            <a:r>
              <a:rPr lang="es-ES" sz="1200" dirty="0"/>
              <a:t> &amp; </a:t>
            </a:r>
            <a:r>
              <a:rPr lang="es-ES" sz="1200" dirty="0" err="1"/>
              <a:t>Rheumatology</a:t>
            </a:r>
            <a:r>
              <a:rPr lang="es-ES" sz="1200" dirty="0"/>
              <a:t> 68, 1432-1441, 2016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8CBE81-0A2E-E93C-A00A-00ABF082633D}"/>
              </a:ext>
            </a:extLst>
          </p:cNvPr>
          <p:cNvSpPr txBox="1"/>
          <p:nvPr/>
        </p:nvSpPr>
        <p:spPr>
          <a:xfrm>
            <a:off x="3130658" y="4957871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1980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A2FEDF-7482-CCE8-C5BB-9C08394D4E3A}"/>
              </a:ext>
            </a:extLst>
          </p:cNvPr>
          <p:cNvSpPr txBox="1"/>
          <p:nvPr/>
        </p:nvSpPr>
        <p:spPr>
          <a:xfrm>
            <a:off x="7301669" y="4957871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2000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DA2DF1D-F971-96AA-9F3C-4DA7F3FAE44F}"/>
              </a:ext>
            </a:extLst>
          </p:cNvPr>
          <p:cNvSpPr txBox="1"/>
          <p:nvPr/>
        </p:nvSpPr>
        <p:spPr>
          <a:xfrm>
            <a:off x="5163400" y="4945952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1990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4BC32A-6534-7FBC-C9D7-AB9611B1B062}"/>
              </a:ext>
            </a:extLst>
          </p:cNvPr>
          <p:cNvSpPr txBox="1"/>
          <p:nvPr/>
        </p:nvSpPr>
        <p:spPr>
          <a:xfrm>
            <a:off x="9139017" y="4974112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2010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36BAE4-ED9A-2457-C915-44C41CA1D886}"/>
              </a:ext>
            </a:extLst>
          </p:cNvPr>
          <p:cNvSpPr txBox="1"/>
          <p:nvPr/>
        </p:nvSpPr>
        <p:spPr>
          <a:xfrm>
            <a:off x="3456122" y="2200759"/>
            <a:ext cx="4277532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Inmunosupresion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E1119E-6F03-1279-6221-2177F8921914}"/>
              </a:ext>
            </a:extLst>
          </p:cNvPr>
          <p:cNvSpPr txBox="1"/>
          <p:nvPr/>
        </p:nvSpPr>
        <p:spPr>
          <a:xfrm>
            <a:off x="4398231" y="2955256"/>
            <a:ext cx="190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Ciclofosfamida</a:t>
            </a:r>
          </a:p>
          <a:p>
            <a:r>
              <a:rPr lang="es-ES" sz="1400" dirty="0"/>
              <a:t>1987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44325A-5516-0322-F1E2-0C3B1413A6E6}"/>
              </a:ext>
            </a:extLst>
          </p:cNvPr>
          <p:cNvSpPr txBox="1"/>
          <p:nvPr/>
        </p:nvSpPr>
        <p:spPr>
          <a:xfrm>
            <a:off x="6402374" y="2955256"/>
            <a:ext cx="1626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Micofenolato</a:t>
            </a:r>
          </a:p>
          <a:p>
            <a:r>
              <a:rPr lang="es-ES" sz="1200" dirty="0"/>
              <a:t>1996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01069D8-1D8B-1F89-A2F8-E48D616A1CCB}"/>
              </a:ext>
            </a:extLst>
          </p:cNvPr>
          <p:cNvCxnSpPr/>
          <p:nvPr/>
        </p:nvCxnSpPr>
        <p:spPr>
          <a:xfrm>
            <a:off x="4807527" y="3509254"/>
            <a:ext cx="152400" cy="300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844A862E-0FCE-6923-C48D-4BAEE1999625}"/>
              </a:ext>
            </a:extLst>
          </p:cNvPr>
          <p:cNvCxnSpPr/>
          <p:nvPr/>
        </p:nvCxnSpPr>
        <p:spPr>
          <a:xfrm>
            <a:off x="6691745" y="3540031"/>
            <a:ext cx="524041" cy="671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77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78C4B-22FB-471A-61FE-3F786E53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B15B34-E560-500A-0B07-26FB5E35F62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247494" y="353241"/>
            <a:ext cx="10972320" cy="492443"/>
          </a:xfrm>
        </p:spPr>
        <p:txBody>
          <a:bodyPr/>
          <a:lstStyle/>
          <a:p>
            <a:r>
              <a:rPr lang="es-ES" sz="3200" b="1" dirty="0">
                <a:solidFill>
                  <a:schemeClr val="tx1"/>
                </a:solidFill>
              </a:rPr>
              <a:t>Supervivencia renal en países desarrollados </a:t>
            </a:r>
          </a:p>
        </p:txBody>
      </p:sp>
      <p:pic>
        <p:nvPicPr>
          <p:cNvPr id="4" name="Imagen 3" descr="Gráfico, Histograma&#10;&#10;Descripción generada automáticamente">
            <a:extLst>
              <a:ext uri="{FF2B5EF4-FFF2-40B4-BE49-F238E27FC236}">
                <a16:creationId xmlns:a16="http://schemas.microsoft.com/office/drawing/2014/main" id="{74A0C79B-BA23-5409-01BA-FAD0DAE3E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91"/>
          <a:stretch/>
        </p:blipFill>
        <p:spPr>
          <a:xfrm>
            <a:off x="450599" y="846000"/>
            <a:ext cx="11290321" cy="473692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9CCE325-73F2-2E45-1753-39E092B58F06}"/>
              </a:ext>
            </a:extLst>
          </p:cNvPr>
          <p:cNvSpPr txBox="1"/>
          <p:nvPr/>
        </p:nvSpPr>
        <p:spPr>
          <a:xfrm>
            <a:off x="6116545" y="6488540"/>
            <a:ext cx="5369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Arthritis</a:t>
            </a:r>
            <a:r>
              <a:rPr lang="es-ES" sz="1200" dirty="0"/>
              <a:t> &amp; </a:t>
            </a:r>
            <a:r>
              <a:rPr lang="es-ES" sz="1200" dirty="0" err="1"/>
              <a:t>Rheumatology</a:t>
            </a:r>
            <a:r>
              <a:rPr lang="es-ES" sz="1200" dirty="0"/>
              <a:t> 68, 1432-1441, 2016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8CBE81-0A2E-E93C-A00A-00ABF082633D}"/>
              </a:ext>
            </a:extLst>
          </p:cNvPr>
          <p:cNvSpPr txBox="1"/>
          <p:nvPr/>
        </p:nvSpPr>
        <p:spPr>
          <a:xfrm>
            <a:off x="3130658" y="4957871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1980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A2FEDF-7482-CCE8-C5BB-9C08394D4E3A}"/>
              </a:ext>
            </a:extLst>
          </p:cNvPr>
          <p:cNvSpPr txBox="1"/>
          <p:nvPr/>
        </p:nvSpPr>
        <p:spPr>
          <a:xfrm>
            <a:off x="7301669" y="4957871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2000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DA2DF1D-F971-96AA-9F3C-4DA7F3FAE44F}"/>
              </a:ext>
            </a:extLst>
          </p:cNvPr>
          <p:cNvSpPr txBox="1"/>
          <p:nvPr/>
        </p:nvSpPr>
        <p:spPr>
          <a:xfrm>
            <a:off x="5163400" y="4945952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1990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4BC32A-6534-7FBC-C9D7-AB9611B1B062}"/>
              </a:ext>
            </a:extLst>
          </p:cNvPr>
          <p:cNvSpPr txBox="1"/>
          <p:nvPr/>
        </p:nvSpPr>
        <p:spPr>
          <a:xfrm>
            <a:off x="9139017" y="4974112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2010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36BAE4-ED9A-2457-C915-44C41CA1D886}"/>
              </a:ext>
            </a:extLst>
          </p:cNvPr>
          <p:cNvSpPr txBox="1"/>
          <p:nvPr/>
        </p:nvSpPr>
        <p:spPr>
          <a:xfrm>
            <a:off x="3456122" y="2200759"/>
            <a:ext cx="4277532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Inmunosupresion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E1119E-6F03-1279-6221-2177F8921914}"/>
              </a:ext>
            </a:extLst>
          </p:cNvPr>
          <p:cNvSpPr txBox="1"/>
          <p:nvPr/>
        </p:nvSpPr>
        <p:spPr>
          <a:xfrm>
            <a:off x="4398231" y="2955256"/>
            <a:ext cx="190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Ciclofosfamida</a:t>
            </a:r>
          </a:p>
          <a:p>
            <a:r>
              <a:rPr lang="es-ES" sz="1400" dirty="0"/>
              <a:t>1987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44325A-5516-0322-F1E2-0C3B1413A6E6}"/>
              </a:ext>
            </a:extLst>
          </p:cNvPr>
          <p:cNvSpPr txBox="1"/>
          <p:nvPr/>
        </p:nvSpPr>
        <p:spPr>
          <a:xfrm>
            <a:off x="6402374" y="2955256"/>
            <a:ext cx="1626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Micofenolato</a:t>
            </a:r>
          </a:p>
          <a:p>
            <a:r>
              <a:rPr lang="es-ES" sz="1200" dirty="0"/>
              <a:t>1996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01069D8-1D8B-1F89-A2F8-E48D616A1CCB}"/>
              </a:ext>
            </a:extLst>
          </p:cNvPr>
          <p:cNvCxnSpPr/>
          <p:nvPr/>
        </p:nvCxnSpPr>
        <p:spPr>
          <a:xfrm>
            <a:off x="4807527" y="3509254"/>
            <a:ext cx="152400" cy="300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844A862E-0FCE-6923-C48D-4BAEE1999625}"/>
              </a:ext>
            </a:extLst>
          </p:cNvPr>
          <p:cNvCxnSpPr/>
          <p:nvPr/>
        </p:nvCxnSpPr>
        <p:spPr>
          <a:xfrm>
            <a:off x="6691745" y="3540031"/>
            <a:ext cx="524041" cy="671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CAD2BBA-6897-7DE4-ED28-D05E6D9C0346}"/>
              </a:ext>
            </a:extLst>
          </p:cNvPr>
          <p:cNvCxnSpPr/>
          <p:nvPr/>
        </p:nvCxnSpPr>
        <p:spPr>
          <a:xfrm>
            <a:off x="7733654" y="4444409"/>
            <a:ext cx="2856374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640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78C4B-22FB-471A-61FE-3F786E53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B15B34-E560-500A-0B07-26FB5E35F62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247494" y="353241"/>
            <a:ext cx="10972320" cy="492443"/>
          </a:xfrm>
        </p:spPr>
        <p:txBody>
          <a:bodyPr/>
          <a:lstStyle/>
          <a:p>
            <a:r>
              <a:rPr lang="es-ES" sz="3200" b="1" dirty="0">
                <a:solidFill>
                  <a:schemeClr val="tx1"/>
                </a:solidFill>
              </a:rPr>
              <a:t>Supervivencia renal en países desarrollados </a:t>
            </a:r>
          </a:p>
        </p:txBody>
      </p:sp>
      <p:pic>
        <p:nvPicPr>
          <p:cNvPr id="4" name="Imagen 3" descr="Gráfico, Histograma&#10;&#10;Descripción generada automáticamente">
            <a:extLst>
              <a:ext uri="{FF2B5EF4-FFF2-40B4-BE49-F238E27FC236}">
                <a16:creationId xmlns:a16="http://schemas.microsoft.com/office/drawing/2014/main" id="{74A0C79B-BA23-5409-01BA-FAD0DAE3E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91"/>
          <a:stretch/>
        </p:blipFill>
        <p:spPr>
          <a:xfrm>
            <a:off x="450599" y="846000"/>
            <a:ext cx="11290321" cy="473692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9CCE325-73F2-2E45-1753-39E092B58F06}"/>
              </a:ext>
            </a:extLst>
          </p:cNvPr>
          <p:cNvSpPr txBox="1"/>
          <p:nvPr/>
        </p:nvSpPr>
        <p:spPr>
          <a:xfrm>
            <a:off x="6116545" y="6488540"/>
            <a:ext cx="5369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Arthritis</a:t>
            </a:r>
            <a:r>
              <a:rPr lang="es-ES" sz="1200" dirty="0"/>
              <a:t> &amp; </a:t>
            </a:r>
            <a:r>
              <a:rPr lang="es-ES" sz="1200" dirty="0" err="1"/>
              <a:t>Rheumatology</a:t>
            </a:r>
            <a:r>
              <a:rPr lang="es-ES" sz="1200" dirty="0"/>
              <a:t> 68, 1432-1441, 2016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8CBE81-0A2E-E93C-A00A-00ABF082633D}"/>
              </a:ext>
            </a:extLst>
          </p:cNvPr>
          <p:cNvSpPr txBox="1"/>
          <p:nvPr/>
        </p:nvSpPr>
        <p:spPr>
          <a:xfrm>
            <a:off x="3130658" y="4957871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1980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A2FEDF-7482-CCE8-C5BB-9C08394D4E3A}"/>
              </a:ext>
            </a:extLst>
          </p:cNvPr>
          <p:cNvSpPr txBox="1"/>
          <p:nvPr/>
        </p:nvSpPr>
        <p:spPr>
          <a:xfrm>
            <a:off x="7301669" y="4957871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2000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DA2DF1D-F971-96AA-9F3C-4DA7F3FAE44F}"/>
              </a:ext>
            </a:extLst>
          </p:cNvPr>
          <p:cNvSpPr txBox="1"/>
          <p:nvPr/>
        </p:nvSpPr>
        <p:spPr>
          <a:xfrm>
            <a:off x="5163400" y="4945952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1990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4BC32A-6534-7FBC-C9D7-AB9611B1B062}"/>
              </a:ext>
            </a:extLst>
          </p:cNvPr>
          <p:cNvSpPr txBox="1"/>
          <p:nvPr/>
        </p:nvSpPr>
        <p:spPr>
          <a:xfrm>
            <a:off x="9139017" y="4974112"/>
            <a:ext cx="10228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2010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36BAE4-ED9A-2457-C915-44C41CA1D886}"/>
              </a:ext>
            </a:extLst>
          </p:cNvPr>
          <p:cNvSpPr txBox="1"/>
          <p:nvPr/>
        </p:nvSpPr>
        <p:spPr>
          <a:xfrm>
            <a:off x="3456122" y="2200759"/>
            <a:ext cx="4277532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Inmunosupresion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E1119E-6F03-1279-6221-2177F8921914}"/>
              </a:ext>
            </a:extLst>
          </p:cNvPr>
          <p:cNvSpPr txBox="1"/>
          <p:nvPr/>
        </p:nvSpPr>
        <p:spPr>
          <a:xfrm>
            <a:off x="4398231" y="2955256"/>
            <a:ext cx="190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Ciclofosfamida</a:t>
            </a:r>
          </a:p>
          <a:p>
            <a:r>
              <a:rPr lang="es-ES" sz="1400" dirty="0"/>
              <a:t>1987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44325A-5516-0322-F1E2-0C3B1413A6E6}"/>
              </a:ext>
            </a:extLst>
          </p:cNvPr>
          <p:cNvSpPr txBox="1"/>
          <p:nvPr/>
        </p:nvSpPr>
        <p:spPr>
          <a:xfrm>
            <a:off x="6402374" y="2955256"/>
            <a:ext cx="1626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Micofenolato</a:t>
            </a:r>
          </a:p>
          <a:p>
            <a:r>
              <a:rPr lang="es-ES" sz="1200" dirty="0"/>
              <a:t>1996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01069D8-1D8B-1F89-A2F8-E48D616A1CCB}"/>
              </a:ext>
            </a:extLst>
          </p:cNvPr>
          <p:cNvCxnSpPr/>
          <p:nvPr/>
        </p:nvCxnSpPr>
        <p:spPr>
          <a:xfrm>
            <a:off x="4807527" y="3509254"/>
            <a:ext cx="152400" cy="300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844A862E-0FCE-6923-C48D-4BAEE1999625}"/>
              </a:ext>
            </a:extLst>
          </p:cNvPr>
          <p:cNvCxnSpPr/>
          <p:nvPr/>
        </p:nvCxnSpPr>
        <p:spPr>
          <a:xfrm>
            <a:off x="6691745" y="3540031"/>
            <a:ext cx="524041" cy="671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97D7297-BFF9-B5FF-890A-E596D951C270}"/>
              </a:ext>
            </a:extLst>
          </p:cNvPr>
          <p:cNvCxnSpPr/>
          <p:nvPr/>
        </p:nvCxnSpPr>
        <p:spPr>
          <a:xfrm>
            <a:off x="2247494" y="4678326"/>
            <a:ext cx="8236208" cy="27954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872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BCCA0-CD16-8FF9-0F11-86111050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299D84-4548-8041-F4C4-8B5CE8F04EDF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0308AF0F-CEF3-7798-6205-9AFA6D647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86" y="796998"/>
            <a:ext cx="9441112" cy="55554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327A09-77B0-011A-D4D9-E65E455C3559}"/>
              </a:ext>
            </a:extLst>
          </p:cNvPr>
          <p:cNvSpPr txBox="1"/>
          <p:nvPr/>
        </p:nvSpPr>
        <p:spPr>
          <a:xfrm>
            <a:off x="4928461" y="1948291"/>
            <a:ext cx="105388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80-90%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D7BBDB-E4B2-383E-19E1-41AF420EC817}"/>
              </a:ext>
            </a:extLst>
          </p:cNvPr>
          <p:cNvSpPr txBox="1"/>
          <p:nvPr/>
        </p:nvSpPr>
        <p:spPr>
          <a:xfrm>
            <a:off x="6602278" y="2696705"/>
            <a:ext cx="759417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77%</a:t>
            </a:r>
          </a:p>
        </p:txBody>
      </p:sp>
    </p:spTree>
    <p:extLst>
      <p:ext uri="{BB962C8B-B14F-4D97-AF65-F5344CB8AC3E}">
        <p14:creationId xmlns:p14="http://schemas.microsoft.com/office/powerpoint/2010/main" val="3580065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BCCA0-CD16-8FF9-0F11-86111050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299D84-4548-8041-F4C4-8B5CE8F04EDF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0308AF0F-CEF3-7798-6205-9AFA6D647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86" y="796998"/>
            <a:ext cx="9441112" cy="55554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327A09-77B0-011A-D4D9-E65E455C3559}"/>
              </a:ext>
            </a:extLst>
          </p:cNvPr>
          <p:cNvSpPr txBox="1"/>
          <p:nvPr/>
        </p:nvSpPr>
        <p:spPr>
          <a:xfrm>
            <a:off x="4928461" y="1948291"/>
            <a:ext cx="105388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80-90%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D7BBDB-E4B2-383E-19E1-41AF420EC817}"/>
              </a:ext>
            </a:extLst>
          </p:cNvPr>
          <p:cNvSpPr txBox="1"/>
          <p:nvPr/>
        </p:nvSpPr>
        <p:spPr>
          <a:xfrm>
            <a:off x="6602278" y="2696705"/>
            <a:ext cx="759417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77%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2B080C-311A-E5E2-75AD-24305E416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67430"/>
            <a:ext cx="7772400" cy="307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25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61B7A2B-6EBB-60DC-55B4-9BC19D7E90A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CEE3CC-E103-0B59-D73D-85BD7CB64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7"/>
          <a:stretch/>
        </p:blipFill>
        <p:spPr>
          <a:xfrm>
            <a:off x="694591" y="924250"/>
            <a:ext cx="10137531" cy="5447613"/>
          </a:xfrm>
          <a:prstGeom prst="rect">
            <a:avLst/>
          </a:prstGeom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7160E823-646C-7701-B763-1E00D9DD12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0446" y="247142"/>
            <a:ext cx="10972320" cy="677108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US" sz="4400" spc="-1" dirty="0" err="1">
                <a:solidFill>
                  <a:srgbClr val="002060"/>
                </a:solidFill>
                <a:latin typeface="Gill Sans MT"/>
              </a:rPr>
              <a:t>Objetivos</a:t>
            </a:r>
            <a:r>
              <a:rPr lang="en-US" sz="4400" spc="-1" dirty="0">
                <a:solidFill>
                  <a:srgbClr val="002060"/>
                </a:solidFill>
                <a:latin typeface="Gill Sans MT"/>
              </a:rPr>
              <a:t> del </a:t>
            </a:r>
            <a:r>
              <a:rPr lang="en-US" sz="4400" spc="-1" dirty="0" err="1">
                <a:solidFill>
                  <a:srgbClr val="002060"/>
                </a:solidFill>
                <a:latin typeface="Gill Sans MT"/>
              </a:rPr>
              <a:t>tratamiento</a:t>
            </a:r>
            <a:r>
              <a:rPr lang="en-US" sz="4400" spc="-1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en-US" sz="4400" spc="-1" dirty="0" err="1">
                <a:solidFill>
                  <a:srgbClr val="002060"/>
                </a:solidFill>
                <a:latin typeface="Gill Sans MT"/>
              </a:rPr>
              <a:t>en</a:t>
            </a:r>
            <a:r>
              <a:rPr lang="en-US" sz="4400" spc="-1" dirty="0">
                <a:solidFill>
                  <a:srgbClr val="002060"/>
                </a:solidFill>
                <a:latin typeface="Gill Sans MT"/>
              </a:rPr>
              <a:t> LES</a:t>
            </a:r>
            <a:endParaRPr lang="en-US" sz="4400" b="0" strike="noStrike" spc="-1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F2EEEB-3FEC-BE97-1B53-4270CE43637A}"/>
              </a:ext>
            </a:extLst>
          </p:cNvPr>
          <p:cNvSpPr txBox="1"/>
          <p:nvPr/>
        </p:nvSpPr>
        <p:spPr>
          <a:xfrm>
            <a:off x="8275899" y="6398686"/>
            <a:ext cx="4444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Rojas-Rivera et al. </a:t>
            </a:r>
            <a:r>
              <a:rPr lang="es-ES" sz="1200" dirty="0" err="1"/>
              <a:t>Nefrologia</a:t>
            </a:r>
            <a:r>
              <a:rPr lang="es-ES" sz="1200" dirty="0"/>
              <a:t> 2023; 43, 6-47</a:t>
            </a:r>
          </a:p>
        </p:txBody>
      </p:sp>
    </p:spTree>
    <p:extLst>
      <p:ext uri="{BB962C8B-B14F-4D97-AF65-F5344CB8AC3E}">
        <p14:creationId xmlns:p14="http://schemas.microsoft.com/office/powerpoint/2010/main" val="1453954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</TotalTime>
  <Words>1587</Words>
  <Application>Microsoft Macintosh PowerPoint</Application>
  <PresentationFormat>Panorámica</PresentationFormat>
  <Paragraphs>218</Paragraphs>
  <Slides>35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35</vt:i4>
      </vt:variant>
    </vt:vector>
  </HeadingPairs>
  <TitlesOfParts>
    <vt:vector size="47" baseType="lpstr">
      <vt:lpstr>Arial</vt:lpstr>
      <vt:lpstr>BlinkMacSystemFont</vt:lpstr>
      <vt:lpstr>Calibri</vt:lpstr>
      <vt:lpstr>Gill Sans MT</vt:lpstr>
      <vt:lpstr>Symbol</vt:lpstr>
      <vt:lpstr>system-ui</vt:lpstr>
      <vt:lpstr>Times New Roman</vt:lpstr>
      <vt:lpstr>Wingdings</vt:lpstr>
      <vt:lpstr>Wingdings 2</vt:lpstr>
      <vt:lpstr>Office Theme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del tratamiento en 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Mecanismo de acción Belimumab</vt:lpstr>
      <vt:lpstr>Diseño del estudio BLISS-LN</vt:lpstr>
      <vt:lpstr>Presentación de PowerPoint</vt:lpstr>
      <vt:lpstr>Presentación de PowerPoint</vt:lpstr>
      <vt:lpstr>Belimumab en Nefropatía Lúpica</vt:lpstr>
      <vt:lpstr>Presentación de PowerPoint</vt:lpstr>
      <vt:lpstr>Presentación de PowerPoint</vt:lpstr>
      <vt:lpstr>Presentación de PowerPoint</vt:lpstr>
      <vt:lpstr>Inhibidores de  Calcineurina </vt:lpstr>
      <vt:lpstr>Presentación de PowerPoint</vt:lpstr>
      <vt:lpstr>VOCLOSPORINA</vt:lpstr>
      <vt:lpstr>Presentación de PowerPoint</vt:lpstr>
      <vt:lpstr>Presentación de PowerPoint</vt:lpstr>
      <vt:lpstr>Expresión de IFT1 en Nefropatía Lúpica</vt:lpstr>
      <vt:lpstr>Expresión de IFT1 en Nefropatía Lúpica</vt:lpstr>
      <vt:lpstr>Presentación de PowerPoint</vt:lpstr>
      <vt:lpstr>Presentación de PowerPoint</vt:lpstr>
      <vt:lpstr>  Nefritis Lúpica en la vida real.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natural de la PQRAD en Córdoba, utilidad de una base de datos para agrupar familias  y mutaciones</dc:title>
  <dc:subject/>
  <dc:creator>Mario Espinosa Cabello</dc:creator>
  <dc:description/>
  <cp:lastModifiedBy>Mario Espinosa Hernández</cp:lastModifiedBy>
  <cp:revision>129</cp:revision>
  <dcterms:created xsi:type="dcterms:W3CDTF">2021-06-24T20:13:31Z</dcterms:created>
  <dcterms:modified xsi:type="dcterms:W3CDTF">2023-06-17T06:11:15Z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