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47.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48.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0.xml" ContentType="application/vnd.openxmlformats-officedocument.presentationml.notesSlide+xml"/>
  <Override PartName="/ppt/notesSlides/notesSlide13.xml" ContentType="application/vnd.openxmlformats-officedocument.presentationml.notesSlide+xml"/>
  <Override PartName="/ppt/notesSlides/_rels/notesSlide12.xml.rels" ContentType="application/vnd.openxmlformats-package.relationships+xml"/>
  <Override PartName="/ppt/notesSlides/_rels/notesSlide16.xml.rels" ContentType="application/vnd.openxmlformats-package.relationships+xml"/>
  <Override PartName="/ppt/notesSlides/_rels/notesSlide38.xml.rels" ContentType="application/vnd.openxmlformats-package.relationships+xml"/>
  <Override PartName="/ppt/notesSlides/_rels/notesSlide32.xml.rels" ContentType="application/vnd.openxmlformats-package.relationships+xml"/>
  <Override PartName="/ppt/notesSlides/_rels/notesSlide23.xml.rels" ContentType="application/vnd.openxmlformats-package.relationships+xml"/>
  <Override PartName="/ppt/notesSlides/_rels/notesSlide7.xml.rels" ContentType="application/vnd.openxmlformats-package.relationships+xml"/>
  <Override PartName="/ppt/notesSlides/_rels/notesSlide31.xml.rels" ContentType="application/vnd.openxmlformats-package.relationships+xml"/>
  <Override PartName="/ppt/notesSlides/_rels/notesSlide37.xml.rels" ContentType="application/vnd.openxmlformats-package.relationships+xml"/>
  <Override PartName="/ppt/notesSlides/_rels/notesSlide15.xml.rels" ContentType="application/vnd.openxmlformats-package.relationships+xml"/>
  <Override PartName="/ppt/notesSlides/_rels/notesSlide22.xml.rels" ContentType="application/vnd.openxmlformats-package.relationships+xml"/>
  <Override PartName="/ppt/notesSlides/_rels/notesSlide17.xml.rels" ContentType="application/vnd.openxmlformats-package.relationships+xml"/>
  <Override PartName="/ppt/notesSlides/_rels/notesSlide39.xml.rels" ContentType="application/vnd.openxmlformats-package.relationships+xml"/>
  <Override PartName="/ppt/notesSlides/_rels/notesSlide24.xml.rels" ContentType="application/vnd.openxmlformats-package.relationships+xml"/>
  <Override PartName="/ppt/notesSlides/_rels/notesSlide8.xml.rels" ContentType="application/vnd.openxmlformats-package.relationships+xml"/>
  <Override PartName="/ppt/notesSlides/_rels/notesSlide20.xml.rels" ContentType="application/vnd.openxmlformats-package.relationships+xml"/>
  <Override PartName="/ppt/notesSlides/_rels/notesSlide11.xml.rels" ContentType="application/vnd.openxmlformats-package.relationships+xml"/>
  <Override PartName="/ppt/notesSlides/_rels/notesSlide19.xml.rels" ContentType="application/vnd.openxmlformats-package.relationships+xml"/>
  <Override PartName="/ppt/notesSlides/_rels/notesSlide26.xml.rels" ContentType="application/vnd.openxmlformats-package.relationships+xml"/>
  <Override PartName="/ppt/notesSlides/_rels/notesSlide18.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40.xml.rels" ContentType="application/vnd.openxmlformats-package.relationships+xml"/>
  <Override PartName="/ppt/notesSlides/_rels/notesSlide46.xml.rels" ContentType="application/vnd.openxmlformats-package.relationships+xml"/>
  <Override PartName="/ppt/notesSlides/_rels/notesSlide42.xml.rels" ContentType="application/vnd.openxmlformats-package.relationships+xml"/>
  <Override PartName="/ppt/notesSlides/_rels/notesSlide33.xml.rels" ContentType="application/vnd.openxmlformats-package.relationships+xml"/>
  <Override PartName="/ppt/notesSlides/_rels/notesSlide48.xml.rels" ContentType="application/vnd.openxmlformats-package.relationships+xml"/>
  <Override PartName="/ppt/notesSlides/_rels/notesSlide41.xml.rels" ContentType="application/vnd.openxmlformats-package.relationships+xml"/>
  <Override PartName="/ppt/notesSlides/_rels/notesSlide47.xml.rels" ContentType="application/vnd.openxmlformats-package.relationships+xml"/>
  <Override PartName="/ppt/notesSlides/_rels/notesSlide6.xml.rels" ContentType="application/vnd.openxmlformats-package.relationships+xml"/>
  <Override PartName="/ppt/notesSlides/_rels/notesSlide2.xml.rels" ContentType="application/vnd.openxmlformats-package.relationships+xml"/>
  <Override PartName="/ppt/notesSlides/_rels/notesSlide5.xml.rels" ContentType="application/vnd.openxmlformats-package.relationships+xml"/>
  <Override PartName="/ppt/notesSlides/_rels/notesSlide14.xml.rels" ContentType="application/vnd.openxmlformats-package.relationships+xml"/>
  <Override PartName="/ppt/notesSlides/_rels/notesSlide1.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27.xml.rels" ContentType="application/vnd.openxmlformats-package.relationships+xml"/>
  <Override PartName="/ppt/notesSlides/_rels/notesSlide43.xml.rels" ContentType="application/vnd.openxmlformats-package.relationships+xml"/>
  <Override PartName="/ppt/notesSlides/_rels/notesSlide50.xml.rels" ContentType="application/vnd.openxmlformats-package.relationships+xml"/>
  <Override PartName="/ppt/notesSlides/_rels/notesSlide34.xml.rels" ContentType="application/vnd.openxmlformats-package.relationships+xml"/>
  <Override PartName="/ppt/notesSlides/_rels/notesSlide49.xml.rels" ContentType="application/vnd.openxmlformats-package.relationships+xml"/>
  <Override PartName="/ppt/notesSlides/_rels/notesSlide4.xml.rels" ContentType="application/vnd.openxmlformats-package.relationships+xml"/>
  <Override PartName="/ppt/notesSlides/_rels/notesSlide28.xml.rels" ContentType="application/vnd.openxmlformats-package.relationships+xml"/>
  <Override PartName="/ppt/notesSlides/_rels/notesSlide44.xml.rels" ContentType="application/vnd.openxmlformats-package.relationships+xml"/>
  <Override PartName="/ppt/notesSlides/_rels/notesSlide51.xml.rels" ContentType="application/vnd.openxmlformats-package.relationships+xml"/>
  <Override PartName="/ppt/notesSlides/_rels/notesSlide35.xml.rels" ContentType="application/vnd.openxmlformats-package.relationships+xml"/>
  <Override PartName="/ppt/notesSlides/_rels/notesSlide52.xml.rels" ContentType="application/vnd.openxmlformats-package.relationships+xml"/>
  <Override PartName="/ppt/notesSlides/_rels/notesSlide13.xml.rels" ContentType="application/vnd.openxmlformats-package.relationships+xml"/>
  <Override PartName="/ppt/notesSlides/_rels/notesSlide36.xml.rels" ContentType="application/vnd.openxmlformats-package.relationships+xml"/>
  <Override PartName="/ppt/notesSlides/_rels/notesSlide30.xml.rels" ContentType="application/vnd.openxmlformats-package.relationships+xml"/>
  <Override PartName="/ppt/notesSlides/_rels/notesSlide29.xml.rels" ContentType="application/vnd.openxmlformats-package.relationships+xml"/>
  <Override PartName="/ppt/notesSlides/_rels/notesSlide45.xml.rels" ContentType="application/vnd.openxmlformats-package.relationships+xml"/>
  <Override PartName="/ppt/notesSlides/_rels/notesSlide21.xml.rels" ContentType="application/vnd.openxmlformats-package.relationship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49.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59.wmf" ContentType="image/x-wmf"/>
  <Override PartName="/ppt/media/image56.jpeg" ContentType="image/jpeg"/>
  <Override PartName="/ppt/media/image10.wmf" ContentType="image/x-wmf"/>
  <Override PartName="/ppt/media/image54.jpeg" ContentType="image/jpeg"/>
  <Override PartName="/ppt/media/image51.jpeg" ContentType="image/jpeg"/>
  <Override PartName="/ppt/media/image49.jpeg" ContentType="image/jpeg"/>
  <Override PartName="/ppt/media/image48.jpeg" ContentType="image/jpeg"/>
  <Override PartName="/ppt/media/image35.wmf" ContentType="image/x-wmf"/>
  <Override PartName="/ppt/media/image44.jpeg" ContentType="image/jpeg"/>
  <Override PartName="/ppt/media/image60.wmf" ContentType="image/x-wmf"/>
  <Override PartName="/ppt/media/image45.jpeg" ContentType="image/jpeg"/>
  <Override PartName="/ppt/media/image33.wmf" ContentType="image/x-wmf"/>
  <Override PartName="/ppt/media/image52.jpeg" ContentType="image/jpeg"/>
  <Override PartName="/ppt/media/image1.png" ContentType="image/png"/>
  <Override PartName="/ppt/media/image29.wmf" ContentType="image/x-wmf"/>
  <Override PartName="/ppt/media/image26.wmf" ContentType="image/x-wmf"/>
  <Override PartName="/ppt/media/image3.wmf" ContentType="image/x-wmf"/>
  <Override PartName="/ppt/media/image46.jpeg" ContentType="image/jpeg"/>
  <Override PartName="/ppt/media/image15.wmf" ContentType="image/x-wmf"/>
  <Override PartName="/ppt/media/image58.png" ContentType="image/png"/>
  <Override PartName="/ppt/media/image21.png" ContentType="image/png"/>
  <Override PartName="/ppt/media/image61.wmf" ContentType="image/x-wmf"/>
  <Override PartName="/ppt/media/image16.wmf" ContentType="image/x-wmf"/>
  <Override PartName="/ppt/media/image4.wmf" ContentType="image/x-wmf"/>
  <Override PartName="/ppt/media/image34.wmf" ContentType="image/x-wmf"/>
  <Override PartName="/ppt/media/image27.wmf" ContentType="image/x-wmf"/>
  <Override PartName="/ppt/media/image20.png" ContentType="image/png"/>
  <Override PartName="/ppt/media/image14.wmf" ContentType="image/x-wmf"/>
  <Override PartName="/ppt/media/image57.png" ContentType="image/png"/>
  <Override PartName="/ppt/media/image69.jpeg" ContentType="image/jpeg"/>
  <Override PartName="/ppt/media/image9.wmf" ContentType="image/x-wmf"/>
  <Override PartName="/ppt/media/image39.wmf" ContentType="image/x-wmf"/>
  <Override PartName="/ppt/media/image67.wmf" ContentType="image/x-wmf"/>
  <Override PartName="/ppt/media/image30.wmf" ContentType="image/x-wmf"/>
  <Override PartName="/ppt/media/image68.wmf" ContentType="image/x-wmf"/>
  <Override PartName="/ppt/media/image28.png" ContentType="image/png"/>
  <Override PartName="/ppt/media/image31.wmf" ContentType="image/x-wmf"/>
  <Override PartName="/ppt/media/image66.wmf" ContentType="image/x-wmf"/>
  <Override PartName="/ppt/media/image65.wmf" ContentType="image/x-wmf"/>
  <Override PartName="/ppt/media/image64.png" ContentType="image/png"/>
  <Override PartName="/ppt/media/image63.wmf" ContentType="image/x-wmf"/>
  <Override PartName="/ppt/media/image55.jpeg" ContentType="image/jpeg"/>
  <Override PartName="/ppt/media/image62.wmf" ContentType="image/x-wmf"/>
  <Override PartName="/ppt/media/image22.png" ContentType="image/png"/>
  <Override PartName="/ppt/media/image24.wmf" ContentType="image/x-wmf"/>
  <Override PartName="/ppt/media/image17.wmf" ContentType="image/x-wmf"/>
  <Override PartName="/ppt/media/image5.wmf" ContentType="image/x-wmf"/>
  <Override PartName="/ppt/media/image2.png" ContentType="image/png"/>
  <Override PartName="/ppt/media/image18.wmf" ContentType="image/x-wmf"/>
  <Override PartName="/ppt/media/image6.wmf" ContentType="image/x-wmf"/>
  <Override PartName="/ppt/media/image36.wmf" ContentType="image/x-wmf"/>
  <Override PartName="/ppt/media/image25.wmf" ContentType="image/x-wmf"/>
  <Override PartName="/ppt/media/image47.jpeg" ContentType="image/jpeg"/>
  <Override PartName="/ppt/media/image11.wmf" ContentType="image/x-wmf"/>
  <Override PartName="/ppt/media/image12.png" ContentType="image/png"/>
  <Override PartName="/ppt/media/image19.wmf" ContentType="image/x-wmf"/>
  <Override PartName="/ppt/media/image7.wmf" ContentType="image/x-wmf"/>
  <Override PartName="/ppt/media/image8.wmf" ContentType="image/x-wmf"/>
  <Override PartName="/ppt/media/image38.wmf" ContentType="image/x-wmf"/>
  <Override PartName="/ppt/media/image13.wmf" ContentType="image/x-wmf"/>
  <Override PartName="/ppt/media/image50.jpeg" ContentType="image/jpeg"/>
  <Override PartName="/ppt/media/image32.wmf" ContentType="image/x-wmf"/>
  <Override PartName="/ppt/media/image37.png" ContentType="image/png"/>
  <Override PartName="/ppt/media/image40.wmf" ContentType="image/x-wmf"/>
  <Override PartName="/ppt/media/image41.wmf" ContentType="image/x-wmf"/>
  <Override PartName="/ppt/media/image42.wmf" ContentType="image/x-wmf"/>
  <Override PartName="/ppt/media/image43.wmf" ContentType="image/x-wmf"/>
  <Override PartName="/ppt/media/image23.png" ContentType="image/png"/>
  <Override PartName="/ppt/media/image53.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4.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6.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31.xml" ContentType="application/vnd.openxmlformats-officedocument.presentationml.slide+xml"/>
  <Override PartName="/ppt/slides/_rels/slide41.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51.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27.xml.rels" ContentType="application/vnd.openxmlformats-package.relationships+xml"/>
  <Override PartName="/ppt/slides/_rels/slide46.xml.rels" ContentType="application/vnd.openxmlformats-package.relationships+xml"/>
  <Override PartName="/ppt/slides/_rels/slide52.xml.rels" ContentType="application/vnd.openxmlformats-package.relationships+xml"/>
  <Override PartName="/ppt/slides/_rels/slide48.xml.rels" ContentType="application/vnd.openxmlformats-package.relationships+xml"/>
  <Override PartName="/ppt/slides/_rels/slide33.xml.rels" ContentType="application/vnd.openxmlformats-package.relationships+xml"/>
  <Override PartName="/ppt/slides/_rels/slide40.xml.rels" ContentType="application/vnd.openxmlformats-package.relationships+xml"/>
  <Override PartName="/ppt/slides/_rels/slide5.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38.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slide30.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s-ES" sz="1800" spc="-1" strike="noStrike">
                <a:solidFill>
                  <a:srgbClr val="000000"/>
                </a:solidFill>
                <a:latin typeface="Arial"/>
              </a:rPr>
              <a:t>Pulse para desplazar la diapositiva</a:t>
            </a:r>
            <a:endParaRPr b="0" lang="es-ES" sz="1800" spc="-1" strike="noStrike">
              <a:solidFill>
                <a:srgbClr val="000000"/>
              </a:solidFill>
              <a:latin typeface="Arial"/>
            </a:endParaRPr>
          </a:p>
        </p:txBody>
      </p:sp>
      <p:sp>
        <p:nvSpPr>
          <p:cNvPr id="39" name="PlaceHolder 2"/>
          <p:cNvSpPr>
            <a:spLocks noGrp="1"/>
          </p:cNvSpPr>
          <p:nvPr>
            <p:ph type="body"/>
          </p:nvPr>
        </p:nvSpPr>
        <p:spPr>
          <a:xfrm>
            <a:off x="777240" y="4777560"/>
            <a:ext cx="6217560" cy="4525920"/>
          </a:xfrm>
          <a:prstGeom prst="rect">
            <a:avLst/>
          </a:prstGeom>
        </p:spPr>
        <p:txBody>
          <a:bodyPr lIns="0" rIns="0" tIns="0" bIns="0">
            <a:noAutofit/>
          </a:bodyPr>
          <a:p>
            <a:r>
              <a:rPr b="0" lang="es-ES" sz="2000" spc="-1" strike="noStrike">
                <a:latin typeface="Arial"/>
              </a:rPr>
              <a:t>Pulse para editar el formato de las notas</a:t>
            </a:r>
            <a:endParaRPr b="0" lang="es-ES" sz="2000" spc="-1" strike="noStrike">
              <a:latin typeface="Arial"/>
            </a:endParaRPr>
          </a:p>
        </p:txBody>
      </p:sp>
      <p:sp>
        <p:nvSpPr>
          <p:cNvPr id="40" name="PlaceHolder 3"/>
          <p:cNvSpPr>
            <a:spLocks noGrp="1"/>
          </p:cNvSpPr>
          <p:nvPr>
            <p:ph type="hdr"/>
          </p:nvPr>
        </p:nvSpPr>
        <p:spPr>
          <a:xfrm>
            <a:off x="0" y="0"/>
            <a:ext cx="3372840" cy="502560"/>
          </a:xfrm>
          <a:prstGeom prst="rect">
            <a:avLst/>
          </a:prstGeom>
        </p:spPr>
        <p:txBody>
          <a:bodyPr lIns="0" rIns="0" tIns="0" bIns="0">
            <a:noAutofit/>
          </a:bodyPr>
          <a:p>
            <a:r>
              <a:rPr b="0" lang="es-ES" sz="1400" spc="-1" strike="noStrike">
                <a:latin typeface="Times New Roman"/>
              </a:rPr>
              <a:t>&lt;cabecera&gt;</a:t>
            </a:r>
            <a:endParaRPr b="0" lang="es-ES" sz="1400" spc="-1" strike="noStrike">
              <a:latin typeface="Times New Roman"/>
            </a:endParaRPr>
          </a:p>
        </p:txBody>
      </p:sp>
      <p:sp>
        <p:nvSpPr>
          <p:cNvPr id="41" name="PlaceHolder 4"/>
          <p:cNvSpPr>
            <a:spLocks noGrp="1"/>
          </p:cNvSpPr>
          <p:nvPr>
            <p:ph type="dt"/>
          </p:nvPr>
        </p:nvSpPr>
        <p:spPr>
          <a:xfrm>
            <a:off x="4399200" y="0"/>
            <a:ext cx="3372840" cy="502560"/>
          </a:xfrm>
          <a:prstGeom prst="rect">
            <a:avLst/>
          </a:prstGeom>
        </p:spPr>
        <p:txBody>
          <a:bodyPr lIns="0" rIns="0" tIns="0" bIns="0">
            <a:noAutofit/>
          </a:bodyPr>
          <a:p>
            <a:pPr algn="r"/>
            <a:r>
              <a:rPr b="0" lang="es-ES" sz="1400" spc="-1" strike="noStrike">
                <a:latin typeface="Times New Roman"/>
              </a:rPr>
              <a:t>&lt;fecha/hora&gt;</a:t>
            </a:r>
            <a:endParaRPr b="0" lang="es-ES" sz="1400" spc="-1" strike="noStrike">
              <a:latin typeface="Times New Roman"/>
            </a:endParaRPr>
          </a:p>
        </p:txBody>
      </p:sp>
      <p:sp>
        <p:nvSpPr>
          <p:cNvPr id="42" name="PlaceHolder 5"/>
          <p:cNvSpPr>
            <a:spLocks noGrp="1"/>
          </p:cNvSpPr>
          <p:nvPr>
            <p:ph type="ftr"/>
          </p:nvPr>
        </p:nvSpPr>
        <p:spPr>
          <a:xfrm>
            <a:off x="0" y="9555480"/>
            <a:ext cx="3372840" cy="502560"/>
          </a:xfrm>
          <a:prstGeom prst="rect">
            <a:avLst/>
          </a:prstGeom>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43"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E6C38B13-4F44-4B4E-92CE-6A5C483D9356}"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sldImg"/>
          </p:nvPr>
        </p:nvSpPr>
        <p:spPr>
          <a:xfrm>
            <a:off x="380880" y="685800"/>
            <a:ext cx="6094080" cy="3428640"/>
          </a:xfrm>
          <a:prstGeom prst="rect">
            <a:avLst/>
          </a:prstGeom>
        </p:spPr>
      </p:sp>
      <p:sp>
        <p:nvSpPr>
          <p:cNvPr id="312"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13"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024596E-71DE-4E85-AEF2-410D1C6741B9}" type="slidenum">
              <a:rPr b="0" lang="es-ES" sz="1200" spc="-1" strike="noStrike">
                <a:solidFill>
                  <a:srgbClr val="000000"/>
                </a:solidFill>
                <a:latin typeface="+mn-lt"/>
                <a:ea typeface="+mn-ea"/>
              </a:rPr>
              <a:t>1</a:t>
            </a:fld>
            <a:endParaRPr b="0" lang="es-ES"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PlaceHolder 1"/>
          <p:cNvSpPr>
            <a:spLocks noGrp="1"/>
          </p:cNvSpPr>
          <p:nvPr>
            <p:ph type="sldImg"/>
          </p:nvPr>
        </p:nvSpPr>
        <p:spPr>
          <a:xfrm>
            <a:off x="380880" y="685800"/>
            <a:ext cx="6094080" cy="3428640"/>
          </a:xfrm>
          <a:prstGeom prst="rect">
            <a:avLst/>
          </a:prstGeom>
        </p:spPr>
      </p:sp>
      <p:sp>
        <p:nvSpPr>
          <p:cNvPr id="339" name="PlaceHolder 2"/>
          <p:cNvSpPr>
            <a:spLocks noGrp="1"/>
          </p:cNvSpPr>
          <p:nvPr>
            <p:ph type="body"/>
          </p:nvPr>
        </p:nvSpPr>
        <p:spPr>
          <a:xfrm>
            <a:off x="685800" y="4343400"/>
            <a:ext cx="5484960" cy="4113360"/>
          </a:xfrm>
          <a:prstGeom prst="rect">
            <a:avLst/>
          </a:prstGeom>
        </p:spPr>
        <p:txBody>
          <a:bodyPr lIns="0" rIns="0" tIns="0" bIns="0">
            <a:normAutofit fontScale="32000"/>
          </a:bodyPr>
          <a:p>
            <a:pPr marL="216000">
              <a:lnSpc>
                <a:spcPct val="100000"/>
              </a:lnSpc>
              <a:tabLst>
                <a:tab algn="l" pos="0"/>
              </a:tabLst>
            </a:pPr>
            <a:r>
              <a:rPr b="0" lang="es-ES" sz="2000" spc="-1" strike="noStrike">
                <a:solidFill>
                  <a:srgbClr val="000000"/>
                </a:solidFill>
                <a:latin typeface="Arial"/>
              </a:rPr>
              <a:t>-Los AcMo antiCD20 de clase I funcionan a través de la estabilización de CD20 en balsas lipídicas, lo que facilita una potente inducción de citotoxicidad dependiente del complemento (CDC) y significativa citotoxicidad celular dependiente de anticuerpos (ADCC).</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-Los antiCD20 de clase II, no forman balsas de lípidos y, por tanto, s</a:t>
            </a:r>
            <a:r>
              <a:rPr b="0" lang="es-ES" sz="2000" spc="-1" strike="noStrike">
                <a:solidFill>
                  <a:srgbClr val="000000"/>
                </a:solidFill>
                <a:latin typeface="+mn-lt"/>
              </a:rPr>
              <a:t>u unión al complemento y CDC son mucho menores in vitro. Por el contrario, provocan </a:t>
            </a:r>
            <a:r>
              <a:rPr b="0" lang="es-ES" sz="2000" spc="-1" strike="noStrike">
                <a:solidFill>
                  <a:srgbClr val="000000"/>
                </a:solidFill>
                <a:latin typeface="Arial"/>
              </a:rPr>
              <a:t>una ADCC, ADCP y una muerte celular directa (DCD) significativamente mayores que los de clase I. </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La DCD inducida por obinutuzumab ocurre tanto por apoptosis como por un proceso no apoptótico que involucra la reorganización de la actina y los lisosomas, como mecanismo novedoso que parece exclusivo de los anticuerpos de tipo II</a:t>
            </a:r>
            <a:r>
              <a:rPr b="0" lang="es-ES" sz="2000" spc="-1" strike="noStrike">
                <a:solidFill>
                  <a:srgbClr val="000000"/>
                </a:solidFill>
                <a:latin typeface="+mn-lt"/>
              </a:rPr>
              <a:t>. </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mn-lt"/>
              </a:rPr>
              <a:t>-La estructura de Obinutuzumab (contiene una región de bisagra de codo modificada) condiciona mayor unión al antígeno. Esta modificación aumenta la DCD a expensas de una actividad CDC reducida. </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-Se espera que las distintas acciones de obinutuzumab en comparación con rituximab superen los mecanismos de resistencia descritos con rituximab, lo que aún se desconoce.  </a:t>
            </a:r>
            <a:endParaRPr b="0" lang="es-ES" sz="2000" spc="-1" strike="noStrike">
              <a:latin typeface="Arial"/>
            </a:endParaRPr>
          </a:p>
        </p:txBody>
      </p:sp>
      <p:sp>
        <p:nvSpPr>
          <p:cNvPr id="340"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3AC1D1D-B784-4799-9BAB-F15109D184ED}" type="slidenum">
              <a:rPr b="0" lang="es-ES" sz="1200" spc="-1" strike="noStrike">
                <a:solidFill>
                  <a:srgbClr val="000000"/>
                </a:solidFill>
                <a:latin typeface="+mn-lt"/>
                <a:ea typeface="+mn-ea"/>
              </a:rPr>
              <a:t>10</a:t>
            </a:fld>
            <a:endParaRPr b="0" lang="es-ES"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PlaceHolder 1"/>
          <p:cNvSpPr>
            <a:spLocks noGrp="1"/>
          </p:cNvSpPr>
          <p:nvPr>
            <p:ph type="sldImg"/>
          </p:nvPr>
        </p:nvSpPr>
        <p:spPr>
          <a:xfrm>
            <a:off x="380880" y="685800"/>
            <a:ext cx="6094080" cy="3428640"/>
          </a:xfrm>
          <a:prstGeom prst="rect">
            <a:avLst/>
          </a:prstGeom>
        </p:spPr>
      </p:sp>
      <p:sp>
        <p:nvSpPr>
          <p:cNvPr id="342"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En el estudio NOBILITY, además, se comprobó mayor eficacia de Obinutuzumab (15%) si depleción sostenida de LB a 26 y 52 sem.  </a:t>
            </a:r>
            <a:endParaRPr b="0" lang="es-ES" sz="1800" spc="-1" strike="noStrike">
              <a:latin typeface="Arial"/>
            </a:endParaRPr>
          </a:p>
        </p:txBody>
      </p:sp>
      <p:sp>
        <p:nvSpPr>
          <p:cNvPr id="343"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8112418-F41C-42E5-A840-4280952E2802}" type="slidenum">
              <a:rPr b="0" lang="es-ES" sz="1200" spc="-1" strike="noStrike">
                <a:solidFill>
                  <a:srgbClr val="000000"/>
                </a:solidFill>
                <a:latin typeface="+mn-lt"/>
                <a:ea typeface="+mn-ea"/>
              </a:rPr>
              <a:t>11</a:t>
            </a:fld>
            <a:endParaRPr b="0" lang="es-ES"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PlaceHolder 1"/>
          <p:cNvSpPr>
            <a:spLocks noGrp="1"/>
          </p:cNvSpPr>
          <p:nvPr>
            <p:ph type="sldImg"/>
          </p:nvPr>
        </p:nvSpPr>
        <p:spPr>
          <a:xfrm>
            <a:off x="380880" y="685800"/>
            <a:ext cx="6094080" cy="3428640"/>
          </a:xfrm>
          <a:prstGeom prst="rect">
            <a:avLst/>
          </a:prstGeom>
        </p:spPr>
      </p:sp>
      <p:sp>
        <p:nvSpPr>
          <p:cNvPr id="345"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En el estudio NOBILITY, además, se comprobó mayor eficacia de Obinutuzumab (15%) si depleción sostenida de LB a 26 y 52 sem.  </a:t>
            </a:r>
            <a:endParaRPr b="0" lang="es-ES" sz="1800" spc="-1" strike="noStrike">
              <a:latin typeface="Arial"/>
            </a:endParaRPr>
          </a:p>
        </p:txBody>
      </p:sp>
      <p:sp>
        <p:nvSpPr>
          <p:cNvPr id="346"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0685146-E993-4456-9042-F9CC52A889C8}" type="slidenum">
              <a:rPr b="0" lang="es-ES" sz="1200" spc="-1" strike="noStrike">
                <a:solidFill>
                  <a:srgbClr val="000000"/>
                </a:solidFill>
                <a:latin typeface="+mn-lt"/>
                <a:ea typeface="+mn-ea"/>
              </a:rPr>
              <a:t>12</a:t>
            </a:fld>
            <a:endParaRPr b="0" lang="es-ES"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1"/>
          <p:cNvSpPr>
            <a:spLocks noGrp="1"/>
          </p:cNvSpPr>
          <p:nvPr>
            <p:ph type="sldImg"/>
          </p:nvPr>
        </p:nvSpPr>
        <p:spPr>
          <a:xfrm>
            <a:off x="380880" y="685800"/>
            <a:ext cx="6094080" cy="3428640"/>
          </a:xfrm>
          <a:prstGeom prst="rect">
            <a:avLst/>
          </a:prstGeom>
        </p:spPr>
      </p:sp>
      <p:sp>
        <p:nvSpPr>
          <p:cNvPr id="348"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2000" spc="-1" strike="noStrike">
                <a:solidFill>
                  <a:srgbClr val="000000"/>
                </a:solidFill>
                <a:latin typeface="Arial"/>
              </a:rPr>
              <a:t>Pacientes con obinutuzumab, resistentes a rtx.</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Una serie de 4 pacientes con diversos procesos, 2 tenían lupus:</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-Ambos tenían NL con disfunción renal intensa y se hallaban en diálisis; uno de ellos tenía una pancarditis. </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-Habían recibido ttm con dosis altas de GC CF, MF y RTX.</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-Tras 6 meses mantenían respuesta favorable renal y extrarrenal, fuera de diálisis, con HCQ + MF + Dosis baja de GC. </a:t>
            </a:r>
            <a:endParaRPr b="0" lang="es-ES" sz="2000" spc="-1" strike="noStrike">
              <a:latin typeface="Arial"/>
            </a:endParaRPr>
          </a:p>
        </p:txBody>
      </p:sp>
      <p:sp>
        <p:nvSpPr>
          <p:cNvPr id="349"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7DD945F-D33D-42D9-95F0-34FC51FF9851}" type="slidenum">
              <a:rPr b="0" lang="es-ES" sz="1200" spc="-1" strike="noStrike">
                <a:solidFill>
                  <a:srgbClr val="000000"/>
                </a:solidFill>
                <a:latin typeface="+mn-lt"/>
                <a:ea typeface="+mn-ea"/>
              </a:rPr>
              <a:t>13</a:t>
            </a:fld>
            <a:endParaRPr b="0" lang="es-ES"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PlaceHolder 1"/>
          <p:cNvSpPr>
            <a:spLocks noGrp="1"/>
          </p:cNvSpPr>
          <p:nvPr>
            <p:ph type="sldImg"/>
          </p:nvPr>
        </p:nvSpPr>
        <p:spPr>
          <a:xfrm>
            <a:off x="380880" y="685800"/>
            <a:ext cx="6094080" cy="3428640"/>
          </a:xfrm>
          <a:prstGeom prst="rect">
            <a:avLst/>
          </a:prstGeom>
        </p:spPr>
      </p:sp>
      <p:sp>
        <p:nvSpPr>
          <p:cNvPr id="351"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52"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5E98181-F7F2-477D-A322-273E556A3F95}" type="slidenum">
              <a:rPr b="0" lang="es-ES" sz="1200" spc="-1" strike="noStrike">
                <a:solidFill>
                  <a:srgbClr val="000000"/>
                </a:solidFill>
                <a:latin typeface="+mn-lt"/>
                <a:ea typeface="+mn-ea"/>
              </a:rPr>
              <a:t>14</a:t>
            </a:fld>
            <a:endParaRPr b="0" lang="es-ES"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1"/>
          <p:cNvSpPr>
            <a:spLocks noGrp="1"/>
          </p:cNvSpPr>
          <p:nvPr>
            <p:ph type="sldImg"/>
          </p:nvPr>
        </p:nvSpPr>
        <p:spPr>
          <a:xfrm>
            <a:off x="380880" y="685800"/>
            <a:ext cx="6094080" cy="3428640"/>
          </a:xfrm>
          <a:prstGeom prst="rect">
            <a:avLst/>
          </a:prstGeom>
        </p:spPr>
      </p:sp>
      <p:sp>
        <p:nvSpPr>
          <p:cNvPr id="354"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55"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C811BF9-56CA-4B47-9EB4-1FE93C72E0F5}" type="slidenum">
              <a:rPr b="0" lang="es-ES" sz="1200" spc="-1" strike="noStrike">
                <a:solidFill>
                  <a:srgbClr val="000000"/>
                </a:solidFill>
                <a:latin typeface="+mn-lt"/>
                <a:ea typeface="+mn-ea"/>
              </a:rPr>
              <a:t>15</a:t>
            </a:fld>
            <a:endParaRPr b="0" lang="es-ES"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sldImg"/>
          </p:nvPr>
        </p:nvSpPr>
        <p:spPr>
          <a:xfrm>
            <a:off x="380880" y="685800"/>
            <a:ext cx="6094080" cy="3428640"/>
          </a:xfrm>
          <a:prstGeom prst="rect">
            <a:avLst/>
          </a:prstGeom>
        </p:spPr>
      </p:sp>
      <p:sp>
        <p:nvSpPr>
          <p:cNvPr id="357"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58"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C933B38-60DA-4ABB-8815-BC7D88C3909A}" type="slidenum">
              <a:rPr b="0" lang="es-ES" sz="1200" spc="-1" strike="noStrike">
                <a:solidFill>
                  <a:srgbClr val="000000"/>
                </a:solidFill>
                <a:latin typeface="+mn-lt"/>
                <a:ea typeface="+mn-ea"/>
              </a:rPr>
              <a:t>16</a:t>
            </a:fld>
            <a:endParaRPr b="0" lang="es-ES"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PlaceHolder 1"/>
          <p:cNvSpPr>
            <a:spLocks noGrp="1"/>
          </p:cNvSpPr>
          <p:nvPr>
            <p:ph type="sldImg"/>
          </p:nvPr>
        </p:nvSpPr>
        <p:spPr>
          <a:xfrm>
            <a:off x="380880" y="685800"/>
            <a:ext cx="6094080" cy="3428640"/>
          </a:xfrm>
          <a:prstGeom prst="rect">
            <a:avLst/>
          </a:prstGeom>
        </p:spPr>
      </p:sp>
      <p:sp>
        <p:nvSpPr>
          <p:cNvPr id="360"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61"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B0F9382-75CB-41E3-94A2-8774ACA95B2C}" type="slidenum">
              <a:rPr b="0" lang="es-ES" sz="1200" spc="-1" strike="noStrike">
                <a:solidFill>
                  <a:srgbClr val="000000"/>
                </a:solidFill>
                <a:latin typeface="+mn-lt"/>
                <a:ea typeface="+mn-ea"/>
              </a:rPr>
              <a:t>17</a:t>
            </a:fld>
            <a:endParaRPr b="0" lang="es-ES"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PlaceHolder 1"/>
          <p:cNvSpPr>
            <a:spLocks noGrp="1"/>
          </p:cNvSpPr>
          <p:nvPr>
            <p:ph type="sldImg"/>
          </p:nvPr>
        </p:nvSpPr>
        <p:spPr>
          <a:xfrm>
            <a:off x="380880" y="685800"/>
            <a:ext cx="6094080" cy="3428640"/>
          </a:xfrm>
          <a:prstGeom prst="rect">
            <a:avLst/>
          </a:prstGeom>
        </p:spPr>
      </p:sp>
      <p:sp>
        <p:nvSpPr>
          <p:cNvPr id="363"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64"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E5984D1-1EF8-4C5A-8730-A84A88C606F6}" type="slidenum">
              <a:rPr b="0" lang="es-ES" sz="1200" spc="-1" strike="noStrike">
                <a:solidFill>
                  <a:srgbClr val="000000"/>
                </a:solidFill>
                <a:latin typeface="+mn-lt"/>
                <a:ea typeface="+mn-ea"/>
              </a:rPr>
              <a:t>18</a:t>
            </a:fld>
            <a:endParaRPr b="0" lang="es-ES"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PlaceHolder 1"/>
          <p:cNvSpPr>
            <a:spLocks noGrp="1"/>
          </p:cNvSpPr>
          <p:nvPr>
            <p:ph type="sldImg"/>
          </p:nvPr>
        </p:nvSpPr>
        <p:spPr>
          <a:xfrm>
            <a:off x="380880" y="685800"/>
            <a:ext cx="6094080" cy="3428640"/>
          </a:xfrm>
          <a:prstGeom prst="rect">
            <a:avLst/>
          </a:prstGeom>
        </p:spPr>
      </p:sp>
      <p:sp>
        <p:nvSpPr>
          <p:cNvPr id="366"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67"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72357E2A-A5FC-4800-91ED-34C3F9E88405}" type="slidenum">
              <a:rPr b="0" lang="es-ES" sz="1200" spc="-1" strike="noStrike">
                <a:solidFill>
                  <a:srgbClr val="000000"/>
                </a:solidFill>
                <a:latin typeface="+mn-lt"/>
                <a:ea typeface="+mn-ea"/>
              </a:rPr>
              <a:t>19</a:t>
            </a:fld>
            <a:endParaRPr b="0" lang="es-ES"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ldImg"/>
          </p:nvPr>
        </p:nvSpPr>
        <p:spPr>
          <a:xfrm>
            <a:off x="380880" y="685800"/>
            <a:ext cx="6094080" cy="3428640"/>
          </a:xfrm>
          <a:prstGeom prst="rect">
            <a:avLst/>
          </a:prstGeom>
        </p:spPr>
      </p:sp>
      <p:sp>
        <p:nvSpPr>
          <p:cNvPr id="315"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-Leve: síntomas constitucionales. Artritis leve. Rash (BSA ≤9%). Plaquetopenia &gt;50 000. SLEDAI ≤6. </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-Moderado: Artritis más intensa (AR like). Rash (BSA 9-18%). Vasculitis cutánea ≤18%. Plaquetas 20-50 000. SLEDAI 7-12.</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-Grave. Afectación de órgano importante. Plaquetopenia &lt;20 000. SLEDAI &gt;12. </a:t>
            </a:r>
            <a:endParaRPr b="0" lang="es-ES" sz="1800" spc="-1" strike="noStrike">
              <a:latin typeface="Arial"/>
            </a:endParaRPr>
          </a:p>
          <a:p>
            <a:pPr marL="216000">
              <a:lnSpc>
                <a:spcPct val="100000"/>
              </a:lnSpc>
              <a:tabLst>
                <a:tab algn="l" pos="0"/>
              </a:tabLst>
            </a:pPr>
            <a:endParaRPr b="0" lang="es-ES" sz="1800" spc="-1" strike="noStrike">
              <a:latin typeface="Arial"/>
            </a:endParaRPr>
          </a:p>
        </p:txBody>
      </p:sp>
      <p:sp>
        <p:nvSpPr>
          <p:cNvPr id="316"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C13CF2D-6C48-4E47-B52D-4B9833A8C3DC}" type="slidenum">
              <a:rPr b="0" lang="es-ES" sz="1200" spc="-1" strike="noStrike">
                <a:solidFill>
                  <a:srgbClr val="000000"/>
                </a:solidFill>
                <a:latin typeface="+mn-lt"/>
                <a:ea typeface="+mn-ea"/>
              </a:rPr>
              <a:t>2</a:t>
            </a:fld>
            <a:endParaRPr b="0" lang="es-ES"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PlaceHolder 1"/>
          <p:cNvSpPr>
            <a:spLocks noGrp="1"/>
          </p:cNvSpPr>
          <p:nvPr>
            <p:ph type="sldImg"/>
          </p:nvPr>
        </p:nvSpPr>
        <p:spPr>
          <a:xfrm>
            <a:off x="380880" y="685800"/>
            <a:ext cx="6094080" cy="3428640"/>
          </a:xfrm>
          <a:prstGeom prst="rect">
            <a:avLst/>
          </a:prstGeom>
        </p:spPr>
      </p:sp>
      <p:sp>
        <p:nvSpPr>
          <p:cNvPr id="369"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70"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4867C4C-FBBC-43BB-AB07-3AE79745070A}" type="slidenum">
              <a:rPr b="0" lang="es-ES" sz="1200" spc="-1" strike="noStrike">
                <a:solidFill>
                  <a:srgbClr val="000000"/>
                </a:solidFill>
                <a:latin typeface="+mn-lt"/>
                <a:ea typeface="+mn-ea"/>
              </a:rPr>
              <a:t>20</a:t>
            </a:fld>
            <a:endParaRPr b="0" lang="es-ES"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PlaceHolder 1"/>
          <p:cNvSpPr>
            <a:spLocks noGrp="1"/>
          </p:cNvSpPr>
          <p:nvPr>
            <p:ph type="sldImg"/>
          </p:nvPr>
        </p:nvSpPr>
        <p:spPr>
          <a:xfrm>
            <a:off x="380880" y="685800"/>
            <a:ext cx="6094080" cy="3428640"/>
          </a:xfrm>
          <a:prstGeom prst="rect">
            <a:avLst/>
          </a:prstGeom>
        </p:spPr>
      </p:sp>
      <p:sp>
        <p:nvSpPr>
          <p:cNvPr id="372"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73"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85004CB-A6CB-42A1-A00C-F2B3A60DEF3D}" type="slidenum">
              <a:rPr b="0" lang="es-ES" sz="1200" spc="-1" strike="noStrike">
                <a:solidFill>
                  <a:srgbClr val="000000"/>
                </a:solidFill>
                <a:latin typeface="+mn-lt"/>
                <a:ea typeface="+mn-ea"/>
              </a:rPr>
              <a:t>21</a:t>
            </a:fld>
            <a:endParaRPr b="0" lang="es-ES"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PlaceHolder 1"/>
          <p:cNvSpPr>
            <a:spLocks noGrp="1"/>
          </p:cNvSpPr>
          <p:nvPr>
            <p:ph type="sldImg"/>
          </p:nvPr>
        </p:nvSpPr>
        <p:spPr>
          <a:xfrm>
            <a:off x="380880" y="685800"/>
            <a:ext cx="6094080" cy="3428640"/>
          </a:xfrm>
          <a:prstGeom prst="rect">
            <a:avLst/>
          </a:prstGeom>
        </p:spPr>
      </p:sp>
      <p:sp>
        <p:nvSpPr>
          <p:cNvPr id="375" name="PlaceHolder 2"/>
          <p:cNvSpPr>
            <a:spLocks noGrp="1"/>
          </p:cNvSpPr>
          <p:nvPr>
            <p:ph type="body"/>
          </p:nvPr>
        </p:nvSpPr>
        <p:spPr>
          <a:xfrm>
            <a:off x="685800" y="4343400"/>
            <a:ext cx="5484960" cy="4113360"/>
          </a:xfrm>
          <a:prstGeom prst="rect">
            <a:avLst/>
          </a:prstGeom>
        </p:spPr>
        <p:txBody>
          <a:bodyPr lIns="0" rIns="0" tIns="0" bIns="0">
            <a:normAutofit/>
          </a:bodyPr>
          <a:p>
            <a:pPr marL="216000" indent="-216000" algn="just">
              <a:lnSpc>
                <a:spcPct val="100000"/>
              </a:lnSpc>
            </a:pPr>
            <a:r>
              <a:rPr b="0" lang="es-ES" sz="1800" spc="41" strike="noStrike">
                <a:solidFill>
                  <a:srgbClr val="000000"/>
                </a:solidFill>
                <a:latin typeface="Franklin Gothic Demi Cond"/>
              </a:rPr>
              <a:t>AcMo humanizado. </a:t>
            </a:r>
            <a:endParaRPr b="0" lang="es-ES" sz="1800" spc="-1" strike="noStrike">
              <a:latin typeface="Arial"/>
            </a:endParaRPr>
          </a:p>
          <a:p>
            <a:pPr algn="just">
              <a:lnSpc>
                <a:spcPct val="100000"/>
              </a:lnSpc>
              <a:tabLst>
                <a:tab algn="l" pos="0"/>
              </a:tabLst>
            </a:pPr>
            <a:r>
              <a:rPr b="0" lang="es-ES" sz="1800" spc="41" strike="noStrike">
                <a:solidFill>
                  <a:srgbClr val="000000"/>
                </a:solidFill>
                <a:latin typeface="Franklin Gothic Demi Cond"/>
              </a:rPr>
              <a:t>Se une a la subunidad 1 del receptor de interferón tipo I (IFNAR1) e induce su internalización </a:t>
            </a:r>
            <a:r>
              <a:rPr b="0" lang="es-ES" sz="1800" spc="41" strike="noStrike">
                <a:solidFill>
                  <a:srgbClr val="000000"/>
                </a:solidFill>
                <a:latin typeface="Franklin Gothic Demi Cond"/>
                <a:ea typeface="+mn-ea"/>
              </a:rPr>
              <a:t>desde la superficie de los monocitos. Así, reduce la formación de heterodímeros con IFNAR2 y la formación del complejo de señalización de IFN.</a:t>
            </a:r>
            <a:endParaRPr b="0" lang="es-ES" sz="1800" spc="-1" strike="noStrike">
              <a:latin typeface="Arial"/>
            </a:endParaRPr>
          </a:p>
        </p:txBody>
      </p:sp>
      <p:sp>
        <p:nvSpPr>
          <p:cNvPr id="376"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A3F2CF5-7D92-4F4D-A1C0-9A30BB806CE4}" type="slidenum">
              <a:rPr b="0" lang="es-ES" sz="1200" spc="-1" strike="noStrike">
                <a:solidFill>
                  <a:srgbClr val="000000"/>
                </a:solidFill>
                <a:latin typeface="+mn-lt"/>
                <a:ea typeface="+mn-ea"/>
              </a:rPr>
              <a:t>22</a:t>
            </a:fld>
            <a:endParaRPr b="0" lang="es-ES"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PlaceHolder 1"/>
          <p:cNvSpPr>
            <a:spLocks noGrp="1"/>
          </p:cNvSpPr>
          <p:nvPr>
            <p:ph type="sldImg"/>
          </p:nvPr>
        </p:nvSpPr>
        <p:spPr>
          <a:xfrm>
            <a:off x="380880" y="685800"/>
            <a:ext cx="6094080" cy="3428640"/>
          </a:xfrm>
          <a:prstGeom prst="rect">
            <a:avLst/>
          </a:prstGeom>
        </p:spPr>
      </p:sp>
      <p:sp>
        <p:nvSpPr>
          <p:cNvPr id="378"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79"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2361406-8991-4A04-8BC0-B4DF8950ED62}" type="slidenum">
              <a:rPr b="0" lang="es-ES" sz="1200" spc="-1" strike="noStrike">
                <a:solidFill>
                  <a:srgbClr val="000000"/>
                </a:solidFill>
                <a:latin typeface="+mn-lt"/>
                <a:ea typeface="+mn-ea"/>
              </a:rPr>
              <a:t>23</a:t>
            </a:fld>
            <a:endParaRPr b="0" lang="es-ES"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PlaceHolder 1"/>
          <p:cNvSpPr>
            <a:spLocks noGrp="1"/>
          </p:cNvSpPr>
          <p:nvPr>
            <p:ph type="sldImg"/>
          </p:nvPr>
        </p:nvSpPr>
        <p:spPr>
          <a:xfrm>
            <a:off x="380880" y="685800"/>
            <a:ext cx="6094080" cy="3428640"/>
          </a:xfrm>
          <a:prstGeom prst="rect">
            <a:avLst/>
          </a:prstGeom>
        </p:spPr>
      </p:sp>
      <p:sp>
        <p:nvSpPr>
          <p:cNvPr id="381"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82"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EB67A3D-5294-43D7-B235-A2C619A3C06F}" type="slidenum">
              <a:rPr b="0" lang="es-ES" sz="1200" spc="-1" strike="noStrike">
                <a:solidFill>
                  <a:srgbClr val="000000"/>
                </a:solidFill>
                <a:latin typeface="+mn-lt"/>
                <a:ea typeface="+mn-ea"/>
              </a:rPr>
              <a:t>24</a:t>
            </a:fld>
            <a:endParaRPr b="0" lang="es-ES"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PlaceHolder 1"/>
          <p:cNvSpPr>
            <a:spLocks noGrp="1"/>
          </p:cNvSpPr>
          <p:nvPr>
            <p:ph type="sldImg"/>
          </p:nvPr>
        </p:nvSpPr>
        <p:spPr>
          <a:xfrm>
            <a:off x="380880" y="685800"/>
            <a:ext cx="6094080" cy="3428640"/>
          </a:xfrm>
          <a:prstGeom prst="rect">
            <a:avLst/>
          </a:prstGeom>
        </p:spPr>
      </p:sp>
      <p:sp>
        <p:nvSpPr>
          <p:cNvPr id="384"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La diferencia en la tasa de respuestas SRI-4 entre grupos se produjo a expensas de pacientes con firma de interferón alta.</a:t>
            </a:r>
            <a:endParaRPr b="0" lang="es-ES" sz="1800" spc="-1" strike="noStrike">
              <a:latin typeface="Arial"/>
            </a:endParaRPr>
          </a:p>
        </p:txBody>
      </p:sp>
      <p:sp>
        <p:nvSpPr>
          <p:cNvPr id="385"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56E298E-688D-4580-8569-6354233C607F}" type="slidenum">
              <a:rPr b="0" lang="es-ES" sz="1200" spc="-1" strike="noStrike">
                <a:solidFill>
                  <a:srgbClr val="000000"/>
                </a:solidFill>
                <a:latin typeface="+mn-lt"/>
                <a:ea typeface="+mn-ea"/>
              </a:rPr>
              <a:t>25</a:t>
            </a:fld>
            <a:endParaRPr b="0" lang="es-ES"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6" name="PlaceHolder 1"/>
          <p:cNvSpPr>
            <a:spLocks noGrp="1"/>
          </p:cNvSpPr>
          <p:nvPr>
            <p:ph type="sldImg"/>
          </p:nvPr>
        </p:nvSpPr>
        <p:spPr>
          <a:xfrm>
            <a:off x="380880" y="685800"/>
            <a:ext cx="6094080" cy="3428640"/>
          </a:xfrm>
          <a:prstGeom prst="rect">
            <a:avLst/>
          </a:prstGeom>
        </p:spPr>
      </p:sp>
      <p:sp>
        <p:nvSpPr>
          <p:cNvPr id="387"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88"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313A359-162D-48F1-9C09-C01989925C05}" type="slidenum">
              <a:rPr b="0" lang="es-ES" sz="1200" spc="-1" strike="noStrike">
                <a:solidFill>
                  <a:srgbClr val="000000"/>
                </a:solidFill>
                <a:latin typeface="+mn-lt"/>
                <a:ea typeface="+mn-ea"/>
              </a:rPr>
              <a:t>26</a:t>
            </a:fld>
            <a:endParaRPr b="0" lang="es-ES"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PlaceHolder 1"/>
          <p:cNvSpPr>
            <a:spLocks noGrp="1"/>
          </p:cNvSpPr>
          <p:nvPr>
            <p:ph type="sldImg"/>
          </p:nvPr>
        </p:nvSpPr>
        <p:spPr>
          <a:xfrm>
            <a:off x="380880" y="685800"/>
            <a:ext cx="6094080" cy="3428640"/>
          </a:xfrm>
          <a:prstGeom prst="rect">
            <a:avLst/>
          </a:prstGeom>
        </p:spPr>
      </p:sp>
      <p:sp>
        <p:nvSpPr>
          <p:cNvPr id="390"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91"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CC51EE8-43E6-491E-AB84-6EA0F25B8FFF}" type="slidenum">
              <a:rPr b="0" lang="es-ES" sz="1200" spc="-1" strike="noStrike">
                <a:solidFill>
                  <a:srgbClr val="000000"/>
                </a:solidFill>
                <a:latin typeface="+mn-lt"/>
                <a:ea typeface="+mn-ea"/>
              </a:rPr>
              <a:t>27</a:t>
            </a:fld>
            <a:endParaRPr b="0" lang="es-ES"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PlaceHolder 1"/>
          <p:cNvSpPr>
            <a:spLocks noGrp="1"/>
          </p:cNvSpPr>
          <p:nvPr>
            <p:ph type="sldImg"/>
          </p:nvPr>
        </p:nvSpPr>
        <p:spPr>
          <a:xfrm>
            <a:off x="380880" y="685800"/>
            <a:ext cx="6094080" cy="3428640"/>
          </a:xfrm>
          <a:prstGeom prst="rect">
            <a:avLst/>
          </a:prstGeom>
        </p:spPr>
      </p:sp>
      <p:sp>
        <p:nvSpPr>
          <p:cNvPr id="393"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latin typeface="Calibri"/>
                <a:ea typeface="Calibri"/>
              </a:rPr>
              <a:t>Una respuesta BICLA requiere reducción de cualquier actividad basal moderada-grave del índice BILAG sin empeoramiento en ninguno de los 9 sistemas orgánicos, sin empeoramiento del SLEDAI, sin aumento ≥0’3 puntos en la puntuación PGA (en una escala de 0 a 3), no interrupción de la intervención en ensayo y no uso de medicación restringida por el protocolo. </a:t>
            </a:r>
            <a:endParaRPr b="0" lang="es-ES" sz="1800" spc="-1" strike="noStrike">
              <a:latin typeface="Arial"/>
            </a:endParaRPr>
          </a:p>
        </p:txBody>
      </p:sp>
      <p:sp>
        <p:nvSpPr>
          <p:cNvPr id="394"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A83D5FF-9471-4169-AD2F-A7833FE52C72}" type="slidenum">
              <a:rPr b="0" lang="es-ES" sz="1200" spc="-1" strike="noStrike">
                <a:solidFill>
                  <a:srgbClr val="000000"/>
                </a:solidFill>
                <a:latin typeface="+mn-lt"/>
                <a:ea typeface="+mn-ea"/>
              </a:rPr>
              <a:t>28</a:t>
            </a:fld>
            <a:endParaRPr b="0" lang="es-ES"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PlaceHolder 1"/>
          <p:cNvSpPr>
            <a:spLocks noGrp="1"/>
          </p:cNvSpPr>
          <p:nvPr>
            <p:ph type="sldImg"/>
          </p:nvPr>
        </p:nvSpPr>
        <p:spPr>
          <a:xfrm>
            <a:off x="380880" y="685800"/>
            <a:ext cx="6094080" cy="3428640"/>
          </a:xfrm>
          <a:prstGeom prst="rect">
            <a:avLst/>
          </a:prstGeom>
        </p:spPr>
      </p:sp>
      <p:sp>
        <p:nvSpPr>
          <p:cNvPr id="396"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97"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C275FFF-C42D-462F-AD8F-2C287987DD19}" type="slidenum">
              <a:rPr b="0" lang="es-ES" sz="1200" spc="-1" strike="noStrike">
                <a:solidFill>
                  <a:srgbClr val="000000"/>
                </a:solidFill>
                <a:latin typeface="+mn-lt"/>
                <a:ea typeface="+mn-ea"/>
              </a:rPr>
              <a:t>29</a:t>
            </a:fld>
            <a:endParaRPr b="0" lang="es-ES"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sldImg"/>
          </p:nvPr>
        </p:nvSpPr>
        <p:spPr>
          <a:xfrm>
            <a:off x="380880" y="685800"/>
            <a:ext cx="6094080" cy="3428640"/>
          </a:xfrm>
          <a:prstGeom prst="rect">
            <a:avLst/>
          </a:prstGeom>
        </p:spPr>
      </p:sp>
      <p:sp>
        <p:nvSpPr>
          <p:cNvPr id="318"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-Leve: síntomas constitucionales. Artritis leve. Rash (BSA ≤9%). Plaquetopenia &gt;50 000. SLEDAI ≤6. </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-Moderado: Artritis más intensa (AR like). Rash (BSA 9-18%). Vasculitis cutánea ≤18%. Plaquetas 20-50 000. SLEDAI 7-12.</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-Grave. Afectación de órgano importante. Plaquetopenia &lt;20 000. SLEDAI &gt;12. </a:t>
            </a:r>
            <a:endParaRPr b="0" lang="es-ES" sz="1800" spc="-1" strike="noStrike">
              <a:latin typeface="Arial"/>
            </a:endParaRPr>
          </a:p>
        </p:txBody>
      </p:sp>
      <p:sp>
        <p:nvSpPr>
          <p:cNvPr id="319"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5C22FC7-75CA-4240-85E0-A2C9D19A4D55}" type="slidenum">
              <a:rPr b="0" lang="es-ES" sz="1200" spc="-1" strike="noStrike">
                <a:solidFill>
                  <a:srgbClr val="000000"/>
                </a:solidFill>
                <a:latin typeface="+mn-lt"/>
                <a:ea typeface="+mn-ea"/>
              </a:rPr>
              <a:t>3</a:t>
            </a:fld>
            <a:endParaRPr b="0" lang="es-ES"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
          <p:cNvSpPr>
            <a:spLocks noGrp="1"/>
          </p:cNvSpPr>
          <p:nvPr>
            <p:ph type="sldImg"/>
          </p:nvPr>
        </p:nvSpPr>
        <p:spPr>
          <a:xfrm>
            <a:off x="380880" y="685800"/>
            <a:ext cx="6094080" cy="3428640"/>
          </a:xfrm>
          <a:prstGeom prst="rect">
            <a:avLst/>
          </a:prstGeom>
        </p:spPr>
      </p:sp>
      <p:sp>
        <p:nvSpPr>
          <p:cNvPr id="399"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latin typeface="Calibri"/>
                <a:ea typeface="Calibri"/>
              </a:rPr>
              <a:t>Comparado con placebo (n 366), anifrolumab (n 360) se asoció con:</a:t>
            </a:r>
            <a:endParaRPr b="0" lang="es-ES" sz="1800" spc="-1" strike="noStrike">
              <a:latin typeface="Arial"/>
            </a:endParaRPr>
          </a:p>
          <a:p>
            <a:pPr marL="216000">
              <a:lnSpc>
                <a:spcPct val="100000"/>
              </a:lnSpc>
              <a:tabLst>
                <a:tab algn="l" pos="0"/>
              </a:tabLst>
            </a:pPr>
            <a:r>
              <a:rPr b="0" lang="es-ES" sz="1800" spc="-1" strike="noStrike">
                <a:latin typeface="Calibri"/>
                <a:ea typeface="Calibri"/>
              </a:rPr>
              <a:t>*Menor tasa anualizada de brotes (rate ratio 0.75, 95% CI 0.60–0.95).</a:t>
            </a:r>
            <a:endParaRPr b="0" lang="es-ES" sz="1800" spc="-1" strike="noStrike">
              <a:latin typeface="Arial"/>
            </a:endParaRPr>
          </a:p>
          <a:p>
            <a:pPr marL="216000">
              <a:lnSpc>
                <a:spcPct val="100000"/>
              </a:lnSpc>
              <a:tabLst>
                <a:tab algn="l" pos="0"/>
              </a:tabLst>
            </a:pPr>
            <a:r>
              <a:rPr b="0" lang="es-ES" sz="1800" spc="-1" strike="noStrike">
                <a:latin typeface="Calibri"/>
                <a:ea typeface="Calibri"/>
              </a:rPr>
              <a:t>*Mayor lapso de tiempo hasta primer brote (HR 0.70, 95% CI 0.55–0.89).</a:t>
            </a:r>
            <a:endParaRPr b="0" lang="es-ES" sz="1800" spc="-1" strike="noStrike">
              <a:latin typeface="Arial"/>
            </a:endParaRPr>
          </a:p>
        </p:txBody>
      </p:sp>
      <p:sp>
        <p:nvSpPr>
          <p:cNvPr id="400"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AD11945-E4BC-41B7-B1FE-075B96FFB677}" type="slidenum">
              <a:rPr b="0" lang="es-ES" sz="1200" spc="-1" strike="noStrike">
                <a:solidFill>
                  <a:srgbClr val="000000"/>
                </a:solidFill>
                <a:latin typeface="+mn-lt"/>
                <a:ea typeface="+mn-ea"/>
              </a:rPr>
              <a:t>30</a:t>
            </a:fld>
            <a:endParaRPr b="0" lang="es-ES"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PlaceHolder 1"/>
          <p:cNvSpPr>
            <a:spLocks noGrp="1"/>
          </p:cNvSpPr>
          <p:nvPr>
            <p:ph type="sldImg"/>
          </p:nvPr>
        </p:nvSpPr>
        <p:spPr>
          <a:xfrm>
            <a:off x="380880" y="685800"/>
            <a:ext cx="6094080" cy="3428640"/>
          </a:xfrm>
          <a:prstGeom prst="rect">
            <a:avLst/>
          </a:prstGeom>
        </p:spPr>
      </p:sp>
      <p:sp>
        <p:nvSpPr>
          <p:cNvPr id="402"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For efficacy assessments, including disease activity and steroid use,the main comparison groups during the 4-year TULIP + LTE period were patients who received Anifrolumab 300mg or placebo in the TULIP studies and continued the same treatments throughout the LTE study (“combined Anifrolumab 300 mg versus “combined placebo” groups, respectively).</a:t>
            </a:r>
            <a:endParaRPr b="0" lang="es-ES" sz="1800" spc="-1" strike="noStrike">
              <a:latin typeface="Arial"/>
            </a:endParaRPr>
          </a:p>
        </p:txBody>
      </p:sp>
      <p:sp>
        <p:nvSpPr>
          <p:cNvPr id="403"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5738FF3-DFAE-43AE-A248-30CE761552CE}" type="slidenum">
              <a:rPr b="0" lang="es-ES" sz="1200" spc="-1" strike="noStrike">
                <a:solidFill>
                  <a:srgbClr val="000000"/>
                </a:solidFill>
                <a:latin typeface="+mn-lt"/>
                <a:ea typeface="+mn-ea"/>
              </a:rPr>
              <a:t>31</a:t>
            </a:fld>
            <a:endParaRPr b="0" lang="es-ES"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PlaceHolder 1"/>
          <p:cNvSpPr>
            <a:spLocks noGrp="1"/>
          </p:cNvSpPr>
          <p:nvPr>
            <p:ph type="sldImg"/>
          </p:nvPr>
        </p:nvSpPr>
        <p:spPr>
          <a:xfrm>
            <a:off x="380880" y="685800"/>
            <a:ext cx="6094080" cy="3428640"/>
          </a:xfrm>
          <a:prstGeom prst="rect">
            <a:avLst/>
          </a:prstGeom>
        </p:spPr>
      </p:sp>
      <p:sp>
        <p:nvSpPr>
          <p:cNvPr id="405"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n-US" sz="1800" spc="-1" strike="noStrike">
                <a:latin typeface="Calibri"/>
                <a:ea typeface="Calibri"/>
              </a:rPr>
              <a:t>Endpoint primario: Diferencia relativa tras 52 semanas en el cambio medio en la razón proteínas/creatinine en orina de 24h (24h UPCR) entre pacientes tratados con anifrolumab (IR + BR) o placebo, medidos con una media geométrica. </a:t>
            </a:r>
            <a:endParaRPr b="0" lang="es-ES" sz="1800" spc="-1" strike="noStrike">
              <a:latin typeface="Arial"/>
            </a:endParaRPr>
          </a:p>
          <a:p>
            <a:pPr marL="216000">
              <a:lnSpc>
                <a:spcPct val="100000"/>
              </a:lnSpc>
              <a:tabLst>
                <a:tab algn="l" pos="0"/>
              </a:tabLst>
            </a:pPr>
            <a:r>
              <a:rPr b="0" lang="en-US" sz="1800" spc="-1" strike="noStrike">
                <a:latin typeface="Calibri"/>
                <a:ea typeface="Calibri"/>
              </a:rPr>
              <a:t>Un valor &lt;1 iría a favor de anifrolumab. </a:t>
            </a:r>
            <a:endParaRPr b="0" lang="es-ES" sz="1800" spc="-1" strike="noStrike">
              <a:latin typeface="Arial"/>
            </a:endParaRPr>
          </a:p>
        </p:txBody>
      </p:sp>
      <p:sp>
        <p:nvSpPr>
          <p:cNvPr id="406"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DCE8077-2C24-48F3-89F8-F7F32EFBFD11}" type="slidenum">
              <a:rPr b="0" lang="es-ES" sz="1200" spc="-1" strike="noStrike">
                <a:solidFill>
                  <a:srgbClr val="000000"/>
                </a:solidFill>
                <a:latin typeface="+mn-lt"/>
                <a:ea typeface="+mn-ea"/>
              </a:rPr>
              <a:t>32</a:t>
            </a:fld>
            <a:endParaRPr b="0" lang="es-ES"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PlaceHolder 1"/>
          <p:cNvSpPr>
            <a:spLocks noGrp="1"/>
          </p:cNvSpPr>
          <p:nvPr>
            <p:ph type="sldImg"/>
          </p:nvPr>
        </p:nvSpPr>
        <p:spPr>
          <a:xfrm>
            <a:off x="380880" y="685800"/>
            <a:ext cx="6094080" cy="3428640"/>
          </a:xfrm>
          <a:prstGeom prst="rect">
            <a:avLst/>
          </a:prstGeom>
        </p:spPr>
      </p:sp>
      <p:sp>
        <p:nvSpPr>
          <p:cNvPr id="408"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n-US" sz="1800" spc="-1" strike="noStrike">
                <a:latin typeface="Calibri"/>
                <a:ea typeface="Calibri"/>
              </a:rPr>
              <a:t>Endpoint secundario:</a:t>
            </a:r>
            <a:endParaRPr b="0" lang="es-ES" sz="1800" spc="-1" strike="noStrike">
              <a:latin typeface="Arial"/>
            </a:endParaRPr>
          </a:p>
        </p:txBody>
      </p:sp>
      <p:sp>
        <p:nvSpPr>
          <p:cNvPr id="409"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2AEBC59-C0BE-4286-A2B3-178F5DCBB29B}" type="slidenum">
              <a:rPr b="0" lang="es-ES" sz="1200" spc="-1" strike="noStrike">
                <a:solidFill>
                  <a:srgbClr val="000000"/>
                </a:solidFill>
                <a:latin typeface="+mn-lt"/>
                <a:ea typeface="+mn-ea"/>
              </a:rPr>
              <a:t>33</a:t>
            </a:fld>
            <a:endParaRPr b="0" lang="es-ES"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sldImg"/>
          </p:nvPr>
        </p:nvSpPr>
        <p:spPr>
          <a:xfrm>
            <a:off x="380880" y="685800"/>
            <a:ext cx="6094080" cy="3428640"/>
          </a:xfrm>
          <a:prstGeom prst="rect">
            <a:avLst/>
          </a:prstGeom>
        </p:spPr>
      </p:sp>
      <p:sp>
        <p:nvSpPr>
          <p:cNvPr id="411"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n-US" sz="1800" spc="-1" strike="noStrike">
                <a:latin typeface="Calibri"/>
                <a:ea typeface="Calibri"/>
              </a:rPr>
              <a:t>Endpoint secundario:</a:t>
            </a:r>
            <a:endParaRPr b="0" lang="es-ES" sz="1800" spc="-1" strike="noStrike">
              <a:latin typeface="Arial"/>
            </a:endParaRPr>
          </a:p>
        </p:txBody>
      </p:sp>
      <p:sp>
        <p:nvSpPr>
          <p:cNvPr id="412"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252DD26-16A6-4995-B08A-23DFBCC74E39}" type="slidenum">
              <a:rPr b="0" lang="es-ES" sz="1200" spc="-1" strike="noStrike">
                <a:solidFill>
                  <a:srgbClr val="000000"/>
                </a:solidFill>
                <a:latin typeface="+mn-lt"/>
                <a:ea typeface="+mn-ea"/>
              </a:rPr>
              <a:t>34</a:t>
            </a:fld>
            <a:endParaRPr b="0" lang="es-ES" sz="12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PlaceHolder 1"/>
          <p:cNvSpPr>
            <a:spLocks noGrp="1"/>
          </p:cNvSpPr>
          <p:nvPr>
            <p:ph type="sldImg"/>
          </p:nvPr>
        </p:nvSpPr>
        <p:spPr>
          <a:xfrm>
            <a:off x="380880" y="685800"/>
            <a:ext cx="6094080" cy="3428640"/>
          </a:xfrm>
          <a:prstGeom prst="rect">
            <a:avLst/>
          </a:prstGeom>
        </p:spPr>
      </p:sp>
      <p:sp>
        <p:nvSpPr>
          <p:cNvPr id="414"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n-US" sz="1800" spc="-1" strike="noStrike">
                <a:latin typeface="Calibri"/>
                <a:ea typeface="Calibri"/>
              </a:rPr>
              <a:t>Endpoint secundario:</a:t>
            </a:r>
            <a:endParaRPr b="0" lang="es-ES" sz="1800" spc="-1" strike="noStrike">
              <a:latin typeface="Arial"/>
            </a:endParaRPr>
          </a:p>
        </p:txBody>
      </p:sp>
      <p:sp>
        <p:nvSpPr>
          <p:cNvPr id="415"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1946701-4904-450F-A0F8-4E0A8168A2AC}" type="slidenum">
              <a:rPr b="0" lang="es-ES" sz="1200" spc="-1" strike="noStrike">
                <a:solidFill>
                  <a:srgbClr val="000000"/>
                </a:solidFill>
                <a:latin typeface="+mn-lt"/>
                <a:ea typeface="+mn-ea"/>
              </a:rPr>
              <a:t>35</a:t>
            </a:fld>
            <a:endParaRPr b="0" lang="es-ES" sz="12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PlaceHolder 1"/>
          <p:cNvSpPr>
            <a:spLocks noGrp="1"/>
          </p:cNvSpPr>
          <p:nvPr>
            <p:ph type="sldImg"/>
          </p:nvPr>
        </p:nvSpPr>
        <p:spPr>
          <a:xfrm>
            <a:off x="380880" y="685800"/>
            <a:ext cx="6094080" cy="3428640"/>
          </a:xfrm>
          <a:prstGeom prst="rect">
            <a:avLst/>
          </a:prstGeom>
        </p:spPr>
      </p:sp>
      <p:sp>
        <p:nvSpPr>
          <p:cNvPr id="417"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18"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ACB37A1-38C9-4537-BF02-DC308B18FF0F}" type="slidenum">
              <a:rPr b="0" lang="es-ES" sz="1200" spc="-1" strike="noStrike">
                <a:solidFill>
                  <a:srgbClr val="000000"/>
                </a:solidFill>
                <a:latin typeface="+mn-lt"/>
                <a:ea typeface="+mn-ea"/>
              </a:rPr>
              <a:t>36</a:t>
            </a:fld>
            <a:endParaRPr b="0" lang="es-ES" sz="12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1"/>
          <p:cNvSpPr>
            <a:spLocks noGrp="1"/>
          </p:cNvSpPr>
          <p:nvPr>
            <p:ph type="sldImg"/>
          </p:nvPr>
        </p:nvSpPr>
        <p:spPr>
          <a:xfrm>
            <a:off x="380880" y="685800"/>
            <a:ext cx="6094080" cy="3428640"/>
          </a:xfrm>
          <a:prstGeom prst="rect">
            <a:avLst/>
          </a:prstGeom>
        </p:spPr>
      </p:sp>
      <p:sp>
        <p:nvSpPr>
          <p:cNvPr id="420"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21"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C9A89A89-5384-4FB3-BE6D-CFC8AF8EAD5F}" type="slidenum">
              <a:rPr b="0" lang="es-ES" sz="1200" spc="-1" strike="noStrike">
                <a:solidFill>
                  <a:srgbClr val="000000"/>
                </a:solidFill>
                <a:latin typeface="+mn-lt"/>
                <a:ea typeface="+mn-ea"/>
              </a:rPr>
              <a:t>37</a:t>
            </a:fld>
            <a:endParaRPr b="0" lang="es-ES" sz="12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PlaceHolder 1"/>
          <p:cNvSpPr>
            <a:spLocks noGrp="1"/>
          </p:cNvSpPr>
          <p:nvPr>
            <p:ph type="sldImg"/>
          </p:nvPr>
        </p:nvSpPr>
        <p:spPr>
          <a:xfrm>
            <a:off x="380880" y="685800"/>
            <a:ext cx="6094080" cy="3428640"/>
          </a:xfrm>
          <a:prstGeom prst="rect">
            <a:avLst/>
          </a:prstGeom>
        </p:spPr>
      </p:sp>
      <p:sp>
        <p:nvSpPr>
          <p:cNvPr id="423"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24"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2A885E2-AB21-444A-9C6A-A2A8F4FEEA41}" type="slidenum">
              <a:rPr b="0" lang="es-ES" sz="1200" spc="-1" strike="noStrike">
                <a:solidFill>
                  <a:srgbClr val="000000"/>
                </a:solidFill>
                <a:latin typeface="+mn-lt"/>
                <a:ea typeface="+mn-ea"/>
              </a:rPr>
              <a:t>38</a:t>
            </a:fld>
            <a:endParaRPr b="0" lang="es-ES" sz="12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sldImg"/>
          </p:nvPr>
        </p:nvSpPr>
        <p:spPr>
          <a:xfrm>
            <a:off x="380880" y="685800"/>
            <a:ext cx="6094080" cy="3428640"/>
          </a:xfrm>
          <a:prstGeom prst="rect">
            <a:avLst/>
          </a:prstGeom>
        </p:spPr>
      </p:sp>
      <p:sp>
        <p:nvSpPr>
          <p:cNvPr id="426"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27"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6B585DD-6607-47E3-AA86-F0C54CEEBFA9}" type="slidenum">
              <a:rPr b="0" lang="es-ES" sz="1200" spc="-1" strike="noStrike">
                <a:solidFill>
                  <a:srgbClr val="000000"/>
                </a:solidFill>
                <a:latin typeface="+mn-lt"/>
                <a:ea typeface="+mn-ea"/>
              </a:rPr>
              <a:t>39</a:t>
            </a:fld>
            <a:endParaRPr b="0" lang="es-ES"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sldImg"/>
          </p:nvPr>
        </p:nvSpPr>
        <p:spPr>
          <a:xfrm>
            <a:off x="380880" y="685800"/>
            <a:ext cx="6094080" cy="3428640"/>
          </a:xfrm>
          <a:prstGeom prst="rect">
            <a:avLst/>
          </a:prstGeom>
        </p:spPr>
      </p:sp>
      <p:sp>
        <p:nvSpPr>
          <p:cNvPr id="321"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22"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B863B0A-1814-446E-B57B-0B5E67D52F90}" type="slidenum">
              <a:rPr b="0" lang="es-ES" sz="1200" spc="-1" strike="noStrike">
                <a:solidFill>
                  <a:srgbClr val="000000"/>
                </a:solidFill>
                <a:latin typeface="+mn-lt"/>
                <a:ea typeface="+mn-ea"/>
              </a:rPr>
              <a:t>4</a:t>
            </a:fld>
            <a:endParaRPr b="0" lang="es-ES" sz="12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PlaceHolder 1"/>
          <p:cNvSpPr>
            <a:spLocks noGrp="1"/>
          </p:cNvSpPr>
          <p:nvPr>
            <p:ph type="sldImg"/>
          </p:nvPr>
        </p:nvSpPr>
        <p:spPr>
          <a:xfrm>
            <a:off x="380880" y="685800"/>
            <a:ext cx="6094080" cy="3428640"/>
          </a:xfrm>
          <a:prstGeom prst="rect">
            <a:avLst/>
          </a:prstGeom>
        </p:spPr>
      </p:sp>
      <p:sp>
        <p:nvSpPr>
          <p:cNvPr id="429"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30"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D407FEB-0C12-4A39-8B38-3462A35464EC}" type="slidenum">
              <a:rPr b="0" lang="es-ES" sz="1200" spc="-1" strike="noStrike">
                <a:solidFill>
                  <a:srgbClr val="000000"/>
                </a:solidFill>
                <a:latin typeface="+mn-lt"/>
                <a:ea typeface="+mn-ea"/>
              </a:rPr>
              <a:t>40</a:t>
            </a:fld>
            <a:endParaRPr b="0" lang="es-ES" sz="12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sldImg"/>
          </p:nvPr>
        </p:nvSpPr>
        <p:spPr>
          <a:xfrm>
            <a:off x="380880" y="685800"/>
            <a:ext cx="6094080" cy="3428640"/>
          </a:xfrm>
          <a:prstGeom prst="rect">
            <a:avLst/>
          </a:prstGeom>
        </p:spPr>
      </p:sp>
      <p:sp>
        <p:nvSpPr>
          <p:cNvPr id="432"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33"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9943B37-CB9F-4913-868A-20C51D10CF03}" type="slidenum">
              <a:rPr b="0" lang="es-ES" sz="1200" spc="-1" strike="noStrike">
                <a:solidFill>
                  <a:srgbClr val="000000"/>
                </a:solidFill>
                <a:latin typeface="+mn-lt"/>
                <a:ea typeface="+mn-ea"/>
              </a:rPr>
              <a:t>41</a:t>
            </a:fld>
            <a:endParaRPr b="0" lang="es-ES" sz="12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1"/>
          <p:cNvSpPr>
            <a:spLocks noGrp="1"/>
          </p:cNvSpPr>
          <p:nvPr>
            <p:ph type="sldImg"/>
          </p:nvPr>
        </p:nvSpPr>
        <p:spPr>
          <a:xfrm>
            <a:off x="380880" y="685800"/>
            <a:ext cx="6094080" cy="3428640"/>
          </a:xfrm>
          <a:prstGeom prst="rect">
            <a:avLst/>
          </a:prstGeom>
        </p:spPr>
      </p:sp>
      <p:sp>
        <p:nvSpPr>
          <p:cNvPr id="435" name="PlaceHolder 2"/>
          <p:cNvSpPr>
            <a:spLocks noGrp="1"/>
          </p:cNvSpPr>
          <p:nvPr>
            <p:ph type="body"/>
          </p:nvPr>
        </p:nvSpPr>
        <p:spPr>
          <a:xfrm>
            <a:off x="685800" y="4343400"/>
            <a:ext cx="5484960" cy="4113360"/>
          </a:xfrm>
          <a:prstGeom prst="rect">
            <a:avLst/>
          </a:prstGeom>
        </p:spPr>
        <p:txBody>
          <a:bodyPr lIns="0" rIns="0" tIns="0" bIns="0">
            <a:normAutofit fontScale="20000"/>
          </a:bodyPr>
          <a:p>
            <a:pPr marL="216000">
              <a:lnSpc>
                <a:spcPct val="100000"/>
              </a:lnSpc>
              <a:tabLst>
                <a:tab algn="l" pos="0"/>
              </a:tabLst>
            </a:pPr>
            <a:r>
              <a:rPr b="0" lang="es-ES" sz="2000" spc="-1" strike="noStrike">
                <a:solidFill>
                  <a:srgbClr val="000000"/>
                </a:solidFill>
                <a:latin typeface="Arial"/>
              </a:rPr>
              <a:t>Primero, se extraen los linfocitos T mediante un proceso denominado leucoaféresis, en el cual se debe recoger un número mínimo de células T CD3 +, El paciente tiene que dejar de tomar corticoides e IS. El producto de aféresis se etiqueta, se crioconserva y se transporta al lugar de fabricación.</a:t>
            </a:r>
            <a:endParaRPr b="0" lang="es-ES" sz="2000" spc="-1" strike="noStrike">
              <a:latin typeface="Arial"/>
            </a:endParaRPr>
          </a:p>
          <a:p>
            <a:pPr marL="216000">
              <a:lnSpc>
                <a:spcPct val="100000"/>
              </a:lnSpc>
              <a:tabLst>
                <a:tab algn="l" pos="0"/>
              </a:tabLst>
            </a:pP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Segundo, las células T se activan para producir su expansión. Para ello se pueden utilizar diferentes estrategias como: utilización de células dendríticas, o de células presentadoras de antígeno artificiales, también se recurre a perlas magnéticas recubiertas de anticuerpos, o simplemente se activan mediante Ac e IL.</a:t>
            </a:r>
            <a:endParaRPr b="0" lang="es-ES" sz="2000" spc="-1" strike="noStrike">
              <a:latin typeface="Arial"/>
            </a:endParaRPr>
          </a:p>
          <a:p>
            <a:pPr marL="216000">
              <a:lnSpc>
                <a:spcPct val="100000"/>
              </a:lnSpc>
              <a:tabLst>
                <a:tab algn="l" pos="0"/>
              </a:tabLst>
            </a:pP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Tercero, se procedería a la manipulación genética de las células T, para introducirle el gen que exprese el CAR que se dirige a un antígeno específico mediante vectores retrovirales o lentivirales</a:t>
            </a:r>
            <a:endParaRPr b="0" lang="es-ES" sz="2000" spc="-1" strike="noStrike">
              <a:latin typeface="Arial"/>
            </a:endParaRPr>
          </a:p>
          <a:p>
            <a:pPr marL="216000">
              <a:lnSpc>
                <a:spcPct val="100000"/>
              </a:lnSpc>
              <a:tabLst>
                <a:tab algn="l" pos="0"/>
              </a:tabLst>
            </a:pP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Cuarto, se produce la expansión de las células T (CAR-T) mediante cultivo. Luego, las células CAR-T se lavan, concentran, crioperservan y transportan al centro de ttm. </a:t>
            </a:r>
            <a:endParaRPr b="0" lang="es-ES" sz="2000" spc="-1" strike="noStrike">
              <a:latin typeface="Arial"/>
            </a:endParaRPr>
          </a:p>
          <a:p>
            <a:pPr marL="216000">
              <a:lnSpc>
                <a:spcPct val="100000"/>
              </a:lnSpc>
              <a:tabLst>
                <a:tab algn="l" pos="0"/>
              </a:tabLst>
            </a:pP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Quinto, se administra QT de linfodepleción unos días antes de la infusión de las células CAR-T. Suele ser con fludarabina y ciclofosfamida</a:t>
            </a:r>
            <a:r>
              <a:rPr b="0" lang="es-ES" sz="2000" spc="-1" strike="noStrike">
                <a:solidFill>
                  <a:srgbClr val="000000"/>
                </a:solidFill>
                <a:latin typeface="+mn-lt"/>
              </a:rPr>
              <a:t>. Su objetivo es conseguir una mayor expansión y persistencia de las CAR-T, además de reducir la carga tumoral y así tener una eficacia mayor y una toxicidad menor.</a:t>
            </a:r>
            <a:endParaRPr b="0" lang="es-ES" sz="2000" spc="-1" strike="noStrike">
              <a:latin typeface="Arial"/>
            </a:endParaRPr>
          </a:p>
          <a:p>
            <a:pPr marL="216000">
              <a:lnSpc>
                <a:spcPct val="100000"/>
              </a:lnSpc>
              <a:tabLst>
                <a:tab algn="l" pos="0"/>
              </a:tabLst>
            </a:pP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Desde la aféresis hasta la llegada del producto pueden transcurrir unas 3 o 4 semanas. </a:t>
            </a:r>
            <a:endParaRPr b="0" lang="es-ES" sz="2000" spc="-1" strike="noStrike">
              <a:latin typeface="Arial"/>
            </a:endParaRPr>
          </a:p>
        </p:txBody>
      </p:sp>
      <p:sp>
        <p:nvSpPr>
          <p:cNvPr id="436"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tabLst>
                <a:tab algn="l" pos="0"/>
              </a:tabLst>
            </a:pPr>
            <a:fld id="{825000FA-9EB2-4BB9-9EAD-F08183A83DC0}" type="slidenum">
              <a:rPr b="0" lang="es-ES" sz="1200" spc="-1" strike="noStrike">
                <a:solidFill>
                  <a:srgbClr val="000000"/>
                </a:solidFill>
                <a:latin typeface="Arial"/>
                <a:ea typeface="DejaVu Sans"/>
              </a:rPr>
              <a:t>42</a:t>
            </a:fld>
            <a:endParaRPr b="0" lang="es-ES" sz="12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PlaceHolder 1"/>
          <p:cNvSpPr>
            <a:spLocks noGrp="1"/>
          </p:cNvSpPr>
          <p:nvPr>
            <p:ph type="sldImg"/>
          </p:nvPr>
        </p:nvSpPr>
        <p:spPr>
          <a:xfrm>
            <a:off x="380880" y="685800"/>
            <a:ext cx="6094080" cy="3428640"/>
          </a:xfrm>
          <a:prstGeom prst="rect">
            <a:avLst/>
          </a:prstGeom>
        </p:spPr>
      </p:sp>
      <p:sp>
        <p:nvSpPr>
          <p:cNvPr id="438"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39"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BA7FDDD-F3B9-4E70-94B7-1A0E9451FFF6}" type="slidenum">
              <a:rPr b="0" lang="es-ES" sz="1200" spc="-1" strike="noStrike">
                <a:solidFill>
                  <a:srgbClr val="000000"/>
                </a:solidFill>
                <a:latin typeface="+mn-lt"/>
                <a:ea typeface="+mn-ea"/>
              </a:rPr>
              <a:t>43</a:t>
            </a:fld>
            <a:endParaRPr b="0" lang="es-ES" sz="12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PlaceHolder 1"/>
          <p:cNvSpPr>
            <a:spLocks noGrp="1"/>
          </p:cNvSpPr>
          <p:nvPr>
            <p:ph type="sldImg"/>
          </p:nvPr>
        </p:nvSpPr>
        <p:spPr>
          <a:xfrm>
            <a:off x="380880" y="685800"/>
            <a:ext cx="6094080" cy="3428640"/>
          </a:xfrm>
          <a:prstGeom prst="rect">
            <a:avLst/>
          </a:prstGeom>
        </p:spPr>
      </p:sp>
      <p:sp>
        <p:nvSpPr>
          <p:cNvPr id="441"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42"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D79A750-7FFF-49B3-822B-29BB4E3A9437}" type="slidenum">
              <a:rPr b="0" lang="es-ES" sz="1200" spc="-1" strike="noStrike">
                <a:solidFill>
                  <a:srgbClr val="000000"/>
                </a:solidFill>
                <a:latin typeface="+mn-lt"/>
                <a:ea typeface="+mn-ea"/>
              </a:rPr>
              <a:t>44</a:t>
            </a:fld>
            <a:endParaRPr b="0" lang="es-ES" sz="1200" spc="-1" strike="noStrike">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PlaceHolder 1"/>
          <p:cNvSpPr>
            <a:spLocks noGrp="1"/>
          </p:cNvSpPr>
          <p:nvPr>
            <p:ph type="sldImg"/>
          </p:nvPr>
        </p:nvSpPr>
        <p:spPr>
          <a:xfrm>
            <a:off x="380880" y="685800"/>
            <a:ext cx="6094080" cy="3428640"/>
          </a:xfrm>
          <a:prstGeom prst="rect">
            <a:avLst/>
          </a:prstGeom>
        </p:spPr>
      </p:sp>
      <p:sp>
        <p:nvSpPr>
          <p:cNvPr id="444"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Estudios preclínicos en modelos murinos de lupus apoyan la eficacia de células CAR-T antiCD19. </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Basados en estos datos y estimulados por el principio de viabilidad del ttm con células CAR-T en enfermedades autoinmunes observado en un paciente.  </a:t>
            </a:r>
            <a:endParaRPr b="0" lang="es-ES" sz="1800" spc="-1" strike="noStrike">
              <a:latin typeface="Arial"/>
            </a:endParaRPr>
          </a:p>
        </p:txBody>
      </p:sp>
      <p:sp>
        <p:nvSpPr>
          <p:cNvPr id="445"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B7ED74A-8DDE-4F61-B1CB-DC925E16A97E}" type="slidenum">
              <a:rPr b="0" lang="es-ES" sz="1200" spc="-1" strike="noStrike">
                <a:solidFill>
                  <a:srgbClr val="000000"/>
                </a:solidFill>
                <a:latin typeface="+mn-lt"/>
                <a:ea typeface="+mn-ea"/>
              </a:rPr>
              <a:t>45</a:t>
            </a:fld>
            <a:endParaRPr b="0" lang="es-ES" sz="12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PlaceHolder 1"/>
          <p:cNvSpPr>
            <a:spLocks noGrp="1"/>
          </p:cNvSpPr>
          <p:nvPr>
            <p:ph type="sldImg"/>
          </p:nvPr>
        </p:nvSpPr>
        <p:spPr>
          <a:xfrm>
            <a:off x="380880" y="685800"/>
            <a:ext cx="6094080" cy="3428640"/>
          </a:xfrm>
          <a:prstGeom prst="rect">
            <a:avLst/>
          </a:prstGeom>
        </p:spPr>
      </p:sp>
      <p:sp>
        <p:nvSpPr>
          <p:cNvPr id="447"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48"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9160798-BDA3-42D4-BEDE-E2EA170C9FF9}" type="slidenum">
              <a:rPr b="0" lang="es-ES" sz="1200" spc="-1" strike="noStrike">
                <a:solidFill>
                  <a:srgbClr val="000000"/>
                </a:solidFill>
                <a:latin typeface="+mn-lt"/>
                <a:ea typeface="+mn-ea"/>
              </a:rPr>
              <a:t>46</a:t>
            </a:fld>
            <a:endParaRPr b="0" lang="es-ES" sz="1200" spc="-1" strike="noStrike">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PlaceHolder 1"/>
          <p:cNvSpPr>
            <a:spLocks noGrp="1"/>
          </p:cNvSpPr>
          <p:nvPr>
            <p:ph type="sldImg"/>
          </p:nvPr>
        </p:nvSpPr>
        <p:spPr>
          <a:xfrm>
            <a:off x="380880" y="685800"/>
            <a:ext cx="6094080" cy="3428640"/>
          </a:xfrm>
          <a:prstGeom prst="rect">
            <a:avLst/>
          </a:prstGeom>
        </p:spPr>
      </p:sp>
      <p:sp>
        <p:nvSpPr>
          <p:cNvPr id="450"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51"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54856ED-BEAF-4D0C-8899-73AA0B59FA5C}" type="slidenum">
              <a:rPr b="0" lang="es-ES" sz="1200" spc="-1" strike="noStrike">
                <a:solidFill>
                  <a:srgbClr val="000000"/>
                </a:solidFill>
                <a:latin typeface="+mn-lt"/>
                <a:ea typeface="+mn-ea"/>
              </a:rPr>
              <a:t>47</a:t>
            </a:fld>
            <a:endParaRPr b="0" lang="es-ES" sz="1200" spc="-1" strike="noStrike">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PlaceHolder 1"/>
          <p:cNvSpPr>
            <a:spLocks noGrp="1"/>
          </p:cNvSpPr>
          <p:nvPr>
            <p:ph type="sldImg"/>
          </p:nvPr>
        </p:nvSpPr>
        <p:spPr>
          <a:xfrm>
            <a:off x="380880" y="685800"/>
            <a:ext cx="6094080" cy="3428640"/>
          </a:xfrm>
          <a:prstGeom prst="rect">
            <a:avLst/>
          </a:prstGeom>
        </p:spPr>
      </p:sp>
      <p:sp>
        <p:nvSpPr>
          <p:cNvPr id="453" name="PlaceHolder 2"/>
          <p:cNvSpPr>
            <a:spLocks noGrp="1"/>
          </p:cNvSpPr>
          <p:nvPr>
            <p:ph type="body"/>
          </p:nvPr>
        </p:nvSpPr>
        <p:spPr>
          <a:xfrm>
            <a:off x="685800" y="4343400"/>
            <a:ext cx="5484960" cy="4113360"/>
          </a:xfrm>
          <a:prstGeom prst="rect">
            <a:avLst/>
          </a:prstGeom>
        </p:spPr>
        <p:txBody>
          <a:bodyPr lIns="0" rIns="0" tIns="0" bIns="0">
            <a:normAutofit fontScale="36000"/>
          </a:bodyPr>
          <a:p>
            <a:pPr marL="216000">
              <a:lnSpc>
                <a:spcPct val="100000"/>
              </a:lnSpc>
              <a:tabLst>
                <a:tab algn="l" pos="0"/>
              </a:tabLst>
            </a:pPr>
            <a:r>
              <a:rPr b="0" lang="es-ES" sz="2000" spc="-1" strike="noStrike">
                <a:solidFill>
                  <a:srgbClr val="000000"/>
                </a:solidFill>
                <a:latin typeface="Arial"/>
              </a:rPr>
              <a:t>CRS es un efecto colateral conocido debido a la expansión de células CAR-T activadas, que inducen inflamación sistémica vía reclutamiento de células mieloides que liberan abundantes citoquinas proinflamatorias como IL-6 y TNF. La expansión rápida de las células CAR-T y la alta carga tumoral se correlacionan con el riesgo de toxicidad grave. </a:t>
            </a:r>
            <a:endParaRPr b="0" lang="es-ES" sz="2000" spc="-1" strike="noStrike">
              <a:latin typeface="Arial"/>
            </a:endParaRPr>
          </a:p>
          <a:p>
            <a:pPr marL="216000">
              <a:lnSpc>
                <a:spcPct val="100000"/>
              </a:lnSpc>
              <a:tabLst>
                <a:tab algn="l" pos="0"/>
              </a:tabLst>
            </a:pPr>
            <a:r>
              <a:rPr b="0" lang="en-US" sz="2000" spc="-1" strike="noStrike">
                <a:solidFill>
                  <a:srgbClr val="000000"/>
                </a:solidFill>
                <a:latin typeface="Arial"/>
              </a:rPr>
              <a:t>Immune effector cell-associated neurotoxicity syndrome (ICANS).</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Las células CAR-T trasladan la función efectora directamente a los nichos tisulares de LB, como ganglios linfáticos y médula ósea. Este dato se considera una importante ventaja de este ttm durante la respuesta inmune antitumoral, pues las células CAR-T migran a los tejidos, donde pueden eliminar a sus células diana.  En contraste, la depleción de LB mediada por Ac parece más incompleta. A pesar de ser eliminadas de la circulación, los LB tisulares siguen presentes tras ttm con Ac antiCD20.</a:t>
            </a:r>
            <a:endParaRPr b="0" lang="es-ES" sz="2000" spc="-1" strike="noStrike">
              <a:latin typeface="Arial"/>
            </a:endParaRPr>
          </a:p>
          <a:p>
            <a:pPr marL="216000">
              <a:lnSpc>
                <a:spcPct val="100000"/>
              </a:lnSpc>
              <a:tabLst>
                <a:tab algn="l" pos="0"/>
              </a:tabLst>
            </a:pPr>
            <a:r>
              <a:rPr b="0" lang="es-ES" sz="2000" spc="-1" strike="noStrike">
                <a:solidFill>
                  <a:srgbClr val="000000"/>
                </a:solidFill>
                <a:latin typeface="Arial"/>
              </a:rPr>
              <a:t>Así, una depleción profunda de LB de los tejidos junto al uso de CD19 como diana terapéutica, que en contraste con CD20 también es expresado por plasmoblastos, puede ser una ventaja clave para esta aproximación terapéutica.</a:t>
            </a:r>
            <a:endParaRPr b="0" lang="es-ES" sz="2000" spc="-1" strike="noStrike">
              <a:latin typeface="Arial"/>
            </a:endParaRPr>
          </a:p>
        </p:txBody>
      </p:sp>
      <p:sp>
        <p:nvSpPr>
          <p:cNvPr id="454"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BE48B93-2B84-4DE3-AA73-2F26926A1468}" type="slidenum">
              <a:rPr b="0" lang="es-ES" sz="1200" spc="-1" strike="noStrike">
                <a:solidFill>
                  <a:srgbClr val="000000"/>
                </a:solidFill>
                <a:latin typeface="+mn-lt"/>
                <a:ea typeface="+mn-ea"/>
              </a:rPr>
              <a:t>48</a:t>
            </a:fld>
            <a:endParaRPr b="0" lang="es-ES" sz="1200" spc="-1" strike="noStrike">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PlaceHolder 1"/>
          <p:cNvSpPr>
            <a:spLocks noGrp="1"/>
          </p:cNvSpPr>
          <p:nvPr>
            <p:ph type="sldImg"/>
          </p:nvPr>
        </p:nvSpPr>
        <p:spPr>
          <a:xfrm>
            <a:off x="380880" y="685800"/>
            <a:ext cx="6094080" cy="3428640"/>
          </a:xfrm>
          <a:prstGeom prst="rect">
            <a:avLst/>
          </a:prstGeom>
        </p:spPr>
      </p:sp>
      <p:sp>
        <p:nvSpPr>
          <p:cNvPr id="456"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Estudios preclínicos en modelos murinos de lupus apoyan la eficacia de células CAR-T antiCD19. </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Basados en estos datos y estimulados por el principio de viabilidad del ttm con células CAR-T en enfermedades autoinmunes observado en un paciente.  </a:t>
            </a:r>
            <a:endParaRPr b="0" lang="es-ES" sz="1800" spc="-1" strike="noStrike">
              <a:latin typeface="Arial"/>
            </a:endParaRPr>
          </a:p>
        </p:txBody>
      </p:sp>
      <p:sp>
        <p:nvSpPr>
          <p:cNvPr id="457"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6E479EE-24C1-416F-B93E-65149F1FD69B}" type="slidenum">
              <a:rPr b="0" lang="es-ES" sz="1200" spc="-1" strike="noStrike">
                <a:solidFill>
                  <a:srgbClr val="000000"/>
                </a:solidFill>
                <a:latin typeface="+mn-lt"/>
                <a:ea typeface="+mn-ea"/>
              </a:rPr>
              <a:t>49</a:t>
            </a:fld>
            <a:endParaRPr b="0" lang="es-ES"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sldImg"/>
          </p:nvPr>
        </p:nvSpPr>
        <p:spPr>
          <a:xfrm>
            <a:off x="380880" y="685800"/>
            <a:ext cx="6094080" cy="3428640"/>
          </a:xfrm>
          <a:prstGeom prst="rect">
            <a:avLst/>
          </a:prstGeom>
        </p:spPr>
      </p:sp>
      <p:sp>
        <p:nvSpPr>
          <p:cNvPr id="324"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25"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38639A8-D3E6-4EE3-BFA4-FEA9D3ACD659}" type="slidenum">
              <a:rPr b="0" lang="es-ES" sz="1200" spc="-1" strike="noStrike">
                <a:solidFill>
                  <a:srgbClr val="000000"/>
                </a:solidFill>
                <a:latin typeface="+mn-lt"/>
                <a:ea typeface="+mn-ea"/>
              </a:rPr>
              <a:t>5</a:t>
            </a:fld>
            <a:endParaRPr b="0" lang="es-ES" sz="1200" spc="-1" strike="noStrike">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PlaceHolder 1"/>
          <p:cNvSpPr>
            <a:spLocks noGrp="1"/>
          </p:cNvSpPr>
          <p:nvPr>
            <p:ph type="sldImg"/>
          </p:nvPr>
        </p:nvSpPr>
        <p:spPr>
          <a:xfrm>
            <a:off x="380880" y="685800"/>
            <a:ext cx="6094080" cy="3428640"/>
          </a:xfrm>
          <a:prstGeom prst="rect">
            <a:avLst/>
          </a:prstGeom>
        </p:spPr>
      </p:sp>
      <p:sp>
        <p:nvSpPr>
          <p:cNvPr id="459" name="PlaceHolder 2"/>
          <p:cNvSpPr>
            <a:spLocks noGrp="1"/>
          </p:cNvSpPr>
          <p:nvPr>
            <p:ph type="body"/>
          </p:nvPr>
        </p:nvSpPr>
        <p:spPr>
          <a:xfrm>
            <a:off x="685800" y="4343400"/>
            <a:ext cx="5484960" cy="4113360"/>
          </a:xfrm>
          <a:prstGeom prst="rect">
            <a:avLst/>
          </a:prstGeom>
        </p:spPr>
        <p:txBody>
          <a:bodyPr lIns="0" rIns="0" tIns="0" bIns="0">
            <a:normAutofit fontScale="76000"/>
          </a:bodyPr>
          <a:p>
            <a:pPr marL="216000">
              <a:lnSpc>
                <a:spcPct val="100000"/>
              </a:lnSpc>
              <a:tabLst>
                <a:tab algn="l" pos="0"/>
              </a:tabLst>
            </a:pPr>
            <a:r>
              <a:rPr b="0" lang="es-ES" sz="1800" spc="-1" strike="noStrike">
                <a:solidFill>
                  <a:srgbClr val="000000"/>
                </a:solidFill>
                <a:latin typeface="Arial"/>
              </a:rPr>
              <a:t>Las células dendríticas plasmocitoides (CDP) son las principales productoras de IFNα. En el LES, la pérdida de tolerancia frente a lo propio propicia la formación de inmunocomplejos con antígenos procedentes de DNA o RNA endógenos, originados de células apoptóticas o necróticas, y autoanticuerpos. Las CDP endocitan estos inmunocomplejos a través de los FcγRIIa, activan TLR7 y 9, y así disparan la expresión de IFNα y citoquinas proinflamatorias. </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El Ag 2 de las células dendríticas sanguíneas (BDCA2) es un receptor expresado exclusivamente por las células dendríticas plasmocitoides. L</a:t>
            </a:r>
            <a:r>
              <a:rPr b="0" lang="en-US" sz="1800" spc="-1" strike="noStrike">
                <a:solidFill>
                  <a:srgbClr val="000000"/>
                </a:solidFill>
                <a:latin typeface="Arial"/>
              </a:rPr>
              <a:t>itifilimab es un AcMo humanizado contra BDCA2 que ha demostrado reducir la producción de moléculas proinflamatorias por las CDP, incluidos interferons tipo I y otras citoquinas y quimoquinas importantes en la patogenia del lupus sistémico y cutáneo. </a:t>
            </a:r>
            <a:endParaRPr b="0" lang="es-ES" sz="1800" spc="-1" strike="noStrike">
              <a:latin typeface="Arial"/>
            </a:endParaRPr>
          </a:p>
        </p:txBody>
      </p:sp>
      <p:sp>
        <p:nvSpPr>
          <p:cNvPr id="460"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66231C2-47E5-40FD-B231-AFDAA5A094BF}" type="slidenum">
              <a:rPr b="0" lang="es-ES" sz="1200" spc="-1" strike="noStrike">
                <a:solidFill>
                  <a:srgbClr val="000000"/>
                </a:solidFill>
                <a:latin typeface="+mn-lt"/>
                <a:ea typeface="+mn-ea"/>
              </a:rPr>
              <a:t>50</a:t>
            </a:fld>
            <a:endParaRPr b="0" lang="es-ES" sz="1200" spc="-1" strike="noStrike">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PlaceHolder 1"/>
          <p:cNvSpPr>
            <a:spLocks noGrp="1"/>
          </p:cNvSpPr>
          <p:nvPr>
            <p:ph type="sldImg"/>
          </p:nvPr>
        </p:nvSpPr>
        <p:spPr>
          <a:xfrm>
            <a:off x="380880" y="685800"/>
            <a:ext cx="6094080" cy="3428640"/>
          </a:xfrm>
          <a:prstGeom prst="rect">
            <a:avLst/>
          </a:prstGeom>
        </p:spPr>
      </p:sp>
      <p:sp>
        <p:nvSpPr>
          <p:cNvPr id="462"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Otras opciones de tratamiento en evaluación:</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-Contra la vía del interferón: CDP (células dendríticas plasmocitoides), receptores de IF-tipo I y JAKi</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-Contra coestimulación LT-LB</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-Contra los LB</a:t>
            </a:r>
            <a:endParaRPr b="0" lang="es-ES" sz="1800" spc="-1" strike="noStrike">
              <a:latin typeface="Arial"/>
            </a:endParaRPr>
          </a:p>
        </p:txBody>
      </p:sp>
      <p:sp>
        <p:nvSpPr>
          <p:cNvPr id="463"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5208F32-1FFE-459A-96C4-3B5EFE733217}" type="slidenum">
              <a:rPr b="0" lang="es-ES" sz="1200" spc="-1" strike="noStrike">
                <a:solidFill>
                  <a:srgbClr val="000000"/>
                </a:solidFill>
                <a:latin typeface="+mn-lt"/>
                <a:ea typeface="+mn-ea"/>
              </a:rPr>
              <a:t>51</a:t>
            </a:fld>
            <a:endParaRPr b="0" lang="es-ES" sz="1200" spc="-1" strike="noStrike">
              <a:latin typeface="Arial"/>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PlaceHolder 1"/>
          <p:cNvSpPr>
            <a:spLocks noGrp="1"/>
          </p:cNvSpPr>
          <p:nvPr>
            <p:ph type="sldImg"/>
          </p:nvPr>
        </p:nvSpPr>
        <p:spPr>
          <a:xfrm>
            <a:off x="380880" y="685800"/>
            <a:ext cx="6094080" cy="3428640"/>
          </a:xfrm>
          <a:prstGeom prst="rect">
            <a:avLst/>
          </a:prstGeom>
        </p:spPr>
      </p:sp>
      <p:sp>
        <p:nvSpPr>
          <p:cNvPr id="465"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466"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60F6C97-76BD-4C6C-B097-D668270C531C}" type="slidenum">
              <a:rPr b="0" lang="es-ES" sz="1200" spc="-1" strike="noStrike">
                <a:solidFill>
                  <a:srgbClr val="000000"/>
                </a:solidFill>
                <a:latin typeface="+mn-lt"/>
                <a:ea typeface="+mn-ea"/>
              </a:rPr>
              <a:t>52</a:t>
            </a:fld>
            <a:endParaRPr b="0" lang="es-ES"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sldImg"/>
          </p:nvPr>
        </p:nvSpPr>
        <p:spPr>
          <a:xfrm>
            <a:off x="380880" y="685800"/>
            <a:ext cx="6094080" cy="3428640"/>
          </a:xfrm>
          <a:prstGeom prst="rect">
            <a:avLst/>
          </a:prstGeom>
        </p:spPr>
      </p:sp>
      <p:sp>
        <p:nvSpPr>
          <p:cNvPr id="327"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28"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DDB1D2A-9C73-4702-9BB8-E95F0DF19BFC}" type="slidenum">
              <a:rPr b="0" lang="es-ES" sz="1200" spc="-1" strike="noStrike">
                <a:solidFill>
                  <a:srgbClr val="000000"/>
                </a:solidFill>
                <a:latin typeface="+mn-lt"/>
                <a:ea typeface="+mn-ea"/>
              </a:rPr>
              <a:t>6</a:t>
            </a:fld>
            <a:endParaRPr b="0" lang="es-ES"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1"/>
          <p:cNvSpPr>
            <a:spLocks noGrp="1"/>
          </p:cNvSpPr>
          <p:nvPr>
            <p:ph type="sldImg"/>
          </p:nvPr>
        </p:nvSpPr>
        <p:spPr>
          <a:xfrm>
            <a:off x="380880" y="685800"/>
            <a:ext cx="6094080" cy="3428640"/>
          </a:xfrm>
          <a:prstGeom prst="rect">
            <a:avLst/>
          </a:prstGeom>
        </p:spPr>
      </p:sp>
      <p:sp>
        <p:nvSpPr>
          <p:cNvPr id="330" name="PlaceHolder 2"/>
          <p:cNvSpPr>
            <a:spLocks noGrp="1"/>
          </p:cNvSpPr>
          <p:nvPr>
            <p:ph type="body"/>
          </p:nvPr>
        </p:nvSpPr>
        <p:spPr>
          <a:xfrm>
            <a:off x="685800" y="4343400"/>
            <a:ext cx="5484960" cy="4113360"/>
          </a:xfrm>
          <a:prstGeom prst="rect">
            <a:avLst/>
          </a:prstGeom>
        </p:spPr>
        <p:txBody>
          <a:bodyPr lIns="0" rIns="0" tIns="0" bIns="0">
            <a:normAutofit/>
          </a:bodyPr>
          <a:p>
            <a:pPr marL="216000">
              <a:lnSpc>
                <a:spcPct val="100000"/>
              </a:lnSpc>
              <a:tabLst>
                <a:tab algn="l" pos="0"/>
              </a:tabLst>
            </a:pPr>
            <a:r>
              <a:rPr b="0" lang="es-ES" sz="1800" spc="-1" strike="noStrike">
                <a:solidFill>
                  <a:srgbClr val="000000"/>
                </a:solidFill>
                <a:latin typeface="Arial"/>
              </a:rPr>
              <a:t>Otras opciones de tratamiento en evaluación:</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-Contra la vía del interferón: CDP (células dendríticas plasmocitoides), receptores de IF-tipo I y JAKi</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-Contra coestimulación LT-LB</a:t>
            </a:r>
            <a:endParaRPr b="0" lang="es-ES" sz="1800" spc="-1" strike="noStrike">
              <a:latin typeface="Arial"/>
            </a:endParaRPr>
          </a:p>
          <a:p>
            <a:pPr marL="216000">
              <a:lnSpc>
                <a:spcPct val="100000"/>
              </a:lnSpc>
              <a:tabLst>
                <a:tab algn="l" pos="0"/>
              </a:tabLst>
            </a:pPr>
            <a:r>
              <a:rPr b="0" lang="es-ES" sz="1800" spc="-1" strike="noStrike">
                <a:solidFill>
                  <a:srgbClr val="000000"/>
                </a:solidFill>
                <a:latin typeface="Arial"/>
              </a:rPr>
              <a:t>-Contra los LB</a:t>
            </a:r>
            <a:endParaRPr b="0" lang="es-ES" sz="1800" spc="-1" strike="noStrike">
              <a:latin typeface="Arial"/>
            </a:endParaRPr>
          </a:p>
        </p:txBody>
      </p:sp>
      <p:sp>
        <p:nvSpPr>
          <p:cNvPr id="331"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2EBA3A18-4FF3-4233-B08C-A9F1BBFF3543}" type="slidenum">
              <a:rPr b="0" lang="es-ES" sz="1200" spc="-1" strike="noStrike">
                <a:solidFill>
                  <a:srgbClr val="000000"/>
                </a:solidFill>
                <a:latin typeface="+mn-lt"/>
                <a:ea typeface="+mn-ea"/>
              </a:rPr>
              <a:t>7</a:t>
            </a:fld>
            <a:endParaRPr b="0" lang="es-ES"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type="sldImg"/>
          </p:nvPr>
        </p:nvSpPr>
        <p:spPr>
          <a:xfrm>
            <a:off x="380880" y="685800"/>
            <a:ext cx="6094080" cy="3428640"/>
          </a:xfrm>
          <a:prstGeom prst="rect">
            <a:avLst/>
          </a:prstGeom>
        </p:spPr>
      </p:sp>
      <p:sp>
        <p:nvSpPr>
          <p:cNvPr id="333"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34"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8352233-AAFB-48C8-986F-664C4EE1CE4B}" type="slidenum">
              <a:rPr b="0" lang="es-ES" sz="1200" spc="-1" strike="noStrike">
                <a:solidFill>
                  <a:srgbClr val="000000"/>
                </a:solidFill>
                <a:latin typeface="+mn-lt"/>
                <a:ea typeface="+mn-ea"/>
              </a:rPr>
              <a:t>8</a:t>
            </a:fld>
            <a:endParaRPr b="0" lang="es-ES"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PlaceHolder 1"/>
          <p:cNvSpPr>
            <a:spLocks noGrp="1"/>
          </p:cNvSpPr>
          <p:nvPr>
            <p:ph type="sldImg"/>
          </p:nvPr>
        </p:nvSpPr>
        <p:spPr>
          <a:xfrm>
            <a:off x="380880" y="685800"/>
            <a:ext cx="6094080" cy="3428640"/>
          </a:xfrm>
          <a:prstGeom prst="rect">
            <a:avLst/>
          </a:prstGeom>
        </p:spPr>
      </p:sp>
      <p:sp>
        <p:nvSpPr>
          <p:cNvPr id="336" name="PlaceHolder 2"/>
          <p:cNvSpPr>
            <a:spLocks noGrp="1"/>
          </p:cNvSpPr>
          <p:nvPr>
            <p:ph type="body"/>
          </p:nvPr>
        </p:nvSpPr>
        <p:spPr>
          <a:xfrm>
            <a:off x="685800" y="4343400"/>
            <a:ext cx="5484960" cy="4113360"/>
          </a:xfrm>
          <a:prstGeom prst="rect">
            <a:avLst/>
          </a:prstGeom>
        </p:spPr>
        <p:txBody>
          <a:bodyPr lIns="0" rIns="0" tIns="0" bIns="0">
            <a:normAutofit/>
          </a:bodyPr>
          <a:p>
            <a:endParaRPr b="0" lang="es-ES" sz="2000" spc="-1" strike="noStrike">
              <a:latin typeface="Arial"/>
            </a:endParaRPr>
          </a:p>
        </p:txBody>
      </p:sp>
      <p:sp>
        <p:nvSpPr>
          <p:cNvPr id="337" name="CustomShape 3"/>
          <p:cNvSpPr/>
          <p:nvPr/>
        </p:nvSpPr>
        <p:spPr>
          <a:xfrm>
            <a:off x="3884760" y="8685360"/>
            <a:ext cx="2970360" cy="45576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79D345E-189A-4350-B8DB-0959956EC31A}" type="slidenum">
              <a:rPr b="0" lang="es-ES" sz="1200" spc="-1" strike="noStrike">
                <a:solidFill>
                  <a:srgbClr val="000000"/>
                </a:solidFill>
                <a:latin typeface="+mn-lt"/>
                <a:ea typeface="+mn-ea"/>
              </a:rPr>
              <a:t>9</a:t>
            </a:fld>
            <a:endParaRPr b="0" lang="es-E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2800" spc="-1" strike="noStrike">
              <a:solidFill>
                <a:srgbClr val="000000"/>
              </a:solid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2800" spc="-1" strike="noStrike">
              <a:solidFill>
                <a:srgbClr val="000000"/>
              </a:solidFill>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2800" spc="-1" strike="noStrike">
              <a:solidFill>
                <a:srgbClr val="000000"/>
              </a:solid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s-ES" sz="1800" spc="-1" strike="noStrike">
              <a:solidFill>
                <a:srgbClr val="000000"/>
              </a:solid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2800" spc="-1" strike="noStrike">
              <a:solidFill>
                <a:srgbClr val="000000"/>
              </a:solid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p:spPr>
        <p:txBody>
          <a:bodyPr lIns="0" rIns="0" tIns="0" bIns="0" anchor="ctr">
            <a:noAutofit/>
          </a:bodyPr>
          <a:p>
            <a:r>
              <a:rPr b="0" lang="es-ES" sz="1800" spc="-1" strike="noStrike">
                <a:solidFill>
                  <a:srgbClr val="000000"/>
                </a:solidFill>
                <a:latin typeface="Arial"/>
              </a:rPr>
              <a:t>Pulse para editar el formato del texto de título</a:t>
            </a:r>
            <a:endParaRPr b="0" lang="es-ES" sz="1800" spc="-1" strike="noStrike">
              <a:solidFill>
                <a:srgbClr val="000000"/>
              </a:solidFill>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2800" spc="-1" strike="noStrike">
                <a:solidFill>
                  <a:srgbClr val="000000"/>
                </a:solidFill>
                <a:latin typeface="Arial"/>
              </a:rPr>
              <a:t>Pulse para editar el formato de texto del esquema</a:t>
            </a:r>
            <a:endParaRPr b="0" lang="es-E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ES" sz="2000" spc="-1" strike="noStrike">
                <a:solidFill>
                  <a:srgbClr val="000000"/>
                </a:solidFill>
                <a:latin typeface="Arial"/>
              </a:rPr>
              <a:t>Segundo nivel del esquema</a:t>
            </a:r>
            <a:endParaRPr b="0" lang="es-E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ES" sz="1800" spc="-1" strike="noStrike">
                <a:solidFill>
                  <a:srgbClr val="000000"/>
                </a:solidFill>
                <a:latin typeface="Arial"/>
              </a:rPr>
              <a:t>Tercer nivel del esquema</a:t>
            </a:r>
            <a:endParaRPr b="0" lang="es-E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ES" sz="1800" spc="-1" strike="noStrike">
                <a:solidFill>
                  <a:srgbClr val="000000"/>
                </a:solidFill>
                <a:latin typeface="Arial"/>
              </a:rPr>
              <a:t>Cuarto nivel del esquema</a:t>
            </a:r>
            <a:endParaRPr b="0" lang="es-E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Arial"/>
              </a:rPr>
              <a:t>Quinto nivel del esquema</a:t>
            </a:r>
            <a:endParaRPr b="0" lang="es-E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Arial"/>
              </a:rPr>
              <a:t>Sexto nivel del esquema</a:t>
            </a:r>
            <a:endParaRPr b="0" lang="es-E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Arial"/>
              </a:rPr>
              <a:t>Séptimo nivel del esquema</a:t>
            </a:r>
            <a:endParaRPr b="0" lang="es-E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 Id="rId3" Type="http://schemas.openxmlformats.org/officeDocument/2006/relationships/image" Target="../media/image15.wmf"/><Relationship Id="rId4" Type="http://schemas.openxmlformats.org/officeDocument/2006/relationships/slideLayout" Target="../slideLayouts/slideLayout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6.wmf"/><Relationship Id="rId2" Type="http://schemas.openxmlformats.org/officeDocument/2006/relationships/image" Target="../media/image17.wmf"/><Relationship Id="rId3" Type="http://schemas.openxmlformats.org/officeDocument/2006/relationships/image" Target="../media/image18.wmf"/><Relationship Id="rId4" Type="http://schemas.openxmlformats.org/officeDocument/2006/relationships/slideLayout" Target="../slideLayouts/slideLayout1.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9.wmf"/><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1.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4.wmf"/><Relationship Id="rId2" Type="http://schemas.openxmlformats.org/officeDocument/2006/relationships/image" Target="../media/image25.wmf"/><Relationship Id="rId3" Type="http://schemas.openxmlformats.org/officeDocument/2006/relationships/image" Target="../media/image26.wmf"/><Relationship Id="rId4" Type="http://schemas.openxmlformats.org/officeDocument/2006/relationships/slideLayout" Target="../slideLayouts/slideLayout1.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3.wmf"/><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7.wmf"/><Relationship Id="rId2" Type="http://schemas.openxmlformats.org/officeDocument/2006/relationships/slideLayout" Target="../slideLayouts/slideLayout1.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29.wmf"/><Relationship Id="rId2" Type="http://schemas.openxmlformats.org/officeDocument/2006/relationships/slideLayout" Target="../slideLayouts/slideLayout1.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slideLayout" Target="../slideLayouts/slideLayout1.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2.wmf"/><Relationship Id="rId2" Type="http://schemas.openxmlformats.org/officeDocument/2006/relationships/slideLayout" Target="../slideLayouts/slideLayout1.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4.wmf"/><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 Id="rId3" Type="http://schemas.openxmlformats.org/officeDocument/2006/relationships/slideLayout" Target="../slideLayouts/slideLayout1.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 Id="rId3" Type="http://schemas.openxmlformats.org/officeDocument/2006/relationships/image" Target="../media/image37.png"/><Relationship Id="rId4" Type="http://schemas.openxmlformats.org/officeDocument/2006/relationships/slideLayout" Target="../slideLayouts/slideLayout1.xml"/><Relationship Id="rId5"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8.wmf"/><Relationship Id="rId2" Type="http://schemas.openxmlformats.org/officeDocument/2006/relationships/slideLayout" Target="../slideLayouts/slideLayout1.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wmf"/><Relationship Id="rId3" Type="http://schemas.openxmlformats.org/officeDocument/2006/relationships/slideLayout" Target="../slideLayouts/slideLayout1.xml"/><Relationship Id="rId4"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41.wmf"/><Relationship Id="rId2" Type="http://schemas.openxmlformats.org/officeDocument/2006/relationships/image" Target="../media/image42.wmf"/><Relationship Id="rId3" Type="http://schemas.openxmlformats.org/officeDocument/2006/relationships/image" Target="../media/image43.wmf"/><Relationship Id="rId4" Type="http://schemas.openxmlformats.org/officeDocument/2006/relationships/slideLayout" Target="../slideLayouts/slideLayout1.xml"/><Relationship Id="rId5"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image" Target="../media/image46.jpeg"/><Relationship Id="rId4" Type="http://schemas.openxmlformats.org/officeDocument/2006/relationships/slideLayout" Target="../slideLayouts/slideLayout1.xml"/><Relationship Id="rId5"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slideLayout" Target="../slideLayouts/slideLayout1.xml"/><Relationship Id="rId6"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 Id="rId3" Type="http://schemas.openxmlformats.org/officeDocument/2006/relationships/slideLayout" Target="../slideLayouts/slideLayout1.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slideLayout" Target="../slideLayouts/slideLayout1.xml"/><Relationship Id="rId8"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1.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1.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59.wmf"/><Relationship Id="rId2" Type="http://schemas.openxmlformats.org/officeDocument/2006/relationships/image" Target="../media/image60.wmf"/><Relationship Id="rId3" Type="http://schemas.openxmlformats.org/officeDocument/2006/relationships/image" Target="../media/image61.wmf"/><Relationship Id="rId4" Type="http://schemas.openxmlformats.org/officeDocument/2006/relationships/image" Target="../media/image62.wmf"/><Relationship Id="rId5" Type="http://schemas.openxmlformats.org/officeDocument/2006/relationships/image" Target="../media/image63.wmf"/><Relationship Id="rId6" Type="http://schemas.openxmlformats.org/officeDocument/2006/relationships/slideLayout" Target="../slideLayouts/slideLayout1.xml"/><Relationship Id="rId7"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1.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65.wmf"/><Relationship Id="rId2" Type="http://schemas.openxmlformats.org/officeDocument/2006/relationships/image" Target="../media/image66.wmf"/><Relationship Id="rId3" Type="http://schemas.openxmlformats.org/officeDocument/2006/relationships/image" Target="../media/image67.wmf"/><Relationship Id="rId4" Type="http://schemas.openxmlformats.org/officeDocument/2006/relationships/slideLayout" Target="../slideLayouts/slideLayout1.xml"/><Relationship Id="rId5"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7.wmf"/><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68.wmf"/><Relationship Id="rId2" Type="http://schemas.openxmlformats.org/officeDocument/2006/relationships/slideLayout" Target="../slideLayouts/slideLayout1.xml"/><Relationship Id="rId3"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slideLayout" Target="../slideLayouts/slideLayout1.xml"/><Relationship Id="rId3" Type="http://schemas.openxmlformats.org/officeDocument/2006/relationships/notesSlide" Target="../notesSlides/notesSlide52.xml"/>
</Relationships>
</file>

<file path=ppt/slides/_rels/slide6.xml.rels><?xml version="1.0" encoding="UTF-8"?>
<Relationships xmlns="http://schemas.openxmlformats.org/package/2006/relationships"><Relationship Id="rId1" Type="http://schemas.openxmlformats.org/officeDocument/2006/relationships/image" Target="../media/image8.wmf"/><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9.wmf"/><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0.wmf"/><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1.wmf"/><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 name="Imagen 45" descr=""/>
          <p:cNvPicPr/>
          <p:nvPr/>
        </p:nvPicPr>
        <p:blipFill>
          <a:blip r:embed="rId1"/>
          <a:stretch/>
        </p:blipFill>
        <p:spPr>
          <a:xfrm>
            <a:off x="2592000" y="1645560"/>
            <a:ext cx="5721480" cy="3826440"/>
          </a:xfrm>
          <a:prstGeom prst="rect">
            <a:avLst/>
          </a:prstGeom>
          <a:ln>
            <a:noFill/>
          </a:ln>
        </p:spPr>
      </p:pic>
      <p:sp>
        <p:nvSpPr>
          <p:cNvPr id="45" name="CustomShape 1"/>
          <p:cNvSpPr/>
          <p:nvPr/>
        </p:nvSpPr>
        <p:spPr>
          <a:xfrm>
            <a:off x="2495520" y="5580000"/>
            <a:ext cx="7127640" cy="942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800" spc="41" strike="noStrike">
                <a:solidFill>
                  <a:srgbClr val="000000"/>
                </a:solidFill>
                <a:latin typeface="Franklin Gothic Demi Cond"/>
                <a:ea typeface="DejaVu Sans"/>
              </a:rPr>
              <a:t>Francisco J García Hernández.</a:t>
            </a:r>
            <a:endParaRPr b="0" lang="es-ES" sz="2800" spc="-1" strike="noStrike">
              <a:latin typeface="Arial"/>
            </a:endParaRPr>
          </a:p>
          <a:p>
            <a:pPr algn="ctr">
              <a:lnSpc>
                <a:spcPct val="100000"/>
              </a:lnSpc>
            </a:pPr>
            <a:r>
              <a:rPr b="0" lang="es-ES" sz="2800" spc="41" strike="noStrike">
                <a:solidFill>
                  <a:srgbClr val="000000"/>
                </a:solidFill>
                <a:latin typeface="Franklin Gothic Demi Cond"/>
                <a:ea typeface="DejaVu Sans"/>
              </a:rPr>
              <a:t>Medicina Interna. H Virgen del Rocío. </a:t>
            </a:r>
            <a:endParaRPr b="0" lang="es-ES" sz="2800" spc="-1" strike="noStrike">
              <a:latin typeface="Arial"/>
            </a:endParaRPr>
          </a:p>
        </p:txBody>
      </p:sp>
      <p:sp>
        <p:nvSpPr>
          <p:cNvPr id="46" name="CustomShape 2"/>
          <p:cNvSpPr/>
          <p:nvPr/>
        </p:nvSpPr>
        <p:spPr>
          <a:xfrm>
            <a:off x="587520" y="189720"/>
            <a:ext cx="10572480" cy="942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800" spc="41" strike="noStrike">
                <a:solidFill>
                  <a:srgbClr val="ff0000"/>
                </a:solidFill>
                <a:latin typeface="Franklin Gothic Demi Cond"/>
                <a:ea typeface="DejaVu Sans"/>
              </a:rPr>
              <a:t>Actualización en el manejo del Lupus (no renal). </a:t>
            </a:r>
            <a:endParaRPr b="0" lang="es-ES" sz="2800" spc="-1" strike="noStrike">
              <a:latin typeface="Arial"/>
            </a:endParaRPr>
          </a:p>
          <a:p>
            <a:pPr algn="ctr">
              <a:lnSpc>
                <a:spcPct val="100000"/>
              </a:lnSpc>
            </a:pPr>
            <a:r>
              <a:rPr b="0" lang="es-ES" sz="2800" spc="41" strike="noStrike">
                <a:solidFill>
                  <a:srgbClr val="ff0000"/>
                </a:solidFill>
                <a:latin typeface="Franklin Gothic Demi Cond"/>
                <a:ea typeface="DejaVu Sans"/>
              </a:rPr>
              <a:t>Nuevas dianas terapéuticas. Datos de vida real.</a:t>
            </a:r>
            <a:endParaRPr b="0" lang="es-ES" sz="2800" spc="-1" strike="noStrike">
              <a:latin typeface="Arial"/>
            </a:endParaRPr>
          </a:p>
        </p:txBody>
      </p:sp>
      <p:pic>
        <p:nvPicPr>
          <p:cNvPr id="47" name="Imagen 2_0" descr="Imagen de la pantalla de un celular con letras&#10;&#10;Descripción generada automáticamente con confianza media"/>
          <p:cNvPicPr/>
          <p:nvPr/>
        </p:nvPicPr>
        <p:blipFill>
          <a:blip r:embed="rId2"/>
          <a:stretch/>
        </p:blipFill>
        <p:spPr>
          <a:xfrm>
            <a:off x="8496000" y="1296000"/>
            <a:ext cx="3441600" cy="459540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9048240" y="6371280"/>
            <a:ext cx="2879280" cy="364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Al-Sawaf et al, 2017</a:t>
            </a:r>
            <a:endParaRPr b="0" lang="es-ES" sz="1800" spc="-1" strike="noStrike">
              <a:latin typeface="Arial"/>
            </a:endParaRPr>
          </a:p>
        </p:txBody>
      </p:sp>
      <p:pic>
        <p:nvPicPr>
          <p:cNvPr id="77" name="Imagen 74" descr=""/>
          <p:cNvPicPr/>
          <p:nvPr/>
        </p:nvPicPr>
        <p:blipFill>
          <a:blip r:embed="rId1"/>
          <a:stretch/>
        </p:blipFill>
        <p:spPr>
          <a:xfrm>
            <a:off x="2160000" y="900000"/>
            <a:ext cx="7739640" cy="5744880"/>
          </a:xfrm>
          <a:prstGeom prst="rect">
            <a:avLst/>
          </a:prstGeom>
          <a:ln>
            <a:noFill/>
          </a:ln>
        </p:spPr>
      </p:pic>
      <p:sp>
        <p:nvSpPr>
          <p:cNvPr id="78" name="CustomShape 2"/>
          <p:cNvSpPr/>
          <p:nvPr/>
        </p:nvSpPr>
        <p:spPr>
          <a:xfrm>
            <a:off x="1800000" y="323280"/>
            <a:ext cx="8568000" cy="57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Obinutuzumab.</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CustomShape 1"/>
          <p:cNvSpPr/>
          <p:nvPr/>
        </p:nvSpPr>
        <p:spPr>
          <a:xfrm>
            <a:off x="990000" y="900000"/>
            <a:ext cx="10492560" cy="9428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NOBILITY: </a:t>
            </a:r>
            <a:r>
              <a:rPr b="0" lang="es-ES" sz="2800" spc="41" strike="noStrike">
                <a:solidFill>
                  <a:srgbClr val="000000"/>
                </a:solidFill>
                <a:latin typeface="Franklin Gothic Demi Cond"/>
                <a:ea typeface="DejaVu Sans"/>
              </a:rPr>
              <a:t>RCT fase 2 vs placebo + SOC. 125 Pac. con NL proliferativa.</a:t>
            </a:r>
            <a:endParaRPr b="0" lang="es-ES" sz="2800" spc="-1" strike="noStrike">
              <a:latin typeface="Arial"/>
            </a:endParaRPr>
          </a:p>
        </p:txBody>
      </p:sp>
      <p:sp>
        <p:nvSpPr>
          <p:cNvPr id="80" name="CustomShape 2"/>
          <p:cNvSpPr/>
          <p:nvPr/>
        </p:nvSpPr>
        <p:spPr>
          <a:xfrm>
            <a:off x="1800000" y="323280"/>
            <a:ext cx="8568000" cy="57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Obinutuzumab.</a:t>
            </a:r>
            <a:endParaRPr b="0" lang="es-ES" sz="3200" spc="-1" strike="noStrike">
              <a:latin typeface="Arial"/>
            </a:endParaRPr>
          </a:p>
        </p:txBody>
      </p:sp>
      <p:grpSp>
        <p:nvGrpSpPr>
          <p:cNvPr id="81" name="Group 3"/>
          <p:cNvGrpSpPr/>
          <p:nvPr/>
        </p:nvGrpSpPr>
        <p:grpSpPr>
          <a:xfrm>
            <a:off x="990000" y="1782000"/>
            <a:ext cx="4759920" cy="3382560"/>
            <a:chOff x="990000" y="1782000"/>
            <a:chExt cx="4759920" cy="3382560"/>
          </a:xfrm>
        </p:grpSpPr>
        <p:sp>
          <p:nvSpPr>
            <p:cNvPr id="82" name="CustomShape 4"/>
            <p:cNvSpPr/>
            <p:nvPr/>
          </p:nvSpPr>
          <p:spPr>
            <a:xfrm>
              <a:off x="3130200" y="4708440"/>
              <a:ext cx="843840" cy="45612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2400" spc="-1" strike="noStrike">
                  <a:solidFill>
                    <a:srgbClr val="7030a0"/>
                  </a:solidFill>
                  <a:latin typeface="Franklin Gothic Demi Cond"/>
                  <a:ea typeface="DejaVu Sans"/>
                </a:rPr>
                <a:t>RRC</a:t>
              </a:r>
              <a:endParaRPr b="0" lang="es-ES" sz="2400" spc="-1" strike="noStrike">
                <a:latin typeface="Arial"/>
              </a:endParaRPr>
            </a:p>
          </p:txBody>
        </p:sp>
        <p:grpSp>
          <p:nvGrpSpPr>
            <p:cNvPr id="83" name="Group 5"/>
            <p:cNvGrpSpPr/>
            <p:nvPr/>
          </p:nvGrpSpPr>
          <p:grpSpPr>
            <a:xfrm>
              <a:off x="990000" y="1782000"/>
              <a:ext cx="4759920" cy="2926080"/>
              <a:chOff x="990000" y="1782000"/>
              <a:chExt cx="4759920" cy="2926080"/>
            </a:xfrm>
          </p:grpSpPr>
          <p:pic>
            <p:nvPicPr>
              <p:cNvPr id="84" name="Imagen 2" descr=""/>
              <p:cNvPicPr/>
              <p:nvPr/>
            </p:nvPicPr>
            <p:blipFill>
              <a:blip r:embed="rId1"/>
              <a:srcRect l="2495" t="4715" r="48440" b="54825"/>
              <a:stretch/>
            </p:blipFill>
            <p:spPr>
              <a:xfrm>
                <a:off x="990000" y="1933560"/>
                <a:ext cx="4607280" cy="2774520"/>
              </a:xfrm>
              <a:prstGeom prst="rect">
                <a:avLst/>
              </a:prstGeom>
              <a:ln>
                <a:noFill/>
              </a:ln>
            </p:spPr>
          </p:pic>
          <p:pic>
            <p:nvPicPr>
              <p:cNvPr id="85" name="Imagen 4" descr=""/>
              <p:cNvPicPr/>
              <p:nvPr/>
            </p:nvPicPr>
            <p:blipFill>
              <a:blip r:embed="rId2"/>
              <a:srcRect l="61860" t="65874" r="10240" b="26520"/>
              <a:stretch/>
            </p:blipFill>
            <p:spPr>
              <a:xfrm>
                <a:off x="3130200" y="1782000"/>
                <a:ext cx="2619720" cy="521280"/>
              </a:xfrm>
              <a:prstGeom prst="rect">
                <a:avLst/>
              </a:prstGeom>
              <a:ln>
                <a:noFill/>
              </a:ln>
            </p:spPr>
          </p:pic>
          <p:sp>
            <p:nvSpPr>
              <p:cNvPr id="86" name="CustomShape 6"/>
              <p:cNvSpPr/>
              <p:nvPr/>
            </p:nvSpPr>
            <p:spPr>
              <a:xfrm>
                <a:off x="2971800" y="2416320"/>
                <a:ext cx="84384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&lt;0,2</a:t>
                </a:r>
                <a:endParaRPr b="0" lang="es-ES" sz="1800" spc="-1" strike="noStrike">
                  <a:latin typeface="Arial"/>
                </a:endParaRPr>
              </a:p>
            </p:txBody>
          </p:sp>
          <p:sp>
            <p:nvSpPr>
              <p:cNvPr id="87" name="CustomShape 7"/>
              <p:cNvSpPr/>
              <p:nvPr/>
            </p:nvSpPr>
            <p:spPr>
              <a:xfrm>
                <a:off x="4677480" y="241632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sp>
            <p:nvSpPr>
              <p:cNvPr id="88" name="CustomShape 8"/>
              <p:cNvSpPr/>
              <p:nvPr/>
            </p:nvSpPr>
            <p:spPr>
              <a:xfrm>
                <a:off x="3748320" y="240984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grpSp>
      </p:grpSp>
      <p:grpSp>
        <p:nvGrpSpPr>
          <p:cNvPr id="89" name="Group 9"/>
          <p:cNvGrpSpPr/>
          <p:nvPr/>
        </p:nvGrpSpPr>
        <p:grpSpPr>
          <a:xfrm>
            <a:off x="6236280" y="1782000"/>
            <a:ext cx="4701240" cy="3702960"/>
            <a:chOff x="6236280" y="1782000"/>
            <a:chExt cx="4701240" cy="3702960"/>
          </a:xfrm>
        </p:grpSpPr>
        <p:pic>
          <p:nvPicPr>
            <p:cNvPr id="90" name="Imagen 5" descr=""/>
            <p:cNvPicPr/>
            <p:nvPr/>
          </p:nvPicPr>
          <p:blipFill>
            <a:blip r:embed="rId3"/>
            <a:srcRect l="2495" t="50147" r="48440" b="7179"/>
            <a:stretch/>
          </p:blipFill>
          <p:spPr>
            <a:xfrm>
              <a:off x="6236280" y="1782000"/>
              <a:ext cx="4607280" cy="2926080"/>
            </a:xfrm>
            <a:prstGeom prst="rect">
              <a:avLst/>
            </a:prstGeom>
            <a:ln>
              <a:noFill/>
            </a:ln>
          </p:spPr>
        </p:pic>
        <p:sp>
          <p:nvSpPr>
            <p:cNvPr id="91" name="CustomShape 10"/>
            <p:cNvSpPr/>
            <p:nvPr/>
          </p:nvSpPr>
          <p:spPr>
            <a:xfrm>
              <a:off x="8018640" y="4663800"/>
              <a:ext cx="1529640" cy="82116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2400" spc="-1" strike="noStrike">
                  <a:solidFill>
                    <a:srgbClr val="7030a0"/>
                  </a:solidFill>
                  <a:latin typeface="Franklin Gothic Demi Cond"/>
                  <a:ea typeface="DejaVu Sans"/>
                </a:rPr>
                <a:t>RRG (C+P) </a:t>
              </a:r>
              <a:endParaRPr b="0" lang="es-ES" sz="2400" spc="-1" strike="noStrike">
                <a:latin typeface="Arial"/>
              </a:endParaRPr>
            </a:p>
          </p:txBody>
        </p:sp>
        <p:sp>
          <p:nvSpPr>
            <p:cNvPr id="92" name="CustomShape 11"/>
            <p:cNvSpPr/>
            <p:nvPr/>
          </p:nvSpPr>
          <p:spPr>
            <a:xfrm>
              <a:off x="8042040" y="181440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sp>
          <p:nvSpPr>
            <p:cNvPr id="93" name="CustomShape 12"/>
            <p:cNvSpPr/>
            <p:nvPr/>
          </p:nvSpPr>
          <p:spPr>
            <a:xfrm>
              <a:off x="8944920" y="181800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sp>
          <p:nvSpPr>
            <p:cNvPr id="94" name="CustomShape 13"/>
            <p:cNvSpPr/>
            <p:nvPr/>
          </p:nvSpPr>
          <p:spPr>
            <a:xfrm>
              <a:off x="9941400" y="181440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&lt;0,01</a:t>
              </a:r>
              <a:endParaRPr b="0" lang="es-ES" sz="1800" spc="-1" strike="noStrike">
                <a:latin typeface="Arial"/>
              </a:endParaRPr>
            </a:p>
          </p:txBody>
        </p:sp>
      </p:gr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CustomShape 1"/>
          <p:cNvSpPr/>
          <p:nvPr/>
        </p:nvSpPr>
        <p:spPr>
          <a:xfrm>
            <a:off x="990000" y="900000"/>
            <a:ext cx="10492560" cy="9428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NOBILITY: </a:t>
            </a:r>
            <a:r>
              <a:rPr b="0" lang="es-ES" sz="2800" spc="41" strike="noStrike">
                <a:solidFill>
                  <a:srgbClr val="000000"/>
                </a:solidFill>
                <a:latin typeface="Franklin Gothic Demi Cond"/>
                <a:ea typeface="DejaVu Sans"/>
              </a:rPr>
              <a:t>RCT fase 2 vs placebo + SOC. 125 Pac. con NL proliferativa.</a:t>
            </a:r>
            <a:endParaRPr b="0" lang="es-ES" sz="2800" spc="-1" strike="noStrike">
              <a:latin typeface="Arial"/>
            </a:endParaRPr>
          </a:p>
        </p:txBody>
      </p:sp>
      <p:sp>
        <p:nvSpPr>
          <p:cNvPr id="96" name="CustomShape 2"/>
          <p:cNvSpPr/>
          <p:nvPr/>
        </p:nvSpPr>
        <p:spPr>
          <a:xfrm>
            <a:off x="1800000" y="323280"/>
            <a:ext cx="8568000" cy="57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Obinutuzumab.</a:t>
            </a:r>
            <a:endParaRPr b="0" lang="es-ES" sz="3200" spc="-1" strike="noStrike">
              <a:latin typeface="Arial"/>
            </a:endParaRPr>
          </a:p>
        </p:txBody>
      </p:sp>
      <p:sp>
        <p:nvSpPr>
          <p:cNvPr id="97" name="CustomShape 3"/>
          <p:cNvSpPr/>
          <p:nvPr/>
        </p:nvSpPr>
        <p:spPr>
          <a:xfrm>
            <a:off x="849600" y="5958000"/>
            <a:ext cx="10492560" cy="9428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cc"/>
                </a:solidFill>
                <a:latin typeface="Franklin Gothic Demi Cond"/>
                <a:ea typeface="DejaVu Sans"/>
              </a:rPr>
              <a:t>-REGENCY/ALLEGORY: </a:t>
            </a:r>
            <a:r>
              <a:rPr b="0" lang="es-ES" sz="2800" spc="41" strike="noStrike">
                <a:solidFill>
                  <a:srgbClr val="000000"/>
                </a:solidFill>
                <a:latin typeface="Franklin Gothic Demi Cond"/>
                <a:ea typeface="DejaVu Sans"/>
              </a:rPr>
              <a:t>RCT fase 3. LES renal y no renal. Reclutamiento.</a:t>
            </a:r>
            <a:endParaRPr b="0" lang="es-ES" sz="2800" spc="-1" strike="noStrike">
              <a:latin typeface="Arial"/>
            </a:endParaRPr>
          </a:p>
        </p:txBody>
      </p:sp>
      <p:grpSp>
        <p:nvGrpSpPr>
          <p:cNvPr id="98" name="Group 4"/>
          <p:cNvGrpSpPr/>
          <p:nvPr/>
        </p:nvGrpSpPr>
        <p:grpSpPr>
          <a:xfrm>
            <a:off x="990000" y="1782000"/>
            <a:ext cx="4759920" cy="3382560"/>
            <a:chOff x="990000" y="1782000"/>
            <a:chExt cx="4759920" cy="3382560"/>
          </a:xfrm>
        </p:grpSpPr>
        <p:sp>
          <p:nvSpPr>
            <p:cNvPr id="99" name="CustomShape 5"/>
            <p:cNvSpPr/>
            <p:nvPr/>
          </p:nvSpPr>
          <p:spPr>
            <a:xfrm>
              <a:off x="3130200" y="4708440"/>
              <a:ext cx="843840" cy="45612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2400" spc="-1" strike="noStrike">
                  <a:solidFill>
                    <a:srgbClr val="7030a0"/>
                  </a:solidFill>
                  <a:latin typeface="Franklin Gothic Demi Cond"/>
                  <a:ea typeface="DejaVu Sans"/>
                </a:rPr>
                <a:t>RRC</a:t>
              </a:r>
              <a:endParaRPr b="0" lang="es-ES" sz="2400" spc="-1" strike="noStrike">
                <a:latin typeface="Arial"/>
              </a:endParaRPr>
            </a:p>
          </p:txBody>
        </p:sp>
        <p:grpSp>
          <p:nvGrpSpPr>
            <p:cNvPr id="100" name="Group 6"/>
            <p:cNvGrpSpPr/>
            <p:nvPr/>
          </p:nvGrpSpPr>
          <p:grpSpPr>
            <a:xfrm>
              <a:off x="990000" y="1782000"/>
              <a:ext cx="4759920" cy="2926080"/>
              <a:chOff x="990000" y="1782000"/>
              <a:chExt cx="4759920" cy="2926080"/>
            </a:xfrm>
          </p:grpSpPr>
          <p:pic>
            <p:nvPicPr>
              <p:cNvPr id="101" name="Imagen 2" descr=""/>
              <p:cNvPicPr/>
              <p:nvPr/>
            </p:nvPicPr>
            <p:blipFill>
              <a:blip r:embed="rId1"/>
              <a:srcRect l="2495" t="4715" r="48440" b="54825"/>
              <a:stretch/>
            </p:blipFill>
            <p:spPr>
              <a:xfrm>
                <a:off x="990000" y="1933560"/>
                <a:ext cx="4607280" cy="2774520"/>
              </a:xfrm>
              <a:prstGeom prst="rect">
                <a:avLst/>
              </a:prstGeom>
              <a:ln>
                <a:noFill/>
              </a:ln>
            </p:spPr>
          </p:pic>
          <p:pic>
            <p:nvPicPr>
              <p:cNvPr id="102" name="Imagen 4" descr=""/>
              <p:cNvPicPr/>
              <p:nvPr/>
            </p:nvPicPr>
            <p:blipFill>
              <a:blip r:embed="rId2"/>
              <a:srcRect l="61860" t="65874" r="10240" b="26520"/>
              <a:stretch/>
            </p:blipFill>
            <p:spPr>
              <a:xfrm>
                <a:off x="3130200" y="1782000"/>
                <a:ext cx="2619720" cy="521280"/>
              </a:xfrm>
              <a:prstGeom prst="rect">
                <a:avLst/>
              </a:prstGeom>
              <a:ln>
                <a:noFill/>
              </a:ln>
            </p:spPr>
          </p:pic>
          <p:sp>
            <p:nvSpPr>
              <p:cNvPr id="103" name="CustomShape 7"/>
              <p:cNvSpPr/>
              <p:nvPr/>
            </p:nvSpPr>
            <p:spPr>
              <a:xfrm>
                <a:off x="2971800" y="2416320"/>
                <a:ext cx="84384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&lt;0,2</a:t>
                </a:r>
                <a:endParaRPr b="0" lang="es-ES" sz="1800" spc="-1" strike="noStrike">
                  <a:latin typeface="Arial"/>
                </a:endParaRPr>
              </a:p>
            </p:txBody>
          </p:sp>
          <p:sp>
            <p:nvSpPr>
              <p:cNvPr id="104" name="CustomShape 8"/>
              <p:cNvSpPr/>
              <p:nvPr/>
            </p:nvSpPr>
            <p:spPr>
              <a:xfrm>
                <a:off x="4677480" y="241632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sp>
            <p:nvSpPr>
              <p:cNvPr id="105" name="CustomShape 9"/>
              <p:cNvSpPr/>
              <p:nvPr/>
            </p:nvSpPr>
            <p:spPr>
              <a:xfrm>
                <a:off x="3748320" y="240984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grpSp>
      </p:grpSp>
      <p:grpSp>
        <p:nvGrpSpPr>
          <p:cNvPr id="106" name="Group 10"/>
          <p:cNvGrpSpPr/>
          <p:nvPr/>
        </p:nvGrpSpPr>
        <p:grpSpPr>
          <a:xfrm>
            <a:off x="6236280" y="1782000"/>
            <a:ext cx="4701240" cy="3702960"/>
            <a:chOff x="6236280" y="1782000"/>
            <a:chExt cx="4701240" cy="3702960"/>
          </a:xfrm>
        </p:grpSpPr>
        <p:pic>
          <p:nvPicPr>
            <p:cNvPr id="107" name="Imagen 5" descr=""/>
            <p:cNvPicPr/>
            <p:nvPr/>
          </p:nvPicPr>
          <p:blipFill>
            <a:blip r:embed="rId3"/>
            <a:srcRect l="2495" t="50147" r="48440" b="7179"/>
            <a:stretch/>
          </p:blipFill>
          <p:spPr>
            <a:xfrm>
              <a:off x="6236280" y="1782000"/>
              <a:ext cx="4607280" cy="2926080"/>
            </a:xfrm>
            <a:prstGeom prst="rect">
              <a:avLst/>
            </a:prstGeom>
            <a:ln>
              <a:noFill/>
            </a:ln>
          </p:spPr>
        </p:pic>
        <p:sp>
          <p:nvSpPr>
            <p:cNvPr id="108" name="CustomShape 11"/>
            <p:cNvSpPr/>
            <p:nvPr/>
          </p:nvSpPr>
          <p:spPr>
            <a:xfrm>
              <a:off x="8018640" y="4663800"/>
              <a:ext cx="1529640" cy="82116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2400" spc="-1" strike="noStrike">
                  <a:solidFill>
                    <a:srgbClr val="7030a0"/>
                  </a:solidFill>
                  <a:latin typeface="Franklin Gothic Demi Cond"/>
                  <a:ea typeface="DejaVu Sans"/>
                </a:rPr>
                <a:t>RRG (C+P) </a:t>
              </a:r>
              <a:endParaRPr b="0" lang="es-ES" sz="2400" spc="-1" strike="noStrike">
                <a:latin typeface="Arial"/>
              </a:endParaRPr>
            </a:p>
          </p:txBody>
        </p:sp>
        <p:sp>
          <p:nvSpPr>
            <p:cNvPr id="109" name="CustomShape 12"/>
            <p:cNvSpPr/>
            <p:nvPr/>
          </p:nvSpPr>
          <p:spPr>
            <a:xfrm>
              <a:off x="8042040" y="181440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sp>
          <p:nvSpPr>
            <p:cNvPr id="110" name="CustomShape 13"/>
            <p:cNvSpPr/>
            <p:nvPr/>
          </p:nvSpPr>
          <p:spPr>
            <a:xfrm>
              <a:off x="8944920" y="181800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&lt;0,05</a:t>
              </a:r>
              <a:endParaRPr b="0" lang="es-ES" sz="1800" spc="-1" strike="noStrike">
                <a:latin typeface="Arial"/>
              </a:endParaRPr>
            </a:p>
          </p:txBody>
        </p:sp>
        <p:sp>
          <p:nvSpPr>
            <p:cNvPr id="111" name="CustomShape 14"/>
            <p:cNvSpPr/>
            <p:nvPr/>
          </p:nvSpPr>
          <p:spPr>
            <a:xfrm>
              <a:off x="9941400" y="1814400"/>
              <a:ext cx="9961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000000"/>
                  </a:solidFill>
                  <a:latin typeface="Franklin Gothic Demi Cond"/>
                  <a:ea typeface="DejaVu Sans"/>
                </a:rPr>
                <a:t>p &lt;0,01</a:t>
              </a:r>
              <a:endParaRPr b="0" lang="es-ES" sz="1800" spc="-1" strike="noStrike">
                <a:latin typeface="Arial"/>
              </a:endParaRPr>
            </a:p>
          </p:txBody>
        </p:sp>
      </p:grpSp>
      <p:sp>
        <p:nvSpPr>
          <p:cNvPr id="112" name="CustomShape 15"/>
          <p:cNvSpPr/>
          <p:nvPr/>
        </p:nvSpPr>
        <p:spPr>
          <a:xfrm>
            <a:off x="849600" y="5199840"/>
            <a:ext cx="10492560" cy="942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800" spc="41" strike="noStrike">
                <a:solidFill>
                  <a:srgbClr val="000000"/>
                </a:solidFill>
                <a:latin typeface="Franklin Gothic Demi Cond"/>
                <a:ea typeface="DejaVu Sans"/>
              </a:rPr>
              <a:t>Mayor eficacia (15%) si depleción sostenida de LB a 26 y 52 sem.</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CustomShape 1"/>
          <p:cNvSpPr/>
          <p:nvPr/>
        </p:nvSpPr>
        <p:spPr>
          <a:xfrm>
            <a:off x="9180000" y="6471000"/>
            <a:ext cx="2879280" cy="3639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Kvacskay et al, 2022 </a:t>
            </a:r>
            <a:endParaRPr b="0" lang="es-ES" sz="1800" spc="-1" strike="noStrike">
              <a:latin typeface="Arial"/>
            </a:endParaRPr>
          </a:p>
        </p:txBody>
      </p:sp>
      <p:pic>
        <p:nvPicPr>
          <p:cNvPr id="114" name="Imagen 6" descr=""/>
          <p:cNvPicPr/>
          <p:nvPr/>
        </p:nvPicPr>
        <p:blipFill>
          <a:blip r:embed="rId1"/>
          <a:stretch/>
        </p:blipFill>
        <p:spPr>
          <a:xfrm>
            <a:off x="2268360" y="562680"/>
            <a:ext cx="7451280" cy="6239880"/>
          </a:xfrm>
          <a:prstGeom prst="rect">
            <a:avLst/>
          </a:prstGeom>
          <a:ln>
            <a:noFill/>
          </a:ln>
        </p:spPr>
      </p:pic>
      <p:sp>
        <p:nvSpPr>
          <p:cNvPr id="115" name="CustomShape 2"/>
          <p:cNvSpPr/>
          <p:nvPr/>
        </p:nvSpPr>
        <p:spPr>
          <a:xfrm>
            <a:off x="1800000" y="143280"/>
            <a:ext cx="8568000" cy="577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Obinutuzumab. Experiencia en vida real.</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CustomShape 1"/>
          <p:cNvSpPr/>
          <p:nvPr/>
        </p:nvSpPr>
        <p:spPr>
          <a:xfrm>
            <a:off x="715680" y="1558440"/>
            <a:ext cx="11339640" cy="516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800" spc="41" strike="noStrike">
                <a:solidFill>
                  <a:srgbClr val="000000"/>
                </a:solidFill>
                <a:latin typeface="Franklin Gothic Demi Cond"/>
                <a:ea typeface="DejaVu Sans"/>
              </a:rPr>
              <a:t>Serie de casos (9), retrospectivo. Fallo rtx 2º, sin depleción  LB. </a:t>
            </a:r>
            <a:endParaRPr b="0" lang="es-ES" sz="2800" spc="-1" strike="noStrike">
              <a:latin typeface="Arial"/>
            </a:endParaRPr>
          </a:p>
        </p:txBody>
      </p:sp>
      <p:grpSp>
        <p:nvGrpSpPr>
          <p:cNvPr id="117" name="Group 2"/>
          <p:cNvGrpSpPr/>
          <p:nvPr/>
        </p:nvGrpSpPr>
        <p:grpSpPr>
          <a:xfrm>
            <a:off x="2520000" y="131040"/>
            <a:ext cx="8819640" cy="1291320"/>
            <a:chOff x="2520000" y="131040"/>
            <a:chExt cx="8819640" cy="1291320"/>
          </a:xfrm>
        </p:grpSpPr>
        <p:pic>
          <p:nvPicPr>
            <p:cNvPr id="118" name="Imagen 86" descr=""/>
            <p:cNvPicPr/>
            <p:nvPr/>
          </p:nvPicPr>
          <p:blipFill>
            <a:blip r:embed="rId1"/>
            <a:stretch/>
          </p:blipFill>
          <p:spPr>
            <a:xfrm>
              <a:off x="2520000" y="131040"/>
              <a:ext cx="6659640" cy="1044000"/>
            </a:xfrm>
            <a:prstGeom prst="rect">
              <a:avLst/>
            </a:prstGeom>
            <a:ln>
              <a:noFill/>
            </a:ln>
          </p:spPr>
        </p:pic>
        <p:pic>
          <p:nvPicPr>
            <p:cNvPr id="119" name="Imagen 87" descr=""/>
            <p:cNvPicPr/>
            <p:nvPr/>
          </p:nvPicPr>
          <p:blipFill>
            <a:blip r:embed="rId2"/>
            <a:stretch/>
          </p:blipFill>
          <p:spPr>
            <a:xfrm>
              <a:off x="6300000" y="900000"/>
              <a:ext cx="5039640" cy="522360"/>
            </a:xfrm>
            <a:prstGeom prst="rect">
              <a:avLst/>
            </a:prstGeom>
            <a:ln>
              <a:noFill/>
            </a:ln>
          </p:spPr>
        </p:pic>
        <p:pic>
          <p:nvPicPr>
            <p:cNvPr id="120" name="Imagen 88" descr=""/>
            <p:cNvPicPr/>
            <p:nvPr/>
          </p:nvPicPr>
          <p:blipFill>
            <a:blip r:embed="rId3"/>
            <a:stretch/>
          </p:blipFill>
          <p:spPr>
            <a:xfrm>
              <a:off x="2520000" y="1175400"/>
              <a:ext cx="2538720" cy="215280"/>
            </a:xfrm>
            <a:prstGeom prst="rect">
              <a:avLst/>
            </a:prstGeom>
            <a:ln>
              <a:noFill/>
            </a:ln>
          </p:spPr>
        </p:pic>
      </p:grpSp>
      <p:graphicFrame>
        <p:nvGraphicFramePr>
          <p:cNvPr id="121" name="Table 3"/>
          <p:cNvGraphicFramePr/>
          <p:nvPr/>
        </p:nvGraphicFramePr>
        <p:xfrm>
          <a:off x="715680" y="2179440"/>
          <a:ext cx="5248080" cy="1754280"/>
        </p:xfrm>
        <a:graphic>
          <a:graphicData uri="http://schemas.openxmlformats.org/drawingml/2006/table">
            <a:tbl>
              <a:tblPr/>
              <a:tblGrid>
                <a:gridCol w="2091600"/>
                <a:gridCol w="1546920"/>
                <a:gridCol w="1609920"/>
              </a:tblGrid>
              <a:tr h="606600">
                <a:tc>
                  <a:txBody>
                    <a:bodyPr lIns="36000" rIns="36000" anchor="ctr">
                      <a:noAutofit/>
                    </a:bodyPr>
                    <a:p>
                      <a:pPr algn="ctr">
                        <a:lnSpc>
                          <a:spcPct val="100000"/>
                        </a:lnSpc>
                      </a:pPr>
                      <a:r>
                        <a:rPr b="0" lang="es-ES" sz="2000" spc="-1" strike="noStrike">
                          <a:solidFill>
                            <a:srgbClr val="800000"/>
                          </a:solidFill>
                          <a:latin typeface="Franklin Gothic Demi Cond"/>
                          <a:ea typeface="DejaVu Sans"/>
                        </a:rPr>
                        <a:t>BILAG A-B</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800000"/>
                          </a:solidFill>
                          <a:latin typeface="Franklin Gothic Demi Cond"/>
                          <a:ea typeface="DejaVu Sans"/>
                        </a:rPr>
                        <a:t>Pre </a:t>
                      </a:r>
                      <a:endParaRPr b="0" lang="es-ES" sz="2000" spc="-1" strike="noStrike">
                        <a:latin typeface="Arial"/>
                      </a:endParaRPr>
                    </a:p>
                    <a:p>
                      <a:pPr algn="ctr">
                        <a:lnSpc>
                          <a:spcPct val="100000"/>
                        </a:lnSpc>
                      </a:pPr>
                      <a:r>
                        <a:rPr b="0" lang="es-ES" sz="2000" spc="-1" strike="noStrike">
                          <a:solidFill>
                            <a:srgbClr val="800000"/>
                          </a:solidFill>
                          <a:latin typeface="Franklin Gothic Demi Cond"/>
                          <a:ea typeface="DejaVu Sans"/>
                        </a:rPr>
                        <a:t>Obinutuzumab</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800000"/>
                          </a:solidFill>
                          <a:latin typeface="Franklin Gothic Demi Cond"/>
                          <a:ea typeface="DejaVu Sans"/>
                        </a:rPr>
                        <a:t>6 m Post Obinutuzumab</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r>
              <a:tr h="383040">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Mucocutáneo</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6</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1</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r>
              <a:tr h="383040">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Musculoesquelético</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6</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0</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r>
              <a:tr h="381960">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Renal</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4</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2</a:t>
                      </a:r>
                      <a:endParaRPr b="0" lang="es-ES" sz="2000" spc="-1" strike="noStrike">
                        <a:latin typeface="Arial"/>
                      </a:endParaRPr>
                    </a:p>
                  </a:txBody>
                  <a:tcPr marL="36000" marR="36000">
                    <a:lnL w="6480">
                      <a:solidFill>
                        <a:srgbClr val="be4b48"/>
                      </a:solidFill>
                    </a:lnL>
                    <a:lnR w="6480">
                      <a:solidFill>
                        <a:srgbClr val="be4b48"/>
                      </a:solidFill>
                    </a:lnR>
                    <a:lnT w="6480">
                      <a:solidFill>
                        <a:srgbClr val="be4b48"/>
                      </a:solidFill>
                    </a:lnT>
                    <a:lnB w="6480">
                      <a:solidFill>
                        <a:srgbClr val="be4b48"/>
                      </a:solidFill>
                    </a:lnB>
                    <a:solidFill>
                      <a:srgbClr val="ffc1be"/>
                    </a:solidFill>
                  </a:tcPr>
                </a:tc>
              </a:tr>
            </a:tbl>
          </a:graphicData>
        </a:graphic>
      </p:graphicFrame>
      <p:graphicFrame>
        <p:nvGraphicFramePr>
          <p:cNvPr id="122" name="Table 4"/>
          <p:cNvGraphicFramePr/>
          <p:nvPr/>
        </p:nvGraphicFramePr>
        <p:xfrm>
          <a:off x="6404760" y="3492360"/>
          <a:ext cx="5248080" cy="2175840"/>
        </p:xfrm>
        <a:graphic>
          <a:graphicData uri="http://schemas.openxmlformats.org/drawingml/2006/table">
            <a:tbl>
              <a:tblPr/>
              <a:tblGrid>
                <a:gridCol w="2091600"/>
                <a:gridCol w="1546920"/>
                <a:gridCol w="1609920"/>
              </a:tblGrid>
              <a:tr h="645120">
                <a:tc>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66"/>
                          </a:solidFill>
                          <a:latin typeface="Franklin Gothic Demi Cond"/>
                          <a:ea typeface="DejaVu Sans"/>
                        </a:rPr>
                        <a:t>Pre </a:t>
                      </a:r>
                      <a:endParaRPr b="0" lang="es-ES" sz="2000" spc="-1" strike="noStrike">
                        <a:latin typeface="Arial"/>
                      </a:endParaRPr>
                    </a:p>
                    <a:p>
                      <a:pPr algn="ctr">
                        <a:lnSpc>
                          <a:spcPct val="100000"/>
                        </a:lnSpc>
                      </a:pPr>
                      <a:r>
                        <a:rPr b="0" lang="es-ES" sz="2000" spc="-1" strike="noStrike">
                          <a:solidFill>
                            <a:srgbClr val="000066"/>
                          </a:solidFill>
                          <a:latin typeface="Franklin Gothic Demi Cond"/>
                          <a:ea typeface="DejaVu Sans"/>
                        </a:rPr>
                        <a:t>Obinutuzumab</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66"/>
                          </a:solidFill>
                          <a:latin typeface="Franklin Gothic Demi Cond"/>
                          <a:ea typeface="DejaVu Sans"/>
                        </a:rPr>
                        <a:t>6 m Post Obinutuzumab</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r>
              <a:tr h="383040">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GC &gt;10 mg/d</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9</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4</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r>
              <a:tr h="383040">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GC &lt;10 mg/d</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0</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5</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r>
              <a:tr h="383040">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GC ≤5 mg/d</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0</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4 (LLDAS)</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r>
              <a:tr h="381960">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Depleción LB</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c>
                  <a:txBody>
                    <a:bodyPr lIns="36000" rIns="36000" anchor="ctr">
                      <a:noAutofit/>
                    </a:bodyPr>
                    <a:p>
                      <a:pPr algn="ctr">
                        <a:lnSpc>
                          <a:spcPct val="100000"/>
                        </a:lnSpc>
                      </a:pPr>
                      <a:r>
                        <a:rPr b="0" lang="es-ES" sz="2000" spc="-1" strike="noStrike">
                          <a:solidFill>
                            <a:srgbClr val="000000"/>
                          </a:solidFill>
                          <a:latin typeface="Franklin Gothic Demi Cond"/>
                          <a:ea typeface="DejaVu Sans"/>
                        </a:rPr>
                        <a:t>6/6</a:t>
                      </a:r>
                      <a:endParaRPr b="0" lang="es-ES" sz="2000" spc="-1" strike="noStrike">
                        <a:latin typeface="Arial"/>
                      </a:endParaRPr>
                    </a:p>
                  </a:txBody>
                  <a:tcPr marL="36000" marR="36000">
                    <a:lnL w="6480">
                      <a:solidFill>
                        <a:srgbClr val="46aac4"/>
                      </a:solidFill>
                    </a:lnL>
                    <a:lnR w="6480">
                      <a:solidFill>
                        <a:srgbClr val="46aac4"/>
                      </a:solidFill>
                    </a:lnR>
                    <a:lnT w="6480">
                      <a:solidFill>
                        <a:srgbClr val="46aac4"/>
                      </a:solidFill>
                    </a:lnT>
                    <a:lnB w="6480">
                      <a:solidFill>
                        <a:srgbClr val="46aac4"/>
                      </a:solidFill>
                    </a:lnB>
                    <a:solidFill>
                      <a:srgbClr val="bfecff"/>
                    </a:solidFill>
                  </a:tcPr>
                </a:tc>
              </a:tr>
            </a:tbl>
          </a:graphicData>
        </a:graphic>
      </p:graphicFrame>
      <p:pic>
        <p:nvPicPr>
          <p:cNvPr id="123" name="Imagen 91" descr=""/>
          <p:cNvPicPr/>
          <p:nvPr/>
        </p:nvPicPr>
        <p:blipFill>
          <a:blip r:embed="rId4"/>
          <a:stretch/>
        </p:blipFill>
        <p:spPr>
          <a:xfrm>
            <a:off x="606960" y="4395600"/>
            <a:ext cx="5356800" cy="237528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873000" y="906480"/>
            <a:ext cx="10188000" cy="2649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-Trampas extracelulares de neutrófilos (NET):</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*AutoAg prominentes en inducción de ANA.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Formación y ↓ degradación asociados con gravedad.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*Frenar la ↑formación de NET sería una meta terapéutica. </a:t>
            </a:r>
            <a:endParaRPr b="0" lang="es-ES" sz="2800" spc="-1" strike="noStrike">
              <a:latin typeface="Arial"/>
            </a:endParaRPr>
          </a:p>
        </p:txBody>
      </p:sp>
      <p:sp>
        <p:nvSpPr>
          <p:cNvPr id="125" name="CustomShape 2"/>
          <p:cNvSpPr/>
          <p:nvPr/>
        </p:nvSpPr>
        <p:spPr>
          <a:xfrm>
            <a:off x="1800000" y="323280"/>
            <a:ext cx="856800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Ttm combinado antiLB: Rituximab + Belimumab.</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CustomShape 1"/>
          <p:cNvSpPr/>
          <p:nvPr/>
        </p:nvSpPr>
        <p:spPr>
          <a:xfrm>
            <a:off x="873000" y="906480"/>
            <a:ext cx="10188000" cy="52088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-Trampas extracelulares de neutrófilos (NET):</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*AutoAg prominentes para producción de ANA.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Formación y ↓ degradación asociados con gravedad.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*Frenar la ↑formación de NETs sería una meta terapéutica.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-Factor activador de LB (BAFF):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BAFF/BLyS en pacientes vs controles.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*Asociado con actividad clínica y recaída.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*Se postula que el aumento de BAFF tras depleción de LB reduce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la eficacia de RTX, estimulando repoblación de LB autoreactivos. </a:t>
            </a:r>
            <a:endParaRPr b="0" lang="es-ES" sz="2800" spc="-1" strike="noStrike">
              <a:latin typeface="Arial"/>
            </a:endParaRPr>
          </a:p>
        </p:txBody>
      </p:sp>
      <p:sp>
        <p:nvSpPr>
          <p:cNvPr id="127" name="CustomShape 2"/>
          <p:cNvSpPr/>
          <p:nvPr/>
        </p:nvSpPr>
        <p:spPr>
          <a:xfrm>
            <a:off x="1800000" y="323280"/>
            <a:ext cx="856800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Ttm combinado antiLB: Rituximab + Belimumab.</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863280" y="1024920"/>
            <a:ext cx="10784520" cy="6062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SynBioSe-1:</a:t>
            </a:r>
            <a:r>
              <a:rPr b="0" lang="es-ES" sz="2800" spc="41" strike="noStrike">
                <a:solidFill>
                  <a:srgbClr val="000000"/>
                </a:solidFill>
                <a:latin typeface="Franklin Gothic Demi Cond"/>
                <a:ea typeface="DejaVu Sans"/>
              </a:rPr>
              <a:t> Estudio fase 2, prueba de concepto, abierto.</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-Enfermedad grave refractaria (mediana </a:t>
            </a:r>
            <a:r>
              <a:rPr b="0" lang="en-US" sz="2800" spc="41" strike="noStrike">
                <a:solidFill>
                  <a:srgbClr val="000000"/>
                </a:solidFill>
                <a:latin typeface="Franklin Gothic Demi Cond"/>
                <a:ea typeface="DejaVu Sans"/>
              </a:rPr>
              <a:t>SLEDAI 18; 81% NL)</a:t>
            </a:r>
            <a:r>
              <a:rPr b="0" lang="es-ES" sz="2800" spc="41" strike="noStrike">
                <a:solidFill>
                  <a:srgbClr val="000000"/>
                </a:solidFill>
                <a:latin typeface="Franklin Gothic Demi Cond"/>
                <a:ea typeface="DejaVu Sans"/>
              </a:rPr>
              <a:t>.</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-16 Pacientes: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*RTX (1gx2)→2 semanas→Belimumab 10 mg/kg.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*Bolos MP si NL/SNC + PDN vo 60 mg/d ►7’5 mg/d.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-Resultados: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*BL </a:t>
            </a:r>
            <a:r>
              <a:rPr b="0" lang="en-US" sz="2800" spc="41" strike="noStrike">
                <a:solidFill>
                  <a:srgbClr val="000000"/>
                </a:solidFill>
                <a:latin typeface="Franklin Gothic Demi Cond"/>
                <a:ea typeface="DejaVu Sans"/>
              </a:rPr>
              <a:t>inhibió el pico de BAFF circulante tras depleción de LB.</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*Reducción significativa de formación de NET. </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*Depleción mantenida de células B tras 24 semanas (94%).</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*Reducción significativa de mediana SLEDAI (2). LLDAS en 10 casos. </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*Respuesta favorable en 85% NL (38’5% RRC). </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 AntiDNA y ↑ C3-C4. </a:t>
            </a:r>
            <a:endParaRPr b="0" lang="es-ES" sz="2800" spc="-1" strike="noStrike">
              <a:latin typeface="Arial"/>
            </a:endParaRPr>
          </a:p>
          <a:p>
            <a:pPr algn="just">
              <a:lnSpc>
                <a:spcPct val="100000"/>
              </a:lnSpc>
            </a:pPr>
            <a:endParaRPr b="0" lang="es-ES" sz="2800" spc="-1" strike="noStrike">
              <a:latin typeface="Arial"/>
            </a:endParaRPr>
          </a:p>
        </p:txBody>
      </p:sp>
      <p:sp>
        <p:nvSpPr>
          <p:cNvPr id="129" name="CustomShape 2"/>
          <p:cNvSpPr/>
          <p:nvPr/>
        </p:nvSpPr>
        <p:spPr>
          <a:xfrm>
            <a:off x="1800000" y="323280"/>
            <a:ext cx="856800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Ttm combinado antiLB: Rituximab + Belimumab.</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CustomShape 1"/>
          <p:cNvSpPr/>
          <p:nvPr/>
        </p:nvSpPr>
        <p:spPr>
          <a:xfrm>
            <a:off x="863280" y="1024920"/>
            <a:ext cx="10840680" cy="35024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BEAT-Lupus:</a:t>
            </a:r>
            <a:r>
              <a:rPr b="0" lang="es-ES" sz="2800" spc="41" strike="noStrike">
                <a:solidFill>
                  <a:srgbClr val="000000"/>
                </a:solidFill>
                <a:latin typeface="Franklin Gothic Demi Cond"/>
                <a:ea typeface="DejaVu Sans"/>
              </a:rPr>
              <a:t> RCT Fase 2b, controlado.</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-Pacientes elegibles para RTX según criterio de </a:t>
            </a:r>
            <a:r>
              <a:rPr b="0" lang="en-US" sz="2800" spc="41" strike="noStrike">
                <a:solidFill>
                  <a:srgbClr val="000000"/>
                </a:solidFill>
                <a:latin typeface="Franklin Gothic Demi Cond"/>
                <a:ea typeface="DejaVu Sans"/>
              </a:rPr>
              <a:t>NHS.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-52 Pacientes: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*RTX (1gx2)→2-6 semanas→BL 10 mg/kg vs placebo, 52 sem. </a:t>
            </a:r>
            <a:r>
              <a:rPr b="0" lang="es-ES" sz="2800" spc="41" strike="noStrike">
                <a:solidFill>
                  <a:srgbClr val="000000"/>
                </a:solidFill>
                <a:latin typeface="Franklin Gothic Demi Cond"/>
                <a:ea typeface="DejaVu Sans"/>
              </a:rPr>
              <a:t>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*PSL ≤20 mg/d ►≤5 mg/d desde 6º mes.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*Permitido mantener: HCQ, MF-MTX-AZA (dosis media-baja).</a:t>
            </a:r>
            <a:endParaRPr b="0" lang="es-ES" sz="2800" spc="-1" strike="noStrike">
              <a:latin typeface="Arial"/>
            </a:endParaRPr>
          </a:p>
        </p:txBody>
      </p:sp>
      <p:sp>
        <p:nvSpPr>
          <p:cNvPr id="131" name="CustomShape 2"/>
          <p:cNvSpPr/>
          <p:nvPr/>
        </p:nvSpPr>
        <p:spPr>
          <a:xfrm>
            <a:off x="1800000" y="323280"/>
            <a:ext cx="856800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Ttm combinado antiLB: Rituximab + Belimumab.</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2" name="Imagen 10" descr=""/>
          <p:cNvPicPr/>
          <p:nvPr/>
        </p:nvPicPr>
        <p:blipFill>
          <a:blip r:embed="rId1"/>
          <a:stretch/>
        </p:blipFill>
        <p:spPr>
          <a:xfrm>
            <a:off x="96840" y="1969200"/>
            <a:ext cx="4923720" cy="3390120"/>
          </a:xfrm>
          <a:prstGeom prst="rect">
            <a:avLst/>
          </a:prstGeom>
          <a:ln>
            <a:noFill/>
          </a:ln>
        </p:spPr>
      </p:pic>
      <p:sp>
        <p:nvSpPr>
          <p:cNvPr id="133" name="CustomShape 1"/>
          <p:cNvSpPr/>
          <p:nvPr/>
        </p:nvSpPr>
        <p:spPr>
          <a:xfrm>
            <a:off x="1800000" y="323280"/>
            <a:ext cx="856800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Ttm combinado antiLB: Rituximab + Belimumab.</a:t>
            </a:r>
            <a:endParaRPr b="0" lang="es-ES" sz="3200" spc="-1" strike="noStrike">
              <a:latin typeface="Arial"/>
            </a:endParaRPr>
          </a:p>
        </p:txBody>
      </p:sp>
      <p:grpSp>
        <p:nvGrpSpPr>
          <p:cNvPr id="134" name="Group 2"/>
          <p:cNvGrpSpPr/>
          <p:nvPr/>
        </p:nvGrpSpPr>
        <p:grpSpPr>
          <a:xfrm>
            <a:off x="5169960" y="1016640"/>
            <a:ext cx="6843240" cy="2692800"/>
            <a:chOff x="5169960" y="1016640"/>
            <a:chExt cx="6843240" cy="2692800"/>
          </a:xfrm>
        </p:grpSpPr>
        <p:pic>
          <p:nvPicPr>
            <p:cNvPr id="135" name="Imagen 15" descr=""/>
            <p:cNvPicPr/>
            <p:nvPr/>
          </p:nvPicPr>
          <p:blipFill>
            <a:blip r:embed="rId2"/>
            <a:stretch/>
          </p:blipFill>
          <p:spPr>
            <a:xfrm>
              <a:off x="5169960" y="1199520"/>
              <a:ext cx="6843240" cy="2509920"/>
            </a:xfrm>
            <a:prstGeom prst="rect">
              <a:avLst/>
            </a:prstGeom>
            <a:ln>
              <a:noFill/>
            </a:ln>
          </p:spPr>
        </p:pic>
        <p:sp>
          <p:nvSpPr>
            <p:cNvPr id="136" name="CustomShape 3"/>
            <p:cNvSpPr/>
            <p:nvPr/>
          </p:nvSpPr>
          <p:spPr>
            <a:xfrm>
              <a:off x="6805080" y="1016640"/>
              <a:ext cx="4148280" cy="759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200" spc="-1" strike="noStrike">
                  <a:solidFill>
                    <a:srgbClr val="0000cc"/>
                  </a:solidFill>
                  <a:latin typeface="Franklin Gothic Demi Cond"/>
                  <a:ea typeface="DejaVu Sans"/>
                </a:rPr>
                <a:t>T hasta brote grave (≥1 BILAG A)</a:t>
              </a:r>
              <a:endParaRPr b="0" lang="es-ES" sz="2200" spc="-1" strike="noStrike">
                <a:latin typeface="Arial"/>
              </a:endParaRPr>
            </a:p>
          </p:txBody>
        </p:sp>
        <p:sp>
          <p:nvSpPr>
            <p:cNvPr id="137" name="CustomShape 4"/>
            <p:cNvSpPr/>
            <p:nvPr/>
          </p:nvSpPr>
          <p:spPr>
            <a:xfrm>
              <a:off x="5994720" y="1557360"/>
              <a:ext cx="326448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7030a0"/>
                  </a:solidFill>
                  <a:latin typeface="Franklin Gothic Demi Cond"/>
                  <a:ea typeface="DejaVu Sans"/>
                </a:rPr>
                <a:t>HR 0,27 (p 0,03)</a:t>
              </a:r>
              <a:endParaRPr b="0" lang="es-ES" sz="1800" spc="-1" strike="noStrike">
                <a:latin typeface="Arial"/>
              </a:endParaRPr>
            </a:p>
          </p:txBody>
        </p:sp>
      </p:grpSp>
      <p:grpSp>
        <p:nvGrpSpPr>
          <p:cNvPr id="138" name="Group 5"/>
          <p:cNvGrpSpPr/>
          <p:nvPr/>
        </p:nvGrpSpPr>
        <p:grpSpPr>
          <a:xfrm>
            <a:off x="5169960" y="3862080"/>
            <a:ext cx="6757560" cy="2760120"/>
            <a:chOff x="5169960" y="3862080"/>
            <a:chExt cx="6757560" cy="2760120"/>
          </a:xfrm>
        </p:grpSpPr>
        <p:pic>
          <p:nvPicPr>
            <p:cNvPr id="139" name="Imagen 17" descr=""/>
            <p:cNvPicPr/>
            <p:nvPr/>
          </p:nvPicPr>
          <p:blipFill>
            <a:blip r:embed="rId3"/>
            <a:stretch/>
          </p:blipFill>
          <p:spPr>
            <a:xfrm>
              <a:off x="5169960" y="4096800"/>
              <a:ext cx="6757560" cy="2525400"/>
            </a:xfrm>
            <a:prstGeom prst="rect">
              <a:avLst/>
            </a:prstGeom>
            <a:ln>
              <a:noFill/>
            </a:ln>
          </p:spPr>
        </p:pic>
        <p:sp>
          <p:nvSpPr>
            <p:cNvPr id="140" name="CustomShape 6"/>
            <p:cNvSpPr/>
            <p:nvPr/>
          </p:nvSpPr>
          <p:spPr>
            <a:xfrm>
              <a:off x="6169680" y="3862080"/>
              <a:ext cx="5419440" cy="759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200" spc="-1" strike="noStrike">
                  <a:solidFill>
                    <a:srgbClr val="0000cc"/>
                  </a:solidFill>
                  <a:latin typeface="Franklin Gothic Demi Cond"/>
                  <a:ea typeface="DejaVu Sans"/>
                </a:rPr>
                <a:t>T hasta brote moderado-grave (≥2 BILAG B)</a:t>
              </a:r>
              <a:endParaRPr b="0" lang="es-ES" sz="2200" spc="-1" strike="noStrike">
                <a:latin typeface="Arial"/>
              </a:endParaRPr>
            </a:p>
          </p:txBody>
        </p:sp>
        <p:sp>
          <p:nvSpPr>
            <p:cNvPr id="141" name="CustomShape 7"/>
            <p:cNvSpPr/>
            <p:nvPr/>
          </p:nvSpPr>
          <p:spPr>
            <a:xfrm>
              <a:off x="5949360" y="4319640"/>
              <a:ext cx="326772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7030a0"/>
                  </a:solidFill>
                  <a:latin typeface="Franklin Gothic Demi Cond"/>
                  <a:ea typeface="DejaVu Sans"/>
                </a:rPr>
                <a:t>HR 0,5 (p 0,12)</a:t>
              </a:r>
              <a:endParaRPr b="0" lang="es-ES" sz="1800" spc="-1" strike="noStrike">
                <a:latin typeface="Arial"/>
              </a:endParaRPr>
            </a:p>
          </p:txBody>
        </p:sp>
      </p:grpSp>
      <p:sp>
        <p:nvSpPr>
          <p:cNvPr id="142" name="CustomShape 8"/>
          <p:cNvSpPr/>
          <p:nvPr/>
        </p:nvSpPr>
        <p:spPr>
          <a:xfrm>
            <a:off x="698040" y="1508760"/>
            <a:ext cx="3264480" cy="425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200" spc="-1" strike="noStrike">
                <a:solidFill>
                  <a:srgbClr val="0000cc"/>
                </a:solidFill>
                <a:latin typeface="Franklin Gothic Demi Cond"/>
                <a:ea typeface="DejaVu Sans"/>
              </a:rPr>
              <a:t>Evolución antiDNA</a:t>
            </a:r>
            <a:endParaRPr b="0" lang="es-ES" sz="22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 name="Imagen 3" descr=""/>
          <p:cNvPicPr/>
          <p:nvPr/>
        </p:nvPicPr>
        <p:blipFill>
          <a:blip r:embed="rId1"/>
          <a:stretch/>
        </p:blipFill>
        <p:spPr>
          <a:xfrm>
            <a:off x="557280" y="165960"/>
            <a:ext cx="11232000" cy="6574320"/>
          </a:xfrm>
          <a:prstGeom prst="rect">
            <a:avLst/>
          </a:prstGeom>
          <a:ln>
            <a:noFill/>
          </a:ln>
        </p:spPr>
      </p:pic>
      <p:sp>
        <p:nvSpPr>
          <p:cNvPr id="49" name="CustomShape 1"/>
          <p:cNvSpPr/>
          <p:nvPr/>
        </p:nvSpPr>
        <p:spPr>
          <a:xfrm>
            <a:off x="9485640" y="179280"/>
            <a:ext cx="2159280" cy="638280"/>
          </a:xfrm>
          <a:prstGeom prst="rect">
            <a:avLst/>
          </a:prstGeom>
          <a:solidFill>
            <a:srgbClr val="002060"/>
          </a:solidFill>
          <a:ln/>
        </p:spPr>
        <p:style>
          <a:lnRef idx="0"/>
          <a:fillRef idx="0"/>
          <a:effectRef idx="0"/>
          <a:fontRef idx="minor"/>
        </p:style>
        <p:txBody>
          <a:bodyPr lIns="90000" rIns="90000" tIns="45000" bIns="45000">
            <a:spAutoFit/>
          </a:bodyPr>
          <a:p>
            <a:pPr algn="r">
              <a:lnSpc>
                <a:spcPct val="100000"/>
              </a:lnSpc>
            </a:pPr>
            <a:r>
              <a:rPr b="0" lang="es-ES_tradnl" sz="1800" spc="-1" strike="noStrike">
                <a:solidFill>
                  <a:srgbClr val="ffffff"/>
                </a:solidFill>
                <a:latin typeface="Franklin Gothic Demi"/>
                <a:ea typeface="DejaVu Sans"/>
              </a:rPr>
              <a:t>Recomendaciones </a:t>
            </a:r>
            <a:endParaRPr b="0" lang="es-ES" sz="1800" spc="-1" strike="noStrike">
              <a:latin typeface="Arial"/>
            </a:endParaRPr>
          </a:p>
          <a:p>
            <a:pPr algn="r">
              <a:lnSpc>
                <a:spcPct val="100000"/>
              </a:lnSpc>
            </a:pPr>
            <a:r>
              <a:rPr b="0" lang="es-ES_tradnl" sz="1800" spc="-1" strike="noStrike">
                <a:solidFill>
                  <a:srgbClr val="ffffff"/>
                </a:solidFill>
                <a:latin typeface="Franklin Gothic Demi"/>
                <a:ea typeface="DejaVu Sans"/>
              </a:rPr>
              <a:t>EULAR, 2019</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849240" y="906480"/>
            <a:ext cx="10840680" cy="1796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n-US" sz="2800" spc="41" strike="noStrike">
                <a:solidFill>
                  <a:srgbClr val="000000"/>
                </a:solidFill>
                <a:latin typeface="Franklin Gothic Demi Cond"/>
                <a:ea typeface="DejaVu Sans"/>
              </a:rPr>
              <a:t>-BL moviliza LB memoria de los tejidos y los hace susceptibles a RTX.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BLISS-BELIEVE:</a:t>
            </a:r>
            <a:r>
              <a:rPr b="0" lang="es-ES" sz="2800" spc="41" strike="noStrike">
                <a:solidFill>
                  <a:srgbClr val="000000"/>
                </a:solidFill>
                <a:latin typeface="Franklin Gothic Demi Cond"/>
                <a:ea typeface="DejaVu Sans"/>
              </a:rPr>
              <a:t> RCT Fase 3, controlado, 292 pacientes con LES activo: </a:t>
            </a:r>
            <a:endParaRPr b="0" lang="es-ES" sz="2800" spc="-1" strike="noStrike">
              <a:latin typeface="Arial"/>
            </a:endParaRPr>
          </a:p>
        </p:txBody>
      </p:sp>
      <p:sp>
        <p:nvSpPr>
          <p:cNvPr id="144" name="CustomShape 2"/>
          <p:cNvSpPr/>
          <p:nvPr/>
        </p:nvSpPr>
        <p:spPr>
          <a:xfrm>
            <a:off x="1800000" y="323280"/>
            <a:ext cx="856800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Ttm combinado antiLB: Rituximab + Belimumab.</a:t>
            </a:r>
            <a:endParaRPr b="0" lang="es-ES" sz="3200" spc="-1" strike="noStrike">
              <a:latin typeface="Arial"/>
            </a:endParaRPr>
          </a:p>
        </p:txBody>
      </p:sp>
      <p:pic>
        <p:nvPicPr>
          <p:cNvPr id="145" name="Imagen 3" descr=""/>
          <p:cNvPicPr/>
          <p:nvPr/>
        </p:nvPicPr>
        <p:blipFill>
          <a:blip r:embed="rId1"/>
          <a:stretch/>
        </p:blipFill>
        <p:spPr>
          <a:xfrm>
            <a:off x="969120" y="3151800"/>
            <a:ext cx="10373400" cy="3597120"/>
          </a:xfrm>
          <a:prstGeom prst="rect">
            <a:avLst/>
          </a:prstGeom>
          <a:ln>
            <a:noFill/>
          </a:ln>
        </p:spPr>
      </p:pic>
      <p:graphicFrame>
        <p:nvGraphicFramePr>
          <p:cNvPr id="146" name="Table 3"/>
          <p:cNvGraphicFramePr/>
          <p:nvPr/>
        </p:nvGraphicFramePr>
        <p:xfrm>
          <a:off x="957240" y="1907280"/>
          <a:ext cx="10253520" cy="741240"/>
        </p:xfrm>
        <a:graphic>
          <a:graphicData uri="http://schemas.openxmlformats.org/drawingml/2006/table">
            <a:tbl>
              <a:tblPr/>
              <a:tblGrid>
                <a:gridCol w="3417840"/>
                <a:gridCol w="3417840"/>
                <a:gridCol w="3417840"/>
              </a:tblGrid>
              <a:tr h="370800">
                <a:tc gridSpan="3">
                  <a:txBody>
                    <a:bodyPr>
                      <a:noAutofit/>
                    </a:bodyPr>
                    <a:p>
                      <a:pPr algn="ctr">
                        <a:lnSpc>
                          <a:spcPct val="100000"/>
                        </a:lnSpc>
                      </a:pPr>
                      <a:r>
                        <a:rPr b="0" lang="es-ES" sz="2400" spc="-1" strike="noStrike">
                          <a:solidFill>
                            <a:srgbClr val="ffffff"/>
                          </a:solidFill>
                          <a:latin typeface="Franklin Gothic Demi Cond"/>
                          <a:ea typeface="DejaVu Sans"/>
                        </a:rPr>
                        <a:t>Belimumab 200 mg sc/semana (52 sem) + </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800000"/>
                    </a:solidFill>
                  </a:tcPr>
                </a:tc>
                <a:tc hMerge="1">
                  <a:tcPr marL="90000" marR="90000">
                    <a:solidFill>
                      <a:srgbClr val="729fcf"/>
                    </a:solidFill>
                  </a:tcPr>
                </a:tc>
                <a:tc hMerge="1">
                  <a:tcPr marL="90000" marR="90000">
                    <a:solidFill>
                      <a:srgbClr val="729fcf"/>
                    </a:solidFill>
                  </a:tcPr>
                </a:tc>
              </a:tr>
              <a:tr h="370800">
                <a:tc>
                  <a:txBody>
                    <a:bodyPr>
                      <a:noAutofit/>
                    </a:bodyPr>
                    <a:p>
                      <a:pPr algn="ctr">
                        <a:lnSpc>
                          <a:spcPct val="100000"/>
                        </a:lnSpc>
                      </a:pPr>
                      <a:r>
                        <a:rPr b="0" lang="es-ES" sz="2400" spc="-1" strike="noStrike">
                          <a:solidFill>
                            <a:srgbClr val="000000"/>
                          </a:solidFill>
                          <a:latin typeface="Franklin Gothic Demi Cond"/>
                          <a:ea typeface="DejaVu Sans"/>
                        </a:rPr>
                        <a:t>RTX 1 g, sem 4 y 6</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d0cf"/>
                    </a:solidFill>
                  </a:tcPr>
                </a:tc>
                <a:tc>
                  <a:txBody>
                    <a:bodyPr>
                      <a:noAutofit/>
                    </a:bodyPr>
                    <a:p>
                      <a:pPr algn="ctr">
                        <a:lnSpc>
                          <a:spcPct val="100000"/>
                        </a:lnSpc>
                      </a:pPr>
                      <a:r>
                        <a:rPr b="0" lang="es-ES" sz="2400" spc="-1" strike="noStrike">
                          <a:solidFill>
                            <a:srgbClr val="000000"/>
                          </a:solidFill>
                          <a:latin typeface="Franklin Gothic Demi Cond"/>
                          <a:ea typeface="DejaVu Sans"/>
                        </a:rPr>
                        <a:t>Placebo, sem 4 y 6</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d0cf"/>
                    </a:solidFill>
                  </a:tcPr>
                </a:tc>
                <a:tc>
                  <a:txBody>
                    <a:bodyPr>
                      <a:noAutofit/>
                    </a:bodyPr>
                    <a:p>
                      <a:pPr algn="ctr">
                        <a:lnSpc>
                          <a:spcPct val="100000"/>
                        </a:lnSpc>
                      </a:pPr>
                      <a:r>
                        <a:rPr b="0" lang="es-ES" sz="2400" spc="-1" strike="noStrike">
                          <a:solidFill>
                            <a:srgbClr val="000000"/>
                          </a:solidFill>
                          <a:latin typeface="Franklin Gothic Demi Cond"/>
                          <a:ea typeface="DejaVu Sans"/>
                        </a:rPr>
                        <a:t>Ttm estándar (104 sem)</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8d0cf"/>
                    </a:solidFill>
                  </a:tcPr>
                </a:tc>
              </a:tr>
            </a:tbl>
          </a:graphicData>
        </a:graphic>
      </p:graphicFrame>
      <p:sp>
        <p:nvSpPr>
          <p:cNvPr id="147" name="CustomShape 4"/>
          <p:cNvSpPr/>
          <p:nvPr/>
        </p:nvSpPr>
        <p:spPr>
          <a:xfrm>
            <a:off x="9038520" y="5080680"/>
            <a:ext cx="1569240" cy="1310760"/>
          </a:xfrm>
          <a:prstGeom prst="rect">
            <a:avLst/>
          </a:prstGeom>
          <a:solidFill>
            <a:schemeClr val="bg1"/>
          </a:solidFill>
          <a:ln>
            <a:noFill/>
          </a:ln>
        </p:spPr>
        <p:style>
          <a:lnRef idx="0"/>
          <a:fillRef idx="0"/>
          <a:effectRef idx="0"/>
          <a:fontRef idx="minor"/>
        </p:style>
        <p:txBody>
          <a:bodyPr wrap="none">
            <a:spAutoFit/>
          </a:bodyPr>
          <a:p>
            <a:pPr algn="ctr">
              <a:lnSpc>
                <a:spcPct val="100000"/>
              </a:lnSpc>
            </a:pPr>
            <a:r>
              <a:rPr b="1" lang="es-ES" sz="8000" spc="-1" strike="noStrike">
                <a:solidFill>
                  <a:srgbClr val="4bacc6"/>
                </a:solidFill>
                <a:latin typeface="Franklin Gothic Demi Cond"/>
                <a:ea typeface="DejaVu Sans"/>
              </a:rPr>
              <a:t>NS</a:t>
            </a:r>
            <a:endParaRPr b="0" lang="es-ES" sz="8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CustomShape 1"/>
          <p:cNvSpPr/>
          <p:nvPr/>
        </p:nvSpPr>
        <p:spPr>
          <a:xfrm>
            <a:off x="228600" y="1024920"/>
            <a:ext cx="11658240" cy="13694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CALIBRATE: </a:t>
            </a:r>
            <a:r>
              <a:rPr b="0" lang="es-ES" sz="2800" spc="41" strike="noStrike">
                <a:solidFill>
                  <a:srgbClr val="000000"/>
                </a:solidFill>
                <a:latin typeface="Franklin Gothic Demi Cond"/>
                <a:ea typeface="DejaVu Sans"/>
              </a:rPr>
              <a:t>RCT Fase 2, abierto. NL III-IV±V refractaria a CF o MF. 42 Pacientes.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endParaRPr b="0" lang="es-ES" sz="2800" spc="-1" strike="noStrike">
              <a:latin typeface="Arial"/>
            </a:endParaRPr>
          </a:p>
        </p:txBody>
      </p:sp>
      <p:sp>
        <p:nvSpPr>
          <p:cNvPr id="149" name="CustomShape 2"/>
          <p:cNvSpPr/>
          <p:nvPr/>
        </p:nvSpPr>
        <p:spPr>
          <a:xfrm>
            <a:off x="1800000" y="323280"/>
            <a:ext cx="8568000" cy="1064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Ttm combinado antiLB: Rituximab + Belimumab.</a:t>
            </a:r>
            <a:endParaRPr b="0" lang="es-ES" sz="3200" spc="-1" strike="noStrike">
              <a:latin typeface="Arial"/>
            </a:endParaRPr>
          </a:p>
        </p:txBody>
      </p:sp>
      <p:graphicFrame>
        <p:nvGraphicFramePr>
          <p:cNvPr id="150" name="Table 3"/>
          <p:cNvGraphicFramePr/>
          <p:nvPr/>
        </p:nvGraphicFramePr>
        <p:xfrm>
          <a:off x="940680" y="1711800"/>
          <a:ext cx="10233720" cy="1112040"/>
        </p:xfrm>
        <a:graphic>
          <a:graphicData uri="http://schemas.openxmlformats.org/drawingml/2006/table">
            <a:tbl>
              <a:tblPr/>
              <a:tblGrid>
                <a:gridCol w="5117040"/>
                <a:gridCol w="5117040"/>
              </a:tblGrid>
              <a:tr h="370800">
                <a:tc gridSpan="2">
                  <a:txBody>
                    <a:bodyPr>
                      <a:noAutofit/>
                    </a:bodyPr>
                    <a:p>
                      <a:pPr algn="ctr">
                        <a:lnSpc>
                          <a:spcPct val="100000"/>
                        </a:lnSpc>
                      </a:pPr>
                      <a:r>
                        <a:rPr b="0" lang="pt-BR" sz="2400" spc="-1" strike="noStrike">
                          <a:solidFill>
                            <a:srgbClr val="ffffff"/>
                          </a:solidFill>
                          <a:latin typeface="Franklin Gothic Demi Cond"/>
                          <a:ea typeface="DejaVu Sans"/>
                        </a:rPr>
                        <a:t>Sem 0-2: RTX 1g + CF 750 mg</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800000"/>
                    </a:solidFill>
                  </a:tcPr>
                </a:tc>
                <a:tc hMerge="1">
                  <a:tcPr marL="90000" marR="90000">
                    <a:solidFill>
                      <a:srgbClr val="729fcf"/>
                    </a:solidFill>
                  </a:tcPr>
                </a:tc>
              </a:tr>
              <a:tr h="370800">
                <a:tc gridSpan="2">
                  <a:txBody>
                    <a:bodyPr>
                      <a:noAutofit/>
                    </a:bodyPr>
                    <a:p>
                      <a:pPr algn="ctr">
                        <a:lnSpc>
                          <a:spcPct val="100000"/>
                        </a:lnSpc>
                      </a:pPr>
                      <a:r>
                        <a:rPr b="0" lang="es-ES" sz="2400" spc="-1" strike="noStrike">
                          <a:solidFill>
                            <a:srgbClr val="ffffff"/>
                          </a:solidFill>
                          <a:latin typeface="Franklin Gothic Demi Cond"/>
                          <a:ea typeface="DejaVu Sans"/>
                        </a:rPr>
                        <a:t>PDN 40 mg/d  ► ≤10 mg/d desde sem 12 hasta 96. HCQ libre (72%).</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800000"/>
                    </a:solidFill>
                  </a:tcPr>
                </a:tc>
                <a:tc hMerge="1">
                  <a:tcPr marL="90000" marR="90000">
                    <a:solidFill>
                      <a:srgbClr val="729fcf"/>
                    </a:solidFill>
                  </a:tcPr>
                </a:tc>
              </a:tr>
              <a:tr h="370800">
                <a:tc>
                  <a:txBody>
                    <a:bodyPr>
                      <a:noAutofit/>
                    </a:bodyPr>
                    <a:p>
                      <a:pPr algn="ctr">
                        <a:lnSpc>
                          <a:spcPct val="100000"/>
                        </a:lnSpc>
                      </a:pPr>
                      <a:r>
                        <a:rPr b="0" lang="pt-BR" sz="2400" spc="-1" strike="noStrike">
                          <a:solidFill>
                            <a:srgbClr val="000000"/>
                          </a:solidFill>
                          <a:latin typeface="Franklin Gothic Demi Cond"/>
                          <a:ea typeface="DejaVu Sans"/>
                        </a:rPr>
                        <a:t>Sem 4: Belimumab 10 mg/kg/4 sem</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f2dcdb"/>
                    </a:solidFill>
                  </a:tcPr>
                </a:tc>
                <a:tc>
                  <a:txBody>
                    <a:bodyPr>
                      <a:noAutofit/>
                    </a:bodyPr>
                    <a:p>
                      <a:pPr algn="ctr">
                        <a:lnSpc>
                          <a:spcPct val="100000"/>
                        </a:lnSpc>
                      </a:pPr>
                      <a:r>
                        <a:rPr b="0" lang="es-ES" sz="2400" spc="-1" strike="noStrike">
                          <a:solidFill>
                            <a:srgbClr val="000000"/>
                          </a:solidFill>
                          <a:latin typeface="Franklin Gothic Demi Cond"/>
                          <a:ea typeface="DejaVu Sans"/>
                        </a:rPr>
                        <a:t>Sin ttm añadido</a:t>
                      </a:r>
                      <a:endParaRPr b="0" lang="es-ES" sz="24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r>
            </a:tbl>
          </a:graphicData>
        </a:graphic>
      </p:graphicFrame>
      <p:sp>
        <p:nvSpPr>
          <p:cNvPr id="151" name="CustomShape 4"/>
          <p:cNvSpPr/>
          <p:nvPr/>
        </p:nvSpPr>
        <p:spPr>
          <a:xfrm>
            <a:off x="675360" y="3774600"/>
            <a:ext cx="10840680" cy="30758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-Resultados: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*Endpoint: Diferencia NS perfil seguridad (infecciones graves).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*Sólo 14 Pacientes completaron estudio hasta sem 96 (33%):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Sin diferencia significativa en tasa de remisiones entre grupos. </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153" name="Picture 2" descr="PDF] Spotlight on anifrolumab and its potential for the treatment of  moderate-to-severe systemic lupus erythematosus: evidence to date |  Semantic Scholar"/>
          <p:cNvPicPr/>
          <p:nvPr/>
        </p:nvPicPr>
        <p:blipFill>
          <a:blip r:embed="rId1"/>
          <a:stretch/>
        </p:blipFill>
        <p:spPr>
          <a:xfrm>
            <a:off x="1823760" y="0"/>
            <a:ext cx="8686440" cy="6648120"/>
          </a:xfrm>
          <a:prstGeom prst="rect">
            <a:avLst/>
          </a:prstGeom>
          <a:ln>
            <a:noFill/>
          </a:ln>
        </p:spPr>
      </p:pic>
      <p:sp>
        <p:nvSpPr>
          <p:cNvPr id="154" name="CustomShape 2"/>
          <p:cNvSpPr/>
          <p:nvPr/>
        </p:nvSpPr>
        <p:spPr>
          <a:xfrm>
            <a:off x="9048240" y="6371280"/>
            <a:ext cx="2879280" cy="3643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Felten et al, 2019</a:t>
            </a:r>
            <a:endParaRPr b="0" lang="es-ES" sz="1800" spc="-1" strike="noStrike">
              <a:latin typeface="Arial"/>
            </a:endParaRPr>
          </a:p>
        </p:txBody>
      </p:sp>
      <p:sp>
        <p:nvSpPr>
          <p:cNvPr id="155" name="CustomShape 3"/>
          <p:cNvSpPr/>
          <p:nvPr/>
        </p:nvSpPr>
        <p:spPr>
          <a:xfrm>
            <a:off x="4466520" y="1072800"/>
            <a:ext cx="2285640" cy="984240"/>
          </a:xfrm>
          <a:prstGeom prst="ellipse">
            <a:avLst/>
          </a:prstGeom>
          <a:noFill/>
          <a:ln w="38160">
            <a:solidFill>
              <a:srgbClr val="ff3300"/>
            </a:solid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CustomShape 1"/>
          <p:cNvSpPr/>
          <p:nvPr/>
        </p:nvSpPr>
        <p:spPr>
          <a:xfrm>
            <a:off x="863280" y="1024920"/>
            <a:ext cx="11076480" cy="2649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MUSE.</a:t>
            </a:r>
            <a:r>
              <a:rPr b="0" lang="es-ES" sz="2800" spc="41" strike="noStrike">
                <a:solidFill>
                  <a:srgbClr val="000000"/>
                </a:solidFill>
                <a:latin typeface="Franklin Gothic Demi Cond"/>
                <a:ea typeface="DejaVu Sans"/>
              </a:rPr>
              <a:t> RCT Fase 2b.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-305 Pacientes LES con actividad moderada-grave:</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*SLEDAI-2K ≥6 + </a:t>
            </a:r>
            <a:r>
              <a:rPr b="0" lang="en-US" sz="2800" spc="41" strike="noStrike">
                <a:solidFill>
                  <a:srgbClr val="000000"/>
                </a:solidFill>
                <a:latin typeface="Franklin Gothic Demi Cond"/>
                <a:ea typeface="DejaVu Sans"/>
              </a:rPr>
              <a:t>≥1 A o ≥2 BILAG B + PGA ≥1. </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*Seropositivos (ANA, antiDNA o antiSm).</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*Ttm estable con GC y/o IS (HCQ, AZA, MTX o MFA).</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*Excluidos si NL grave o afectación NPSQ.</a:t>
            </a:r>
            <a:endParaRPr b="0" lang="es-ES" sz="2800" spc="-1" strike="noStrike">
              <a:latin typeface="Arial"/>
            </a:endParaRPr>
          </a:p>
        </p:txBody>
      </p:sp>
      <p:sp>
        <p:nvSpPr>
          <p:cNvPr id="157"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 name="Imagen 3" descr=""/>
          <p:cNvPicPr/>
          <p:nvPr/>
        </p:nvPicPr>
        <p:blipFill>
          <a:blip r:embed="rId1"/>
          <a:stretch/>
        </p:blipFill>
        <p:spPr>
          <a:xfrm>
            <a:off x="893160" y="766080"/>
            <a:ext cx="10405440" cy="593280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Imagen 2" descr=""/>
          <p:cNvPicPr/>
          <p:nvPr/>
        </p:nvPicPr>
        <p:blipFill>
          <a:blip r:embed="rId1"/>
          <a:srcRect l="0" t="0" r="65961" b="11215"/>
          <a:stretch/>
        </p:blipFill>
        <p:spPr>
          <a:xfrm>
            <a:off x="545040" y="258480"/>
            <a:ext cx="5116680" cy="6297120"/>
          </a:xfrm>
          <a:prstGeom prst="rect">
            <a:avLst/>
          </a:prstGeom>
          <a:ln>
            <a:noFill/>
          </a:ln>
        </p:spPr>
      </p:pic>
      <p:pic>
        <p:nvPicPr>
          <p:cNvPr id="160" name="Imagen 5" descr=""/>
          <p:cNvPicPr/>
          <p:nvPr/>
        </p:nvPicPr>
        <p:blipFill>
          <a:blip r:embed="rId2"/>
          <a:srcRect l="0" t="0" r="60700" b="4401"/>
          <a:stretch/>
        </p:blipFill>
        <p:spPr>
          <a:xfrm>
            <a:off x="6801480" y="65160"/>
            <a:ext cx="4710240" cy="6490440"/>
          </a:xfrm>
          <a:prstGeom prst="rect">
            <a:avLst/>
          </a:prstGeom>
          <a:ln>
            <a:noFill/>
          </a:ln>
        </p:spPr>
      </p:pic>
      <p:sp>
        <p:nvSpPr>
          <p:cNvPr id="161" name="CustomShape 1"/>
          <p:cNvSpPr/>
          <p:nvPr/>
        </p:nvSpPr>
        <p:spPr>
          <a:xfrm>
            <a:off x="1612440" y="2388240"/>
            <a:ext cx="3264480" cy="425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200" spc="-1" strike="noStrike">
                <a:solidFill>
                  <a:srgbClr val="0000cc"/>
                </a:solidFill>
                <a:latin typeface="Franklin Gothic Demi Cond"/>
                <a:ea typeface="DejaVu Sans"/>
              </a:rPr>
              <a:t>Respondedores SRI-4</a:t>
            </a:r>
            <a:endParaRPr b="0" lang="es-ES" sz="2200" spc="-1" strike="noStrike">
              <a:latin typeface="Arial"/>
            </a:endParaRPr>
          </a:p>
        </p:txBody>
      </p:sp>
      <p:sp>
        <p:nvSpPr>
          <p:cNvPr id="162" name="CustomShape 2"/>
          <p:cNvSpPr/>
          <p:nvPr/>
        </p:nvSpPr>
        <p:spPr>
          <a:xfrm>
            <a:off x="1612440" y="5617800"/>
            <a:ext cx="3264480" cy="425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200" spc="-1" strike="noStrike">
                <a:solidFill>
                  <a:srgbClr val="0000cc"/>
                </a:solidFill>
                <a:latin typeface="Franklin Gothic Demi Cond"/>
                <a:ea typeface="DejaVu Sans"/>
              </a:rPr>
              <a:t>Respondedores BILAG</a:t>
            </a:r>
            <a:endParaRPr b="0" lang="es-ES" sz="2200" spc="-1" strike="noStrike">
              <a:latin typeface="Arial"/>
            </a:endParaRPr>
          </a:p>
        </p:txBody>
      </p:sp>
      <p:sp>
        <p:nvSpPr>
          <p:cNvPr id="163" name="CustomShape 3"/>
          <p:cNvSpPr/>
          <p:nvPr/>
        </p:nvSpPr>
        <p:spPr>
          <a:xfrm>
            <a:off x="7989840" y="2388240"/>
            <a:ext cx="3264480" cy="425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200" spc="-1" strike="noStrike">
                <a:solidFill>
                  <a:srgbClr val="0000cc"/>
                </a:solidFill>
                <a:latin typeface="Franklin Gothic Demi Cond"/>
                <a:ea typeface="DejaVu Sans"/>
              </a:rPr>
              <a:t>Respondedores CLASI</a:t>
            </a:r>
            <a:endParaRPr b="0" lang="es-ES" sz="2200" spc="-1" strike="noStrike">
              <a:latin typeface="Arial"/>
            </a:endParaRPr>
          </a:p>
        </p:txBody>
      </p:sp>
      <p:sp>
        <p:nvSpPr>
          <p:cNvPr id="164" name="CustomShape 4"/>
          <p:cNvSpPr/>
          <p:nvPr/>
        </p:nvSpPr>
        <p:spPr>
          <a:xfrm>
            <a:off x="8101800" y="5538600"/>
            <a:ext cx="3264480" cy="4255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200" spc="-1" strike="noStrike">
                <a:solidFill>
                  <a:srgbClr val="0000cc"/>
                </a:solidFill>
                <a:latin typeface="Franklin Gothic Demi Cond"/>
                <a:ea typeface="DejaVu Sans"/>
              </a:rPr>
              <a:t>Respondedores artritis</a:t>
            </a:r>
            <a:endParaRPr b="0" lang="es-ES" sz="22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CustomShape 1"/>
          <p:cNvSpPr/>
          <p:nvPr/>
        </p:nvSpPr>
        <p:spPr>
          <a:xfrm>
            <a:off x="863280" y="1024920"/>
            <a:ext cx="11076480" cy="2649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MUSE.</a:t>
            </a:r>
            <a:r>
              <a:rPr b="0" lang="es-ES" sz="2800" spc="41" strike="noStrike">
                <a:solidFill>
                  <a:srgbClr val="000000"/>
                </a:solidFill>
                <a:latin typeface="Franklin Gothic Demi Cond"/>
                <a:ea typeface="DejaVu Sans"/>
              </a:rPr>
              <a:t> RCT Fase 2b.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-305 Pacientes LES con actividad moderada-grave:</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*SLEDAI-2K ≥6 + </a:t>
            </a:r>
            <a:r>
              <a:rPr b="0" lang="en-US" sz="2800" spc="41" strike="noStrike">
                <a:solidFill>
                  <a:srgbClr val="000000"/>
                </a:solidFill>
                <a:latin typeface="Franklin Gothic Demi Cond"/>
                <a:ea typeface="DejaVu Sans"/>
              </a:rPr>
              <a:t>≥1 A o ≥2 BILAG B + PGA ≥1. </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*Seropositivos (ANA, antiDNA o antiSm).</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*Ttm estable con GC y/o IS (HCQ, AZA, MTX o MFA).</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*Excluidos si NL grave o afectación NPSQ.</a:t>
            </a:r>
            <a:endParaRPr b="0" lang="es-ES" sz="2800" spc="-1" strike="noStrike">
              <a:latin typeface="Arial"/>
            </a:endParaRPr>
          </a:p>
        </p:txBody>
      </p:sp>
      <p:sp>
        <p:nvSpPr>
          <p:cNvPr id="166"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sp>
        <p:nvSpPr>
          <p:cNvPr id="167" name="CustomShape 3"/>
          <p:cNvSpPr/>
          <p:nvPr/>
        </p:nvSpPr>
        <p:spPr>
          <a:xfrm>
            <a:off x="863280" y="4154760"/>
            <a:ext cx="11076480" cy="13701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MUSE LTE. </a:t>
            </a:r>
            <a:r>
              <a:rPr b="0" lang="es-ES" sz="2800" spc="41" strike="noStrike">
                <a:solidFill>
                  <a:srgbClr val="000000"/>
                </a:solidFill>
                <a:latin typeface="Franklin Gothic Demi Cond"/>
                <a:ea typeface="DejaVu Sans"/>
              </a:rPr>
              <a:t>Abierto. Anifrolumab, 300 mg iv/4 sem.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-218 Pacientes (63,8% completaron 3 años de seguimiento).</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-Similar perfil de seguridad y eficacia.  </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CustomShape 1"/>
          <p:cNvSpPr/>
          <p:nvPr/>
        </p:nvSpPr>
        <p:spPr>
          <a:xfrm>
            <a:off x="863280" y="1024920"/>
            <a:ext cx="11076480" cy="6488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TULIP-1.</a:t>
            </a:r>
            <a:r>
              <a:rPr b="0" lang="es-ES" sz="2800" spc="41" strike="noStrike">
                <a:solidFill>
                  <a:srgbClr val="000000"/>
                </a:solidFill>
                <a:latin typeface="Franklin Gothic Demi Cond"/>
                <a:ea typeface="DejaVu Sans"/>
              </a:rPr>
              <a:t> RCT Fase  3.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-457 Pacientes LES con actividad moderada-grave:</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*SLEDAI-2K ≥6 + </a:t>
            </a:r>
            <a:r>
              <a:rPr b="0" lang="en-US" sz="2800" spc="41" strike="noStrike">
                <a:solidFill>
                  <a:srgbClr val="000000"/>
                </a:solidFill>
                <a:latin typeface="Franklin Gothic Demi Cond"/>
                <a:ea typeface="DejaVu Sans"/>
              </a:rPr>
              <a:t>≥1 A o ≥2 BILAG B + PGA ≥1.</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*Seropositivos (ANA, antiDNA o antiSm).</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a:t>
            </a:r>
            <a:r>
              <a:rPr b="0" lang="es-ES" sz="2800" spc="41" strike="noStrike">
                <a:solidFill>
                  <a:srgbClr val="000000"/>
                </a:solidFill>
                <a:latin typeface="Franklin Gothic Demi Cond"/>
                <a:ea typeface="DejaVu Sans"/>
              </a:rPr>
              <a:t>Ttm estable con GC y/o IS (HCQ, AZA, MTX o MFA).</a:t>
            </a:r>
            <a:r>
              <a:rPr b="0" lang="en-US" sz="2800" spc="41" strike="noStrike">
                <a:solidFill>
                  <a:srgbClr val="000000"/>
                </a:solidFill>
                <a:latin typeface="Franklin Gothic Demi Cond"/>
                <a:ea typeface="DejaVu Sans"/>
              </a:rPr>
              <a:t>	</a:t>
            </a:r>
            <a:endParaRPr b="0" lang="es-ES" sz="2800" spc="-1" strike="noStrike">
              <a:latin typeface="Arial"/>
            </a:endParaRPr>
          </a:p>
          <a:p>
            <a:pPr algn="just">
              <a:lnSpc>
                <a:spcPct val="100000"/>
              </a:lnSpc>
            </a:pPr>
            <a:r>
              <a:rPr b="0" lang="en-US" sz="2800" spc="41" strike="noStrike">
                <a:solidFill>
                  <a:srgbClr val="000000"/>
                </a:solidFill>
                <a:latin typeface="Franklin Gothic Demi Cond"/>
                <a:ea typeface="DejaVu Sans"/>
              </a:rPr>
              <a:t>	</a:t>
            </a:r>
            <a:r>
              <a:rPr b="0" lang="en-US" sz="2800" spc="41" strike="noStrike">
                <a:solidFill>
                  <a:srgbClr val="000000"/>
                </a:solidFill>
                <a:latin typeface="Franklin Gothic Demi Cond"/>
                <a:ea typeface="DejaVu Sans"/>
              </a:rPr>
              <a:t>*Excluidos si NL grave o afectación NPSQ.</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-Aleatorización: Anifrolumab 150 ó 300 mg iv/4 sem (48 sem) vs Placebo.</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-Endpoint 1º (tasa de respuesta SRI-4):</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*Similar para Anifrolumab 300 mg vs placebo (36 vs 40%; NS).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-Varios endpoints 2º sugieren beneficio: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*Reducción de dosis de GC.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*Respuesta CLASI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*Respuesta BICLA.</a:t>
            </a:r>
            <a:endParaRPr b="0" lang="es-ES" sz="2800" spc="-1" strike="noStrike">
              <a:latin typeface="Arial"/>
            </a:endParaRPr>
          </a:p>
        </p:txBody>
      </p:sp>
      <p:sp>
        <p:nvSpPr>
          <p:cNvPr id="169"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CustomShape 1"/>
          <p:cNvSpPr/>
          <p:nvPr/>
        </p:nvSpPr>
        <p:spPr>
          <a:xfrm>
            <a:off x="876600" y="841320"/>
            <a:ext cx="11050200" cy="17967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TULIP-2.</a:t>
            </a:r>
            <a:r>
              <a:rPr b="0" lang="es-ES" sz="2800" spc="41" strike="noStrike">
                <a:solidFill>
                  <a:srgbClr val="000000"/>
                </a:solidFill>
                <a:latin typeface="Franklin Gothic Demi Cond"/>
                <a:ea typeface="DejaVu Sans"/>
              </a:rPr>
              <a:t> RCT Fase  3.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-362 Pacientes LES. Mismos criterios de inclusión:</a:t>
            </a:r>
            <a:r>
              <a:rPr b="0" lang="es-ES" sz="2800" spc="41" strike="noStrike">
                <a:solidFill>
                  <a:srgbClr val="000000"/>
                </a:solidFill>
                <a:latin typeface="Franklin Gothic Demi Cond"/>
                <a:ea typeface="DejaVu Sans"/>
              </a:rPr>
              <a:t>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*Anifrolumab 300 mg/4 sem iv (48 sem) vs placebo.</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-Endpoint 1º: Tasa de respuesta BICLA. </a:t>
            </a:r>
            <a:endParaRPr b="0" lang="es-ES" sz="2800" spc="-1" strike="noStrike">
              <a:latin typeface="Arial"/>
            </a:endParaRPr>
          </a:p>
        </p:txBody>
      </p:sp>
      <p:sp>
        <p:nvSpPr>
          <p:cNvPr id="171"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172" name="Imagen 2" descr=""/>
          <p:cNvPicPr/>
          <p:nvPr/>
        </p:nvPicPr>
        <p:blipFill>
          <a:blip r:embed="rId1"/>
          <a:srcRect l="1861" t="21496" r="6599" b="2581"/>
          <a:stretch/>
        </p:blipFill>
        <p:spPr>
          <a:xfrm>
            <a:off x="1253160" y="2655720"/>
            <a:ext cx="9601560" cy="4156200"/>
          </a:xfrm>
          <a:prstGeom prst="rect">
            <a:avLst/>
          </a:prstGeom>
          <a:ln>
            <a:noFill/>
          </a:ln>
        </p:spPr>
      </p:pic>
      <p:sp>
        <p:nvSpPr>
          <p:cNvPr id="173" name="CustomShape 3"/>
          <p:cNvSpPr/>
          <p:nvPr/>
        </p:nvSpPr>
        <p:spPr>
          <a:xfrm>
            <a:off x="10517040" y="4129200"/>
            <a:ext cx="84384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7030a0"/>
                </a:solidFill>
                <a:latin typeface="Franklin Gothic Demi Cond"/>
                <a:ea typeface="DejaVu Sans"/>
              </a:rPr>
              <a:t>47,8%</a:t>
            </a:r>
            <a:endParaRPr b="0" lang="es-ES" sz="1800" spc="-1" strike="noStrike">
              <a:latin typeface="Arial"/>
            </a:endParaRPr>
          </a:p>
        </p:txBody>
      </p:sp>
      <p:sp>
        <p:nvSpPr>
          <p:cNvPr id="174" name="CustomShape 4"/>
          <p:cNvSpPr/>
          <p:nvPr/>
        </p:nvSpPr>
        <p:spPr>
          <a:xfrm>
            <a:off x="10546920" y="4734360"/>
            <a:ext cx="843840" cy="364680"/>
          </a:xfrm>
          <a:prstGeom prst="rect">
            <a:avLst/>
          </a:prstGeom>
          <a:solidFill>
            <a:schemeClr val="bg1"/>
          </a:solidFill>
          <a:ln>
            <a:no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7030a0"/>
                </a:solidFill>
                <a:latin typeface="Franklin Gothic Demi Cond"/>
                <a:ea typeface="DejaVu Sans"/>
              </a:rPr>
              <a:t>31,5%</a:t>
            </a:r>
            <a:endParaRPr b="0" lang="es-ES" sz="1800" spc="-1" strike="noStrike">
              <a:latin typeface="Arial"/>
            </a:endParaRPr>
          </a:p>
        </p:txBody>
      </p:sp>
      <p:sp>
        <p:nvSpPr>
          <p:cNvPr id="175" name="CustomShape 5"/>
          <p:cNvSpPr/>
          <p:nvPr/>
        </p:nvSpPr>
        <p:spPr>
          <a:xfrm>
            <a:off x="5631840" y="3214080"/>
            <a:ext cx="909360" cy="638280"/>
          </a:xfrm>
          <a:prstGeom prst="rect">
            <a:avLst/>
          </a:prstGeom>
          <a:solidFill>
            <a:schemeClr val="bg1"/>
          </a:solidFill>
          <a:ln>
            <a:solidFill>
              <a:srgbClr val="6600cc"/>
            </a:solidFill>
          </a:ln>
        </p:spPr>
        <p:style>
          <a:lnRef idx="0"/>
          <a:fillRef idx="0"/>
          <a:effectRef idx="0"/>
          <a:fontRef idx="minor"/>
        </p:style>
        <p:txBody>
          <a:bodyPr lIns="90000" rIns="90000" tIns="45000" bIns="45000">
            <a:spAutoFit/>
          </a:bodyPr>
          <a:p>
            <a:pPr algn="ctr">
              <a:lnSpc>
                <a:spcPct val="100000"/>
              </a:lnSpc>
            </a:pPr>
            <a:r>
              <a:rPr b="0" lang="es-ES" sz="1800" spc="-1" strike="noStrike">
                <a:solidFill>
                  <a:srgbClr val="7030a0"/>
                </a:solidFill>
                <a:latin typeface="Franklin Gothic Demi Cond"/>
                <a:ea typeface="DejaVu Sans"/>
              </a:rPr>
              <a:t>p 0,001</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CustomShape 1"/>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graphicFrame>
        <p:nvGraphicFramePr>
          <p:cNvPr id="177" name="Table 2"/>
          <p:cNvGraphicFramePr/>
          <p:nvPr/>
        </p:nvGraphicFramePr>
        <p:xfrm>
          <a:off x="684360" y="1615320"/>
          <a:ext cx="10823040" cy="2595600"/>
        </p:xfrm>
        <a:graphic>
          <a:graphicData uri="http://schemas.openxmlformats.org/drawingml/2006/table">
            <a:tbl>
              <a:tblPr/>
              <a:tblGrid>
                <a:gridCol w="5819040"/>
                <a:gridCol w="1951920"/>
                <a:gridCol w="1863000"/>
                <a:gridCol w="1189080"/>
              </a:tblGrid>
              <a:tr h="518400">
                <a:tc gridSpan="4">
                  <a:txBody>
                    <a:bodyPr>
                      <a:noAutofit/>
                    </a:bodyPr>
                    <a:p>
                      <a:pPr algn="ctr">
                        <a:lnSpc>
                          <a:spcPct val="100000"/>
                        </a:lnSpc>
                      </a:pPr>
                      <a:r>
                        <a:rPr b="0" lang="es-ES" sz="2800" spc="-1" strike="noStrike">
                          <a:solidFill>
                            <a:srgbClr val="ffffff"/>
                          </a:solidFill>
                          <a:latin typeface="Franklin Gothic Demi Cond"/>
                          <a:ea typeface="DejaVu Sans"/>
                        </a:rPr>
                        <a:t>TULIP-2. Endpoints secundarios</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hMerge="1">
                  <a:tcPr marL="90000" marR="90000">
                    <a:solidFill>
                      <a:srgbClr val="729fcf"/>
                    </a:solidFill>
                  </a:tcPr>
                </a:tc>
                <a:tc hMerge="1">
                  <a:tcPr marL="90000" marR="90000">
                    <a:solidFill>
                      <a:srgbClr val="729fcf"/>
                    </a:solidFill>
                  </a:tcPr>
                </a:tc>
                <a:tc hMerge="1">
                  <a:tcPr marL="90000" marR="90000">
                    <a:solidFill>
                      <a:srgbClr val="729fcf"/>
                    </a:solidFill>
                  </a:tcPr>
                </a:tc>
              </a:tr>
              <a:tr h="945000">
                <a:tc>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595959"/>
                    </a:solidFill>
                  </a:tcPr>
                </a:tc>
                <a:tc>
                  <a:txBody>
                    <a:bodyPr>
                      <a:noAutofit/>
                    </a:bodyPr>
                    <a:p>
                      <a:pPr algn="ctr">
                        <a:lnSpc>
                          <a:spcPct val="100000"/>
                        </a:lnSpc>
                        <a:tabLst>
                          <a:tab algn="l" pos="0"/>
                        </a:tabLst>
                      </a:pPr>
                      <a:r>
                        <a:rPr b="0" lang="es-ES" sz="2800" spc="-1" strike="noStrike">
                          <a:solidFill>
                            <a:srgbClr val="ffffff"/>
                          </a:solidFill>
                          <a:latin typeface="Franklin Gothic Demi Cond"/>
                          <a:ea typeface="DejaVu Sans"/>
                        </a:rPr>
                        <a:t>Anifrolumab</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595959"/>
                    </a:solidFill>
                  </a:tcPr>
                </a:tc>
                <a:tc>
                  <a:txBody>
                    <a:bodyPr>
                      <a:noAutofit/>
                    </a:bodyPr>
                    <a:p>
                      <a:pPr algn="ctr">
                        <a:lnSpc>
                          <a:spcPct val="100000"/>
                        </a:lnSpc>
                        <a:tabLst>
                          <a:tab algn="l" pos="0"/>
                        </a:tabLst>
                      </a:pPr>
                      <a:r>
                        <a:rPr b="0" lang="es-ES" sz="2800" spc="-1" strike="noStrike">
                          <a:solidFill>
                            <a:srgbClr val="ffffff"/>
                          </a:solidFill>
                          <a:latin typeface="Franklin Gothic Demi Cond"/>
                          <a:ea typeface="DejaVu Sans"/>
                        </a:rPr>
                        <a:t>Placebo</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595959"/>
                    </a:solidFill>
                  </a:tcPr>
                </a:tc>
                <a:tc>
                  <a:txBody>
                    <a:bodyPr>
                      <a:noAutofit/>
                    </a:bodyPr>
                    <a:p>
                      <a:pPr algn="ctr">
                        <a:lnSpc>
                          <a:spcPct val="100000"/>
                        </a:lnSpc>
                      </a:pPr>
                      <a:r>
                        <a:rPr b="0" lang="es-ES" sz="2800" spc="-1" strike="noStrike">
                          <a:solidFill>
                            <a:srgbClr val="ffffff"/>
                          </a:solidFill>
                          <a:latin typeface="Franklin Gothic Demi Cond"/>
                          <a:ea typeface="DejaVu Sans"/>
                        </a:rPr>
                        <a:t>p</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595959"/>
                    </a:solidFill>
                  </a:tcPr>
                </a:tc>
              </a:tr>
              <a:tr h="945000">
                <a:tc>
                  <a:txBody>
                    <a:bodyPr>
                      <a:noAutofit/>
                    </a:bodyPr>
                    <a:p>
                      <a:pPr>
                        <a:lnSpc>
                          <a:spcPct val="100000"/>
                        </a:lnSpc>
                        <a:tabLst>
                          <a:tab algn="l" pos="0"/>
                        </a:tabLst>
                      </a:pPr>
                      <a:r>
                        <a:rPr b="0" lang="es-ES" sz="2800" spc="-1" strike="noStrike">
                          <a:solidFill>
                            <a:srgbClr val="000000"/>
                          </a:solidFill>
                          <a:latin typeface="Franklin Gothic Demi Cond"/>
                          <a:ea typeface="DejaVu Sans"/>
                        </a:rPr>
                        <a:t>Respuesta BICLA si firma de IFN alta</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48%</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30,7%</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0,002</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r>
              <a:tr h="945000">
                <a:tc>
                  <a:txBody>
                    <a:bodyPr>
                      <a:noAutofit/>
                    </a:bodyPr>
                    <a:p>
                      <a:pPr>
                        <a:lnSpc>
                          <a:spcPct val="100000"/>
                        </a:lnSpc>
                      </a:pPr>
                      <a:r>
                        <a:rPr b="0" lang="es-ES" sz="2800" spc="-1" strike="noStrike">
                          <a:solidFill>
                            <a:srgbClr val="000000"/>
                          </a:solidFill>
                          <a:latin typeface="Franklin Gothic Demi Cond"/>
                          <a:ea typeface="DejaVu Sans"/>
                        </a:rPr>
                        <a:t>Reducción sostenida Gc a ≤7,5 mg/d</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51,5%</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30,2%</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0,01</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r>
              <a:tr h="945000">
                <a:tc>
                  <a:txBody>
                    <a:bodyPr>
                      <a:noAutofit/>
                    </a:bodyPr>
                    <a:p>
                      <a:pPr>
                        <a:lnSpc>
                          <a:spcPct val="100000"/>
                        </a:lnSpc>
                      </a:pPr>
                      <a:r>
                        <a:rPr b="0" lang="es-ES" sz="2800" spc="-1" strike="noStrike">
                          <a:solidFill>
                            <a:srgbClr val="000000"/>
                          </a:solidFill>
                          <a:latin typeface="Franklin Gothic Demi Cond"/>
                          <a:ea typeface="DejaVu Sans"/>
                        </a:rPr>
                        <a:t>Reducción ≥50% CLASI tras 12 sem</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49%</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25%</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c>
                  <a:txBody>
                    <a:bodyPr>
                      <a:noAutofit/>
                    </a:bodyPr>
                    <a:p>
                      <a:pPr algn="ctr">
                        <a:lnSpc>
                          <a:spcPct val="100000"/>
                        </a:lnSpc>
                      </a:pPr>
                      <a:r>
                        <a:rPr b="0" lang="es-ES" sz="2800" spc="-1" strike="noStrike">
                          <a:solidFill>
                            <a:srgbClr val="000000"/>
                          </a:solidFill>
                          <a:latin typeface="Franklin Gothic Demi Cond"/>
                          <a:ea typeface="DejaVu Sans"/>
                        </a:rPr>
                        <a:t>0,04</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7e4bd"/>
                    </a:solidFill>
                  </a:tcPr>
                </a:tc>
              </a:tr>
              <a:tr h="945000">
                <a:tc>
                  <a:txBody>
                    <a:bodyPr>
                      <a:noAutofit/>
                    </a:bodyPr>
                    <a:p>
                      <a:pPr>
                        <a:lnSpc>
                          <a:spcPct val="100000"/>
                        </a:lnSpc>
                      </a:pPr>
                      <a:r>
                        <a:rPr b="0" lang="es-ES" sz="2800" spc="-1" strike="noStrike">
                          <a:solidFill>
                            <a:srgbClr val="000000"/>
                          </a:solidFill>
                          <a:latin typeface="Franklin Gothic Demi Cond"/>
                          <a:ea typeface="DejaVu Sans"/>
                        </a:rPr>
                        <a:t>Reducción ≥50% afectación articular</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noAutofit/>
                    </a:bodyPr>
                    <a:p>
                      <a:pPr algn="ctr">
                        <a:lnSpc>
                          <a:spcPct val="100000"/>
                        </a:lnSpc>
                      </a:pPr>
                      <a:r>
                        <a:rPr b="0" lang="es-ES" sz="2800" spc="-1" strike="noStrike">
                          <a:solidFill>
                            <a:srgbClr val="000000"/>
                          </a:solidFill>
                          <a:latin typeface="Franklin Gothic Demi Cond"/>
                          <a:ea typeface="DejaVu Sans"/>
                        </a:rPr>
                        <a:t>42,2%</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noAutofit/>
                    </a:bodyPr>
                    <a:p>
                      <a:pPr algn="ctr">
                        <a:lnSpc>
                          <a:spcPct val="100000"/>
                        </a:lnSpc>
                      </a:pPr>
                      <a:r>
                        <a:rPr b="0" lang="es-ES" sz="2800" spc="-1" strike="noStrike">
                          <a:solidFill>
                            <a:srgbClr val="000000"/>
                          </a:solidFill>
                          <a:latin typeface="Franklin Gothic Demi Cond"/>
                          <a:ea typeface="DejaVu Sans"/>
                        </a:rPr>
                        <a:t>37,5%</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noAutofit/>
                    </a:bodyPr>
                    <a:p>
                      <a:pPr algn="ctr">
                        <a:lnSpc>
                          <a:spcPct val="100000"/>
                        </a:lnSpc>
                      </a:pPr>
                      <a:r>
                        <a:rPr b="0" lang="es-ES" sz="2800" spc="-1" strike="noStrike">
                          <a:solidFill>
                            <a:srgbClr val="000000"/>
                          </a:solidFill>
                          <a:latin typeface="Franklin Gothic Demi Cond"/>
                          <a:ea typeface="DejaVu Sans"/>
                        </a:rPr>
                        <a:t>0,55</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r>
              <a:tr h="518400">
                <a:tc>
                  <a:txBody>
                    <a:bodyPr>
                      <a:noAutofit/>
                    </a:bodyPr>
                    <a:p>
                      <a:pPr>
                        <a:lnSpc>
                          <a:spcPct val="100000"/>
                        </a:lnSpc>
                      </a:pPr>
                      <a:r>
                        <a:rPr b="0" lang="es-ES" sz="2800" spc="-1" strike="noStrike">
                          <a:solidFill>
                            <a:srgbClr val="000000"/>
                          </a:solidFill>
                          <a:latin typeface="Franklin Gothic Demi Cond"/>
                          <a:ea typeface="DejaVu Sans"/>
                        </a:rPr>
                        <a:t>Tasa anualizada de brotes</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noAutofit/>
                    </a:bodyPr>
                    <a:p>
                      <a:pPr algn="ctr">
                        <a:lnSpc>
                          <a:spcPct val="100000"/>
                        </a:lnSpc>
                      </a:pPr>
                      <a:r>
                        <a:rPr b="0" lang="es-ES" sz="2800" spc="-1" strike="noStrike">
                          <a:solidFill>
                            <a:srgbClr val="000000"/>
                          </a:solidFill>
                          <a:latin typeface="Franklin Gothic Demi Cond"/>
                          <a:ea typeface="DejaVu Sans"/>
                        </a:rPr>
                        <a:t>0,43</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noAutofit/>
                    </a:bodyPr>
                    <a:p>
                      <a:pPr algn="ctr">
                        <a:lnSpc>
                          <a:spcPct val="100000"/>
                        </a:lnSpc>
                      </a:pPr>
                      <a:r>
                        <a:rPr b="0" lang="es-ES" sz="2800" spc="-1" strike="noStrike">
                          <a:solidFill>
                            <a:srgbClr val="000000"/>
                          </a:solidFill>
                          <a:latin typeface="Franklin Gothic Demi Cond"/>
                          <a:ea typeface="DejaVu Sans"/>
                        </a:rPr>
                        <a:t>0,64</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c>
                  <a:txBody>
                    <a:bodyPr>
                      <a:noAutofit/>
                    </a:bodyPr>
                    <a:p>
                      <a:pPr algn="ctr">
                        <a:lnSpc>
                          <a:spcPct val="100000"/>
                        </a:lnSpc>
                      </a:pPr>
                      <a:r>
                        <a:rPr b="0" lang="es-ES" sz="2800" spc="-1" strike="noStrike">
                          <a:solidFill>
                            <a:srgbClr val="000000"/>
                          </a:solidFill>
                          <a:latin typeface="Franklin Gothic Demi Cond"/>
                          <a:ea typeface="DejaVu Sans"/>
                        </a:rPr>
                        <a:t>0,08</a:t>
                      </a:r>
                      <a:endParaRPr b="0" lang="es-ES"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6b9b8"/>
                    </a:solidFill>
                  </a:tcPr>
                </a:tc>
              </a:tr>
            </a:tbl>
          </a:graphicData>
        </a:graphic>
      </p:graphicFrame>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 name="Imagen 3" descr=""/>
          <p:cNvPicPr/>
          <p:nvPr/>
        </p:nvPicPr>
        <p:blipFill>
          <a:blip r:embed="rId1"/>
          <a:stretch/>
        </p:blipFill>
        <p:spPr>
          <a:xfrm>
            <a:off x="557280" y="165960"/>
            <a:ext cx="11232000" cy="6574320"/>
          </a:xfrm>
          <a:prstGeom prst="rect">
            <a:avLst/>
          </a:prstGeom>
          <a:ln>
            <a:noFill/>
          </a:ln>
        </p:spPr>
      </p:pic>
      <p:sp>
        <p:nvSpPr>
          <p:cNvPr id="51" name="CustomShape 1"/>
          <p:cNvSpPr/>
          <p:nvPr/>
        </p:nvSpPr>
        <p:spPr>
          <a:xfrm>
            <a:off x="9485640" y="179280"/>
            <a:ext cx="2159280" cy="638280"/>
          </a:xfrm>
          <a:prstGeom prst="rect">
            <a:avLst/>
          </a:prstGeom>
          <a:solidFill>
            <a:srgbClr val="002060"/>
          </a:solidFill>
          <a:ln/>
        </p:spPr>
        <p:style>
          <a:lnRef idx="0"/>
          <a:fillRef idx="0"/>
          <a:effectRef idx="0"/>
          <a:fontRef idx="minor"/>
        </p:style>
        <p:txBody>
          <a:bodyPr lIns="90000" rIns="90000" tIns="45000" bIns="45000">
            <a:spAutoFit/>
          </a:bodyPr>
          <a:p>
            <a:pPr algn="r">
              <a:lnSpc>
                <a:spcPct val="100000"/>
              </a:lnSpc>
            </a:pPr>
            <a:r>
              <a:rPr b="0" lang="es-ES_tradnl" sz="1800" spc="-1" strike="noStrike">
                <a:solidFill>
                  <a:srgbClr val="ffffff"/>
                </a:solidFill>
                <a:latin typeface="Franklin Gothic Demi"/>
                <a:ea typeface="DejaVu Sans"/>
              </a:rPr>
              <a:t>Recomendaciones </a:t>
            </a:r>
            <a:endParaRPr b="0" lang="es-ES" sz="1800" spc="-1" strike="noStrike">
              <a:latin typeface="Arial"/>
            </a:endParaRPr>
          </a:p>
          <a:p>
            <a:pPr algn="r">
              <a:lnSpc>
                <a:spcPct val="100000"/>
              </a:lnSpc>
            </a:pPr>
            <a:r>
              <a:rPr b="0" lang="es-ES_tradnl" sz="1800" spc="-1" strike="noStrike">
                <a:solidFill>
                  <a:srgbClr val="ffffff"/>
                </a:solidFill>
                <a:latin typeface="Franklin Gothic Demi"/>
                <a:ea typeface="DejaVu Sans"/>
              </a:rPr>
              <a:t>EULAR, 2019</a:t>
            </a:r>
            <a:endParaRPr b="0" lang="es-ES" sz="1800" spc="-1" strike="noStrike">
              <a:latin typeface="Arial"/>
            </a:endParaRPr>
          </a:p>
        </p:txBody>
      </p:sp>
      <p:sp>
        <p:nvSpPr>
          <p:cNvPr id="52" name="CustomShape 2"/>
          <p:cNvSpPr/>
          <p:nvPr/>
        </p:nvSpPr>
        <p:spPr>
          <a:xfrm>
            <a:off x="6095880" y="2707920"/>
            <a:ext cx="1008000" cy="42156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s-ES" sz="1400" spc="-1" strike="noStrike">
                <a:solidFill>
                  <a:srgbClr val="ffffff"/>
                </a:solidFill>
                <a:latin typeface="Arial"/>
                <a:ea typeface="DejaVu Sans"/>
              </a:rPr>
              <a:t>LF / DP TD / IG</a:t>
            </a:r>
            <a:endParaRPr b="0" lang="es-ES" sz="1400" spc="-1" strike="noStrike">
              <a:latin typeface="Arial"/>
            </a:endParaRPr>
          </a:p>
        </p:txBody>
      </p:sp>
      <p:sp>
        <p:nvSpPr>
          <p:cNvPr id="53" name="CustomShape 3"/>
          <p:cNvSpPr/>
          <p:nvPr/>
        </p:nvSpPr>
        <p:spPr>
          <a:xfrm>
            <a:off x="7262280" y="3154320"/>
            <a:ext cx="2092320" cy="29844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s-ES" sz="1400" spc="-1" strike="noStrike">
                <a:solidFill>
                  <a:srgbClr val="ffffff"/>
                </a:solidFill>
                <a:latin typeface="Arial"/>
                <a:ea typeface="DejaVu Sans"/>
              </a:rPr>
              <a:t>BEL (NL) </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CustomShape 1"/>
          <p:cNvSpPr/>
          <p:nvPr/>
        </p:nvSpPr>
        <p:spPr>
          <a:xfrm>
            <a:off x="744120" y="926280"/>
            <a:ext cx="11050200" cy="516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800" spc="41" strike="noStrike">
                <a:solidFill>
                  <a:srgbClr val="0000cc"/>
                </a:solidFill>
                <a:latin typeface="Franklin Gothic Demi Cond"/>
                <a:ea typeface="DejaVu Sans"/>
              </a:rPr>
              <a:t>TULIP 1 y 2. Análisis de datos agrupados.</a:t>
            </a:r>
            <a:endParaRPr b="0" lang="es-ES" sz="2800" spc="-1" strike="noStrike">
              <a:latin typeface="Arial"/>
            </a:endParaRPr>
          </a:p>
        </p:txBody>
      </p:sp>
      <p:sp>
        <p:nvSpPr>
          <p:cNvPr id="179"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180" name="Imagen 7" descr=""/>
          <p:cNvPicPr/>
          <p:nvPr/>
        </p:nvPicPr>
        <p:blipFill>
          <a:blip r:embed="rId1"/>
          <a:stretch/>
        </p:blipFill>
        <p:spPr>
          <a:xfrm>
            <a:off x="93240" y="2509560"/>
            <a:ext cx="6002640" cy="3273120"/>
          </a:xfrm>
          <a:prstGeom prst="rect">
            <a:avLst/>
          </a:prstGeom>
          <a:ln>
            <a:noFill/>
          </a:ln>
        </p:spPr>
      </p:pic>
      <p:pic>
        <p:nvPicPr>
          <p:cNvPr id="181" name="Imagen 9" descr=""/>
          <p:cNvPicPr/>
          <p:nvPr/>
        </p:nvPicPr>
        <p:blipFill>
          <a:blip r:embed="rId2"/>
          <a:srcRect l="10970" t="0" r="1643" b="0"/>
          <a:stretch/>
        </p:blipFill>
        <p:spPr>
          <a:xfrm>
            <a:off x="5891760" y="2509560"/>
            <a:ext cx="6206760" cy="3421800"/>
          </a:xfrm>
          <a:prstGeom prst="rect">
            <a:avLst/>
          </a:prstGeom>
          <a:ln>
            <a:noFill/>
          </a:ln>
        </p:spPr>
      </p:pic>
      <p:sp>
        <p:nvSpPr>
          <p:cNvPr id="182" name="CustomShape 3"/>
          <p:cNvSpPr/>
          <p:nvPr/>
        </p:nvSpPr>
        <p:spPr>
          <a:xfrm>
            <a:off x="1480320" y="1977480"/>
            <a:ext cx="3372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400" spc="-1" strike="noStrike">
                <a:solidFill>
                  <a:srgbClr val="7030a0"/>
                </a:solidFill>
                <a:latin typeface="Franklin Gothic Demi Cond"/>
                <a:ea typeface="DejaVu Sans"/>
              </a:rPr>
              <a:t>Tasa anualizada de brotes</a:t>
            </a:r>
            <a:endParaRPr b="0" lang="es-ES" sz="2400" spc="-1" strike="noStrike">
              <a:latin typeface="Arial"/>
            </a:endParaRPr>
          </a:p>
        </p:txBody>
      </p:sp>
      <p:sp>
        <p:nvSpPr>
          <p:cNvPr id="183" name="CustomShape 4"/>
          <p:cNvSpPr/>
          <p:nvPr/>
        </p:nvSpPr>
        <p:spPr>
          <a:xfrm>
            <a:off x="7338600" y="1977480"/>
            <a:ext cx="365148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2400" spc="-1" strike="noStrike">
                <a:solidFill>
                  <a:srgbClr val="7030a0"/>
                </a:solidFill>
                <a:latin typeface="Franklin Gothic Demi Cond"/>
                <a:ea typeface="DejaVu Sans"/>
              </a:rPr>
              <a:t>Tiempo hasta primer brote</a:t>
            </a:r>
            <a:endParaRPr b="0" lang="es-ES" sz="24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CustomShape 1"/>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 TULIP LTE.</a:t>
            </a:r>
            <a:endParaRPr b="0" lang="es-ES" sz="3200" spc="-1" strike="noStrike">
              <a:latin typeface="Arial"/>
            </a:endParaRPr>
          </a:p>
        </p:txBody>
      </p:sp>
      <p:pic>
        <p:nvPicPr>
          <p:cNvPr id="185" name="Imagen 2" descr=""/>
          <p:cNvPicPr/>
          <p:nvPr/>
        </p:nvPicPr>
        <p:blipFill>
          <a:blip r:embed="rId1"/>
          <a:stretch/>
        </p:blipFill>
        <p:spPr>
          <a:xfrm>
            <a:off x="1800000" y="906480"/>
            <a:ext cx="8402760" cy="3334680"/>
          </a:xfrm>
          <a:prstGeom prst="rect">
            <a:avLst/>
          </a:prstGeom>
          <a:ln>
            <a:noFill/>
          </a:ln>
        </p:spPr>
      </p:pic>
      <p:pic>
        <p:nvPicPr>
          <p:cNvPr id="186" name="Imagen 4" descr=""/>
          <p:cNvPicPr/>
          <p:nvPr/>
        </p:nvPicPr>
        <p:blipFill>
          <a:blip r:embed="rId2"/>
          <a:stretch/>
        </p:blipFill>
        <p:spPr>
          <a:xfrm>
            <a:off x="2070000" y="4269960"/>
            <a:ext cx="4644720" cy="2399760"/>
          </a:xfrm>
          <a:prstGeom prst="rect">
            <a:avLst/>
          </a:prstGeom>
          <a:ln>
            <a:noFill/>
          </a:ln>
        </p:spPr>
      </p:pic>
      <p:pic>
        <p:nvPicPr>
          <p:cNvPr id="187" name="Imagen 6" descr=""/>
          <p:cNvPicPr/>
          <p:nvPr/>
        </p:nvPicPr>
        <p:blipFill>
          <a:blip r:embed="rId3"/>
          <a:srcRect l="0" t="12327" r="0" b="6850"/>
          <a:stretch/>
        </p:blipFill>
        <p:spPr>
          <a:xfrm>
            <a:off x="7297560" y="4032720"/>
            <a:ext cx="2199600" cy="250164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88" name="CustomShape 1"/>
          <p:cNvSpPr/>
          <p:nvPr/>
        </p:nvSpPr>
        <p:spPr>
          <a:xfrm>
            <a:off x="715680" y="965160"/>
            <a:ext cx="11211120" cy="2649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-RCT Fase 2, 147 pacientes, NL proliferativa.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-Intervención: SOC (GC vo + MM) +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*Régimen básico de anifrolumab mensual (BR, 300 mg).</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*Régimen intensificado de anifrolumab (IR, 900 mg ×3, luego 300 mg).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*Placebo.  </a:t>
            </a:r>
            <a:endParaRPr b="0" lang="es-ES" sz="2800" spc="-1" strike="noStrike">
              <a:latin typeface="Arial"/>
            </a:endParaRPr>
          </a:p>
        </p:txBody>
      </p:sp>
      <p:sp>
        <p:nvSpPr>
          <p:cNvPr id="189"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190" name="Imagen 2" descr=""/>
          <p:cNvPicPr/>
          <p:nvPr/>
        </p:nvPicPr>
        <p:blipFill>
          <a:blip r:embed="rId1"/>
          <a:stretch/>
        </p:blipFill>
        <p:spPr>
          <a:xfrm>
            <a:off x="0" y="3210480"/>
            <a:ext cx="12191760" cy="398052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91" name="CustomShape 1"/>
          <p:cNvSpPr/>
          <p:nvPr/>
        </p:nvSpPr>
        <p:spPr>
          <a:xfrm>
            <a:off x="715680" y="965160"/>
            <a:ext cx="11211120" cy="2649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-RCT Fase 2, 147 pacientes, NL proliferativa.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-Intervención: SOC (GC vo + MM) +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*Régimen básico de anifrolumab mensual (BR, 300 mg).</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*Régimen intensificado de anifrolumab (IR, 900 mg ×3, luego 300 mg).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*Placebo.  </a:t>
            </a:r>
            <a:endParaRPr b="0" lang="es-ES" sz="2800" spc="-1" strike="noStrike">
              <a:latin typeface="Arial"/>
            </a:endParaRPr>
          </a:p>
        </p:txBody>
      </p:sp>
      <p:sp>
        <p:nvSpPr>
          <p:cNvPr id="192"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grpSp>
        <p:nvGrpSpPr>
          <p:cNvPr id="193" name="Group 3"/>
          <p:cNvGrpSpPr/>
          <p:nvPr/>
        </p:nvGrpSpPr>
        <p:grpSpPr>
          <a:xfrm>
            <a:off x="132480" y="3210480"/>
            <a:ext cx="11926440" cy="3597120"/>
            <a:chOff x="132480" y="3210480"/>
            <a:chExt cx="11926440" cy="3597120"/>
          </a:xfrm>
        </p:grpSpPr>
        <p:pic>
          <p:nvPicPr>
            <p:cNvPr id="194" name="Imagen 3" descr=""/>
            <p:cNvPicPr/>
            <p:nvPr/>
          </p:nvPicPr>
          <p:blipFill>
            <a:blip r:embed="rId1"/>
            <a:stretch/>
          </p:blipFill>
          <p:spPr>
            <a:xfrm>
              <a:off x="132480" y="3210480"/>
              <a:ext cx="11926440" cy="3597120"/>
            </a:xfrm>
            <a:prstGeom prst="rect">
              <a:avLst/>
            </a:prstGeom>
            <a:ln>
              <a:noFill/>
            </a:ln>
          </p:spPr>
        </p:pic>
        <p:pic>
          <p:nvPicPr>
            <p:cNvPr id="195" name="Imagen 5" descr=""/>
            <p:cNvPicPr/>
            <p:nvPr/>
          </p:nvPicPr>
          <p:blipFill>
            <a:blip r:embed="rId2"/>
            <a:stretch/>
          </p:blipFill>
          <p:spPr>
            <a:xfrm>
              <a:off x="1424520" y="3268800"/>
              <a:ext cx="1675440" cy="934200"/>
            </a:xfrm>
            <a:prstGeom prst="rect">
              <a:avLst/>
            </a:prstGeom>
            <a:ln>
              <a:noFill/>
            </a:ln>
          </p:spPr>
        </p:pic>
      </p:grpSp>
      <p:sp>
        <p:nvSpPr>
          <p:cNvPr id="196" name="CustomShape 4"/>
          <p:cNvSpPr/>
          <p:nvPr/>
        </p:nvSpPr>
        <p:spPr>
          <a:xfrm>
            <a:off x="4392000" y="3736080"/>
            <a:ext cx="101952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s-ES" sz="1800" spc="-1" strike="noStrike">
                <a:solidFill>
                  <a:srgbClr val="0000cc"/>
                </a:solidFill>
                <a:latin typeface="Arial"/>
                <a:ea typeface="DejaVu Sans"/>
              </a:rPr>
              <a:t>p NS</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474840" y="965160"/>
            <a:ext cx="11451960" cy="1796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-Mujer, 53 años. LES con afectación cutáneo-articular.</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-CD. Fallo de HCQ y MTX. Intolerancia a HCQ y CF. Remisión con MF.</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-Asintomática sin ttm entre 2014 y 2016.</a:t>
            </a:r>
            <a:endParaRPr b="0" lang="es-ES" sz="2800" spc="-1" strike="noStrike">
              <a:latin typeface="Arial"/>
            </a:endParaRPr>
          </a:p>
        </p:txBody>
      </p:sp>
      <p:sp>
        <p:nvSpPr>
          <p:cNvPr id="198"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 Caso clínico.</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CustomShape 1"/>
          <p:cNvSpPr/>
          <p:nvPr/>
        </p:nvSpPr>
        <p:spPr>
          <a:xfrm>
            <a:off x="510120" y="965160"/>
            <a:ext cx="11464920" cy="4782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-Mujer, 53 años. LES con afectación cutáneo-articular.</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-CD. Fallo de HCQ y MTX. Intolerancia a HCQ y CF. Remisión con MF.</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-Asintomática sin ttm entre 2014 y 2016.</a:t>
            </a:r>
            <a:endParaRPr b="0" lang="es-ES" sz="2800" spc="-1" strike="noStrike">
              <a:latin typeface="Arial"/>
            </a:endParaRPr>
          </a:p>
          <a:p>
            <a:pPr algn="just">
              <a:lnSpc>
                <a:spcPct val="100000"/>
              </a:lnSpc>
            </a:pP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-Recaída cutánea (2016). CD dosis altas. Fallo/intolerancia de HCQ, MF, DP, TD.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-Respuesta transitoria a Igiv (+ cefalea).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-Fallo de RTX (2019)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-Inicia BL (2020). Mejoría cutánea tras asociar MF, y articular tras asociar LF. </a:t>
            </a:r>
            <a:endParaRPr b="0" lang="es-ES" sz="2800" spc="-1" strike="noStrike">
              <a:latin typeface="Arial"/>
            </a:endParaRPr>
          </a:p>
        </p:txBody>
      </p:sp>
      <p:sp>
        <p:nvSpPr>
          <p:cNvPr id="200"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 Caso clínico.</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CustomShape 1"/>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sp>
        <p:nvSpPr>
          <p:cNvPr id="202" name="CustomShape 2"/>
          <p:cNvSpPr/>
          <p:nvPr/>
        </p:nvSpPr>
        <p:spPr>
          <a:xfrm>
            <a:off x="640080" y="781200"/>
            <a:ext cx="11211120" cy="1796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-Mayo/22: Remisión (BL+MF+LF+GC). Stop GC → </a:t>
            </a:r>
            <a:r>
              <a:rPr b="0" lang="es-ES" sz="2800" spc="41" strike="noStrike">
                <a:solidFill>
                  <a:srgbClr val="0000cc"/>
                </a:solidFill>
                <a:latin typeface="Franklin Gothic Demi Cond"/>
                <a:ea typeface="DejaVu Sans"/>
              </a:rPr>
              <a:t>Recaída.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-Contención temporal con GC (DFZ &gt; 30 mg/d).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-Sept/22: </a:t>
            </a:r>
            <a:r>
              <a:rPr b="0" lang="es-ES" sz="2800" spc="41" strike="noStrike">
                <a:solidFill>
                  <a:srgbClr val="0000cc"/>
                </a:solidFill>
                <a:latin typeface="Franklin Gothic Demi Cond"/>
                <a:ea typeface="DejaVu Sans"/>
              </a:rPr>
              <a:t>Empeora.</a:t>
            </a:r>
            <a:r>
              <a:rPr b="0" lang="es-ES" sz="2800" spc="41" strike="noStrike">
                <a:solidFill>
                  <a:srgbClr val="000000"/>
                </a:solidFill>
                <a:latin typeface="Franklin Gothic Demi Cond"/>
                <a:ea typeface="DejaVu Sans"/>
              </a:rPr>
              <a:t> DFZ 120 mg/d →Bolos MP → Octubre: </a:t>
            </a:r>
            <a:r>
              <a:rPr b="0" lang="es-ES" sz="2800" spc="41" strike="noStrike">
                <a:solidFill>
                  <a:srgbClr val="0000cc"/>
                </a:solidFill>
                <a:latin typeface="Franklin Gothic Demi Cond"/>
                <a:ea typeface="DejaVu Sans"/>
              </a:rPr>
              <a:t>Ingresa.</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CustomShape 1"/>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204" name="Imagen 16" descr=""/>
          <p:cNvPicPr/>
          <p:nvPr/>
        </p:nvPicPr>
        <p:blipFill>
          <a:blip r:embed="rId1"/>
          <a:stretch/>
        </p:blipFill>
        <p:spPr>
          <a:xfrm>
            <a:off x="8404920" y="2213640"/>
            <a:ext cx="3215520" cy="4320720"/>
          </a:xfrm>
          <a:prstGeom prst="rect">
            <a:avLst/>
          </a:prstGeom>
          <a:ln>
            <a:noFill/>
          </a:ln>
        </p:spPr>
      </p:pic>
      <p:pic>
        <p:nvPicPr>
          <p:cNvPr id="205" name="Imagen 18" descr=""/>
          <p:cNvPicPr/>
          <p:nvPr/>
        </p:nvPicPr>
        <p:blipFill>
          <a:blip r:embed="rId2"/>
          <a:stretch/>
        </p:blipFill>
        <p:spPr>
          <a:xfrm>
            <a:off x="3654360" y="2619000"/>
            <a:ext cx="4444200" cy="3815280"/>
          </a:xfrm>
          <a:prstGeom prst="rect">
            <a:avLst/>
          </a:prstGeom>
          <a:ln>
            <a:noFill/>
          </a:ln>
        </p:spPr>
      </p:pic>
      <p:grpSp>
        <p:nvGrpSpPr>
          <p:cNvPr id="206" name="Group 2"/>
          <p:cNvGrpSpPr/>
          <p:nvPr/>
        </p:nvGrpSpPr>
        <p:grpSpPr>
          <a:xfrm>
            <a:off x="715680" y="2348640"/>
            <a:ext cx="2615040" cy="4356360"/>
            <a:chOff x="715680" y="2348640"/>
            <a:chExt cx="2615040" cy="4356360"/>
          </a:xfrm>
        </p:grpSpPr>
        <p:pic>
          <p:nvPicPr>
            <p:cNvPr id="207" name="Imagen 6" descr=""/>
            <p:cNvPicPr/>
            <p:nvPr/>
          </p:nvPicPr>
          <p:blipFill>
            <a:blip r:embed="rId3"/>
            <a:stretch/>
          </p:blipFill>
          <p:spPr>
            <a:xfrm>
              <a:off x="715680" y="2348640"/>
              <a:ext cx="2615040" cy="4356360"/>
            </a:xfrm>
            <a:prstGeom prst="rect">
              <a:avLst/>
            </a:prstGeom>
            <a:ln>
              <a:noFill/>
            </a:ln>
          </p:spPr>
        </p:pic>
        <p:sp>
          <p:nvSpPr>
            <p:cNvPr id="208" name="CustomShape 3"/>
            <p:cNvSpPr/>
            <p:nvPr/>
          </p:nvSpPr>
          <p:spPr>
            <a:xfrm>
              <a:off x="1266120" y="3147480"/>
              <a:ext cx="1212840" cy="281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grpSp>
      <p:sp>
        <p:nvSpPr>
          <p:cNvPr id="209" name="CustomShape 4"/>
          <p:cNvSpPr/>
          <p:nvPr/>
        </p:nvSpPr>
        <p:spPr>
          <a:xfrm>
            <a:off x="640080" y="781200"/>
            <a:ext cx="11211120" cy="1796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-Mayo/22: Remisión (BL+MF+LF+GC). Stop GC → </a:t>
            </a:r>
            <a:r>
              <a:rPr b="0" lang="es-ES" sz="2800" spc="41" strike="noStrike">
                <a:solidFill>
                  <a:srgbClr val="0000cc"/>
                </a:solidFill>
                <a:latin typeface="Franklin Gothic Demi Cond"/>
                <a:ea typeface="DejaVu Sans"/>
              </a:rPr>
              <a:t>Recaída.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-Contención temporal con GC (DFZ &gt; 30 mg/d).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-Sept/22: </a:t>
            </a:r>
            <a:r>
              <a:rPr b="0" lang="es-ES" sz="2800" spc="41" strike="noStrike">
                <a:solidFill>
                  <a:srgbClr val="0000cc"/>
                </a:solidFill>
                <a:latin typeface="Franklin Gothic Demi Cond"/>
                <a:ea typeface="DejaVu Sans"/>
              </a:rPr>
              <a:t>Empeora.</a:t>
            </a:r>
            <a:r>
              <a:rPr b="0" lang="es-ES" sz="2800" spc="41" strike="noStrike">
                <a:solidFill>
                  <a:srgbClr val="000000"/>
                </a:solidFill>
                <a:latin typeface="Franklin Gothic Demi Cond"/>
                <a:ea typeface="DejaVu Sans"/>
              </a:rPr>
              <a:t> DFZ 120 mg/d →Bolos MP → Octubre: </a:t>
            </a:r>
            <a:r>
              <a:rPr b="0" lang="es-ES" sz="2800" spc="41" strike="noStrike">
                <a:solidFill>
                  <a:srgbClr val="0000cc"/>
                </a:solidFill>
                <a:latin typeface="Franklin Gothic Demi Cond"/>
                <a:ea typeface="DejaVu Sans"/>
              </a:rPr>
              <a:t>Ingresa.</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CustomShape 1"/>
          <p:cNvSpPr/>
          <p:nvPr/>
        </p:nvSpPr>
        <p:spPr>
          <a:xfrm>
            <a:off x="715680" y="965160"/>
            <a:ext cx="11211120" cy="1796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-Adaptación del tratamiento a programa de acceso a Anifrolumab:</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Prednisona  40 mg/d + MM, 2 g/d.</a:t>
            </a:r>
            <a:endParaRPr b="0" lang="es-ES" sz="2800" spc="-1" strike="noStrike">
              <a:latin typeface="Arial"/>
            </a:endParaRPr>
          </a:p>
          <a:p>
            <a:pPr algn="just">
              <a:lnSpc>
                <a:spcPct val="100000"/>
              </a:lnSpc>
            </a:pPr>
            <a:r>
              <a:rPr b="0" lang="es-ES" sz="2800" spc="41" strike="noStrike">
                <a:solidFill>
                  <a:srgbClr val="0000cc"/>
                </a:solidFill>
                <a:latin typeface="Franklin Gothic Demi Cond"/>
                <a:ea typeface="DejaVu Sans"/>
              </a:rPr>
              <a:t>-Inicia Anifrolumab 20/12/22. </a:t>
            </a:r>
            <a:endParaRPr b="0" lang="es-ES" sz="2800" spc="-1" strike="noStrike">
              <a:latin typeface="Arial"/>
            </a:endParaRPr>
          </a:p>
        </p:txBody>
      </p:sp>
      <p:sp>
        <p:nvSpPr>
          <p:cNvPr id="211"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212" name="Imagen 2" descr=""/>
          <p:cNvPicPr/>
          <p:nvPr/>
        </p:nvPicPr>
        <p:blipFill>
          <a:blip r:embed="rId1"/>
          <a:srcRect l="4231" t="0" r="27339" b="18170"/>
          <a:stretch/>
        </p:blipFill>
        <p:spPr>
          <a:xfrm>
            <a:off x="715680" y="2336760"/>
            <a:ext cx="2725200" cy="4345200"/>
          </a:xfrm>
          <a:prstGeom prst="rect">
            <a:avLst/>
          </a:prstGeom>
          <a:ln>
            <a:noFill/>
          </a:ln>
        </p:spPr>
      </p:pic>
      <p:pic>
        <p:nvPicPr>
          <p:cNvPr id="213" name="Imagen 6" descr=""/>
          <p:cNvPicPr/>
          <p:nvPr/>
        </p:nvPicPr>
        <p:blipFill>
          <a:blip r:embed="rId2"/>
          <a:srcRect l="10803" t="0" r="17744" b="4718"/>
          <a:stretch/>
        </p:blipFill>
        <p:spPr>
          <a:xfrm>
            <a:off x="5075280" y="2336760"/>
            <a:ext cx="2439000" cy="4336920"/>
          </a:xfrm>
          <a:prstGeom prst="rect">
            <a:avLst/>
          </a:prstGeom>
          <a:ln>
            <a:noFill/>
          </a:ln>
        </p:spPr>
      </p:pic>
      <p:pic>
        <p:nvPicPr>
          <p:cNvPr id="214" name="Imagen 8" descr=""/>
          <p:cNvPicPr/>
          <p:nvPr/>
        </p:nvPicPr>
        <p:blipFill>
          <a:blip r:embed="rId3"/>
          <a:srcRect l="11581" t="0" r="15359" b="2683"/>
          <a:stretch/>
        </p:blipFill>
        <p:spPr>
          <a:xfrm>
            <a:off x="9148680" y="2336760"/>
            <a:ext cx="2478600" cy="4402080"/>
          </a:xfrm>
          <a:prstGeom prst="rect">
            <a:avLst/>
          </a:prstGeom>
          <a:ln>
            <a:noFill/>
          </a:ln>
        </p:spPr>
      </p:pic>
      <p:sp>
        <p:nvSpPr>
          <p:cNvPr id="215" name="CustomShape 3"/>
          <p:cNvSpPr/>
          <p:nvPr/>
        </p:nvSpPr>
        <p:spPr>
          <a:xfrm rot="21123600">
            <a:off x="1316160" y="3147480"/>
            <a:ext cx="1212840" cy="281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CustomShape 1"/>
          <p:cNvSpPr/>
          <p:nvPr/>
        </p:nvSpPr>
        <p:spPr>
          <a:xfrm>
            <a:off x="671400" y="866160"/>
            <a:ext cx="11211120" cy="516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cc"/>
                </a:solidFill>
                <a:latin typeface="Franklin Gothic Demi Cond"/>
                <a:ea typeface="DejaVu Sans"/>
              </a:rPr>
              <a:t>-2/Junio/23: </a:t>
            </a:r>
            <a:r>
              <a:rPr b="0" lang="es-ES" sz="2800" spc="41" strike="noStrike">
                <a:solidFill>
                  <a:srgbClr val="000000"/>
                </a:solidFill>
                <a:latin typeface="Franklin Gothic Demi Cond"/>
                <a:ea typeface="DejaVu Sans"/>
              </a:rPr>
              <a:t>MM, 2 g/d. Sin GC (22/4).</a:t>
            </a:r>
            <a:endParaRPr b="0" lang="es-ES" sz="2800" spc="-1" strike="noStrike">
              <a:latin typeface="Arial"/>
            </a:endParaRPr>
          </a:p>
        </p:txBody>
      </p:sp>
      <p:sp>
        <p:nvSpPr>
          <p:cNvPr id="217"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218" name="Imagen 2" descr=""/>
          <p:cNvPicPr/>
          <p:nvPr/>
        </p:nvPicPr>
        <p:blipFill>
          <a:blip r:embed="rId1"/>
          <a:srcRect l="4227" t="0" r="27339" b="18171"/>
          <a:stretch/>
        </p:blipFill>
        <p:spPr>
          <a:xfrm>
            <a:off x="131760" y="1869480"/>
            <a:ext cx="2725200" cy="4345200"/>
          </a:xfrm>
          <a:prstGeom prst="rect">
            <a:avLst/>
          </a:prstGeom>
          <a:ln>
            <a:noFill/>
          </a:ln>
        </p:spPr>
      </p:pic>
      <p:pic>
        <p:nvPicPr>
          <p:cNvPr id="219" name="Imagen 8" descr=""/>
          <p:cNvPicPr/>
          <p:nvPr/>
        </p:nvPicPr>
        <p:blipFill>
          <a:blip r:embed="rId2"/>
          <a:srcRect l="11573" t="0" r="15356" b="2683"/>
          <a:stretch/>
        </p:blipFill>
        <p:spPr>
          <a:xfrm>
            <a:off x="6321240" y="1869480"/>
            <a:ext cx="2478600" cy="4402080"/>
          </a:xfrm>
          <a:prstGeom prst="rect">
            <a:avLst/>
          </a:prstGeom>
          <a:ln>
            <a:noFill/>
          </a:ln>
        </p:spPr>
      </p:pic>
      <p:sp>
        <p:nvSpPr>
          <p:cNvPr id="220" name="CustomShape 3"/>
          <p:cNvSpPr/>
          <p:nvPr/>
        </p:nvSpPr>
        <p:spPr>
          <a:xfrm rot="21123600">
            <a:off x="684720" y="2567160"/>
            <a:ext cx="1212840" cy="281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pic>
        <p:nvPicPr>
          <p:cNvPr id="221" name="Imagen 3" descr=""/>
          <p:cNvPicPr/>
          <p:nvPr/>
        </p:nvPicPr>
        <p:blipFill>
          <a:blip r:embed="rId3"/>
          <a:srcRect l="8709" t="0" r="14318" b="13679"/>
          <a:stretch/>
        </p:blipFill>
        <p:spPr>
          <a:xfrm>
            <a:off x="2857320" y="1869480"/>
            <a:ext cx="2905560" cy="4345200"/>
          </a:xfrm>
          <a:prstGeom prst="rect">
            <a:avLst/>
          </a:prstGeom>
          <a:ln>
            <a:noFill/>
          </a:ln>
        </p:spPr>
      </p:pic>
      <p:pic>
        <p:nvPicPr>
          <p:cNvPr id="222" name="Imagen 5" descr=""/>
          <p:cNvPicPr/>
          <p:nvPr/>
        </p:nvPicPr>
        <p:blipFill>
          <a:blip r:embed="rId4"/>
          <a:srcRect l="5828" t="0" r="35622" b="29596"/>
          <a:stretch/>
        </p:blipFill>
        <p:spPr>
          <a:xfrm>
            <a:off x="8800200" y="1869480"/>
            <a:ext cx="2745720" cy="4402080"/>
          </a:xfrm>
          <a:prstGeom prst="rect">
            <a:avLst/>
          </a:prstGeom>
          <a:ln>
            <a:noFill/>
          </a:ln>
        </p:spPr>
      </p:pic>
      <p:sp>
        <p:nvSpPr>
          <p:cNvPr id="223" name="CustomShape 4"/>
          <p:cNvSpPr/>
          <p:nvPr/>
        </p:nvSpPr>
        <p:spPr>
          <a:xfrm rot="21261600">
            <a:off x="3588480" y="2972880"/>
            <a:ext cx="1212840" cy="281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54" name="Imagen 1" descr=""/>
          <p:cNvPicPr/>
          <p:nvPr/>
        </p:nvPicPr>
        <p:blipFill>
          <a:blip r:embed="rId1"/>
          <a:stretch/>
        </p:blipFill>
        <p:spPr>
          <a:xfrm>
            <a:off x="2049840" y="72720"/>
            <a:ext cx="8005680" cy="6784200"/>
          </a:xfrm>
          <a:prstGeom prst="rect">
            <a:avLst/>
          </a:prstGeom>
          <a:ln>
            <a:noFill/>
          </a:ln>
        </p:spPr>
      </p:pic>
      <p:pic>
        <p:nvPicPr>
          <p:cNvPr id="55" name="Imagen 5" descr=""/>
          <p:cNvPicPr/>
          <p:nvPr/>
        </p:nvPicPr>
        <p:blipFill>
          <a:blip r:embed="rId2"/>
          <a:stretch/>
        </p:blipFill>
        <p:spPr>
          <a:xfrm>
            <a:off x="2049840" y="73080"/>
            <a:ext cx="8005680" cy="6784200"/>
          </a:xfrm>
          <a:prstGeom prst="rect">
            <a:avLst/>
          </a:prstGeom>
          <a:ln>
            <a:noFill/>
          </a:ln>
        </p:spPr>
      </p:pic>
      <p:sp>
        <p:nvSpPr>
          <p:cNvPr id="56" name="CustomShape 1"/>
          <p:cNvSpPr/>
          <p:nvPr/>
        </p:nvSpPr>
        <p:spPr>
          <a:xfrm>
            <a:off x="9000000" y="5576040"/>
            <a:ext cx="2879280" cy="3639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Nikolopoulos et al, 2022</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24" name="CustomShape 1"/>
          <p:cNvSpPr/>
          <p:nvPr/>
        </p:nvSpPr>
        <p:spPr>
          <a:xfrm>
            <a:off x="671400" y="866160"/>
            <a:ext cx="11211120" cy="516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cc"/>
                </a:solidFill>
                <a:latin typeface="Franklin Gothic Demi Cond"/>
                <a:ea typeface="DejaVu Sans"/>
              </a:rPr>
              <a:t>-2/Junio/23: </a:t>
            </a:r>
            <a:r>
              <a:rPr b="0" lang="es-ES" sz="2800" spc="41" strike="noStrike">
                <a:solidFill>
                  <a:srgbClr val="000000"/>
                </a:solidFill>
                <a:latin typeface="Franklin Gothic Demi Cond"/>
                <a:ea typeface="DejaVu Sans"/>
              </a:rPr>
              <a:t>MM, 2 g/d. Sin GC (22/4).</a:t>
            </a:r>
            <a:endParaRPr b="0" lang="es-ES" sz="2800" spc="-1" strike="noStrike">
              <a:latin typeface="Arial"/>
            </a:endParaRPr>
          </a:p>
        </p:txBody>
      </p:sp>
      <p:sp>
        <p:nvSpPr>
          <p:cNvPr id="225"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Anifrolumab.</a:t>
            </a:r>
            <a:endParaRPr b="0" lang="es-ES" sz="3200" spc="-1" strike="noStrike">
              <a:latin typeface="Arial"/>
            </a:endParaRPr>
          </a:p>
        </p:txBody>
      </p:sp>
      <p:pic>
        <p:nvPicPr>
          <p:cNvPr id="226" name="Imagen 2" descr=""/>
          <p:cNvPicPr/>
          <p:nvPr/>
        </p:nvPicPr>
        <p:blipFill>
          <a:blip r:embed="rId1"/>
          <a:srcRect l="11517" t="0" r="33113" b="18170"/>
          <a:stretch/>
        </p:blipFill>
        <p:spPr>
          <a:xfrm>
            <a:off x="167040" y="2198160"/>
            <a:ext cx="1924920" cy="3793320"/>
          </a:xfrm>
          <a:prstGeom prst="rect">
            <a:avLst/>
          </a:prstGeom>
          <a:ln>
            <a:noFill/>
          </a:ln>
        </p:spPr>
      </p:pic>
      <p:pic>
        <p:nvPicPr>
          <p:cNvPr id="227" name="Imagen 8" descr=""/>
          <p:cNvPicPr/>
          <p:nvPr/>
        </p:nvPicPr>
        <p:blipFill>
          <a:blip r:embed="rId2"/>
          <a:srcRect l="11582" t="0" r="19406" b="2678"/>
          <a:stretch/>
        </p:blipFill>
        <p:spPr>
          <a:xfrm>
            <a:off x="8282880" y="2198160"/>
            <a:ext cx="2017440" cy="3793320"/>
          </a:xfrm>
          <a:prstGeom prst="rect">
            <a:avLst/>
          </a:prstGeom>
          <a:ln>
            <a:noFill/>
          </a:ln>
        </p:spPr>
      </p:pic>
      <p:sp>
        <p:nvSpPr>
          <p:cNvPr id="228" name="CustomShape 3"/>
          <p:cNvSpPr/>
          <p:nvPr/>
        </p:nvSpPr>
        <p:spPr>
          <a:xfrm rot="21123600">
            <a:off x="507600" y="2922480"/>
            <a:ext cx="1009440" cy="252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pic>
        <p:nvPicPr>
          <p:cNvPr id="229" name="Imagen 3" descr=""/>
          <p:cNvPicPr/>
          <p:nvPr/>
        </p:nvPicPr>
        <p:blipFill>
          <a:blip r:embed="rId3"/>
          <a:srcRect l="20129" t="0" r="25633" b="13680"/>
          <a:stretch/>
        </p:blipFill>
        <p:spPr>
          <a:xfrm>
            <a:off x="2092320" y="2198160"/>
            <a:ext cx="1787760" cy="3793320"/>
          </a:xfrm>
          <a:prstGeom prst="rect">
            <a:avLst/>
          </a:prstGeom>
          <a:ln>
            <a:noFill/>
          </a:ln>
        </p:spPr>
      </p:pic>
      <p:sp>
        <p:nvSpPr>
          <p:cNvPr id="230" name="CustomShape 4"/>
          <p:cNvSpPr/>
          <p:nvPr/>
        </p:nvSpPr>
        <p:spPr>
          <a:xfrm rot="21261600">
            <a:off x="2382120" y="3159720"/>
            <a:ext cx="972720" cy="24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pic>
        <p:nvPicPr>
          <p:cNvPr id="231" name="Imagen 9" descr=""/>
          <p:cNvPicPr/>
          <p:nvPr/>
        </p:nvPicPr>
        <p:blipFill>
          <a:blip r:embed="rId4"/>
          <a:srcRect l="14603" t="44" r="21011" b="7778"/>
          <a:stretch/>
        </p:blipFill>
        <p:spPr>
          <a:xfrm>
            <a:off x="4055760" y="2198160"/>
            <a:ext cx="1986840" cy="3793320"/>
          </a:xfrm>
          <a:prstGeom prst="rect">
            <a:avLst/>
          </a:prstGeom>
          <a:ln>
            <a:noFill/>
          </a:ln>
        </p:spPr>
      </p:pic>
      <p:pic>
        <p:nvPicPr>
          <p:cNvPr id="232" name="Imagen 7" descr=""/>
          <p:cNvPicPr/>
          <p:nvPr/>
        </p:nvPicPr>
        <p:blipFill>
          <a:blip r:embed="rId5"/>
          <a:srcRect l="25097" t="175" r="17060" b="22851"/>
          <a:stretch/>
        </p:blipFill>
        <p:spPr>
          <a:xfrm>
            <a:off x="6042960" y="2198160"/>
            <a:ext cx="2137680" cy="3793320"/>
          </a:xfrm>
          <a:prstGeom prst="rect">
            <a:avLst/>
          </a:prstGeom>
          <a:ln>
            <a:noFill/>
          </a:ln>
        </p:spPr>
      </p:pic>
      <p:pic>
        <p:nvPicPr>
          <p:cNvPr id="233" name="Imagen 13" descr=""/>
          <p:cNvPicPr/>
          <p:nvPr/>
        </p:nvPicPr>
        <p:blipFill>
          <a:blip r:embed="rId6"/>
          <a:srcRect l="21630" t="1018" r="38891" b="37954"/>
          <a:stretch/>
        </p:blipFill>
        <p:spPr>
          <a:xfrm>
            <a:off x="10300680" y="2198160"/>
            <a:ext cx="1840320" cy="3793320"/>
          </a:xfrm>
          <a:prstGeom prst="rect">
            <a:avLst/>
          </a:prstGeom>
          <a:ln>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CustomShape 1"/>
          <p:cNvSpPr/>
          <p:nvPr/>
        </p:nvSpPr>
        <p:spPr>
          <a:xfrm>
            <a:off x="687600" y="1047240"/>
            <a:ext cx="11076480" cy="2649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Células CAR T: Chimeric Antigen Receptor (CAR)-T cells.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-Células T autólogas diseñadas para apuntar a dianas seleccionadas.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*Gran interés en el ttm del cáncer.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*Aproximación más avanzada actual contra neoplasias CB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(CD19):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LLC, LLA y LNH. </a:t>
            </a:r>
            <a:endParaRPr b="0" lang="es-ES" sz="2800" spc="-1" strike="noStrike">
              <a:latin typeface="Arial"/>
            </a:endParaRPr>
          </a:p>
        </p:txBody>
      </p:sp>
      <p:sp>
        <p:nvSpPr>
          <p:cNvPr id="235"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Terapia CAR T.</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Imagen 69" descr=""/>
          <p:cNvPicPr/>
          <p:nvPr/>
        </p:nvPicPr>
        <p:blipFill>
          <a:blip r:embed="rId1"/>
          <a:stretch/>
        </p:blipFill>
        <p:spPr>
          <a:xfrm>
            <a:off x="1460160" y="293760"/>
            <a:ext cx="9159120" cy="6365520"/>
          </a:xfrm>
          <a:prstGeom prst="rect">
            <a:avLst/>
          </a:prstGeom>
          <a:ln>
            <a:noFill/>
          </a:ln>
        </p:spPr>
      </p:pic>
      <p:sp>
        <p:nvSpPr>
          <p:cNvPr id="237" name="CustomShape 1"/>
          <p:cNvSpPr/>
          <p:nvPr/>
        </p:nvSpPr>
        <p:spPr>
          <a:xfrm>
            <a:off x="8240760" y="6477840"/>
            <a:ext cx="3827520" cy="364680"/>
          </a:xfrm>
          <a:prstGeom prst="rect">
            <a:avLst/>
          </a:prstGeom>
          <a:noFill/>
          <a:ln>
            <a:noFill/>
          </a:ln>
        </p:spPr>
        <p:style>
          <a:lnRef idx="0"/>
          <a:fillRef idx="0"/>
          <a:effectRef idx="0"/>
          <a:fontRef idx="minor"/>
        </p:style>
        <p:txBody>
          <a:bodyPr lIns="90000" rIns="90000" tIns="45000" bIns="45000">
            <a:spAutoFit/>
          </a:bodyPr>
          <a:p>
            <a:pPr algn="r">
              <a:lnSpc>
                <a:spcPct val="100000"/>
              </a:lnSpc>
              <a:tabLst>
                <a:tab algn="l" pos="0"/>
              </a:tabLst>
            </a:pPr>
            <a:r>
              <a:rPr b="0" lang="es-ES" sz="1800" spc="-1" strike="noStrike">
                <a:solidFill>
                  <a:srgbClr val="0000cc"/>
                </a:solidFill>
                <a:latin typeface="Arial"/>
                <a:ea typeface="DejaVu Sans"/>
              </a:rPr>
              <a:t>Kiesgen et al, 2018</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CustomShape 1"/>
          <p:cNvSpPr/>
          <p:nvPr/>
        </p:nvSpPr>
        <p:spPr>
          <a:xfrm>
            <a:off x="668160" y="1045080"/>
            <a:ext cx="11271600" cy="26492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a:t>
            </a:r>
            <a:r>
              <a:rPr b="0" lang="es-ES" sz="2800" spc="41" strike="noStrike">
                <a:solidFill>
                  <a:srgbClr val="0000cc"/>
                </a:solidFill>
                <a:latin typeface="Franklin Gothic Demi Cond"/>
                <a:ea typeface="DejaVu Sans"/>
              </a:rPr>
              <a:t>Células CAR T: Chimeric Antigen Receptor (CAR)-T cells.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-Células T autólogas diseñadas para apuntar a dianas seleccionadas.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*Gran interés en el ttm del cáncer.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*Aproximación más avanzada actual contra neoplasias CB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(CD19):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LLC, LLA y LNH. </a:t>
            </a:r>
            <a:endParaRPr b="0" lang="es-ES" sz="2800" spc="-1" strike="noStrike">
              <a:latin typeface="Arial"/>
            </a:endParaRPr>
          </a:p>
        </p:txBody>
      </p:sp>
      <p:sp>
        <p:nvSpPr>
          <p:cNvPr id="239"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Terapia CAR T.</a:t>
            </a:r>
            <a:endParaRPr b="0" lang="es-ES" sz="3200" spc="-1" strike="noStrike">
              <a:latin typeface="Arial"/>
            </a:endParaRPr>
          </a:p>
        </p:txBody>
      </p:sp>
      <p:sp>
        <p:nvSpPr>
          <p:cNvPr id="240" name="CustomShape 3"/>
          <p:cNvSpPr/>
          <p:nvPr/>
        </p:nvSpPr>
        <p:spPr>
          <a:xfrm>
            <a:off x="668160" y="3429000"/>
            <a:ext cx="11271600" cy="264996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-RTX (antiCD20)</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*No depleciona completamente LB en órganos linfoides y tejidos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inflamados.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*CD20 no se expresa por plasmoblastos y CP de vida larga.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-Este escape de las CB a la depleción dificulta la reprogramación de la respuesta inmune del LES. </a:t>
            </a:r>
            <a:endParaRPr b="0" lang="es-ES" sz="28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ustomShape 1"/>
          <p:cNvSpPr/>
          <p:nvPr/>
        </p:nvSpPr>
        <p:spPr>
          <a:xfrm>
            <a:off x="828000" y="906480"/>
            <a:ext cx="11076480" cy="13694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00"/>
                </a:solidFill>
                <a:latin typeface="Franklin Gothic Demi Cond"/>
                <a:ea typeface="DejaVu Sans"/>
              </a:rPr>
              <a:t>Conceptualmente, una depleción profunda de LB y plasmoblastos en tejidos podría disparar una reprogramación inmune que permitiría cesar el ttm IS. </a:t>
            </a:r>
            <a:endParaRPr b="0" lang="es-ES" sz="2800" spc="-1" strike="noStrike">
              <a:latin typeface="Arial"/>
            </a:endParaRPr>
          </a:p>
        </p:txBody>
      </p:sp>
      <p:sp>
        <p:nvSpPr>
          <p:cNvPr id="242"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Terapia CAR T.</a:t>
            </a:r>
            <a:endParaRPr b="0" lang="es-ES" sz="3200" spc="-1" strike="noStrike">
              <a:latin typeface="Arial"/>
            </a:endParaRPr>
          </a:p>
        </p:txBody>
      </p:sp>
      <p:pic>
        <p:nvPicPr>
          <p:cNvPr id="243" name="Imagen 1" descr=""/>
          <p:cNvPicPr/>
          <p:nvPr/>
        </p:nvPicPr>
        <p:blipFill>
          <a:blip r:embed="rId1"/>
          <a:stretch/>
        </p:blipFill>
        <p:spPr>
          <a:xfrm>
            <a:off x="1583640" y="2062080"/>
            <a:ext cx="9024480" cy="4303440"/>
          </a:xfrm>
          <a:prstGeom prst="rect">
            <a:avLst/>
          </a:prstGeom>
          <a:ln>
            <a:noFill/>
          </a:ln>
        </p:spPr>
      </p:pic>
      <p:sp>
        <p:nvSpPr>
          <p:cNvPr id="244" name="CustomShape 3"/>
          <p:cNvSpPr/>
          <p:nvPr/>
        </p:nvSpPr>
        <p:spPr>
          <a:xfrm>
            <a:off x="8240760" y="6477840"/>
            <a:ext cx="3827520" cy="364680"/>
          </a:xfrm>
          <a:prstGeom prst="rect">
            <a:avLst/>
          </a:prstGeom>
          <a:noFill/>
          <a:ln>
            <a:noFill/>
          </a:ln>
        </p:spPr>
        <p:style>
          <a:lnRef idx="0"/>
          <a:fillRef idx="0"/>
          <a:effectRef idx="0"/>
          <a:fontRef idx="minor"/>
        </p:style>
        <p:txBody>
          <a:bodyPr lIns="90000" rIns="90000" tIns="45000" bIns="45000">
            <a:spAutoFit/>
          </a:bodyPr>
          <a:p>
            <a:pPr algn="r">
              <a:lnSpc>
                <a:spcPct val="100000"/>
              </a:lnSpc>
              <a:tabLst>
                <a:tab algn="l" pos="0"/>
              </a:tabLst>
            </a:pPr>
            <a:r>
              <a:rPr b="0" lang="es-ES" sz="1800" spc="-1" strike="noStrike">
                <a:solidFill>
                  <a:srgbClr val="0000cc"/>
                </a:solidFill>
                <a:latin typeface="Arial"/>
                <a:ea typeface="DejaVu Sans"/>
              </a:rPr>
              <a:t>Forsthuber T et al.,2018</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CustomShape 1"/>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Terapia CAR T.</a:t>
            </a:r>
            <a:endParaRPr b="0" lang="es-ES" sz="3200" spc="-1" strike="noStrike">
              <a:latin typeface="Arial"/>
            </a:endParaRPr>
          </a:p>
        </p:txBody>
      </p:sp>
      <p:grpSp>
        <p:nvGrpSpPr>
          <p:cNvPr id="246" name="Group 2"/>
          <p:cNvGrpSpPr/>
          <p:nvPr/>
        </p:nvGrpSpPr>
        <p:grpSpPr>
          <a:xfrm>
            <a:off x="911160" y="3914280"/>
            <a:ext cx="10198080" cy="1607040"/>
            <a:chOff x="911160" y="3914280"/>
            <a:chExt cx="10198080" cy="1607040"/>
          </a:xfrm>
        </p:grpSpPr>
        <p:pic>
          <p:nvPicPr>
            <p:cNvPr id="247" name="Imagen 3" descr=""/>
            <p:cNvPicPr/>
            <p:nvPr/>
          </p:nvPicPr>
          <p:blipFill>
            <a:blip r:embed="rId1"/>
            <a:stretch/>
          </p:blipFill>
          <p:spPr>
            <a:xfrm>
              <a:off x="911160" y="3914280"/>
              <a:ext cx="6823440" cy="1607040"/>
            </a:xfrm>
            <a:prstGeom prst="rect">
              <a:avLst/>
            </a:prstGeom>
            <a:ln>
              <a:noFill/>
            </a:ln>
          </p:spPr>
        </p:pic>
        <p:pic>
          <p:nvPicPr>
            <p:cNvPr id="248" name="Imagen 11" descr=""/>
            <p:cNvPicPr/>
            <p:nvPr/>
          </p:nvPicPr>
          <p:blipFill>
            <a:blip r:embed="rId2"/>
            <a:stretch/>
          </p:blipFill>
          <p:spPr>
            <a:xfrm>
              <a:off x="7946280" y="3929400"/>
              <a:ext cx="3162960" cy="788040"/>
            </a:xfrm>
            <a:prstGeom prst="rect">
              <a:avLst/>
            </a:prstGeom>
            <a:ln>
              <a:noFill/>
            </a:ln>
          </p:spPr>
        </p:pic>
        <p:pic>
          <p:nvPicPr>
            <p:cNvPr id="249" name="Imagen 13" descr=""/>
            <p:cNvPicPr/>
            <p:nvPr/>
          </p:nvPicPr>
          <p:blipFill>
            <a:blip r:embed="rId3"/>
            <a:stretch/>
          </p:blipFill>
          <p:spPr>
            <a:xfrm>
              <a:off x="7946280" y="4703040"/>
              <a:ext cx="2807640" cy="627840"/>
            </a:xfrm>
            <a:prstGeom prst="rect">
              <a:avLst/>
            </a:prstGeom>
            <a:ln>
              <a:noFill/>
            </a:ln>
          </p:spPr>
        </p:pic>
      </p:grpSp>
      <p:grpSp>
        <p:nvGrpSpPr>
          <p:cNvPr id="250" name="Group 3"/>
          <p:cNvGrpSpPr/>
          <p:nvPr/>
        </p:nvGrpSpPr>
        <p:grpSpPr>
          <a:xfrm>
            <a:off x="688680" y="1286640"/>
            <a:ext cx="11143440" cy="1494000"/>
            <a:chOff x="688680" y="1286640"/>
            <a:chExt cx="11143440" cy="1494000"/>
          </a:xfrm>
        </p:grpSpPr>
        <p:pic>
          <p:nvPicPr>
            <p:cNvPr id="251" name="Imagen 16" descr=""/>
            <p:cNvPicPr/>
            <p:nvPr/>
          </p:nvPicPr>
          <p:blipFill>
            <a:blip r:embed="rId4"/>
            <a:stretch/>
          </p:blipFill>
          <p:spPr>
            <a:xfrm>
              <a:off x="688680" y="1286640"/>
              <a:ext cx="10814040" cy="1494000"/>
            </a:xfrm>
            <a:prstGeom prst="rect">
              <a:avLst/>
            </a:prstGeom>
            <a:ln>
              <a:noFill/>
            </a:ln>
          </p:spPr>
        </p:pic>
        <p:pic>
          <p:nvPicPr>
            <p:cNvPr id="252" name="Imagen 18" descr=""/>
            <p:cNvPicPr/>
            <p:nvPr/>
          </p:nvPicPr>
          <p:blipFill>
            <a:blip r:embed="rId5"/>
            <a:stretch/>
          </p:blipFill>
          <p:spPr>
            <a:xfrm>
              <a:off x="7946280" y="1879560"/>
              <a:ext cx="3885840" cy="350640"/>
            </a:xfrm>
            <a:prstGeom prst="rect">
              <a:avLst/>
            </a:prstGeom>
            <a:ln>
              <a:noFill/>
            </a:ln>
          </p:spPr>
        </p:pic>
      </p:gr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CustomShape 1"/>
          <p:cNvSpPr/>
          <p:nvPr/>
        </p:nvSpPr>
        <p:spPr>
          <a:xfrm>
            <a:off x="863280" y="727560"/>
            <a:ext cx="11076480" cy="30758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cc"/>
                </a:solidFill>
                <a:latin typeface="Franklin Gothic Demi Cond"/>
                <a:ea typeface="DejaVu Sans"/>
              </a:rPr>
              <a:t>Mackensen A et al (Nature Medicine, 2022):</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-5 Pacientes, LES grave resistente.</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-SLEDAI-2K 8-16 puntos. Afectación multiorgánica: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*NL proliferativa + afectación cutánea.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*Otras: articular, muscular, serosa, hematológica, cardiaca.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-Ttm previo: GC (5), HCQ (5), MM (5), belimumab (5), CF (3), AZA (2).</a:t>
            </a:r>
            <a:endParaRPr b="0" lang="es-ES" sz="2800" spc="-1" strike="noStrike">
              <a:latin typeface="Arial"/>
            </a:endParaRPr>
          </a:p>
        </p:txBody>
      </p:sp>
      <p:sp>
        <p:nvSpPr>
          <p:cNvPr id="254" name="CustomShape 2"/>
          <p:cNvSpPr/>
          <p:nvPr/>
        </p:nvSpPr>
        <p:spPr>
          <a:xfrm>
            <a:off x="1811880" y="14400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Terapia CAR T.</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CustomShape 1"/>
          <p:cNvSpPr/>
          <p:nvPr/>
        </p:nvSpPr>
        <p:spPr>
          <a:xfrm>
            <a:off x="880920" y="748440"/>
            <a:ext cx="11076480" cy="64886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00cc"/>
                </a:solidFill>
                <a:latin typeface="Franklin Gothic Demi Cond"/>
                <a:ea typeface="DejaVu Sans"/>
              </a:rPr>
              <a:t>Mackensen A et al (Nature Medicine, 2022):</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-5 Pacientes, LES grave resistente.</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-SLEDAI-2K 8-16 puntos. Afectación multiorgánica: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*NL proliferativa + afectación cutánea.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*Otras: articular, muscular, hematológica, serosa, pulmonar, cardiaca.</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-Ttm previo: GC (5), HCQ (5), MM (5), belimumab (5), CF (3), AZA (2).</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-RESULTADOS: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*Remisión clínica y serológica (complemento, antiDNA).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*Interrupción de todo el ttm.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*Reconstitución de LB (4 meses) sin recaída (seguimiento 5-17 m):</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#A expensas de LB naive. LB memoria y PB bajos o ausentes. </a:t>
            </a:r>
            <a:endParaRPr b="0" lang="es-ES" sz="2800" spc="-1" strike="noStrike">
              <a:latin typeface="Arial"/>
            </a:endParaRPr>
          </a:p>
        </p:txBody>
      </p:sp>
      <p:sp>
        <p:nvSpPr>
          <p:cNvPr id="256" name="CustomShape 2"/>
          <p:cNvSpPr/>
          <p:nvPr/>
        </p:nvSpPr>
        <p:spPr>
          <a:xfrm>
            <a:off x="1811880" y="1648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Terapia CAR T.</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7" name="Imagen 71" descr=""/>
          <p:cNvPicPr/>
          <p:nvPr/>
        </p:nvPicPr>
        <p:blipFill>
          <a:blip r:embed="rId1"/>
          <a:stretch/>
        </p:blipFill>
        <p:spPr>
          <a:xfrm>
            <a:off x="135000" y="145800"/>
            <a:ext cx="8119800" cy="6566040"/>
          </a:xfrm>
          <a:prstGeom prst="rect">
            <a:avLst/>
          </a:prstGeom>
          <a:ln>
            <a:noFill/>
          </a:ln>
        </p:spPr>
      </p:pic>
      <p:sp>
        <p:nvSpPr>
          <p:cNvPr id="258" name="CustomShape 1"/>
          <p:cNvSpPr/>
          <p:nvPr/>
        </p:nvSpPr>
        <p:spPr>
          <a:xfrm>
            <a:off x="135000" y="6344280"/>
            <a:ext cx="2485080" cy="3646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Cuenca JA et al, 2022</a:t>
            </a:r>
            <a:endParaRPr b="0" lang="es-ES" sz="1800" spc="-1" strike="noStrike">
              <a:latin typeface="Arial"/>
            </a:endParaRPr>
          </a:p>
        </p:txBody>
      </p:sp>
      <p:graphicFrame>
        <p:nvGraphicFramePr>
          <p:cNvPr id="259" name="Table 2"/>
          <p:cNvGraphicFramePr/>
          <p:nvPr/>
        </p:nvGraphicFramePr>
        <p:xfrm>
          <a:off x="8739720" y="2057400"/>
          <a:ext cx="2930400" cy="2391120"/>
        </p:xfrm>
        <a:graphic>
          <a:graphicData uri="http://schemas.openxmlformats.org/drawingml/2006/table">
            <a:tbl>
              <a:tblPr/>
              <a:tblGrid>
                <a:gridCol w="1465200"/>
                <a:gridCol w="1465200"/>
              </a:tblGrid>
              <a:tr h="1371600">
                <a:tc gridSpan="2">
                  <a:txBody>
                    <a:bodyPr anchor="ctr">
                      <a:noAutofit/>
                    </a:bodyPr>
                    <a:p>
                      <a:pPr algn="ctr">
                        <a:lnSpc>
                          <a:spcPct val="100000"/>
                        </a:lnSpc>
                      </a:pPr>
                      <a:r>
                        <a:rPr b="0" lang="es-ES" sz="2800" spc="41" strike="noStrike">
                          <a:solidFill>
                            <a:srgbClr val="ff3300"/>
                          </a:solidFill>
                          <a:latin typeface="Franklin Gothic Demi Cond"/>
                          <a:ea typeface="DejaVu Sans"/>
                        </a:rPr>
                        <a:t>Terapia CAR T.</a:t>
                      </a:r>
                      <a:endParaRPr b="0" lang="es-ES" sz="2800" spc="-1" strike="noStrike">
                        <a:latin typeface="Arial"/>
                      </a:endParaRPr>
                    </a:p>
                    <a:p>
                      <a:pPr algn="ctr">
                        <a:lnSpc>
                          <a:spcPct val="100000"/>
                        </a:lnSpc>
                      </a:pPr>
                      <a:r>
                        <a:rPr b="0" lang="es-ES" sz="2800" spc="41" strike="noStrike">
                          <a:solidFill>
                            <a:srgbClr val="ff3300"/>
                          </a:solidFill>
                          <a:latin typeface="Franklin Gothic Demi Cond"/>
                          <a:ea typeface="DejaVu Sans"/>
                        </a:rPr>
                        <a:t>Eventos adversos</a:t>
                      </a:r>
                      <a:endParaRPr b="0" lang="es-ES" sz="2800" spc="-1" strike="noStrike">
                        <a:latin typeface="Arial"/>
                      </a:endParaRPr>
                    </a:p>
                  </a:txBody>
                  <a:tcPr marL="91440" marR="91440">
                    <a:lnL w="12240">
                      <a:solidFill>
                        <a:srgbClr val="f79646"/>
                      </a:solidFill>
                    </a:lnL>
                    <a:lnR w="12240">
                      <a:solidFill>
                        <a:srgbClr val="f79646"/>
                      </a:solidFill>
                    </a:lnR>
                    <a:lnT w="12240">
                      <a:solidFill>
                        <a:srgbClr val="f79646"/>
                      </a:solidFill>
                    </a:lnT>
                    <a:lnB w="25200">
                      <a:solidFill>
                        <a:srgbClr val="f79646"/>
                      </a:solidFill>
                    </a:lnB>
                    <a:noFill/>
                  </a:tcPr>
                </a:tc>
                <a:tc hMerge="1">
                  <a:tcPr marL="90000" marR="90000">
                    <a:solidFill>
                      <a:srgbClr val="729fcf"/>
                    </a:solidFill>
                  </a:tcPr>
                </a:tc>
              </a:tr>
              <a:tr h="45756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SLC</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3 (leve)</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r>
              <a:tr h="45756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ICANS</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No</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r>
              <a:tr h="82332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Infección</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No</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r>
            </a:tbl>
          </a:graphicData>
        </a:graphic>
      </p:graphicFrame>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CustomShape 1"/>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Terapia CAR T.</a:t>
            </a:r>
            <a:endParaRPr b="0" lang="es-ES" sz="3200" spc="-1" strike="noStrike">
              <a:latin typeface="Arial"/>
            </a:endParaRPr>
          </a:p>
        </p:txBody>
      </p:sp>
      <p:grpSp>
        <p:nvGrpSpPr>
          <p:cNvPr id="261" name="Group 2"/>
          <p:cNvGrpSpPr/>
          <p:nvPr/>
        </p:nvGrpSpPr>
        <p:grpSpPr>
          <a:xfrm>
            <a:off x="298440" y="867240"/>
            <a:ext cx="11594880" cy="1245240"/>
            <a:chOff x="298440" y="867240"/>
            <a:chExt cx="11594880" cy="1245240"/>
          </a:xfrm>
        </p:grpSpPr>
        <p:pic>
          <p:nvPicPr>
            <p:cNvPr id="262" name="Imagen 2" descr=""/>
            <p:cNvPicPr/>
            <p:nvPr/>
          </p:nvPicPr>
          <p:blipFill>
            <a:blip r:embed="rId1"/>
            <a:stretch/>
          </p:blipFill>
          <p:spPr>
            <a:xfrm>
              <a:off x="298440" y="867240"/>
              <a:ext cx="5576040" cy="1244880"/>
            </a:xfrm>
            <a:prstGeom prst="rect">
              <a:avLst/>
            </a:prstGeom>
            <a:ln>
              <a:noFill/>
            </a:ln>
          </p:spPr>
        </p:pic>
        <p:pic>
          <p:nvPicPr>
            <p:cNvPr id="263" name="Imagen 5" descr=""/>
            <p:cNvPicPr/>
            <p:nvPr/>
          </p:nvPicPr>
          <p:blipFill>
            <a:blip r:embed="rId2"/>
            <a:stretch/>
          </p:blipFill>
          <p:spPr>
            <a:xfrm>
              <a:off x="5950080" y="867240"/>
              <a:ext cx="5943240" cy="720360"/>
            </a:xfrm>
            <a:prstGeom prst="rect">
              <a:avLst/>
            </a:prstGeom>
            <a:ln>
              <a:noFill/>
            </a:ln>
          </p:spPr>
        </p:pic>
        <p:pic>
          <p:nvPicPr>
            <p:cNvPr id="264" name="Imagen 7" descr=""/>
            <p:cNvPicPr/>
            <p:nvPr/>
          </p:nvPicPr>
          <p:blipFill>
            <a:blip r:embed="rId3"/>
            <a:stretch/>
          </p:blipFill>
          <p:spPr>
            <a:xfrm>
              <a:off x="5950080" y="1809000"/>
              <a:ext cx="4403520" cy="303480"/>
            </a:xfrm>
            <a:prstGeom prst="rect">
              <a:avLst/>
            </a:prstGeom>
            <a:ln>
              <a:noFill/>
            </a:ln>
          </p:spPr>
        </p:pic>
      </p:grpSp>
      <p:graphicFrame>
        <p:nvGraphicFramePr>
          <p:cNvPr id="265" name="Table 3"/>
          <p:cNvGraphicFramePr/>
          <p:nvPr/>
        </p:nvGraphicFramePr>
        <p:xfrm>
          <a:off x="1380240" y="2349720"/>
          <a:ext cx="9407520" cy="4184640"/>
        </p:xfrm>
        <a:graphic>
          <a:graphicData uri="http://schemas.openxmlformats.org/drawingml/2006/table">
            <a:tbl>
              <a:tblPr/>
              <a:tblGrid>
                <a:gridCol w="3135600"/>
                <a:gridCol w="3135600"/>
                <a:gridCol w="3136320"/>
              </a:tblGrid>
              <a:tr h="518400">
                <a:tc>
                  <a:tcPr marL="91440" marR="91440">
                    <a:lnL w="12240">
                      <a:solidFill>
                        <a:srgbClr val="f79646"/>
                      </a:solidFill>
                    </a:lnL>
                    <a:lnR w="12240">
                      <a:solidFill>
                        <a:srgbClr val="f79646"/>
                      </a:solidFill>
                    </a:lnR>
                    <a:lnT w="12240">
                      <a:solidFill>
                        <a:srgbClr val="f79646"/>
                      </a:solidFill>
                    </a:lnT>
                    <a:lnB w="25200">
                      <a:solidFill>
                        <a:srgbClr val="f79646"/>
                      </a:solidFill>
                    </a:lnB>
                    <a:noFill/>
                  </a:tcPr>
                </a:tc>
                <a:tc>
                  <a:txBody>
                    <a:bodyPr anchor="ctr">
                      <a:noAutofit/>
                    </a:bodyPr>
                    <a:p>
                      <a:pPr algn="ctr">
                        <a:lnSpc>
                          <a:spcPct val="100000"/>
                        </a:lnSpc>
                      </a:pPr>
                      <a:r>
                        <a:rPr b="0" lang="es-ES" sz="2800" spc="-1" strike="noStrike">
                          <a:solidFill>
                            <a:srgbClr val="ff3300"/>
                          </a:solidFill>
                          <a:latin typeface="Franklin Gothic Medium Cond"/>
                          <a:ea typeface="DejaVu Sans"/>
                        </a:rPr>
                        <a:t>Basal</a:t>
                      </a:r>
                      <a:endParaRPr b="0" lang="es-ES" sz="2800" spc="-1" strike="noStrike">
                        <a:latin typeface="Arial"/>
                      </a:endParaRPr>
                    </a:p>
                  </a:txBody>
                  <a:tcPr marL="91440" marR="91440">
                    <a:lnL w="12240">
                      <a:solidFill>
                        <a:srgbClr val="f79646"/>
                      </a:solidFill>
                    </a:lnL>
                    <a:lnR w="12240">
                      <a:solidFill>
                        <a:srgbClr val="f79646"/>
                      </a:solidFill>
                    </a:lnR>
                    <a:lnT w="12240">
                      <a:solidFill>
                        <a:srgbClr val="f79646"/>
                      </a:solidFill>
                    </a:lnT>
                    <a:lnB w="25200">
                      <a:solidFill>
                        <a:srgbClr val="f79646"/>
                      </a:solidFill>
                    </a:lnB>
                    <a:noFill/>
                  </a:tcPr>
                </a:tc>
                <a:tc>
                  <a:txBody>
                    <a:bodyPr anchor="ctr">
                      <a:noAutofit/>
                    </a:bodyPr>
                    <a:p>
                      <a:pPr algn="ctr">
                        <a:lnSpc>
                          <a:spcPct val="100000"/>
                        </a:lnSpc>
                      </a:pPr>
                      <a:r>
                        <a:rPr b="0" lang="es-ES" sz="2800" spc="-1" strike="noStrike">
                          <a:solidFill>
                            <a:srgbClr val="ff3300"/>
                          </a:solidFill>
                          <a:latin typeface="Franklin Gothic Medium Cond"/>
                          <a:ea typeface="DejaVu Sans"/>
                        </a:rPr>
                        <a:t>Post-ttm</a:t>
                      </a:r>
                      <a:endParaRPr b="0" lang="es-ES" sz="2800" spc="-1" strike="noStrike">
                        <a:latin typeface="Arial"/>
                      </a:endParaRPr>
                    </a:p>
                  </a:txBody>
                  <a:tcPr marL="91440" marR="91440">
                    <a:lnL w="12240">
                      <a:solidFill>
                        <a:srgbClr val="f79646"/>
                      </a:solidFill>
                    </a:lnL>
                    <a:lnR w="12240">
                      <a:solidFill>
                        <a:srgbClr val="f79646"/>
                      </a:solidFill>
                    </a:lnR>
                    <a:lnT w="12240">
                      <a:solidFill>
                        <a:srgbClr val="f79646"/>
                      </a:solidFill>
                    </a:lnT>
                    <a:lnB w="25200">
                      <a:solidFill>
                        <a:srgbClr val="f79646"/>
                      </a:solidFill>
                    </a:lnB>
                    <a:noFill/>
                  </a:tcPr>
                </a:tc>
              </a:tr>
              <a:tr h="45756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Nº pacientes</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gridSpan="2">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7</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hMerge="1">
                  <a:tcPr marL="90000" marR="90000">
                    <a:solidFill>
                      <a:srgbClr val="729fcf"/>
                    </a:solidFill>
                  </a:tcPr>
                </a:tc>
              </a:tr>
              <a:tr h="82332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T medio seguimiento</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c gridSpan="2">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13 m (4-22)</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c hMerge="1">
                  <a:tcPr marL="90000" marR="90000">
                    <a:solidFill>
                      <a:srgbClr val="729fcf"/>
                    </a:solidFill>
                  </a:tcPr>
                </a:tc>
              </a:tr>
              <a:tr h="45756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Media SLEDAI-2K</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10 (8-16)</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0 (3 m, libres de ttm)</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r>
              <a:tr h="82332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Afectación multiorgánica</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100% (NL)</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c>
                  <a:tcPr marL="91440" marR="91440">
                    <a:lnL w="12240">
                      <a:solidFill>
                        <a:srgbClr val="f79646"/>
                      </a:solidFill>
                    </a:lnL>
                    <a:lnR w="12240">
                      <a:solidFill>
                        <a:srgbClr val="f79646"/>
                      </a:solidFill>
                    </a:lnR>
                    <a:lnT w="12240">
                      <a:solidFill>
                        <a:srgbClr val="f79646"/>
                      </a:solidFill>
                    </a:lnT>
                    <a:lnB w="12240">
                      <a:solidFill>
                        <a:srgbClr val="f79646"/>
                      </a:solidFill>
                    </a:lnB>
                    <a:noFill/>
                  </a:tcPr>
                </a:tc>
              </a:tr>
              <a:tr h="45756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Seroconversión</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100%</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solidFill>
                      <a:srgbClr val="f79646">
                        <a:alpha val="20000"/>
                      </a:srgbClr>
                    </a:solidFill>
                  </a:tcPr>
                </a:tc>
              </a:tr>
              <a:tr h="457560">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Recaídas</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c>
                  <a:tcPr marL="91440" marR="91440">
                    <a:lnL w="12240">
                      <a:solidFill>
                        <a:srgbClr val="f79646"/>
                      </a:solidFill>
                    </a:lnL>
                    <a:lnR w="12240">
                      <a:solidFill>
                        <a:srgbClr val="f79646"/>
                      </a:solidFill>
                    </a:lnR>
                    <a:lnT w="12240">
                      <a:solidFill>
                        <a:srgbClr val="f79646"/>
                      </a:solidFill>
                    </a:lnT>
                    <a:lnB w="12240">
                      <a:solidFill>
                        <a:srgbClr val="f79646"/>
                      </a:solidFill>
                    </a:lnB>
                    <a:noFill/>
                  </a:tcPr>
                </a:tc>
                <a:tc>
                  <a:txBody>
                    <a:bodyPr anchor="ctr">
                      <a:noAutofit/>
                    </a:bodyPr>
                    <a:p>
                      <a:pPr algn="ctr">
                        <a:lnSpc>
                          <a:spcPct val="100000"/>
                        </a:lnSpc>
                        <a:tabLst>
                          <a:tab algn="l" pos="0"/>
                        </a:tabLst>
                      </a:pPr>
                      <a:r>
                        <a:rPr b="0" lang="es-ES" sz="2400" spc="-1" strike="noStrike">
                          <a:solidFill>
                            <a:srgbClr val="000000"/>
                          </a:solidFill>
                          <a:latin typeface="Franklin Gothic Medium Cond"/>
                          <a:ea typeface="DejaVu Sans"/>
                        </a:rPr>
                        <a:t>0</a:t>
                      </a:r>
                      <a:endParaRPr b="0" lang="es-ES" sz="2400" spc="-1" strike="noStrike">
                        <a:latin typeface="Arial"/>
                      </a:endParaRPr>
                    </a:p>
                  </a:txBody>
                  <a:tcPr marL="91440" marR="91440">
                    <a:lnL w="12240">
                      <a:solidFill>
                        <a:srgbClr val="f79646"/>
                      </a:solidFill>
                    </a:lnL>
                    <a:lnR w="12240">
                      <a:solidFill>
                        <a:srgbClr val="f79646"/>
                      </a:solidFill>
                    </a:lnR>
                    <a:lnT w="12240">
                      <a:solidFill>
                        <a:srgbClr val="f79646"/>
                      </a:solidFill>
                    </a:lnT>
                    <a:lnB w="12240">
                      <a:solidFill>
                        <a:srgbClr val="f79646"/>
                      </a:solidFill>
                    </a:lnB>
                    <a:noFill/>
                  </a:tcPr>
                </a:tc>
              </a:tr>
            </a:tbl>
          </a:graphicData>
        </a:graphic>
      </p:graphicFrame>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7" name="CustomShape 1"/>
          <p:cNvSpPr/>
          <p:nvPr/>
        </p:nvSpPr>
        <p:spPr>
          <a:xfrm>
            <a:off x="1679400" y="-144360"/>
            <a:ext cx="303840" cy="303840"/>
          </a:xfrm>
          <a:prstGeom prst="rect">
            <a:avLst/>
          </a:prstGeom>
          <a:noFill/>
          <a:ln>
            <a:noFill/>
          </a:ln>
        </p:spPr>
        <p:style>
          <a:lnRef idx="0"/>
          <a:fillRef idx="0"/>
          <a:effectRef idx="0"/>
          <a:fontRef idx="minor"/>
        </p:style>
      </p:sp>
      <p:sp>
        <p:nvSpPr>
          <p:cNvPr id="58" name="CustomShape 2"/>
          <p:cNvSpPr/>
          <p:nvPr/>
        </p:nvSpPr>
        <p:spPr>
          <a:xfrm>
            <a:off x="1679400" y="-144360"/>
            <a:ext cx="303840" cy="303840"/>
          </a:xfrm>
          <a:prstGeom prst="rect">
            <a:avLst/>
          </a:prstGeom>
          <a:noFill/>
          <a:ln>
            <a:noFill/>
          </a:ln>
        </p:spPr>
        <p:style>
          <a:lnRef idx="0"/>
          <a:fillRef idx="0"/>
          <a:effectRef idx="0"/>
          <a:fontRef idx="minor"/>
        </p:style>
      </p:sp>
      <p:pic>
        <p:nvPicPr>
          <p:cNvPr id="59" name="Imagen 2" descr=""/>
          <p:cNvPicPr/>
          <p:nvPr/>
        </p:nvPicPr>
        <p:blipFill>
          <a:blip r:embed="rId1"/>
          <a:stretch/>
        </p:blipFill>
        <p:spPr>
          <a:xfrm>
            <a:off x="986760" y="1052640"/>
            <a:ext cx="10217520" cy="4751280"/>
          </a:xfrm>
          <a:prstGeom prst="rect">
            <a:avLst/>
          </a:prstGeom>
          <a:ln>
            <a:noFill/>
          </a:ln>
        </p:spPr>
      </p:pic>
      <p:sp>
        <p:nvSpPr>
          <p:cNvPr id="60" name="CustomShape 3"/>
          <p:cNvSpPr/>
          <p:nvPr/>
        </p:nvSpPr>
        <p:spPr>
          <a:xfrm>
            <a:off x="8472240" y="6390360"/>
            <a:ext cx="3599280" cy="3639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Lazar S &amp;  Kahlenberg JM, 2023</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66" name="CustomShape 1"/>
          <p:cNvSpPr/>
          <p:nvPr/>
        </p:nvSpPr>
        <p:spPr>
          <a:xfrm>
            <a:off x="863280" y="906480"/>
            <a:ext cx="11076480" cy="606204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0" lang="es-ES" sz="2800" spc="41" strike="noStrike">
                <a:solidFill>
                  <a:srgbClr val="006600"/>
                </a:solidFill>
                <a:latin typeface="Franklin Gothic Demi Cond"/>
                <a:ea typeface="DejaVu Sans"/>
              </a:rPr>
              <a:t>-En desarrollo:</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6600"/>
                </a:solidFill>
                <a:latin typeface="Franklin Gothic Demi Cond"/>
                <a:ea typeface="DejaVu Sans"/>
              </a:rPr>
              <a:t>*Telitacicept </a:t>
            </a:r>
            <a:r>
              <a:rPr b="0" lang="es-ES" sz="2800" spc="41" strike="noStrike">
                <a:solidFill>
                  <a:srgbClr val="000000"/>
                </a:solidFill>
                <a:latin typeface="Franklin Gothic Demi Cond"/>
                <a:ea typeface="DejaVu Sans"/>
              </a:rPr>
              <a:t>(proteína de fusión TACI-Fc). Bloquea a BAFF y APRIL,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factores su pervivencia y diferenciación de LB.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6600"/>
                </a:solidFill>
                <a:latin typeface="Franklin Gothic Demi Cond"/>
                <a:ea typeface="DejaVu Sans"/>
              </a:rPr>
              <a:t>*Dapirolizumab pegol </a:t>
            </a:r>
            <a:r>
              <a:rPr b="0" lang="es-ES" sz="2800" spc="41" strike="noStrike">
                <a:solidFill>
                  <a:srgbClr val="000000"/>
                </a:solidFill>
                <a:latin typeface="Franklin Gothic Demi Cond"/>
                <a:ea typeface="DejaVu Sans"/>
              </a:rPr>
              <a:t>(anti-CD40L). Bloquea coestimulación LT.</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6600"/>
                </a:solidFill>
                <a:latin typeface="Franklin Gothic Demi Cond"/>
                <a:ea typeface="DejaVu Sans"/>
              </a:rPr>
              <a:t>*Litifilimab </a:t>
            </a:r>
            <a:r>
              <a:rPr b="0" lang="es-ES" sz="2800" spc="41" strike="noStrike">
                <a:solidFill>
                  <a:srgbClr val="000000"/>
                </a:solidFill>
                <a:latin typeface="Franklin Gothic Demi Cond"/>
                <a:ea typeface="DejaVu Sans"/>
              </a:rPr>
              <a:t>(anti-BDCA2). Reduce producción de interferon tipo I y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otros mediadores por las CDP. </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006600"/>
                </a:solidFill>
                <a:latin typeface="Franklin Gothic Demi Cond"/>
                <a:ea typeface="DejaVu Sans"/>
              </a:rPr>
              <a:t>*Iberdomide </a:t>
            </a:r>
            <a:r>
              <a:rPr b="0" lang="es-ES" sz="2800" spc="41" strike="noStrike">
                <a:solidFill>
                  <a:srgbClr val="000000"/>
                </a:solidFill>
                <a:latin typeface="Franklin Gothic Demi Cond"/>
                <a:ea typeface="DejaVu Sans"/>
              </a:rPr>
              <a:t>promueve degradación de Ikaros y Aiolos (factores de </a:t>
            </a:r>
            <a:r>
              <a:rPr b="0" lang="es-ES" sz="2800" spc="41" strike="noStrike">
                <a:solidFill>
                  <a:srgbClr val="000000"/>
                </a:solidFill>
                <a:latin typeface="Franklin Gothic Demi Cond"/>
                <a:ea typeface="DejaVu Sans"/>
              </a:rPr>
              <a:t>	</a:t>
            </a:r>
            <a:r>
              <a:rPr b="0" lang="es-ES" sz="2800" spc="41" strike="noStrike">
                <a:solidFill>
                  <a:srgbClr val="000000"/>
                </a:solidFill>
                <a:latin typeface="Franklin Gothic Demi Cond"/>
                <a:ea typeface="DejaVu Sans"/>
              </a:rPr>
              <a:t>transcripción que inducen proliferación y diferenciación de LB).  </a:t>
            </a:r>
            <a:endParaRPr b="0" lang="es-ES" sz="2800" spc="-1" strike="noStrike">
              <a:latin typeface="Arial"/>
            </a:endParaRPr>
          </a:p>
          <a:p>
            <a:pPr algn="just">
              <a:lnSpc>
                <a:spcPct val="100000"/>
              </a:lnSpc>
            </a:pPr>
            <a:endParaRPr b="0" lang="es-ES" sz="2800" spc="-1" strike="noStrike">
              <a:latin typeface="Arial"/>
            </a:endParaRPr>
          </a:p>
          <a:p>
            <a:pPr algn="just">
              <a:lnSpc>
                <a:spcPct val="100000"/>
              </a:lnSpc>
            </a:pPr>
            <a:r>
              <a:rPr b="0" lang="es-ES" sz="2800" spc="41" strike="noStrike">
                <a:solidFill>
                  <a:srgbClr val="800000"/>
                </a:solidFill>
                <a:latin typeface="Franklin Gothic Demi Cond"/>
                <a:ea typeface="DejaVu Sans"/>
              </a:rPr>
              <a:t>-”Estancados”:</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800000"/>
                </a:solidFill>
                <a:latin typeface="Franklin Gothic Demi Cond"/>
                <a:ea typeface="DejaVu Sans"/>
              </a:rPr>
              <a:t>*Ustekinumab </a:t>
            </a:r>
            <a:r>
              <a:rPr b="0" lang="es-ES" sz="2800" spc="41" strike="noStrike">
                <a:solidFill>
                  <a:srgbClr val="000000"/>
                </a:solidFill>
                <a:latin typeface="Franklin Gothic Demi Cond"/>
                <a:ea typeface="DejaVu Sans"/>
              </a:rPr>
              <a:t>(anti-IL-12/IL-23). Fallo de EC fase 3.</a:t>
            </a:r>
            <a:endParaRPr b="0" lang="es-ES" sz="2800" spc="-1" strike="noStrike">
              <a:latin typeface="Arial"/>
            </a:endParaRPr>
          </a:p>
          <a:p>
            <a:pPr algn="just">
              <a:lnSpc>
                <a:spcPct val="100000"/>
              </a:lnSpc>
            </a:pPr>
            <a:r>
              <a:rPr b="0" lang="es-ES" sz="2800" spc="41" strike="noStrike">
                <a:solidFill>
                  <a:srgbClr val="000000"/>
                </a:solidFill>
                <a:latin typeface="Franklin Gothic Demi Cond"/>
                <a:ea typeface="DejaVu Sans"/>
              </a:rPr>
              <a:t>	</a:t>
            </a:r>
            <a:r>
              <a:rPr b="0" lang="es-ES" sz="2800" spc="41" strike="noStrike">
                <a:solidFill>
                  <a:srgbClr val="800000"/>
                </a:solidFill>
                <a:latin typeface="Franklin Gothic Demi Cond"/>
                <a:ea typeface="DejaVu Sans"/>
              </a:rPr>
              <a:t>*Baricitinib</a:t>
            </a:r>
            <a:r>
              <a:rPr b="0" lang="es-ES" sz="2800" spc="41" strike="noStrike">
                <a:solidFill>
                  <a:srgbClr val="000000"/>
                </a:solidFill>
                <a:latin typeface="Franklin Gothic Demi Cond"/>
                <a:ea typeface="DejaVu Sans"/>
              </a:rPr>
              <a:t> (JAKi). No eficacia clara en EC fase 3.</a:t>
            </a:r>
            <a:endParaRPr b="0" lang="es-ES" sz="2800" spc="-1" strike="noStrike">
              <a:latin typeface="Arial"/>
            </a:endParaRPr>
          </a:p>
        </p:txBody>
      </p:sp>
      <p:sp>
        <p:nvSpPr>
          <p:cNvPr id="267" name="CustomShape 2"/>
          <p:cNvSpPr/>
          <p:nvPr/>
        </p:nvSpPr>
        <p:spPr>
          <a:xfrm>
            <a:off x="1800000" y="323280"/>
            <a:ext cx="8568000" cy="5778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s-ES" sz="3200" spc="41" strike="noStrike">
                <a:solidFill>
                  <a:srgbClr val="ff0000"/>
                </a:solidFill>
                <a:latin typeface="Franklin Gothic Demi Cond"/>
                <a:ea typeface="DejaVu Sans"/>
              </a:rPr>
              <a:t>Otros tratamientos.</a:t>
            </a:r>
            <a:endParaRPr b="0" lang="es-ES" sz="32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8" name="Imagen 2" descr=""/>
          <p:cNvPicPr/>
          <p:nvPr/>
        </p:nvPicPr>
        <p:blipFill>
          <a:blip r:embed="rId1"/>
          <a:stretch/>
        </p:blipFill>
        <p:spPr>
          <a:xfrm>
            <a:off x="1919520" y="283320"/>
            <a:ext cx="8042400" cy="6290640"/>
          </a:xfrm>
          <a:prstGeom prst="rect">
            <a:avLst/>
          </a:prstGeom>
          <a:ln>
            <a:noFill/>
          </a:ln>
        </p:spPr>
      </p:pic>
      <p:sp>
        <p:nvSpPr>
          <p:cNvPr id="269" name="CustomShape 1"/>
          <p:cNvSpPr/>
          <p:nvPr/>
        </p:nvSpPr>
        <p:spPr>
          <a:xfrm>
            <a:off x="8472240" y="6390360"/>
            <a:ext cx="3599280" cy="3639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Lazar S &amp;  Kahlenberg JM, 2023</a:t>
            </a:r>
            <a:endParaRPr b="0" lang="es-ES" sz="1800" spc="-1" strike="noStrike">
              <a:latin typeface="Arial"/>
            </a:endParaRPr>
          </a:p>
        </p:txBody>
      </p:sp>
      <p:sp>
        <p:nvSpPr>
          <p:cNvPr id="270" name="CustomShape 2"/>
          <p:cNvSpPr/>
          <p:nvPr/>
        </p:nvSpPr>
        <p:spPr>
          <a:xfrm>
            <a:off x="8782200" y="1439640"/>
            <a:ext cx="1179720" cy="275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300" spc="-1" strike="noStrike">
                <a:solidFill>
                  <a:srgbClr val="000000"/>
                </a:solidFill>
                <a:latin typeface="Franklin Gothic Medium Cond"/>
                <a:ea typeface="DejaVu Sans"/>
              </a:rPr>
              <a:t>Obinutuzumab</a:t>
            </a:r>
            <a:endParaRPr b="0" lang="es-ES" sz="1300" spc="-1" strike="noStrike">
              <a:latin typeface="Arial"/>
            </a:endParaRPr>
          </a:p>
        </p:txBody>
      </p:sp>
      <p:sp>
        <p:nvSpPr>
          <p:cNvPr id="271" name="CustomShape 3"/>
          <p:cNvSpPr/>
          <p:nvPr/>
        </p:nvSpPr>
        <p:spPr>
          <a:xfrm>
            <a:off x="8435160" y="600480"/>
            <a:ext cx="1179720" cy="275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300" spc="-1" strike="noStrike">
                <a:solidFill>
                  <a:srgbClr val="000000"/>
                </a:solidFill>
                <a:latin typeface="Franklin Gothic Medium Cond"/>
                <a:ea typeface="DejaVu Sans"/>
              </a:rPr>
              <a:t>Células CAR-T</a:t>
            </a:r>
            <a:endParaRPr b="0" lang="es-ES" sz="1300" spc="-1" strike="noStrike">
              <a:latin typeface="Arial"/>
            </a:endParaRPr>
          </a:p>
        </p:txBody>
      </p:sp>
      <p:sp>
        <p:nvSpPr>
          <p:cNvPr id="272" name="CustomShape 4"/>
          <p:cNvSpPr/>
          <p:nvPr/>
        </p:nvSpPr>
        <p:spPr>
          <a:xfrm>
            <a:off x="7829280" y="3545280"/>
            <a:ext cx="1013760" cy="3420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400" spc="-1" strike="noStrike">
                <a:solidFill>
                  <a:srgbClr val="006600"/>
                </a:solidFill>
                <a:latin typeface="Franklin Gothic Demi Cond"/>
                <a:ea typeface="DejaVu Sans"/>
              </a:rPr>
              <a:t>Telitacicept</a:t>
            </a:r>
            <a:endParaRPr b="0" lang="es-ES" sz="1400" spc="-1" strike="noStrike">
              <a:latin typeface="Arial"/>
            </a:endParaRPr>
          </a:p>
        </p:txBody>
      </p:sp>
      <p:sp>
        <p:nvSpPr>
          <p:cNvPr id="273" name="CustomShape 5"/>
          <p:cNvSpPr/>
          <p:nvPr/>
        </p:nvSpPr>
        <p:spPr>
          <a:xfrm>
            <a:off x="7742160" y="852120"/>
            <a:ext cx="328680" cy="216360"/>
          </a:xfrm>
          <a:prstGeom prst="triangle">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p:style>
      </p:sp>
      <p:grpSp>
        <p:nvGrpSpPr>
          <p:cNvPr id="274" name="Group 6"/>
          <p:cNvGrpSpPr/>
          <p:nvPr/>
        </p:nvGrpSpPr>
        <p:grpSpPr>
          <a:xfrm>
            <a:off x="6320160" y="1635480"/>
            <a:ext cx="290160" cy="373680"/>
            <a:chOff x="6320160" y="1635480"/>
            <a:chExt cx="290160" cy="373680"/>
          </a:xfrm>
        </p:grpSpPr>
        <p:sp>
          <p:nvSpPr>
            <p:cNvPr id="275" name="Line 7"/>
            <p:cNvSpPr/>
            <p:nvPr/>
          </p:nvSpPr>
          <p:spPr>
            <a:xfrm>
              <a:off x="6320160" y="1635480"/>
              <a:ext cx="220320" cy="35028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76" name="Line 8"/>
            <p:cNvSpPr/>
            <p:nvPr/>
          </p:nvSpPr>
          <p:spPr>
            <a:xfrm flipV="1">
              <a:off x="6511680" y="1936440"/>
              <a:ext cx="98640" cy="72720"/>
            </a:xfrm>
            <a:prstGeom prst="line">
              <a:avLst/>
            </a:prstGeom>
            <a:ln>
              <a:solidFill>
                <a:schemeClr val="tx1"/>
              </a:solidFill>
            </a:ln>
          </p:spPr>
          <p:style>
            <a:lnRef idx="1">
              <a:schemeClr val="accent1"/>
            </a:lnRef>
            <a:fillRef idx="0">
              <a:schemeClr val="accent1"/>
            </a:fillRef>
            <a:effectRef idx="0">
              <a:schemeClr val="accent1"/>
            </a:effectRef>
            <a:fontRef idx="minor"/>
          </p:style>
        </p:sp>
      </p:grpSp>
      <p:sp>
        <p:nvSpPr>
          <p:cNvPr id="277" name="CustomShape 9"/>
          <p:cNvSpPr/>
          <p:nvPr/>
        </p:nvSpPr>
        <p:spPr>
          <a:xfrm>
            <a:off x="7862760" y="998280"/>
            <a:ext cx="571680" cy="3276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400" spc="-1" strike="noStrike">
                <a:solidFill>
                  <a:srgbClr val="000000"/>
                </a:solidFill>
                <a:latin typeface="Franklin Gothic Medium Cond"/>
                <a:ea typeface="DejaVu Sans"/>
              </a:rPr>
              <a:t>CD19</a:t>
            </a:r>
            <a:endParaRPr b="0" lang="es-ES" sz="1400" spc="-1" strike="noStrike">
              <a:latin typeface="Arial"/>
            </a:endParaRPr>
          </a:p>
        </p:txBody>
      </p:sp>
      <p:sp>
        <p:nvSpPr>
          <p:cNvPr id="278" name="CustomShape 10"/>
          <p:cNvSpPr/>
          <p:nvPr/>
        </p:nvSpPr>
        <p:spPr>
          <a:xfrm>
            <a:off x="6095880" y="361440"/>
            <a:ext cx="960120" cy="316800"/>
          </a:xfrm>
          <a:prstGeom prst="rect">
            <a:avLst/>
          </a:prstGeom>
          <a:solidFill>
            <a:schemeClr val="bg1"/>
          </a:solidFill>
          <a:ln>
            <a:noFill/>
          </a:ln>
        </p:spPr>
        <p:style>
          <a:lnRef idx="0"/>
          <a:fillRef idx="0"/>
          <a:effectRef idx="0"/>
          <a:fontRef idx="minor"/>
        </p:style>
        <p:txBody>
          <a:bodyPr lIns="90000" rIns="90000" tIns="45000" bIns="45000">
            <a:noAutofit/>
          </a:bodyPr>
          <a:p>
            <a:pPr algn="just">
              <a:lnSpc>
                <a:spcPct val="100000"/>
              </a:lnSpc>
            </a:pPr>
            <a:r>
              <a:rPr b="0" lang="es-ES" sz="1400" spc="41" strike="noStrike">
                <a:solidFill>
                  <a:srgbClr val="006600"/>
                </a:solidFill>
                <a:latin typeface="Franklin Gothic Demi Cond"/>
                <a:ea typeface="DejaVu Sans"/>
              </a:rPr>
              <a:t>Litifilimab</a:t>
            </a:r>
            <a:endParaRPr b="0" lang="es-ES" sz="1400" spc="-1" strike="noStrike">
              <a:latin typeface="Arial"/>
            </a:endParaRPr>
          </a:p>
        </p:txBody>
      </p:sp>
      <p:sp>
        <p:nvSpPr>
          <p:cNvPr id="279" name="CustomShape 11"/>
          <p:cNvSpPr/>
          <p:nvPr/>
        </p:nvSpPr>
        <p:spPr>
          <a:xfrm>
            <a:off x="5388480" y="1309680"/>
            <a:ext cx="1353240" cy="316800"/>
          </a:xfrm>
          <a:prstGeom prst="rect">
            <a:avLst/>
          </a:prstGeom>
          <a:noFill/>
          <a:ln>
            <a:noFill/>
          </a:ln>
        </p:spPr>
        <p:style>
          <a:lnRef idx="0"/>
          <a:fillRef idx="0"/>
          <a:effectRef idx="0"/>
          <a:fontRef idx="minor"/>
        </p:style>
        <p:txBody>
          <a:bodyPr lIns="90000" rIns="90000" tIns="45000" bIns="45000">
            <a:noAutofit/>
          </a:bodyPr>
          <a:p>
            <a:pPr algn="just">
              <a:lnSpc>
                <a:spcPct val="100000"/>
              </a:lnSpc>
            </a:pPr>
            <a:r>
              <a:rPr b="0" lang="es-ES" sz="1400" spc="41" strike="noStrike">
                <a:solidFill>
                  <a:srgbClr val="006600"/>
                </a:solidFill>
                <a:latin typeface="Franklin Gothic Demi Cond"/>
                <a:ea typeface="DejaVu Sans"/>
              </a:rPr>
              <a:t>Dapirolizumab</a:t>
            </a:r>
            <a:endParaRPr b="0" lang="es-ES" sz="1400" spc="-1" strike="noStrike">
              <a:latin typeface="Arial"/>
            </a:endParaRPr>
          </a:p>
        </p:txBody>
      </p:sp>
      <p:sp>
        <p:nvSpPr>
          <p:cNvPr id="280" name="CustomShape 12"/>
          <p:cNvSpPr/>
          <p:nvPr/>
        </p:nvSpPr>
        <p:spPr>
          <a:xfrm>
            <a:off x="8555400" y="2009160"/>
            <a:ext cx="1013760" cy="382680"/>
          </a:xfrm>
          <a:prstGeom prst="rect">
            <a:avLst/>
          </a:prstGeom>
          <a:solidFill>
            <a:schemeClr val="bg1"/>
          </a:solidFill>
          <a:ln>
            <a:noFill/>
          </a:ln>
        </p:spPr>
        <p:style>
          <a:lnRef idx="0"/>
          <a:fillRef idx="0"/>
          <a:effectRef idx="0"/>
          <a:fontRef idx="minor"/>
        </p:style>
        <p:txBody>
          <a:bodyPr lIns="90000" rIns="90000" tIns="45000" bIns="45000">
            <a:noAutofit/>
          </a:bodyPr>
          <a:p>
            <a:pPr algn="just">
              <a:lnSpc>
                <a:spcPct val="100000"/>
              </a:lnSpc>
            </a:pPr>
            <a:r>
              <a:rPr b="0" lang="es-ES" sz="1400" spc="41" strike="noStrike">
                <a:solidFill>
                  <a:srgbClr val="006600"/>
                </a:solidFill>
                <a:latin typeface="Franklin Gothic Demi Cond"/>
                <a:ea typeface="DejaVu Sans"/>
              </a:rPr>
              <a:t>Iberdomide</a:t>
            </a:r>
            <a:endParaRPr b="0" lang="es-ES" sz="1400" spc="-1" strike="noStrike">
              <a:latin typeface="Arial"/>
            </a:endParaRPr>
          </a:p>
        </p:txBody>
      </p:sp>
      <p:grpSp>
        <p:nvGrpSpPr>
          <p:cNvPr id="281" name="Group 13"/>
          <p:cNvGrpSpPr/>
          <p:nvPr/>
        </p:nvGrpSpPr>
        <p:grpSpPr>
          <a:xfrm>
            <a:off x="7286760" y="1356120"/>
            <a:ext cx="1293840" cy="844560"/>
            <a:chOff x="7286760" y="1356120"/>
            <a:chExt cx="1293840" cy="844560"/>
          </a:xfrm>
        </p:grpSpPr>
        <p:sp>
          <p:nvSpPr>
            <p:cNvPr id="282" name="Line 14"/>
            <p:cNvSpPr/>
            <p:nvPr/>
          </p:nvSpPr>
          <p:spPr>
            <a:xfrm flipH="1" flipV="1">
              <a:off x="7317360" y="1391400"/>
              <a:ext cx="1263240" cy="80928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83" name="Line 15"/>
            <p:cNvSpPr/>
            <p:nvPr/>
          </p:nvSpPr>
          <p:spPr>
            <a:xfrm flipH="1">
              <a:off x="7286760" y="1356120"/>
              <a:ext cx="41040" cy="114840"/>
            </a:xfrm>
            <a:prstGeom prst="line">
              <a:avLst/>
            </a:prstGeom>
            <a:ln>
              <a:solidFill>
                <a:schemeClr val="tx1"/>
              </a:solidFill>
            </a:ln>
          </p:spPr>
          <p:style>
            <a:lnRef idx="1">
              <a:schemeClr val="accent1"/>
            </a:lnRef>
            <a:fillRef idx="0">
              <a:schemeClr val="accent1"/>
            </a:fillRef>
            <a:effectRef idx="0">
              <a:schemeClr val="accent1"/>
            </a:effectRef>
            <a:fontRef idx="minor"/>
          </p:style>
        </p:sp>
      </p:grpSp>
      <p:sp>
        <p:nvSpPr>
          <p:cNvPr id="284" name="CustomShape 16"/>
          <p:cNvSpPr/>
          <p:nvPr/>
        </p:nvSpPr>
        <p:spPr>
          <a:xfrm flipH="1">
            <a:off x="1536840" y="1309680"/>
            <a:ext cx="45360" cy="12996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p:style>
      </p:sp>
      <p:sp>
        <p:nvSpPr>
          <p:cNvPr id="285" name="CustomShape 17"/>
          <p:cNvSpPr/>
          <p:nvPr/>
        </p:nvSpPr>
        <p:spPr>
          <a:xfrm flipH="1">
            <a:off x="1689120" y="1461960"/>
            <a:ext cx="45360" cy="12996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p:style>
      </p:sp>
      <p:sp>
        <p:nvSpPr>
          <p:cNvPr id="286" name="CustomShape 18"/>
          <p:cNvSpPr/>
          <p:nvPr/>
        </p:nvSpPr>
        <p:spPr>
          <a:xfrm flipH="1">
            <a:off x="1841760" y="1614600"/>
            <a:ext cx="45360" cy="12996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p:style>
      </p:sp>
      <p:sp>
        <p:nvSpPr>
          <p:cNvPr id="287" name="CustomShape 19"/>
          <p:cNvSpPr/>
          <p:nvPr/>
        </p:nvSpPr>
        <p:spPr>
          <a:xfrm flipH="1">
            <a:off x="1712160" y="1290960"/>
            <a:ext cx="45360" cy="12996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p:style>
      </p:sp>
      <p:sp>
        <p:nvSpPr>
          <p:cNvPr id="288" name="CustomShape 20"/>
          <p:cNvSpPr/>
          <p:nvPr/>
        </p:nvSpPr>
        <p:spPr>
          <a:xfrm flipH="1">
            <a:off x="1536840" y="1496520"/>
            <a:ext cx="45360" cy="129960"/>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p:style>
      </p:sp>
      <p:sp>
        <p:nvSpPr>
          <p:cNvPr id="289" name="CustomShape 21"/>
          <p:cNvSpPr/>
          <p:nvPr/>
        </p:nvSpPr>
        <p:spPr>
          <a:xfrm flipH="1">
            <a:off x="1447560" y="1745640"/>
            <a:ext cx="45360" cy="129960"/>
          </a:xfrm>
          <a:prstGeom prst="flowChartConnector">
            <a:avLst/>
          </a:prstGeom>
          <a:solidFill>
            <a:srgbClr val="ff3300"/>
          </a:solidFill>
          <a:ln>
            <a:noFill/>
          </a:ln>
        </p:spPr>
        <p:style>
          <a:lnRef idx="2">
            <a:schemeClr val="accent1">
              <a:shade val="50000"/>
            </a:schemeClr>
          </a:lnRef>
          <a:fillRef idx="1">
            <a:schemeClr val="accent1"/>
          </a:fillRef>
          <a:effectRef idx="0">
            <a:schemeClr val="accent1"/>
          </a:effectRef>
          <a:fontRef idx="minor"/>
        </p:style>
      </p:sp>
      <p:sp>
        <p:nvSpPr>
          <p:cNvPr id="290" name="CustomShape 22"/>
          <p:cNvSpPr/>
          <p:nvPr/>
        </p:nvSpPr>
        <p:spPr>
          <a:xfrm flipH="1">
            <a:off x="1571040" y="1679400"/>
            <a:ext cx="45360" cy="129960"/>
          </a:xfrm>
          <a:prstGeom prst="flowChartConnector">
            <a:avLst/>
          </a:prstGeom>
          <a:solidFill>
            <a:srgbClr val="ff3300"/>
          </a:solidFill>
          <a:ln>
            <a:noFill/>
          </a:ln>
        </p:spPr>
        <p:style>
          <a:lnRef idx="2">
            <a:schemeClr val="accent1">
              <a:shade val="50000"/>
            </a:schemeClr>
          </a:lnRef>
          <a:fillRef idx="1">
            <a:schemeClr val="accent1"/>
          </a:fillRef>
          <a:effectRef idx="0">
            <a:schemeClr val="accent1"/>
          </a:effectRef>
          <a:fontRef idx="minor"/>
        </p:style>
      </p:sp>
      <p:sp>
        <p:nvSpPr>
          <p:cNvPr id="291" name="CustomShape 23"/>
          <p:cNvSpPr/>
          <p:nvPr/>
        </p:nvSpPr>
        <p:spPr>
          <a:xfrm flipH="1">
            <a:off x="1536840" y="1862280"/>
            <a:ext cx="45360" cy="129960"/>
          </a:xfrm>
          <a:prstGeom prst="flowChartConnector">
            <a:avLst/>
          </a:prstGeom>
          <a:solidFill>
            <a:srgbClr val="ff3300"/>
          </a:solidFill>
          <a:ln>
            <a:noFill/>
          </a:ln>
        </p:spPr>
        <p:style>
          <a:lnRef idx="2">
            <a:schemeClr val="accent1">
              <a:shade val="50000"/>
            </a:schemeClr>
          </a:lnRef>
          <a:fillRef idx="1">
            <a:schemeClr val="accent1"/>
          </a:fillRef>
          <a:effectRef idx="0">
            <a:schemeClr val="accent1"/>
          </a:effectRef>
          <a:fontRef idx="minor"/>
        </p:style>
      </p:sp>
      <p:sp>
        <p:nvSpPr>
          <p:cNvPr id="292" name="CustomShape 24"/>
          <p:cNvSpPr/>
          <p:nvPr/>
        </p:nvSpPr>
        <p:spPr>
          <a:xfrm flipH="1">
            <a:off x="1660680" y="1842840"/>
            <a:ext cx="45360" cy="129960"/>
          </a:xfrm>
          <a:prstGeom prst="flowChartConnector">
            <a:avLst/>
          </a:prstGeom>
          <a:solidFill>
            <a:srgbClr val="ff3300"/>
          </a:solidFill>
          <a:ln>
            <a:noFill/>
          </a:ln>
        </p:spPr>
        <p:style>
          <a:lnRef idx="2">
            <a:schemeClr val="accent1">
              <a:shade val="50000"/>
            </a:schemeClr>
          </a:lnRef>
          <a:fillRef idx="1">
            <a:schemeClr val="accent1"/>
          </a:fillRef>
          <a:effectRef idx="0">
            <a:schemeClr val="accent1"/>
          </a:effectRef>
          <a:fontRef idx="minor"/>
        </p:style>
      </p:sp>
      <p:sp>
        <p:nvSpPr>
          <p:cNvPr id="293" name="CustomShape 25"/>
          <p:cNvSpPr/>
          <p:nvPr/>
        </p:nvSpPr>
        <p:spPr>
          <a:xfrm>
            <a:off x="988560" y="1318320"/>
            <a:ext cx="514080" cy="432720"/>
          </a:xfrm>
          <a:prstGeom prst="rect">
            <a:avLst/>
          </a:prstGeom>
          <a:solidFill>
            <a:schemeClr val="bg1"/>
          </a:solidFill>
          <a:ln>
            <a:noFill/>
          </a:ln>
        </p:spPr>
        <p:style>
          <a:lnRef idx="0"/>
          <a:fillRef idx="0"/>
          <a:effectRef idx="0"/>
          <a:fontRef idx="minor"/>
        </p:style>
        <p:txBody>
          <a:bodyPr lIns="90000" rIns="90000" tIns="45000" bIns="45000">
            <a:noAutofit/>
          </a:bodyPr>
          <a:p>
            <a:pPr algn="just">
              <a:lnSpc>
                <a:spcPct val="100000"/>
              </a:lnSpc>
            </a:pPr>
            <a:r>
              <a:rPr b="0" lang="es-ES" sz="1400" spc="41" strike="noStrike">
                <a:solidFill>
                  <a:srgbClr val="000000"/>
                </a:solidFill>
                <a:latin typeface="Franklin Gothic Demi Cond"/>
                <a:ea typeface="DejaVu Sans"/>
              </a:rPr>
              <a:t>IL12</a:t>
            </a:r>
            <a:endParaRPr b="0" lang="es-ES" sz="1400" spc="-1" strike="noStrike">
              <a:latin typeface="Arial"/>
            </a:endParaRPr>
          </a:p>
        </p:txBody>
      </p:sp>
      <p:sp>
        <p:nvSpPr>
          <p:cNvPr id="294" name="CustomShape 26"/>
          <p:cNvSpPr/>
          <p:nvPr/>
        </p:nvSpPr>
        <p:spPr>
          <a:xfrm>
            <a:off x="996480" y="1626840"/>
            <a:ext cx="514080" cy="432720"/>
          </a:xfrm>
          <a:prstGeom prst="rect">
            <a:avLst/>
          </a:prstGeom>
          <a:solidFill>
            <a:schemeClr val="bg1"/>
          </a:solidFill>
          <a:ln>
            <a:noFill/>
          </a:ln>
        </p:spPr>
        <p:style>
          <a:lnRef idx="0"/>
          <a:fillRef idx="0"/>
          <a:effectRef idx="0"/>
          <a:fontRef idx="minor"/>
        </p:style>
        <p:txBody>
          <a:bodyPr lIns="90000" rIns="90000" tIns="45000" bIns="45000">
            <a:noAutofit/>
          </a:bodyPr>
          <a:p>
            <a:pPr algn="just">
              <a:lnSpc>
                <a:spcPct val="100000"/>
              </a:lnSpc>
            </a:pPr>
            <a:r>
              <a:rPr b="0" lang="es-ES" sz="1400" spc="41" strike="noStrike">
                <a:solidFill>
                  <a:srgbClr val="000000"/>
                </a:solidFill>
                <a:latin typeface="Franklin Gothic Demi Cond"/>
                <a:ea typeface="DejaVu Sans"/>
              </a:rPr>
              <a:t>IL23</a:t>
            </a:r>
            <a:endParaRPr b="0" lang="es-ES" sz="1400" spc="-1" strike="noStrike">
              <a:latin typeface="Arial"/>
            </a:endParaRPr>
          </a:p>
        </p:txBody>
      </p:sp>
      <p:sp>
        <p:nvSpPr>
          <p:cNvPr id="295" name="CustomShape 27"/>
          <p:cNvSpPr/>
          <p:nvPr/>
        </p:nvSpPr>
        <p:spPr>
          <a:xfrm>
            <a:off x="1616760" y="2715840"/>
            <a:ext cx="1202400" cy="129960"/>
          </a:xfrm>
          <a:prstGeom prst="rect">
            <a:avLst/>
          </a:prstGeom>
          <a:solidFill>
            <a:schemeClr val="bg1"/>
          </a:solidFill>
          <a:ln>
            <a:noFill/>
          </a:ln>
        </p:spPr>
        <p:style>
          <a:lnRef idx="0"/>
          <a:fillRef idx="0"/>
          <a:effectRef idx="0"/>
          <a:fontRef idx="minor"/>
        </p:style>
        <p:txBody>
          <a:bodyPr lIns="90000" rIns="90000" tIns="45000" bIns="45000">
            <a:noAutofit/>
          </a:bodyPr>
          <a:p>
            <a:pPr algn="just">
              <a:lnSpc>
                <a:spcPct val="100000"/>
              </a:lnSpc>
            </a:pPr>
            <a:r>
              <a:rPr b="0" lang="es-ES" sz="1400" spc="41" strike="noStrike">
                <a:solidFill>
                  <a:srgbClr val="ff0000"/>
                </a:solidFill>
                <a:latin typeface="Franklin Gothic Demi Cond"/>
                <a:ea typeface="DejaVu Sans"/>
              </a:rPr>
              <a:t>Ustekinumab</a:t>
            </a:r>
            <a:endParaRPr b="0" lang="es-ES" sz="1400" spc="-1" strike="noStrike">
              <a:latin typeface="Arial"/>
            </a:endParaRPr>
          </a:p>
        </p:txBody>
      </p:sp>
      <p:grpSp>
        <p:nvGrpSpPr>
          <p:cNvPr id="296" name="Group 28"/>
          <p:cNvGrpSpPr/>
          <p:nvPr/>
        </p:nvGrpSpPr>
        <p:grpSpPr>
          <a:xfrm>
            <a:off x="8053920" y="738360"/>
            <a:ext cx="404280" cy="224280"/>
            <a:chOff x="8053920" y="738360"/>
            <a:chExt cx="404280" cy="224280"/>
          </a:xfrm>
        </p:grpSpPr>
        <p:sp>
          <p:nvSpPr>
            <p:cNvPr id="297" name="Line 29"/>
            <p:cNvSpPr/>
            <p:nvPr/>
          </p:nvSpPr>
          <p:spPr>
            <a:xfrm flipH="1">
              <a:off x="8071200" y="738360"/>
              <a:ext cx="387000" cy="1461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298" name="Line 30"/>
            <p:cNvSpPr/>
            <p:nvPr/>
          </p:nvSpPr>
          <p:spPr>
            <a:xfrm>
              <a:off x="8053920" y="851760"/>
              <a:ext cx="51840" cy="110880"/>
            </a:xfrm>
            <a:prstGeom prst="line">
              <a:avLst/>
            </a:prstGeom>
            <a:ln>
              <a:solidFill>
                <a:schemeClr val="tx1"/>
              </a:solidFill>
            </a:ln>
          </p:spPr>
          <p:style>
            <a:lnRef idx="1">
              <a:schemeClr val="accent1"/>
            </a:lnRef>
            <a:fillRef idx="0">
              <a:schemeClr val="accent1"/>
            </a:fillRef>
            <a:effectRef idx="0">
              <a:schemeClr val="accent1"/>
            </a:effectRef>
            <a:fontRef idx="minor"/>
          </p:style>
        </p:sp>
      </p:grpSp>
      <p:grpSp>
        <p:nvGrpSpPr>
          <p:cNvPr id="299" name="Group 31"/>
          <p:cNvGrpSpPr/>
          <p:nvPr/>
        </p:nvGrpSpPr>
        <p:grpSpPr>
          <a:xfrm>
            <a:off x="1575720" y="2035440"/>
            <a:ext cx="382320" cy="658080"/>
            <a:chOff x="1575720" y="2035440"/>
            <a:chExt cx="382320" cy="658080"/>
          </a:xfrm>
        </p:grpSpPr>
        <p:sp>
          <p:nvSpPr>
            <p:cNvPr id="300" name="Line 32"/>
            <p:cNvSpPr/>
            <p:nvPr/>
          </p:nvSpPr>
          <p:spPr>
            <a:xfrm flipH="1" flipV="1">
              <a:off x="1694520" y="2066760"/>
              <a:ext cx="263520" cy="6267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301" name="Line 33"/>
            <p:cNvSpPr/>
            <p:nvPr/>
          </p:nvSpPr>
          <p:spPr>
            <a:xfrm flipH="1">
              <a:off x="1575720" y="2035440"/>
              <a:ext cx="168120" cy="95040"/>
            </a:xfrm>
            <a:prstGeom prst="line">
              <a:avLst/>
            </a:prstGeom>
            <a:ln>
              <a:solidFill>
                <a:schemeClr val="tx1"/>
              </a:solidFill>
            </a:ln>
          </p:spPr>
          <p:style>
            <a:lnRef idx="1">
              <a:schemeClr val="accent1"/>
            </a:lnRef>
            <a:fillRef idx="0">
              <a:schemeClr val="accent1"/>
            </a:fillRef>
            <a:effectRef idx="0">
              <a:schemeClr val="accent1"/>
            </a:effectRef>
            <a:fontRef idx="minor"/>
          </p:style>
        </p:sp>
      </p:grpSp>
      <p:grpSp>
        <p:nvGrpSpPr>
          <p:cNvPr id="302" name="Group 34"/>
          <p:cNvGrpSpPr/>
          <p:nvPr/>
        </p:nvGrpSpPr>
        <p:grpSpPr>
          <a:xfrm>
            <a:off x="1794240" y="1780920"/>
            <a:ext cx="423720" cy="925200"/>
            <a:chOff x="1794240" y="1780920"/>
            <a:chExt cx="423720" cy="925200"/>
          </a:xfrm>
        </p:grpSpPr>
        <p:sp>
          <p:nvSpPr>
            <p:cNvPr id="303" name="Line 35"/>
            <p:cNvSpPr/>
            <p:nvPr/>
          </p:nvSpPr>
          <p:spPr>
            <a:xfrm flipH="1" flipV="1">
              <a:off x="1971360" y="1813680"/>
              <a:ext cx="246600" cy="89244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304" name="Line 36"/>
            <p:cNvSpPr/>
            <p:nvPr/>
          </p:nvSpPr>
          <p:spPr>
            <a:xfrm flipH="1">
              <a:off x="1794240" y="1780920"/>
              <a:ext cx="251280" cy="96120"/>
            </a:xfrm>
            <a:prstGeom prst="line">
              <a:avLst/>
            </a:prstGeom>
            <a:ln>
              <a:solidFill>
                <a:schemeClr val="tx1"/>
              </a:solidFill>
            </a:ln>
          </p:spPr>
          <p:style>
            <a:lnRef idx="1">
              <a:schemeClr val="accent1"/>
            </a:lnRef>
            <a:fillRef idx="0">
              <a:schemeClr val="accent1"/>
            </a:fillRef>
            <a:effectRef idx="0">
              <a:schemeClr val="accent1"/>
            </a:effectRef>
            <a:fontRef idx="minor"/>
          </p:style>
        </p:sp>
      </p:grpSp>
      <p:sp>
        <p:nvSpPr>
          <p:cNvPr id="305" name="CustomShape 37"/>
          <p:cNvSpPr/>
          <p:nvPr/>
        </p:nvSpPr>
        <p:spPr>
          <a:xfrm>
            <a:off x="4150080" y="5416200"/>
            <a:ext cx="984240" cy="175320"/>
          </a:xfrm>
          <a:prstGeom prst="rect">
            <a:avLst/>
          </a:prstGeom>
          <a:solidFill>
            <a:schemeClr val="bg1"/>
          </a:solidFill>
          <a:ln>
            <a:solidFill>
              <a:schemeClr val="bg1"/>
            </a:solidFill>
          </a:ln>
        </p:spPr>
        <p:style>
          <a:lnRef idx="0"/>
          <a:fillRef idx="0"/>
          <a:effectRef idx="0"/>
          <a:fontRef idx="minor"/>
        </p:style>
        <p:txBody>
          <a:bodyPr lIns="90000" rIns="90000" tIns="45000" bIns="45000">
            <a:noAutofit/>
          </a:bodyPr>
          <a:p>
            <a:pPr algn="just">
              <a:lnSpc>
                <a:spcPct val="100000"/>
              </a:lnSpc>
            </a:pPr>
            <a:r>
              <a:rPr b="0" lang="es-ES" sz="1400" spc="41" strike="noStrike">
                <a:solidFill>
                  <a:srgbClr val="ff0000"/>
                </a:solidFill>
                <a:latin typeface="Franklin Gothic Demi Cond"/>
                <a:ea typeface="DejaVu Sans"/>
              </a:rPr>
              <a:t>Baricitinib</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CustomShape 1"/>
          <p:cNvSpPr/>
          <p:nvPr/>
        </p:nvSpPr>
        <p:spPr>
          <a:xfrm>
            <a:off x="4118040" y="5458320"/>
            <a:ext cx="3954960" cy="130860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s-ES" sz="8000" spc="41" strike="noStrike">
                <a:solidFill>
                  <a:srgbClr val="e0322d"/>
                </a:solidFill>
                <a:latin typeface="Calibri"/>
                <a:ea typeface="DejaVu Sans"/>
              </a:rPr>
              <a:t>¡Gracias!</a:t>
            </a:r>
            <a:endParaRPr b="0" lang="es-ES" sz="8000" spc="-1" strike="noStrike">
              <a:latin typeface="Arial"/>
            </a:endParaRPr>
          </a:p>
        </p:txBody>
      </p:sp>
      <p:sp>
        <p:nvSpPr>
          <p:cNvPr id="307" name="CustomShape 2"/>
          <p:cNvSpPr/>
          <p:nvPr/>
        </p:nvSpPr>
        <p:spPr>
          <a:xfrm>
            <a:off x="1679400" y="-144360"/>
            <a:ext cx="303840" cy="303840"/>
          </a:xfrm>
          <a:prstGeom prst="rect">
            <a:avLst/>
          </a:prstGeom>
          <a:noFill/>
          <a:ln>
            <a:noFill/>
          </a:ln>
        </p:spPr>
        <p:style>
          <a:lnRef idx="0"/>
          <a:fillRef idx="0"/>
          <a:effectRef idx="0"/>
          <a:fontRef idx="minor"/>
        </p:style>
      </p:sp>
      <p:sp>
        <p:nvSpPr>
          <p:cNvPr id="308" name="CustomShape 3"/>
          <p:cNvSpPr/>
          <p:nvPr/>
        </p:nvSpPr>
        <p:spPr>
          <a:xfrm>
            <a:off x="1679400" y="-144360"/>
            <a:ext cx="303840" cy="303840"/>
          </a:xfrm>
          <a:prstGeom prst="rect">
            <a:avLst/>
          </a:prstGeom>
          <a:noFill/>
          <a:ln>
            <a:noFill/>
          </a:ln>
        </p:spPr>
        <p:style>
          <a:lnRef idx="0"/>
          <a:fillRef idx="0"/>
          <a:effectRef idx="0"/>
          <a:fontRef idx="minor"/>
        </p:style>
      </p:sp>
      <p:sp>
        <p:nvSpPr>
          <p:cNvPr id="309" name="CustomShape 4"/>
          <p:cNvSpPr/>
          <p:nvPr/>
        </p:nvSpPr>
        <p:spPr>
          <a:xfrm>
            <a:off x="1679400" y="-144360"/>
            <a:ext cx="303840" cy="303840"/>
          </a:xfrm>
          <a:prstGeom prst="rect">
            <a:avLst/>
          </a:prstGeom>
          <a:noFill/>
          <a:ln>
            <a:noFill/>
          </a:ln>
        </p:spPr>
        <p:style>
          <a:lnRef idx="0"/>
          <a:fillRef idx="0"/>
          <a:effectRef idx="0"/>
          <a:fontRef idx="minor"/>
        </p:style>
      </p:sp>
      <p:pic>
        <p:nvPicPr>
          <p:cNvPr id="310" name="Picture 2" descr="Señal de corona de conciencia de lupus señal de corona de - Etsy España"/>
          <p:cNvPicPr/>
          <p:nvPr/>
        </p:nvPicPr>
        <p:blipFill>
          <a:blip r:embed="rId1"/>
          <a:stretch/>
        </p:blipFill>
        <p:spPr>
          <a:xfrm>
            <a:off x="3288240" y="159840"/>
            <a:ext cx="5573880" cy="556092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61" name="Imagen 4" descr=""/>
          <p:cNvPicPr/>
          <p:nvPr/>
        </p:nvPicPr>
        <p:blipFill>
          <a:blip r:embed="rId1"/>
          <a:srcRect l="28968" t="6425" r="0" b="3572"/>
          <a:stretch/>
        </p:blipFill>
        <p:spPr>
          <a:xfrm rot="5400000">
            <a:off x="3021840" y="-2280240"/>
            <a:ext cx="6148800" cy="11664360"/>
          </a:xfrm>
          <a:prstGeom prst="rect">
            <a:avLst/>
          </a:prstGeom>
          <a:ln>
            <a:noFill/>
          </a:ln>
        </p:spPr>
      </p:pic>
      <p:sp>
        <p:nvSpPr>
          <p:cNvPr id="62" name="CustomShape 1"/>
          <p:cNvSpPr/>
          <p:nvPr/>
        </p:nvSpPr>
        <p:spPr>
          <a:xfrm>
            <a:off x="263520" y="476640"/>
            <a:ext cx="2159280" cy="638280"/>
          </a:xfrm>
          <a:prstGeom prst="rect">
            <a:avLst/>
          </a:prstGeom>
          <a:solidFill>
            <a:srgbClr val="002060"/>
          </a:solidFill>
          <a:ln/>
        </p:spPr>
        <p:style>
          <a:lnRef idx="0"/>
          <a:fillRef idx="0"/>
          <a:effectRef idx="0"/>
          <a:fontRef idx="minor"/>
        </p:style>
        <p:txBody>
          <a:bodyPr lIns="90000" rIns="90000" tIns="45000" bIns="45000">
            <a:spAutoFit/>
          </a:bodyPr>
          <a:p>
            <a:pPr algn="r">
              <a:lnSpc>
                <a:spcPct val="100000"/>
              </a:lnSpc>
            </a:pPr>
            <a:r>
              <a:rPr b="0" lang="es-ES_tradnl" sz="1800" spc="-1" strike="noStrike">
                <a:solidFill>
                  <a:srgbClr val="ffffff"/>
                </a:solidFill>
                <a:latin typeface="Franklin Gothic Demi"/>
                <a:ea typeface="DejaVu Sans"/>
              </a:rPr>
              <a:t>Recomendaciones </a:t>
            </a:r>
            <a:endParaRPr b="0" lang="es-ES" sz="1800" spc="-1" strike="noStrike">
              <a:latin typeface="Arial"/>
            </a:endParaRPr>
          </a:p>
          <a:p>
            <a:pPr algn="r">
              <a:lnSpc>
                <a:spcPct val="100000"/>
              </a:lnSpc>
            </a:pPr>
            <a:r>
              <a:rPr b="0" lang="es-ES_tradnl" sz="1800" spc="-1" strike="noStrike">
                <a:solidFill>
                  <a:srgbClr val="ffffff"/>
                </a:solidFill>
                <a:latin typeface="Franklin Gothic Demi"/>
                <a:ea typeface="DejaVu Sans"/>
              </a:rPr>
              <a:t>KDIGO, 2021</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Imagen 2" descr=""/>
          <p:cNvPicPr/>
          <p:nvPr/>
        </p:nvPicPr>
        <p:blipFill>
          <a:blip r:embed="rId1"/>
          <a:stretch/>
        </p:blipFill>
        <p:spPr>
          <a:xfrm>
            <a:off x="1919520" y="283320"/>
            <a:ext cx="8042400" cy="6290640"/>
          </a:xfrm>
          <a:prstGeom prst="rect">
            <a:avLst/>
          </a:prstGeom>
          <a:ln>
            <a:noFill/>
          </a:ln>
        </p:spPr>
      </p:pic>
      <p:sp>
        <p:nvSpPr>
          <p:cNvPr id="64" name="CustomShape 1"/>
          <p:cNvSpPr/>
          <p:nvPr/>
        </p:nvSpPr>
        <p:spPr>
          <a:xfrm>
            <a:off x="8472240" y="6390360"/>
            <a:ext cx="3599280" cy="3639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Lazar S &amp;  Kahlenberg JM, 2023</a:t>
            </a:r>
            <a:endParaRPr b="0" lang="es-ES" sz="1800" spc="-1" strike="noStrike">
              <a:latin typeface="Arial"/>
            </a:endParaRPr>
          </a:p>
        </p:txBody>
      </p:sp>
      <p:sp>
        <p:nvSpPr>
          <p:cNvPr id="65" name="CustomShape 2"/>
          <p:cNvSpPr/>
          <p:nvPr/>
        </p:nvSpPr>
        <p:spPr>
          <a:xfrm>
            <a:off x="8782200" y="1439640"/>
            <a:ext cx="1179720" cy="275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300" spc="-1" strike="noStrike">
                <a:solidFill>
                  <a:srgbClr val="000000"/>
                </a:solidFill>
                <a:latin typeface="Franklin Gothic Medium Cond"/>
                <a:ea typeface="DejaVu Sans"/>
              </a:rPr>
              <a:t>Obinutuzumab</a:t>
            </a:r>
            <a:endParaRPr b="0" lang="es-ES" sz="1300" spc="-1" strike="noStrike">
              <a:latin typeface="Arial"/>
            </a:endParaRPr>
          </a:p>
        </p:txBody>
      </p:sp>
      <p:sp>
        <p:nvSpPr>
          <p:cNvPr id="66" name="CustomShape 3"/>
          <p:cNvSpPr/>
          <p:nvPr/>
        </p:nvSpPr>
        <p:spPr>
          <a:xfrm>
            <a:off x="8435160" y="600480"/>
            <a:ext cx="1179720" cy="275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300" spc="-1" strike="noStrike">
                <a:solidFill>
                  <a:srgbClr val="000000"/>
                </a:solidFill>
                <a:latin typeface="Franklin Gothic Medium Cond"/>
                <a:ea typeface="DejaVu Sans"/>
              </a:rPr>
              <a:t>Células CAR-T</a:t>
            </a:r>
            <a:endParaRPr b="0" lang="es-ES" sz="1300" spc="-1" strike="noStrike">
              <a:latin typeface="Arial"/>
            </a:endParaRPr>
          </a:p>
        </p:txBody>
      </p:sp>
      <p:sp>
        <p:nvSpPr>
          <p:cNvPr id="67" name="CustomShape 4"/>
          <p:cNvSpPr/>
          <p:nvPr/>
        </p:nvSpPr>
        <p:spPr>
          <a:xfrm>
            <a:off x="7882200" y="3591360"/>
            <a:ext cx="1179720" cy="2757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300" spc="-1" strike="noStrike">
                <a:solidFill>
                  <a:srgbClr val="000000"/>
                </a:solidFill>
                <a:latin typeface="Franklin Gothic Medium Cond"/>
                <a:ea typeface="DejaVu Sans"/>
              </a:rPr>
              <a:t>Telitacicept</a:t>
            </a:r>
            <a:endParaRPr b="0" lang="es-ES" sz="1300" spc="-1" strike="noStrike">
              <a:latin typeface="Arial"/>
            </a:endParaRPr>
          </a:p>
        </p:txBody>
      </p:sp>
      <p:sp>
        <p:nvSpPr>
          <p:cNvPr id="68" name="CustomShape 5"/>
          <p:cNvSpPr/>
          <p:nvPr/>
        </p:nvSpPr>
        <p:spPr>
          <a:xfrm>
            <a:off x="7742160" y="852120"/>
            <a:ext cx="328680" cy="216360"/>
          </a:xfrm>
          <a:prstGeom prst="triangle">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p:style>
      </p:sp>
      <p:grpSp>
        <p:nvGrpSpPr>
          <p:cNvPr id="69" name="Group 6"/>
          <p:cNvGrpSpPr/>
          <p:nvPr/>
        </p:nvGrpSpPr>
        <p:grpSpPr>
          <a:xfrm>
            <a:off x="8053920" y="738360"/>
            <a:ext cx="404280" cy="224280"/>
            <a:chOff x="8053920" y="738360"/>
            <a:chExt cx="404280" cy="224280"/>
          </a:xfrm>
        </p:grpSpPr>
        <p:sp>
          <p:nvSpPr>
            <p:cNvPr id="70" name="Line 7"/>
            <p:cNvSpPr/>
            <p:nvPr/>
          </p:nvSpPr>
          <p:spPr>
            <a:xfrm flipH="1">
              <a:off x="8071200" y="738360"/>
              <a:ext cx="387000" cy="146160"/>
            </a:xfrm>
            <a:prstGeom prst="line">
              <a:avLst/>
            </a:prstGeom>
            <a:ln>
              <a:solidFill>
                <a:schemeClr val="tx1"/>
              </a:solidFill>
            </a:ln>
          </p:spPr>
          <p:style>
            <a:lnRef idx="1">
              <a:schemeClr val="accent1"/>
            </a:lnRef>
            <a:fillRef idx="0">
              <a:schemeClr val="accent1"/>
            </a:fillRef>
            <a:effectRef idx="0">
              <a:schemeClr val="accent1"/>
            </a:effectRef>
            <a:fontRef idx="minor"/>
          </p:style>
        </p:sp>
        <p:sp>
          <p:nvSpPr>
            <p:cNvPr id="71" name="Line 8"/>
            <p:cNvSpPr/>
            <p:nvPr/>
          </p:nvSpPr>
          <p:spPr>
            <a:xfrm>
              <a:off x="8053920" y="851760"/>
              <a:ext cx="51840" cy="110880"/>
            </a:xfrm>
            <a:prstGeom prst="line">
              <a:avLst/>
            </a:prstGeom>
            <a:ln>
              <a:solidFill>
                <a:schemeClr val="tx1"/>
              </a:solidFill>
            </a:ln>
          </p:spPr>
          <p:style>
            <a:lnRef idx="1">
              <a:schemeClr val="accent1"/>
            </a:lnRef>
            <a:fillRef idx="0">
              <a:schemeClr val="accent1"/>
            </a:fillRef>
            <a:effectRef idx="0">
              <a:schemeClr val="accent1"/>
            </a:effectRef>
            <a:fontRef idx="minor"/>
          </p:style>
        </p:sp>
      </p:grpSp>
      <p:sp>
        <p:nvSpPr>
          <p:cNvPr id="72" name="CustomShape 9"/>
          <p:cNvSpPr/>
          <p:nvPr/>
        </p:nvSpPr>
        <p:spPr>
          <a:xfrm>
            <a:off x="7862760" y="998280"/>
            <a:ext cx="571680" cy="32760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s-ES" sz="1400" spc="-1" strike="noStrike">
                <a:solidFill>
                  <a:srgbClr val="000000"/>
                </a:solidFill>
                <a:latin typeface="Franklin Gothic Medium Cond"/>
                <a:ea typeface="DejaVu Sans"/>
              </a:rPr>
              <a:t>CD19</a:t>
            </a:r>
            <a:endParaRPr b="0" lang="es-ES" sz="1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73" name="Imagen 3" descr=""/>
          <p:cNvPicPr/>
          <p:nvPr/>
        </p:nvPicPr>
        <p:blipFill>
          <a:blip r:embed="rId1"/>
          <a:stretch/>
        </p:blipFill>
        <p:spPr>
          <a:xfrm>
            <a:off x="1991520" y="221040"/>
            <a:ext cx="8280000" cy="635940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74" name="Imagen 2" descr=""/>
          <p:cNvPicPr/>
          <p:nvPr/>
        </p:nvPicPr>
        <p:blipFill>
          <a:blip r:embed="rId1"/>
          <a:stretch/>
        </p:blipFill>
        <p:spPr>
          <a:xfrm>
            <a:off x="2244600" y="486720"/>
            <a:ext cx="7701480" cy="5883480"/>
          </a:xfrm>
          <a:prstGeom prst="rect">
            <a:avLst/>
          </a:prstGeom>
          <a:ln>
            <a:noFill/>
          </a:ln>
        </p:spPr>
      </p:pic>
      <p:sp>
        <p:nvSpPr>
          <p:cNvPr id="75" name="CustomShape 1"/>
          <p:cNvSpPr/>
          <p:nvPr/>
        </p:nvSpPr>
        <p:spPr>
          <a:xfrm>
            <a:off x="9048240" y="6371280"/>
            <a:ext cx="2879280" cy="3639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s-ES" sz="1800" spc="-1" strike="noStrike">
                <a:solidFill>
                  <a:srgbClr val="0000cc"/>
                </a:solidFill>
                <a:latin typeface="Arial"/>
                <a:ea typeface="DejaVu Sans"/>
              </a:rPr>
              <a:t>Arbitman L,2022</a:t>
            </a:r>
            <a:endParaRPr b="0" lang="es-ES"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95951</TotalTime>
  <Application>LibreOffice/6.4.7.2$Linux_X86_64 LibreOffice_project/40$Build-2</Application>
  <Words>4024</Words>
  <Paragraphs>449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2013-10-18T18:05:24Z</dcterms:created>
  <dc:creator>Pacolageno</dc:creator>
  <dc:description/>
  <dc:language>es-ES</dc:language>
  <cp:lastModifiedBy>Francisco Alvarado-Gómez</cp:lastModifiedBy>
  <cp:lastPrinted>2019-09-15T19:10:45Z</cp:lastPrinted>
  <dcterms:modified xsi:type="dcterms:W3CDTF">2023-07-04T09:54:20Z</dcterms:modified>
  <cp:revision>779</cp:revision>
  <dc:subject/>
  <dc:title>Diapositiva 1</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9</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52</vt:i4>
  </property>
  <property fmtid="{D5CDD505-2E9C-101B-9397-08002B2CF9AE}" pid="8" name="PresentationFormat">
    <vt:lpwstr>Panorámica</vt:lpwstr>
  </property>
  <property fmtid="{D5CDD505-2E9C-101B-9397-08002B2CF9AE}" pid="9" name="ScaleCrop">
    <vt:bool>0</vt:bool>
  </property>
  <property fmtid="{D5CDD505-2E9C-101B-9397-08002B2CF9AE}" pid="10" name="ShareDoc">
    <vt:bool>0</vt:bool>
  </property>
  <property fmtid="{D5CDD505-2E9C-101B-9397-08002B2CF9AE}" pid="11" name="Slides">
    <vt:i4>52</vt:i4>
  </property>
</Properties>
</file>