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94" r:id="rId1"/>
  </p:sldMasterIdLst>
  <p:notesMasterIdLst>
    <p:notesMasterId r:id="rId38"/>
  </p:notesMasterIdLst>
  <p:sldIdLst>
    <p:sldId id="2141411957" r:id="rId2"/>
    <p:sldId id="2145706972" r:id="rId3"/>
    <p:sldId id="2145706984" r:id="rId4"/>
    <p:sldId id="2145706985" r:id="rId5"/>
    <p:sldId id="2145706982" r:id="rId6"/>
    <p:sldId id="2145706983" r:id="rId7"/>
    <p:sldId id="2145706986" r:id="rId8"/>
    <p:sldId id="2134960439" r:id="rId9"/>
    <p:sldId id="2145706989" r:id="rId10"/>
    <p:sldId id="2145706988" r:id="rId11"/>
    <p:sldId id="2145706990" r:id="rId12"/>
    <p:sldId id="256" r:id="rId13"/>
    <p:sldId id="2141411947" r:id="rId14"/>
    <p:sldId id="2145706992" r:id="rId15"/>
    <p:sldId id="2145706991" r:id="rId16"/>
    <p:sldId id="2145706996" r:id="rId17"/>
    <p:sldId id="2145706976" r:id="rId18"/>
    <p:sldId id="2145706995" r:id="rId19"/>
    <p:sldId id="2141411949" r:id="rId20"/>
    <p:sldId id="281" r:id="rId21"/>
    <p:sldId id="2141411951" r:id="rId22"/>
    <p:sldId id="2145706977" r:id="rId23"/>
    <p:sldId id="2145706993" r:id="rId24"/>
    <p:sldId id="2145706997" r:id="rId25"/>
    <p:sldId id="2145707000" r:id="rId26"/>
    <p:sldId id="2145706999" r:id="rId27"/>
    <p:sldId id="2145707001" r:id="rId28"/>
    <p:sldId id="2145707002" r:id="rId29"/>
    <p:sldId id="2145706974" r:id="rId30"/>
    <p:sldId id="2141411954" r:id="rId31"/>
    <p:sldId id="937" r:id="rId32"/>
    <p:sldId id="1002" r:id="rId33"/>
    <p:sldId id="312" r:id="rId34"/>
    <p:sldId id="2145707003" r:id="rId35"/>
    <p:sldId id="297" r:id="rId36"/>
    <p:sldId id="262" r:id="rId37"/>
  </p:sldIdLst>
  <p:sldSz cx="12192000" cy="6858000"/>
  <p:notesSz cx="6858000" cy="9144000"/>
  <p:defaultTextStyle>
    <a:defPPr>
      <a:defRPr lang="es-ES"/>
    </a:defPPr>
    <a:lvl1pPr algn="l" defTabSz="488975" rtl="0" eaLnBrk="0" fontAlgn="base" hangingPunct="0">
      <a:spcBef>
        <a:spcPct val="0"/>
      </a:spcBef>
      <a:spcAft>
        <a:spcPct val="0"/>
      </a:spcAft>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marL="191338" indent="191338" algn="l" defTabSz="488975" rtl="0" eaLnBrk="0" fontAlgn="base" hangingPunct="0">
      <a:spcBef>
        <a:spcPct val="0"/>
      </a:spcBef>
      <a:spcAft>
        <a:spcPct val="0"/>
      </a:spcAft>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382676" indent="382676" algn="l" defTabSz="488975" rtl="0" eaLnBrk="0" fontAlgn="base" hangingPunct="0">
      <a:spcBef>
        <a:spcPct val="0"/>
      </a:spcBef>
      <a:spcAft>
        <a:spcPct val="0"/>
      </a:spcAft>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574015" indent="574015" algn="l" defTabSz="488975" rtl="0" eaLnBrk="0" fontAlgn="base" hangingPunct="0">
      <a:spcBef>
        <a:spcPct val="0"/>
      </a:spcBef>
      <a:spcAft>
        <a:spcPct val="0"/>
      </a:spcAft>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765353" indent="765353" algn="l" defTabSz="488975" rtl="0" eaLnBrk="0" fontAlgn="base" hangingPunct="0">
      <a:spcBef>
        <a:spcPct val="0"/>
      </a:spcBef>
      <a:spcAft>
        <a:spcPct val="0"/>
      </a:spcAft>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1913382" algn="l" defTabSz="765353" rtl="0" eaLnBrk="1" latinLnBrk="0" hangingPunct="1">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296058" algn="l" defTabSz="765353" rtl="0" eaLnBrk="1" latinLnBrk="0" hangingPunct="1">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2678735" algn="l" defTabSz="765353" rtl="0" eaLnBrk="1" latinLnBrk="0" hangingPunct="1">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061411" algn="l" defTabSz="765353" rtl="0" eaLnBrk="1" latinLnBrk="0" hangingPunct="1">
      <a:defRPr sz="3013" kern="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63E"/>
    <a:srgbClr val="FF0000"/>
    <a:srgbClr val="F05A66"/>
    <a:srgbClr val="FFE8C2"/>
    <a:srgbClr val="1A3F62"/>
    <a:srgbClr val="EFCCD9"/>
    <a:srgbClr val="F9F2F2"/>
    <a:srgbClr val="000000"/>
    <a:srgbClr val="FFF8F9"/>
    <a:srgbClr val="045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1" autoAdjust="0"/>
    <p:restoredTop sz="73432"/>
  </p:normalViewPr>
  <p:slideViewPr>
    <p:cSldViewPr>
      <p:cViewPr>
        <p:scale>
          <a:sx n="58" d="100"/>
          <a:sy n="58" d="100"/>
        </p:scale>
        <p:origin x="144" y="264"/>
      </p:cViewPr>
      <p:guideLst>
        <p:guide orient="horz" pos="2160"/>
        <p:guide pos="3840"/>
      </p:guideLst>
    </p:cSldViewPr>
  </p:slideViewPr>
  <p:notesTextViewPr>
    <p:cViewPr>
      <p:scale>
        <a:sx n="114" d="100"/>
        <a:sy n="114"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04DFFD3A-BE54-D84E-8F09-F862FEADB02E}"/>
              </a:ext>
            </a:extLst>
          </p:cNvPr>
          <p:cNvSpPr>
            <a:spLocks noGrp="1" noRot="1" noChangeAspect="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sp>
      <p:sp>
        <p:nvSpPr>
          <p:cNvPr id="3074" name="Rectangle 2">
            <a:extLst>
              <a:ext uri="{FF2B5EF4-FFF2-40B4-BE49-F238E27FC236}">
                <a16:creationId xmlns:a16="http://schemas.microsoft.com/office/drawing/2014/main" id="{19481C69-6312-4A43-AF80-1C6BD37CE692}"/>
              </a:ext>
            </a:extLst>
          </p:cNvPr>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s-ES" noProof="0">
                <a:sym typeface="Avenir Roman" charset="0"/>
              </a:rPr>
              <a:t>Click to edit Master text styles</a:t>
            </a:r>
          </a:p>
          <a:p>
            <a:pPr lvl="1"/>
            <a:r>
              <a:rPr lang="es-ES" noProof="0">
                <a:sym typeface="Avenir Roman" charset="0"/>
              </a:rPr>
              <a:t>Second level</a:t>
            </a:r>
          </a:p>
          <a:p>
            <a:pPr lvl="2"/>
            <a:r>
              <a:rPr lang="es-ES" noProof="0">
                <a:sym typeface="Avenir Roman" charset="0"/>
              </a:rPr>
              <a:t>Third level</a:t>
            </a:r>
          </a:p>
          <a:p>
            <a:pPr lvl="3"/>
            <a:r>
              <a:rPr lang="es-ES" noProof="0">
                <a:sym typeface="Avenir Roman" charset="0"/>
              </a:rPr>
              <a:t>Fourth level</a:t>
            </a:r>
          </a:p>
          <a:p>
            <a:pPr lvl="4"/>
            <a:r>
              <a:rPr lang="es-ES" noProof="0">
                <a:sym typeface="Avenir Roman" charset="0"/>
              </a:rPr>
              <a:t>Fifth level</a:t>
            </a:r>
          </a:p>
        </p:txBody>
      </p:sp>
    </p:spTree>
  </p:cSld>
  <p:clrMap bg1="lt1" tx1="dk1" bg2="lt2" tx2="dk2" accent1="accent1" accent2="accent2" accent3="accent3" accent4="accent4" accent5="accent5" accent6="accent6" hlink="hlink" folHlink="folHlink"/>
  <p:notesStyle>
    <a:lvl1pPr algn="l" defTabSz="382676" rtl="0" eaLnBrk="0" fontAlgn="base" hangingPunct="0">
      <a:lnSpc>
        <a:spcPct val="125000"/>
      </a:lnSpc>
      <a:spcBef>
        <a:spcPct val="0"/>
      </a:spcBef>
      <a:spcAft>
        <a:spcPct val="0"/>
      </a:spcAft>
      <a:defRPr sz="2009" kern="1200">
        <a:solidFill>
          <a:srgbClr val="000000"/>
        </a:solidFill>
        <a:latin typeface="Avenir Roman" charset="0"/>
        <a:ea typeface="Avenir Roman" charset="0"/>
        <a:cs typeface="Avenir Roman" charset="0"/>
        <a:sym typeface="Avenir Roman" panose="02000503020000020003" pitchFamily="2" charset="0"/>
      </a:defRPr>
    </a:lvl1pPr>
    <a:lvl2pPr marL="191338" algn="l" defTabSz="382676" rtl="0" eaLnBrk="0" fontAlgn="base" hangingPunct="0">
      <a:lnSpc>
        <a:spcPct val="125000"/>
      </a:lnSpc>
      <a:spcBef>
        <a:spcPct val="0"/>
      </a:spcBef>
      <a:spcAft>
        <a:spcPct val="0"/>
      </a:spcAft>
      <a:defRPr sz="2009" kern="1200">
        <a:solidFill>
          <a:srgbClr val="000000"/>
        </a:solidFill>
        <a:latin typeface="Avenir Roman" charset="0"/>
        <a:ea typeface="Avenir Roman" charset="0"/>
        <a:cs typeface="Avenir Roman" charset="0"/>
        <a:sym typeface="Avenir Roman" panose="02000503020000020003" pitchFamily="2" charset="0"/>
      </a:defRPr>
    </a:lvl2pPr>
    <a:lvl3pPr marL="382676" algn="l" defTabSz="382676" rtl="0" eaLnBrk="0" fontAlgn="base" hangingPunct="0">
      <a:lnSpc>
        <a:spcPct val="125000"/>
      </a:lnSpc>
      <a:spcBef>
        <a:spcPct val="0"/>
      </a:spcBef>
      <a:spcAft>
        <a:spcPct val="0"/>
      </a:spcAft>
      <a:defRPr sz="2009" kern="1200">
        <a:solidFill>
          <a:srgbClr val="000000"/>
        </a:solidFill>
        <a:latin typeface="Avenir Roman" charset="0"/>
        <a:ea typeface="Avenir Roman" charset="0"/>
        <a:cs typeface="Avenir Roman" charset="0"/>
        <a:sym typeface="Avenir Roman" panose="02000503020000020003" pitchFamily="2" charset="0"/>
      </a:defRPr>
    </a:lvl3pPr>
    <a:lvl4pPr marL="574015" algn="l" defTabSz="382676" rtl="0" eaLnBrk="0" fontAlgn="base" hangingPunct="0">
      <a:lnSpc>
        <a:spcPct val="125000"/>
      </a:lnSpc>
      <a:spcBef>
        <a:spcPct val="0"/>
      </a:spcBef>
      <a:spcAft>
        <a:spcPct val="0"/>
      </a:spcAft>
      <a:defRPr sz="2009" kern="1200">
        <a:solidFill>
          <a:srgbClr val="000000"/>
        </a:solidFill>
        <a:latin typeface="Avenir Roman" charset="0"/>
        <a:ea typeface="Avenir Roman" charset="0"/>
        <a:cs typeface="Avenir Roman" charset="0"/>
        <a:sym typeface="Avenir Roman" panose="02000503020000020003" pitchFamily="2" charset="0"/>
      </a:defRPr>
    </a:lvl4pPr>
    <a:lvl5pPr marL="765353" algn="l" defTabSz="382676" rtl="0" eaLnBrk="0" fontAlgn="base" hangingPunct="0">
      <a:lnSpc>
        <a:spcPct val="125000"/>
      </a:lnSpc>
      <a:spcBef>
        <a:spcPct val="0"/>
      </a:spcBef>
      <a:spcAft>
        <a:spcPct val="0"/>
      </a:spcAft>
      <a:defRPr sz="2009" kern="1200">
        <a:solidFill>
          <a:srgbClr val="000000"/>
        </a:solidFill>
        <a:latin typeface="Avenir Roman" charset="0"/>
        <a:ea typeface="Avenir Roman" charset="0"/>
        <a:cs typeface="Avenir Roman" charset="0"/>
        <a:sym typeface="Avenir Roman" panose="02000503020000020003" pitchFamily="2" charset="0"/>
      </a:defRPr>
    </a:lvl5pPr>
    <a:lvl6pPr marL="1913382" algn="l" defTabSz="765353" rtl="0" eaLnBrk="1" latinLnBrk="0" hangingPunct="1">
      <a:defRPr sz="1004" kern="1200">
        <a:solidFill>
          <a:schemeClr val="tx1"/>
        </a:solidFill>
        <a:latin typeface="+mn-lt"/>
        <a:ea typeface="+mn-ea"/>
        <a:cs typeface="+mn-cs"/>
      </a:defRPr>
    </a:lvl6pPr>
    <a:lvl7pPr marL="2296058" algn="l" defTabSz="765353" rtl="0" eaLnBrk="1" latinLnBrk="0" hangingPunct="1">
      <a:defRPr sz="1004" kern="1200">
        <a:solidFill>
          <a:schemeClr val="tx1"/>
        </a:solidFill>
        <a:latin typeface="+mn-lt"/>
        <a:ea typeface="+mn-ea"/>
        <a:cs typeface="+mn-cs"/>
      </a:defRPr>
    </a:lvl7pPr>
    <a:lvl8pPr marL="2678735" algn="l" defTabSz="765353" rtl="0" eaLnBrk="1" latinLnBrk="0" hangingPunct="1">
      <a:defRPr sz="1004" kern="1200">
        <a:solidFill>
          <a:schemeClr val="tx1"/>
        </a:solidFill>
        <a:latin typeface="+mn-lt"/>
        <a:ea typeface="+mn-ea"/>
        <a:cs typeface="+mn-cs"/>
      </a:defRPr>
    </a:lvl8pPr>
    <a:lvl9pPr marL="3061411" algn="l" defTabSz="765353" rtl="0" eaLnBrk="1" latinLnBrk="0" hangingPunct="1">
      <a:defRPr sz="100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73 114</a:t>
            </a:r>
          </a:p>
        </p:txBody>
      </p:sp>
    </p:spTree>
    <p:extLst>
      <p:ext uri="{BB962C8B-B14F-4D97-AF65-F5344CB8AC3E}">
        <p14:creationId xmlns:p14="http://schemas.microsoft.com/office/powerpoint/2010/main" val="550107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a:extLst>
              <a:ext uri="{FF2B5EF4-FFF2-40B4-BE49-F238E27FC236}">
                <a16:creationId xmlns:a16="http://schemas.microsoft.com/office/drawing/2014/main" id="{7387EAD3-FCEF-764B-8567-12648FD615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Marcador de notas">
            <a:extLst>
              <a:ext uri="{FF2B5EF4-FFF2-40B4-BE49-F238E27FC236}">
                <a16:creationId xmlns:a16="http://schemas.microsoft.com/office/drawing/2014/main" id="{CE6AC695-F9E0-CE4E-82D9-816B98A23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
        <p:nvSpPr>
          <p:cNvPr id="23556" name="3 Marcador de número de diapositiva">
            <a:extLst>
              <a:ext uri="{FF2B5EF4-FFF2-40B4-BE49-F238E27FC236}">
                <a16:creationId xmlns:a16="http://schemas.microsoft.com/office/drawing/2014/main" id="{0D71F1A1-9974-A64F-95FC-7865C63D10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6B0E4-1422-9C47-AE2E-F24EAA3AB54F}"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2947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La hipertensión arterial pulmonar (HAP) es una enfermedad progresiva que afecta tanto a la </a:t>
            </a:r>
            <a:r>
              <a:rPr lang="es-ES" dirty="0" err="1"/>
              <a:t>vasculatura</a:t>
            </a:r>
            <a:r>
              <a:rPr lang="es-ES" dirty="0"/>
              <a:t> pulmonar como al corazón. </a:t>
            </a:r>
          </a:p>
          <a:p>
            <a:r>
              <a:rPr lang="es-ES" dirty="0"/>
              <a:t>La supervivencia en pacientes con HAP está estrechamente relacionada con la función del ventrículo derecho (VD). Aunque la postcarga del VD, esto es resistencias pulmonares elevadas, es un determinante importante de la función sistólica del VD en la HAP, existe una variabilidad significativa en la adaptación del VD a la hipertensión pulmonar.</a:t>
            </a:r>
          </a:p>
          <a:p>
            <a:r>
              <a:rPr lang="es-ES" dirty="0"/>
              <a:t>La disfunción del corazón derecho se correlaciona con la morbilidad y la mortalidad, pero la fisiopatología de la HAP también puede promover arritmias y afectar negativamente la función diastólica del ventrículo izquierdo.</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1A885-5D45-49D9-96D2-20FF7AB241A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97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 would like to thank you for your attention</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E597A-B66D-DE46-A53C-5F4E77A29A5B}"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4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a:t>
            </a:r>
            <a:r>
              <a:rPr lang="es-ES" sz="1200" kern="1200" dirty="0" err="1">
                <a:solidFill>
                  <a:schemeClr val="tx1"/>
                </a:solidFill>
                <a:effectLst/>
                <a:latin typeface="+mn-lt"/>
                <a:ea typeface="+mn-ea"/>
                <a:cs typeface="+mn-cs"/>
              </a:rPr>
              <a:t>hipertensión</a:t>
            </a:r>
            <a:r>
              <a:rPr lang="es-ES" sz="1200" kern="1200" dirty="0">
                <a:solidFill>
                  <a:schemeClr val="tx1"/>
                </a:solidFill>
                <a:effectLst/>
                <a:latin typeface="+mn-lt"/>
                <a:ea typeface="+mn-ea"/>
                <a:cs typeface="+mn-cs"/>
              </a:rPr>
              <a:t> pulmonar se define como un aumento en la </a:t>
            </a:r>
            <a:r>
              <a:rPr lang="es-ES" sz="1200" kern="1200" dirty="0" err="1">
                <a:solidFill>
                  <a:schemeClr val="tx1"/>
                </a:solidFill>
                <a:effectLst/>
                <a:latin typeface="+mn-lt"/>
                <a:ea typeface="+mn-ea"/>
                <a:cs typeface="+mn-cs"/>
              </a:rPr>
              <a:t>presión</a:t>
            </a:r>
            <a:r>
              <a:rPr lang="es-ES" sz="1200" kern="1200" dirty="0">
                <a:solidFill>
                  <a:schemeClr val="tx1"/>
                </a:solidFill>
                <a:effectLst/>
                <a:latin typeface="+mn-lt"/>
                <a:ea typeface="+mn-ea"/>
                <a:cs typeface="+mn-cs"/>
              </a:rPr>
              <a:t> arterial pulmonar (PAP) media &gt; 25 </a:t>
            </a:r>
            <a:r>
              <a:rPr lang="es-ES" sz="1200" kern="1200" dirty="0" err="1">
                <a:solidFill>
                  <a:schemeClr val="tx1"/>
                </a:solidFill>
                <a:effectLst/>
                <a:latin typeface="+mn-lt"/>
                <a:ea typeface="+mn-ea"/>
                <a:cs typeface="+mn-cs"/>
              </a:rPr>
              <a:t>mmHg</a:t>
            </a:r>
            <a:r>
              <a:rPr lang="es-ES" sz="1200" kern="1200" dirty="0">
                <a:solidFill>
                  <a:schemeClr val="tx1"/>
                </a:solidFill>
                <a:effectLst/>
                <a:latin typeface="+mn-lt"/>
                <a:ea typeface="+mn-ea"/>
                <a:cs typeface="+mn-cs"/>
              </a:rPr>
              <a:t> en reposo calculada por el cateterismo cardiaco derecho (CCD). Este valor se ha utilizado para seleccionar a los pacientes en todos los ensayos controlados de </a:t>
            </a:r>
            <a:r>
              <a:rPr lang="es-ES" sz="1200" kern="1200" dirty="0" err="1">
                <a:solidFill>
                  <a:schemeClr val="tx1"/>
                </a:solidFill>
                <a:effectLst/>
                <a:latin typeface="+mn-lt"/>
                <a:ea typeface="+mn-ea"/>
                <a:cs typeface="+mn-cs"/>
              </a:rPr>
              <a:t>distribución</a:t>
            </a:r>
            <a:r>
              <a:rPr lang="es-ES" sz="1200" kern="1200" dirty="0">
                <a:solidFill>
                  <a:schemeClr val="tx1"/>
                </a:solidFill>
                <a:effectLst/>
                <a:latin typeface="+mn-lt"/>
                <a:ea typeface="+mn-ea"/>
                <a:cs typeface="+mn-cs"/>
              </a:rPr>
              <a:t> aleatoria y registros de HAP. La reciente </a:t>
            </a:r>
            <a:r>
              <a:rPr lang="es-ES" sz="1200" kern="1200" dirty="0" err="1">
                <a:solidFill>
                  <a:schemeClr val="tx1"/>
                </a:solidFill>
                <a:effectLst/>
                <a:latin typeface="+mn-lt"/>
                <a:ea typeface="+mn-ea"/>
                <a:cs typeface="+mn-cs"/>
              </a:rPr>
              <a:t>reevaluación</a:t>
            </a:r>
            <a:r>
              <a:rPr lang="es-ES" sz="1200" kern="1200" dirty="0">
                <a:solidFill>
                  <a:schemeClr val="tx1"/>
                </a:solidFill>
                <a:effectLst/>
                <a:latin typeface="+mn-lt"/>
                <a:ea typeface="+mn-ea"/>
                <a:cs typeface="+mn-cs"/>
              </a:rPr>
              <a:t> de los datos disponibles ha demostrado que la PAP media normal en reposo es 14 ± 3 </a:t>
            </a:r>
            <a:r>
              <a:rPr lang="es-ES" sz="1200" kern="1200" dirty="0" err="1">
                <a:solidFill>
                  <a:schemeClr val="tx1"/>
                </a:solidFill>
                <a:effectLst/>
                <a:latin typeface="+mn-lt"/>
                <a:ea typeface="+mn-ea"/>
                <a:cs typeface="+mn-cs"/>
              </a:rPr>
              <a:t>mmHg</a:t>
            </a:r>
            <a:r>
              <a:rPr lang="es-ES" sz="1200" kern="1200" dirty="0">
                <a:solidFill>
                  <a:schemeClr val="tx1"/>
                </a:solidFill>
                <a:effectLst/>
                <a:latin typeface="+mn-lt"/>
                <a:ea typeface="+mn-ea"/>
                <a:cs typeface="+mn-cs"/>
              </a:rPr>
              <a:t>, con un </a:t>
            </a:r>
            <a:r>
              <a:rPr lang="es-ES" sz="1200" kern="1200" dirty="0" err="1">
                <a:solidFill>
                  <a:schemeClr val="tx1"/>
                </a:solidFill>
                <a:effectLst/>
                <a:latin typeface="+mn-lt"/>
                <a:ea typeface="+mn-ea"/>
                <a:cs typeface="+mn-cs"/>
              </a:rPr>
              <a:t>límite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máximo</a:t>
            </a:r>
            <a:r>
              <a:rPr lang="es-ES" sz="1200" kern="1200" dirty="0">
                <a:solidFill>
                  <a:schemeClr val="tx1"/>
                </a:solidFill>
                <a:effectLst/>
                <a:latin typeface="+mn-lt"/>
                <a:ea typeface="+mn-ea"/>
                <a:cs typeface="+mn-cs"/>
              </a:rPr>
              <a:t> normal de aproximadamente 20 </a:t>
            </a:r>
            <a:r>
              <a:rPr lang="es-ES" sz="1200" kern="1200" dirty="0" err="1">
                <a:solidFill>
                  <a:schemeClr val="tx1"/>
                </a:solidFill>
                <a:effectLst/>
                <a:latin typeface="+mn-lt"/>
                <a:ea typeface="+mn-ea"/>
                <a:cs typeface="+mn-cs"/>
              </a:rPr>
              <a:t>mmHg</a:t>
            </a:r>
            <a:r>
              <a:rPr lang="es-ES" sz="1200" kern="1200" dirty="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8630B-9FA1-6946-815D-D83F9E907BC3}"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998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Cardiac</a:t>
            </a:r>
            <a:r>
              <a:rPr lang="es-ES" dirty="0"/>
              <a:t> </a:t>
            </a:r>
            <a:r>
              <a:rPr lang="es-ES" dirty="0" err="1"/>
              <a:t>aging</a:t>
            </a:r>
            <a:r>
              <a:rPr lang="es-ES" dirty="0"/>
              <a:t> </a:t>
            </a:r>
            <a:r>
              <a:rPr lang="es-ES" dirty="0" err="1"/>
              <a:t>was</a:t>
            </a:r>
            <a:r>
              <a:rPr lang="es-ES" dirty="0"/>
              <a:t> </a:t>
            </a:r>
            <a:r>
              <a:rPr lang="es-ES" dirty="0" err="1"/>
              <a:t>progressive</a:t>
            </a:r>
            <a:r>
              <a:rPr lang="es-ES" dirty="0"/>
              <a:t> </a:t>
            </a:r>
            <a:r>
              <a:rPr lang="es-ES" dirty="0" err="1"/>
              <a:t>without</a:t>
            </a:r>
            <a:r>
              <a:rPr lang="es-ES" dirty="0"/>
              <a:t> sex </a:t>
            </a:r>
            <a:r>
              <a:rPr lang="es-ES" dirty="0" err="1"/>
              <a:t>differences</a:t>
            </a:r>
            <a:r>
              <a:rPr lang="es-ES" dirty="0"/>
              <a:t> in </a:t>
            </a:r>
            <a:r>
              <a:rPr lang="es-ES" dirty="0" err="1"/>
              <a:t>healthy</a:t>
            </a:r>
            <a:r>
              <a:rPr lang="es-ES" dirty="0"/>
              <a:t> </a:t>
            </a:r>
            <a:r>
              <a:rPr lang="es-ES" dirty="0" err="1"/>
              <a:t>participants</a:t>
            </a:r>
            <a:r>
              <a:rPr lang="es-ES" dirty="0"/>
              <a:t>. </a:t>
            </a:r>
            <a:r>
              <a:rPr lang="es-ES" dirty="0" err="1"/>
              <a:t>The</a:t>
            </a:r>
            <a:r>
              <a:rPr lang="es-ES" dirty="0"/>
              <a:t> </a:t>
            </a:r>
            <a:r>
              <a:rPr lang="es-ES" dirty="0" err="1"/>
              <a:t>hemodynamic</a:t>
            </a:r>
            <a:r>
              <a:rPr lang="es-ES" dirty="0"/>
              <a:t> </a:t>
            </a:r>
            <a:r>
              <a:rPr lang="es-ES" dirty="0" err="1"/>
              <a:t>reference</a:t>
            </a:r>
            <a:r>
              <a:rPr lang="es-ES" dirty="0"/>
              <a:t> </a:t>
            </a:r>
            <a:r>
              <a:rPr lang="es-ES" dirty="0" err="1"/>
              <a:t>values</a:t>
            </a:r>
            <a:r>
              <a:rPr lang="es-ES" dirty="0"/>
              <a:t> </a:t>
            </a:r>
            <a:r>
              <a:rPr lang="es-ES" dirty="0" err="1"/>
              <a:t>obtained</a:t>
            </a:r>
            <a:r>
              <a:rPr lang="es-ES" dirty="0"/>
              <a:t> </a:t>
            </a:r>
            <a:r>
              <a:rPr lang="es-ES" dirty="0" err="1"/>
              <a:t>suggest</a:t>
            </a:r>
            <a:r>
              <a:rPr lang="es-ES" dirty="0"/>
              <a:t> </a:t>
            </a:r>
            <a:r>
              <a:rPr lang="es-ES" dirty="0" err="1"/>
              <a:t>that</a:t>
            </a:r>
            <a:r>
              <a:rPr lang="es-ES" dirty="0"/>
              <a:t> </a:t>
            </a:r>
            <a:r>
              <a:rPr lang="es-ES" dirty="0" err="1"/>
              <a:t>the</a:t>
            </a:r>
            <a:r>
              <a:rPr lang="es-ES" dirty="0"/>
              <a:t> </a:t>
            </a:r>
            <a:r>
              <a:rPr lang="es-ES" dirty="0" err="1"/>
              <a:t>diagnostic</a:t>
            </a:r>
            <a:r>
              <a:rPr lang="es-ES" dirty="0"/>
              <a:t> </a:t>
            </a:r>
            <a:r>
              <a:rPr lang="es-ES" dirty="0" err="1"/>
              <a:t>threshold</a:t>
            </a:r>
            <a:r>
              <a:rPr lang="es-ES" dirty="0"/>
              <a:t> </a:t>
            </a:r>
            <a:r>
              <a:rPr lang="es-ES" dirty="0" err="1"/>
              <a:t>for</a:t>
            </a:r>
            <a:r>
              <a:rPr lang="es-ES" dirty="0"/>
              <a:t> </a:t>
            </a:r>
            <a:r>
              <a:rPr lang="es-ES" dirty="0" err="1"/>
              <a:t>abnormal</a:t>
            </a:r>
            <a:r>
              <a:rPr lang="es-ES" dirty="0"/>
              <a:t> </a:t>
            </a:r>
            <a:r>
              <a:rPr lang="es-ES" dirty="0" err="1"/>
              <a:t>filling</a:t>
            </a:r>
            <a:r>
              <a:rPr lang="es-ES" dirty="0"/>
              <a:t> </a:t>
            </a:r>
            <a:r>
              <a:rPr lang="es-ES" dirty="0" err="1"/>
              <a:t>pressure</a:t>
            </a:r>
            <a:r>
              <a:rPr lang="es-ES" dirty="0"/>
              <a:t> </a:t>
            </a:r>
            <a:r>
              <a:rPr lang="es-ES" dirty="0" err="1"/>
              <a:t>should</a:t>
            </a:r>
            <a:r>
              <a:rPr lang="es-ES" dirty="0"/>
              <a:t> be </a:t>
            </a:r>
            <a:r>
              <a:rPr lang="es-ES" dirty="0" err="1"/>
              <a:t>individually</a:t>
            </a:r>
            <a:r>
              <a:rPr lang="es-ES" dirty="0"/>
              <a:t> </a:t>
            </a:r>
            <a:r>
              <a:rPr lang="es-ES" dirty="0" err="1"/>
              <a:t>determined</a:t>
            </a:r>
            <a:r>
              <a:rPr lang="es-ES" dirty="0"/>
              <a:t> </a:t>
            </a:r>
            <a:r>
              <a:rPr lang="es-ES" dirty="0" err="1"/>
              <a:t>according</a:t>
            </a:r>
            <a:r>
              <a:rPr lang="es-ES" dirty="0"/>
              <a:t> to </a:t>
            </a:r>
            <a:r>
              <a:rPr lang="es-ES" dirty="0" err="1"/>
              <a:t>age</a:t>
            </a:r>
            <a:r>
              <a:rPr lang="es-ES" dirty="0"/>
              <a:t> of </a:t>
            </a:r>
            <a:r>
              <a:rPr lang="es-ES" dirty="0" err="1"/>
              <a:t>the</a:t>
            </a:r>
            <a:r>
              <a:rPr lang="es-ES" dirty="0"/>
              <a:t> </a:t>
            </a:r>
            <a:r>
              <a:rPr lang="es-ES" dirty="0" err="1"/>
              <a:t>patient</a:t>
            </a:r>
            <a:r>
              <a:rPr lang="es-ES" dirty="0"/>
              <a:t>. </a:t>
            </a:r>
          </a:p>
        </p:txBody>
      </p:sp>
    </p:spTree>
    <p:extLst>
      <p:ext uri="{BB962C8B-B14F-4D97-AF65-F5344CB8AC3E}">
        <p14:creationId xmlns:p14="http://schemas.microsoft.com/office/powerpoint/2010/main" val="93037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93962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Trastorno respiratorios del sueño se sustituye por hipoventilación</a:t>
            </a:r>
          </a:p>
        </p:txBody>
      </p:sp>
    </p:spTree>
    <p:extLst>
      <p:ext uri="{BB962C8B-B14F-4D97-AF65-F5344CB8AC3E}">
        <p14:creationId xmlns:p14="http://schemas.microsoft.com/office/powerpoint/2010/main" val="397846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274B2-E5E8-0348-86E9-8DB4711B1AA3}"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12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274B2-E5E8-0348-86E9-8DB4711B1AA3}"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52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3BD2BE-0D39-469E-8B13-E83FE0E0A27D}" type="slidenum">
              <a:rPr lang="en-GB" smtClean="0"/>
              <a:t>31</a:t>
            </a:fld>
            <a:endParaRPr lang="en-GB" dirty="0"/>
          </a:p>
        </p:txBody>
      </p:sp>
    </p:spTree>
    <p:extLst>
      <p:ext uri="{BB962C8B-B14F-4D97-AF65-F5344CB8AC3E}">
        <p14:creationId xmlns:p14="http://schemas.microsoft.com/office/powerpoint/2010/main" val="195494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3BD2BE-0D39-469E-8B13-E83FE0E0A27D}" type="slidenum">
              <a:rPr lang="en-GB" smtClean="0"/>
              <a:t>32</a:t>
            </a:fld>
            <a:endParaRPr lang="en-GB" dirty="0"/>
          </a:p>
        </p:txBody>
      </p:sp>
    </p:spTree>
    <p:extLst>
      <p:ext uri="{BB962C8B-B14F-4D97-AF65-F5344CB8AC3E}">
        <p14:creationId xmlns:p14="http://schemas.microsoft.com/office/powerpoint/2010/main" val="3223401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8E02B-266A-3A4E-A56E-7A2751B91ECD}"/>
              </a:ext>
            </a:extLst>
          </p:cNvPr>
          <p:cNvSpPr>
            <a:spLocks noGrp="1"/>
          </p:cNvSpPr>
          <p:nvPr>
            <p:ph type="title"/>
          </p:nvPr>
        </p:nvSpPr>
        <p:spPr>
          <a:xfrm>
            <a:off x="1414462" y="365126"/>
            <a:ext cx="9939337" cy="977900"/>
          </a:xfrm>
        </p:spPr>
        <p:txBody>
          <a:bodyPr>
            <a:normAutofit/>
          </a:bodyPr>
          <a:lstStyle>
            <a:lvl1pPr algn="r">
              <a:defRPr sz="3600" b="1">
                <a:solidFill>
                  <a:srgbClr val="045619"/>
                </a:solidFill>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D66D4620-F110-BE46-A9EB-7E6EB5AA4573}"/>
              </a:ext>
            </a:extLst>
          </p:cNvPr>
          <p:cNvSpPr>
            <a:spLocks noGrp="1"/>
          </p:cNvSpPr>
          <p:nvPr>
            <p:ph idx="1"/>
          </p:nvPr>
        </p:nvSpPr>
        <p:spPr>
          <a:xfrm>
            <a:off x="838200" y="1557338"/>
            <a:ext cx="10515600" cy="4619625"/>
          </a:xfrm>
        </p:spPr>
        <p:txBody>
          <a:bodyPr/>
          <a:lstStyle>
            <a:lvl1pPr>
              <a:defRPr>
                <a:solidFill>
                  <a:schemeClr val="tx1"/>
                </a:solidFill>
              </a:defRPr>
            </a:lvl1pPr>
          </a:lstStyle>
          <a:p>
            <a:r>
              <a:rPr lang="es-ES" dirty="0"/>
              <a:t>Editar los estilos de texto del patrón
Segundo nivel
Tercer nivel
Cuarto nivel
Quinto nivel</a:t>
            </a:r>
          </a:p>
        </p:txBody>
      </p:sp>
      <p:cxnSp>
        <p:nvCxnSpPr>
          <p:cNvPr id="7" name="Conector recto 6">
            <a:extLst>
              <a:ext uri="{FF2B5EF4-FFF2-40B4-BE49-F238E27FC236}">
                <a16:creationId xmlns:a16="http://schemas.microsoft.com/office/drawing/2014/main" id="{E373717D-765E-954A-A83D-DCA77BB92428}"/>
              </a:ext>
            </a:extLst>
          </p:cNvPr>
          <p:cNvCxnSpPr>
            <a:cxnSpLocks/>
          </p:cNvCxnSpPr>
          <p:nvPr userDrawn="1"/>
        </p:nvCxnSpPr>
        <p:spPr>
          <a:xfrm>
            <a:off x="1414463" y="1352552"/>
            <a:ext cx="993933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DA3D5C22-C693-BE43-83B3-6EC64027249A}"/>
              </a:ext>
            </a:extLst>
          </p:cNvPr>
          <p:cNvCxnSpPr>
            <a:cxnSpLocks/>
          </p:cNvCxnSpPr>
          <p:nvPr userDrawn="1"/>
        </p:nvCxnSpPr>
        <p:spPr>
          <a:xfrm>
            <a:off x="838200" y="6200776"/>
            <a:ext cx="9144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agen 6">
            <a:extLst>
              <a:ext uri="{FF2B5EF4-FFF2-40B4-BE49-F238E27FC236}">
                <a16:creationId xmlns:a16="http://schemas.microsoft.com/office/drawing/2014/main" id="{A5085E4C-4051-3F42-A35B-CBF7BD095A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91724" y="5954985"/>
            <a:ext cx="13620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655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8E02B-266A-3A4E-A56E-7A2751B91ECD}"/>
              </a:ext>
            </a:extLst>
          </p:cNvPr>
          <p:cNvSpPr>
            <a:spLocks noGrp="1"/>
          </p:cNvSpPr>
          <p:nvPr>
            <p:ph type="title"/>
          </p:nvPr>
        </p:nvSpPr>
        <p:spPr>
          <a:xfrm>
            <a:off x="1739273" y="365126"/>
            <a:ext cx="9614526" cy="977900"/>
          </a:xfrm>
        </p:spPr>
        <p:txBody>
          <a:bodyPr>
            <a:normAutofit/>
          </a:bodyPr>
          <a:lstStyle>
            <a:lvl1pPr algn="r">
              <a:defRPr sz="3200" b="1">
                <a:solidFill>
                  <a:srgbClr val="045619"/>
                </a:solidFill>
              </a:defRPr>
            </a:lvl1pPr>
          </a:lstStyle>
          <a:p>
            <a:r>
              <a:rPr lang="es-ES" dirty="0"/>
              <a:t>Haga clic para modificar el estilo de título del patrón</a:t>
            </a:r>
          </a:p>
        </p:txBody>
      </p:sp>
      <p:cxnSp>
        <p:nvCxnSpPr>
          <p:cNvPr id="11" name="Conector recto 10">
            <a:extLst>
              <a:ext uri="{FF2B5EF4-FFF2-40B4-BE49-F238E27FC236}">
                <a16:creationId xmlns:a16="http://schemas.microsoft.com/office/drawing/2014/main" id="{692DF8E6-29D9-2948-A627-AD0427E8DC79}"/>
              </a:ext>
            </a:extLst>
          </p:cNvPr>
          <p:cNvCxnSpPr>
            <a:cxnSpLocks/>
          </p:cNvCxnSpPr>
          <p:nvPr userDrawn="1"/>
        </p:nvCxnSpPr>
        <p:spPr>
          <a:xfrm>
            <a:off x="1414463" y="1352552"/>
            <a:ext cx="993933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A6A818B-AE5D-C249-ABE0-E39AD2087C66}"/>
              </a:ext>
            </a:extLst>
          </p:cNvPr>
          <p:cNvCxnSpPr>
            <a:cxnSpLocks/>
          </p:cNvCxnSpPr>
          <p:nvPr userDrawn="1"/>
        </p:nvCxnSpPr>
        <p:spPr>
          <a:xfrm>
            <a:off x="838200" y="6200776"/>
            <a:ext cx="9144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agen 6">
            <a:extLst>
              <a:ext uri="{FF2B5EF4-FFF2-40B4-BE49-F238E27FC236}">
                <a16:creationId xmlns:a16="http://schemas.microsoft.com/office/drawing/2014/main" id="{07132A5A-2A70-D84A-A40E-8298436C47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91724" y="5954985"/>
            <a:ext cx="13620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9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AF4D1877-8F83-674D-94AB-7BFE2EDE2267}"/>
              </a:ext>
            </a:extLst>
          </p:cNvPr>
          <p:cNvCxnSpPr>
            <a:cxnSpLocks/>
          </p:cNvCxnSpPr>
          <p:nvPr userDrawn="1"/>
        </p:nvCxnSpPr>
        <p:spPr>
          <a:xfrm>
            <a:off x="838200" y="6200776"/>
            <a:ext cx="9144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768FB3DC-3A9C-0B42-A197-770697F3A3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91724" y="5954985"/>
            <a:ext cx="13620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84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9705B-74D6-6143-811C-926B7CE943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15BFCC-6267-ED4F-8393-755F32BEF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C54D25EE-EC89-6A46-BE75-D6A3EB543737}"/>
              </a:ext>
            </a:extLst>
          </p:cNvPr>
          <p:cNvSpPr>
            <a:spLocks noGrp="1"/>
          </p:cNvSpPr>
          <p:nvPr>
            <p:ph type="dt" sz="half" idx="10"/>
          </p:nvPr>
        </p:nvSpPr>
        <p:spPr>
          <a:xfrm>
            <a:off x="838200" y="6356350"/>
            <a:ext cx="2743200" cy="365125"/>
          </a:xfrm>
          <a:prstGeom prst="rect">
            <a:avLst/>
          </a:prstGeom>
        </p:spPr>
        <p:txBody>
          <a:bodyPr/>
          <a:lstStyle/>
          <a:p>
            <a:fld id="{42D356FB-566E-0B46-8357-6DFD05D4E036}" type="datetimeFigureOut">
              <a:rPr lang="es-ES" smtClean="0"/>
              <a:t>17/6/23</a:t>
            </a:fld>
            <a:endParaRPr lang="es-ES"/>
          </a:p>
        </p:txBody>
      </p:sp>
      <p:sp>
        <p:nvSpPr>
          <p:cNvPr id="5" name="Marcador de pie de página 4">
            <a:extLst>
              <a:ext uri="{FF2B5EF4-FFF2-40B4-BE49-F238E27FC236}">
                <a16:creationId xmlns:a16="http://schemas.microsoft.com/office/drawing/2014/main" id="{D4CB6D01-2E18-CA4B-8D39-2293BEBE9DBB}"/>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B1B3E5F6-4920-6B47-B1DF-207C52DF71CA}"/>
              </a:ext>
            </a:extLst>
          </p:cNvPr>
          <p:cNvSpPr>
            <a:spLocks noGrp="1"/>
          </p:cNvSpPr>
          <p:nvPr>
            <p:ph type="sldNum" sz="quarter" idx="12"/>
          </p:nvPr>
        </p:nvSpPr>
        <p:spPr>
          <a:xfrm>
            <a:off x="8610600" y="6356350"/>
            <a:ext cx="2743200" cy="365125"/>
          </a:xfrm>
          <a:prstGeom prst="rect">
            <a:avLst/>
          </a:prstGeom>
        </p:spPr>
        <p:txBody>
          <a:bodyPr/>
          <a:lstStyle/>
          <a:p>
            <a:fld id="{287FF977-D7DB-6549-8F4D-7C6C4FABDD45}" type="slidenum">
              <a:rPr lang="es-ES" smtClean="0"/>
              <a:t>‹Nº›</a:t>
            </a:fld>
            <a:endParaRPr lang="es-ES"/>
          </a:p>
        </p:txBody>
      </p:sp>
    </p:spTree>
    <p:extLst>
      <p:ext uri="{BB962C8B-B14F-4D97-AF65-F5344CB8AC3E}">
        <p14:creationId xmlns:p14="http://schemas.microsoft.com/office/powerpoint/2010/main" val="1179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2130240"/>
            <a:ext cx="10362240" cy="1469280"/>
          </a:xfrm>
          <a:prstGeom prst="rect">
            <a:avLst/>
          </a:prstGeom>
        </p:spPr>
        <p:txBody>
          <a:bodyPr lIns="0" tIns="0" rIns="0" bIns="0" anchor="ctr"/>
          <a:lstStyle/>
          <a:p>
            <a:pPr algn="ctr"/>
            <a:endParaRPr lang="es-ES" sz="5867"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600" y="1604640"/>
            <a:ext cx="10972320" cy="3977280"/>
          </a:xfrm>
          <a:prstGeom prst="rect">
            <a:avLst/>
          </a:prstGeom>
        </p:spPr>
        <p:txBody>
          <a:bodyPr lIns="0" tIns="0" rIns="0" bIns="0"/>
          <a:lstStyle/>
          <a:p>
            <a:endParaRPr lang="es-ES" sz="426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131753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47F2F97-F5F9-F54D-8A95-3248F5748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8D6476C8-0B21-8E45-991E-19825D73E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p>
        </p:txBody>
      </p:sp>
    </p:spTree>
    <p:extLst>
      <p:ext uri="{BB962C8B-B14F-4D97-AF65-F5344CB8AC3E}">
        <p14:creationId xmlns:p14="http://schemas.microsoft.com/office/powerpoint/2010/main" val="2991979183"/>
      </p:ext>
    </p:extLst>
  </p:cSld>
  <p:clrMap bg1="lt1" tx1="dk1" bg2="lt2" tx2="dk2" accent1="accent1" accent2="accent2" accent3="accent3" accent4="accent4" accent5="accent5" accent6="accent6" hlink="hlink" folHlink="folHlink"/>
  <p:sldLayoutIdLst>
    <p:sldLayoutId id="2147483702" r:id="rId1"/>
    <p:sldLayoutId id="2147483710" r:id="rId2"/>
    <p:sldLayoutId id="2147483703" r:id="rId3"/>
    <p:sldLayoutId id="2147483697" r:id="rId4"/>
    <p:sldLayoutId id="214748373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5.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18.wdp"/><Relationship Id="rId3" Type="http://schemas.openxmlformats.org/officeDocument/2006/relationships/image" Target="../media/image55.tiff"/><Relationship Id="rId7" Type="http://schemas.microsoft.com/office/2007/relationships/hdphoto" Target="../media/hdphoto15.wdp"/><Relationship Id="rId12" Type="http://schemas.openxmlformats.org/officeDocument/2006/relationships/image" Target="../media/image60.png"/><Relationship Id="rId2"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57.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9.wdp"/></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2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23C1BA9-0CFB-6843-ACA8-DCF02BFF6F8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17" y="-24162"/>
            <a:ext cx="1775520" cy="6882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agen 1">
            <a:extLst>
              <a:ext uri="{FF2B5EF4-FFF2-40B4-BE49-F238E27FC236}">
                <a16:creationId xmlns:a16="http://schemas.microsoft.com/office/drawing/2014/main" id="{F32342E4-9124-8D48-B831-F7B26CECF6E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064" y="162008"/>
            <a:ext cx="107715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0EB70D0-B68C-B440-9C98-77B1D9DBC4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0176" y="4215302"/>
            <a:ext cx="4296840" cy="2504654"/>
          </a:xfrm>
          <a:prstGeom prst="rect">
            <a:avLst/>
          </a:prstGeom>
        </p:spPr>
      </p:pic>
      <p:sp>
        <p:nvSpPr>
          <p:cNvPr id="12" name="Título 11">
            <a:extLst>
              <a:ext uri="{FF2B5EF4-FFF2-40B4-BE49-F238E27FC236}">
                <a16:creationId xmlns:a16="http://schemas.microsoft.com/office/drawing/2014/main" id="{7F1F8E05-3112-1E43-AD3B-CCEDB9F0373B}"/>
              </a:ext>
            </a:extLst>
          </p:cNvPr>
          <p:cNvSpPr>
            <a:spLocks noGrp="1"/>
          </p:cNvSpPr>
          <p:nvPr>
            <p:ph type="title"/>
          </p:nvPr>
        </p:nvSpPr>
        <p:spPr>
          <a:xfrm>
            <a:off x="1991544" y="1709739"/>
            <a:ext cx="9355906" cy="2140792"/>
          </a:xfrm>
        </p:spPr>
        <p:txBody>
          <a:bodyPr>
            <a:noAutofit/>
          </a:bodyPr>
          <a:lstStyle/>
          <a:p>
            <a:br>
              <a:rPr lang="es-ES" sz="4800" dirty="0"/>
            </a:br>
            <a:r>
              <a:rPr lang="es-ES" sz="4800" dirty="0">
                <a:solidFill>
                  <a:srgbClr val="045619"/>
                </a:solidFill>
              </a:rPr>
              <a:t>¿Qué ha cambiado en las nuevas Guías de Hipertensión Pulmonar?</a:t>
            </a:r>
            <a:endParaRPr lang="es-ES" sz="4800" dirty="0">
              <a:solidFill>
                <a:srgbClr val="66AD4E"/>
              </a:solidFill>
            </a:endParaRPr>
          </a:p>
        </p:txBody>
      </p:sp>
      <p:sp>
        <p:nvSpPr>
          <p:cNvPr id="10" name="Marcador de texto 2">
            <a:extLst>
              <a:ext uri="{FF2B5EF4-FFF2-40B4-BE49-F238E27FC236}">
                <a16:creationId xmlns:a16="http://schemas.microsoft.com/office/drawing/2014/main" id="{C5103CEA-7BBF-8848-AEFE-A75EDE165013}"/>
              </a:ext>
            </a:extLst>
          </p:cNvPr>
          <p:cNvSpPr>
            <a:spLocks noGrp="1"/>
          </p:cNvSpPr>
          <p:nvPr>
            <p:ph type="body" idx="1"/>
          </p:nvPr>
        </p:nvSpPr>
        <p:spPr>
          <a:xfrm>
            <a:off x="2351584" y="5078670"/>
            <a:ext cx="5688632" cy="1500187"/>
          </a:xfrm>
        </p:spPr>
        <p:txBody>
          <a:bodyPr>
            <a:normAutofit/>
          </a:bodyPr>
          <a:lstStyle/>
          <a:p>
            <a:r>
              <a:rPr lang="es-ES" sz="3200" dirty="0">
                <a:solidFill>
                  <a:schemeClr val="bg2">
                    <a:lumMod val="10000"/>
                  </a:schemeClr>
                </a:solidFill>
              </a:rPr>
              <a:t>Dr. Alejandro Recio Mayoral</a:t>
            </a:r>
          </a:p>
          <a:p>
            <a:r>
              <a:rPr lang="es-ES" sz="2800" dirty="0"/>
              <a:t>UICE-HP Cardiología</a:t>
            </a:r>
          </a:p>
        </p:txBody>
      </p:sp>
      <p:sp>
        <p:nvSpPr>
          <p:cNvPr id="11" name="CuadroTexto 10">
            <a:extLst>
              <a:ext uri="{FF2B5EF4-FFF2-40B4-BE49-F238E27FC236}">
                <a16:creationId xmlns:a16="http://schemas.microsoft.com/office/drawing/2014/main" id="{83158A5C-A71C-104C-BCA4-B5A94193C6DC}"/>
              </a:ext>
            </a:extLst>
          </p:cNvPr>
          <p:cNvSpPr txBox="1"/>
          <p:nvPr/>
        </p:nvSpPr>
        <p:spPr>
          <a:xfrm>
            <a:off x="2351584" y="6020203"/>
            <a:ext cx="3343101" cy="523220"/>
          </a:xfrm>
          <a:prstGeom prst="rect">
            <a:avLst/>
          </a:prstGeom>
          <a:noFill/>
        </p:spPr>
        <p:txBody>
          <a:bodyPr wrap="square" rtlCol="0">
            <a:spAutoFit/>
          </a:bodyPr>
          <a:lstStyle/>
          <a:p>
            <a:r>
              <a:rPr lang="es-ES" sz="2800" dirty="0">
                <a:solidFill>
                  <a:schemeClr val="accent1"/>
                </a:solidFill>
                <a:latin typeface="Calibri" panose="020F0502020204030204" pitchFamily="34" charset="0"/>
                <a:cs typeface="Calibri" panose="020F0502020204030204" pitchFamily="34" charset="0"/>
              </a:rPr>
              <a:t>@</a:t>
            </a:r>
            <a:r>
              <a:rPr lang="es-ES" sz="2800" dirty="0" err="1">
                <a:solidFill>
                  <a:schemeClr val="accent1"/>
                </a:solidFill>
                <a:latin typeface="Calibri" panose="020F0502020204030204" pitchFamily="34" charset="0"/>
                <a:cs typeface="Calibri" panose="020F0502020204030204" pitchFamily="34" charset="0"/>
              </a:rPr>
              <a:t>areciomayoral</a:t>
            </a:r>
            <a:endParaRPr lang="es-ES" sz="2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06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ACA2B-E01D-5A44-AE52-8805A7412121}"/>
              </a:ext>
            </a:extLst>
          </p:cNvPr>
          <p:cNvSpPr>
            <a:spLocks noGrp="1"/>
          </p:cNvSpPr>
          <p:nvPr>
            <p:ph type="title"/>
          </p:nvPr>
        </p:nvSpPr>
        <p:spPr/>
        <p:txBody>
          <a:bodyPr>
            <a:normAutofit/>
          </a:bodyPr>
          <a:lstStyle/>
          <a:p>
            <a:r>
              <a:rPr lang="es-ES" sz="4000" dirty="0"/>
              <a:t>Definición de Hipertensión Pulmonar</a:t>
            </a:r>
          </a:p>
        </p:txBody>
      </p:sp>
      <p:pic>
        <p:nvPicPr>
          <p:cNvPr id="7" name="Imagen 6">
            <a:extLst>
              <a:ext uri="{FF2B5EF4-FFF2-40B4-BE49-F238E27FC236}">
                <a16:creationId xmlns:a16="http://schemas.microsoft.com/office/drawing/2014/main" id="{1E943302-DF9F-524A-B201-0A03A13C6C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1424" y="1855194"/>
            <a:ext cx="10153128" cy="3986150"/>
          </a:xfrm>
          <a:prstGeom prst="rect">
            <a:avLst/>
          </a:prstGeom>
        </p:spPr>
      </p:pic>
      <p:pic>
        <p:nvPicPr>
          <p:cNvPr id="6" name="Imagen 5">
            <a:extLst>
              <a:ext uri="{FF2B5EF4-FFF2-40B4-BE49-F238E27FC236}">
                <a16:creationId xmlns:a16="http://schemas.microsoft.com/office/drawing/2014/main" id="{CACABD02-206E-F942-A831-29EF1BC52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21485"/>
            <a:ext cx="1692431" cy="1445830"/>
          </a:xfrm>
          <a:prstGeom prst="rect">
            <a:avLst/>
          </a:prstGeom>
        </p:spPr>
      </p:pic>
    </p:spTree>
    <p:extLst>
      <p:ext uri="{BB962C8B-B14F-4D97-AF65-F5344CB8AC3E}">
        <p14:creationId xmlns:p14="http://schemas.microsoft.com/office/powerpoint/2010/main" val="696655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ACA2B-E01D-5A44-AE52-8805A7412121}"/>
              </a:ext>
            </a:extLst>
          </p:cNvPr>
          <p:cNvSpPr>
            <a:spLocks noGrp="1"/>
          </p:cNvSpPr>
          <p:nvPr>
            <p:ph type="title"/>
          </p:nvPr>
        </p:nvSpPr>
        <p:spPr/>
        <p:txBody>
          <a:bodyPr>
            <a:normAutofit/>
          </a:bodyPr>
          <a:lstStyle/>
          <a:p>
            <a:r>
              <a:rPr lang="es-ES" sz="4000" dirty="0"/>
              <a:t>Nueva definición, nuevas dudas</a:t>
            </a:r>
          </a:p>
        </p:txBody>
      </p:sp>
      <p:sp>
        <p:nvSpPr>
          <p:cNvPr id="3" name="Marcador de contenido 2">
            <a:extLst>
              <a:ext uri="{FF2B5EF4-FFF2-40B4-BE49-F238E27FC236}">
                <a16:creationId xmlns:a16="http://schemas.microsoft.com/office/drawing/2014/main" id="{9222B6FD-90AD-814E-8E3D-AAEF39CAA5A9}"/>
              </a:ext>
            </a:extLst>
          </p:cNvPr>
          <p:cNvSpPr>
            <a:spLocks noGrp="1"/>
          </p:cNvSpPr>
          <p:nvPr>
            <p:ph idx="1"/>
          </p:nvPr>
        </p:nvSpPr>
        <p:spPr/>
        <p:txBody>
          <a:bodyPr>
            <a:normAutofit fontScale="92500" lnSpcReduction="10000"/>
          </a:bodyPr>
          <a:lstStyle/>
          <a:p>
            <a:pPr>
              <a:lnSpc>
                <a:spcPct val="150000"/>
              </a:lnSpc>
            </a:pPr>
            <a:r>
              <a:rPr lang="es-ES" sz="3600" dirty="0"/>
              <a:t>Eficacia y seguridad de los fármacos para la HAP, grupo 1</a:t>
            </a:r>
          </a:p>
          <a:p>
            <a:pPr marL="457200" lvl="1" indent="0">
              <a:lnSpc>
                <a:spcPct val="150000"/>
              </a:lnSpc>
              <a:buNone/>
            </a:pPr>
            <a:r>
              <a:rPr lang="es-ES" sz="3200" dirty="0"/>
              <a:t>¿PAPm 21-24 mmHg, RVP 2-3 UW, HP con el ejercicio? </a:t>
            </a:r>
          </a:p>
          <a:p>
            <a:pPr>
              <a:lnSpc>
                <a:spcPct val="150000"/>
              </a:lnSpc>
            </a:pPr>
            <a:r>
              <a:rPr lang="es-ES" sz="3600" dirty="0"/>
              <a:t>¿Por qué se mantiene el valor de la PCP?</a:t>
            </a:r>
          </a:p>
          <a:p>
            <a:pPr>
              <a:lnSpc>
                <a:spcPct val="150000"/>
              </a:lnSpc>
            </a:pPr>
            <a:r>
              <a:rPr lang="es-ES" sz="3600" dirty="0"/>
              <a:t>HAP con el ejercicio</a:t>
            </a:r>
          </a:p>
          <a:p>
            <a:pPr lvl="1">
              <a:lnSpc>
                <a:spcPct val="150000"/>
              </a:lnSpc>
            </a:pPr>
            <a:r>
              <a:rPr lang="es-ES" sz="3200" dirty="0"/>
              <a:t>La pendiente PAPm/GC es muy dependiente de la edad y no permite diferenciar entre pre- y postcapilar</a:t>
            </a:r>
          </a:p>
        </p:txBody>
      </p:sp>
      <p:pic>
        <p:nvPicPr>
          <p:cNvPr id="6" name="Imagen 5">
            <a:extLst>
              <a:ext uri="{FF2B5EF4-FFF2-40B4-BE49-F238E27FC236}">
                <a16:creationId xmlns:a16="http://schemas.microsoft.com/office/drawing/2014/main" id="{CEBD9E7B-36AE-2345-94C2-681340ABB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1485"/>
            <a:ext cx="1692431" cy="1445830"/>
          </a:xfrm>
          <a:prstGeom prst="rect">
            <a:avLst/>
          </a:prstGeom>
        </p:spPr>
      </p:pic>
    </p:spTree>
    <p:extLst>
      <p:ext uri="{BB962C8B-B14F-4D97-AF65-F5344CB8AC3E}">
        <p14:creationId xmlns:p14="http://schemas.microsoft.com/office/powerpoint/2010/main" val="18876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ooter Placeholder 3"/>
          <p:cNvSpPr txBox="1"/>
          <p:nvPr/>
        </p:nvSpPr>
        <p:spPr>
          <a:xfrm>
            <a:off x="248029" y="6346800"/>
            <a:ext cx="10423102" cy="26161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spAutoFit/>
          </a:bodyPr>
          <a:lstStyle/>
          <a:p>
            <a:r>
              <a:rPr lang="en-US" sz="1100" dirty="0">
                <a:latin typeface="Calibri" panose="020F0502020204030204" pitchFamily="34" charset="0"/>
                <a:cs typeface="Calibri" panose="020F0502020204030204" pitchFamily="34" charset="0"/>
              </a:rPr>
              <a:t>2022 ESC/ERS Guidelines for the diagnosis and treatment of pulmonary hypertension </a:t>
            </a:r>
            <a:r>
              <a:rPr lang="en-US" sz="1100" dirty="0">
                <a:solidFill>
                  <a:srgbClr val="203864"/>
                </a:solidFill>
                <a:latin typeface="Calibri" panose="020F0502020204030204" pitchFamily="34" charset="0"/>
                <a:cs typeface="Calibri" panose="020F0502020204030204" pitchFamily="34" charset="0"/>
              </a:rPr>
              <a:t>European Heart Journal (2022) 00, 1–114</a:t>
            </a:r>
            <a:r>
              <a:rPr lang="es-ES_tradnl" sz="1100" dirty="0">
                <a:solidFill>
                  <a:srgbClr val="203864"/>
                </a:solidFill>
                <a:latin typeface="Calibri" panose="020F0502020204030204" pitchFamily="34" charset="0"/>
                <a:cs typeface="Calibri" panose="020F0502020204030204" pitchFamily="34" charset="0"/>
              </a:rPr>
              <a:t>1. </a:t>
            </a:r>
          </a:p>
        </p:txBody>
      </p:sp>
      <p:sp>
        <p:nvSpPr>
          <p:cNvPr id="42" name="Title 5"/>
          <p:cNvSpPr txBox="1">
            <a:spLocks noGrp="1"/>
          </p:cNvSpPr>
          <p:nvPr>
            <p:ph type="title"/>
          </p:nvPr>
        </p:nvSpPr>
        <p:spPr>
          <a:prstGeom prst="rect">
            <a:avLst/>
          </a:prstGeom>
        </p:spPr>
        <p:txBody>
          <a:bodyPr>
            <a:normAutofit/>
          </a:bodyPr>
          <a:lstStyle/>
          <a:p>
            <a:r>
              <a:rPr dirty="0">
                <a:cs typeface="Calibri" panose="020F0502020204030204" pitchFamily="34" charset="0"/>
              </a:rPr>
              <a:t>HIPERTENSIÓN PULMONAR</a:t>
            </a:r>
            <a:br>
              <a:rPr dirty="0">
                <a:cs typeface="Calibri" panose="020F0502020204030204" pitchFamily="34" charset="0"/>
              </a:rPr>
            </a:br>
            <a:r>
              <a:rPr sz="2400" i="1" dirty="0">
                <a:cs typeface="Calibri" panose="020F0502020204030204" pitchFamily="34" charset="0"/>
              </a:rPr>
              <a:t>Clasificación</a:t>
            </a:r>
            <a:endParaRPr sz="2000" i="1" baseline="30000" dirty="0">
              <a:cs typeface="Calibri" panose="020F0502020204030204" pitchFamily="34" charset="0"/>
            </a:endParaRPr>
          </a:p>
        </p:txBody>
      </p:sp>
      <p:grpSp>
        <p:nvGrpSpPr>
          <p:cNvPr id="6" name="Grupo 5">
            <a:extLst>
              <a:ext uri="{FF2B5EF4-FFF2-40B4-BE49-F238E27FC236}">
                <a16:creationId xmlns:a16="http://schemas.microsoft.com/office/drawing/2014/main" id="{6E005D84-1E41-3349-A65E-CD2CCF56D572}"/>
              </a:ext>
            </a:extLst>
          </p:cNvPr>
          <p:cNvGrpSpPr/>
          <p:nvPr/>
        </p:nvGrpSpPr>
        <p:grpSpPr>
          <a:xfrm>
            <a:off x="551384" y="1556189"/>
            <a:ext cx="3907923" cy="3617985"/>
            <a:chOff x="802027" y="1556189"/>
            <a:chExt cx="3907923" cy="3617985"/>
          </a:xfrm>
        </p:grpSpPr>
        <p:sp>
          <p:nvSpPr>
            <p:cNvPr id="44" name="Text Box 7"/>
            <p:cNvSpPr txBox="1"/>
            <p:nvPr/>
          </p:nvSpPr>
          <p:spPr>
            <a:xfrm>
              <a:off x="815483" y="2096408"/>
              <a:ext cx="3894467" cy="30777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96850" indent="-196850" defTabSz="685800">
                <a:spcBef>
                  <a:spcPts val="400"/>
                </a:spcBef>
                <a:defRPr sz="1100" b="1">
                  <a:solidFill>
                    <a:srgbClr val="00A1E0"/>
                  </a:solidFill>
                </a:defRPr>
              </a:pPr>
              <a:r>
                <a:rPr dirty="0">
                  <a:solidFill>
                    <a:schemeClr val="tx1">
                      <a:lumMod val="65000"/>
                      <a:lumOff val="35000"/>
                    </a:schemeClr>
                  </a:solidFill>
                  <a:latin typeface="Calibri" panose="020F0502020204030204" pitchFamily="34" charset="0"/>
                  <a:cs typeface="Calibri" panose="020F0502020204030204" pitchFamily="34" charset="0"/>
                </a:rPr>
                <a:t>1.1 Hipertensión arterial pulmonar idiopática (HAPi)</a:t>
              </a:r>
              <a:endParaRPr lang="es-ES_tradnl" dirty="0">
                <a:solidFill>
                  <a:schemeClr val="tx1">
                    <a:lumMod val="65000"/>
                    <a:lumOff val="35000"/>
                  </a:schemeClr>
                </a:solidFill>
                <a:latin typeface="Calibri" panose="020F0502020204030204" pitchFamily="34" charset="0"/>
                <a:cs typeface="Calibri" panose="020F0502020204030204" pitchFamily="34" charset="0"/>
              </a:endParaRPr>
            </a:p>
            <a:p>
              <a:pPr marL="196850" indent="-196850" defTabSz="685800">
                <a:spcBef>
                  <a:spcPts val="400"/>
                </a:spcBef>
                <a:defRPr sz="1100" b="1">
                  <a:solidFill>
                    <a:srgbClr val="00A1E0"/>
                  </a:solidFill>
                </a:defRPr>
              </a:pPr>
              <a:r>
                <a:rPr lang="es-ES_tradnl" dirty="0">
                  <a:solidFill>
                    <a:schemeClr val="tx1">
                      <a:lumMod val="65000"/>
                      <a:lumOff val="35000"/>
                    </a:schemeClr>
                  </a:solidFill>
                  <a:latin typeface="Calibri" panose="020F0502020204030204" pitchFamily="34" charset="0"/>
                  <a:cs typeface="Calibri" panose="020F0502020204030204" pitchFamily="34" charset="0"/>
                </a:rPr>
                <a:t>      1.1.1 No respondedores al test agudo vasodilatador</a:t>
              </a:r>
            </a:p>
            <a:p>
              <a:pPr marL="196850" indent="-196850" defTabSz="685800">
                <a:spcBef>
                  <a:spcPts val="400"/>
                </a:spcBef>
                <a:defRPr sz="1100" b="1">
                  <a:solidFill>
                    <a:srgbClr val="00A1E0"/>
                  </a:solidFill>
                </a:defRPr>
              </a:pPr>
              <a:r>
                <a:rPr lang="es-ES_tradnl" dirty="0">
                  <a:solidFill>
                    <a:schemeClr val="tx1">
                      <a:lumMod val="65000"/>
                      <a:lumOff val="35000"/>
                    </a:schemeClr>
                  </a:solidFill>
                  <a:latin typeface="Calibri" panose="020F0502020204030204" pitchFamily="34" charset="0"/>
                  <a:cs typeface="Calibri" panose="020F0502020204030204" pitchFamily="34" charset="0"/>
                </a:rPr>
                <a:t>       1.1.2. Respondedores a test agudo vasodilatador</a:t>
              </a:r>
              <a:endParaRPr dirty="0">
                <a:solidFill>
                  <a:schemeClr val="tx1">
                    <a:lumMod val="65000"/>
                    <a:lumOff val="35000"/>
                  </a:schemeClr>
                </a:solidFill>
                <a:latin typeface="Calibri" panose="020F0502020204030204" pitchFamily="34" charset="0"/>
                <a:cs typeface="Calibri" panose="020F0502020204030204" pitchFamily="34" charset="0"/>
              </a:endParaRPr>
            </a:p>
            <a:p>
              <a:pPr marL="196850" indent="-196850" defTabSz="685800">
                <a:spcBef>
                  <a:spcPts val="400"/>
                </a:spcBef>
                <a:defRPr sz="1100" b="1">
                  <a:solidFill>
                    <a:srgbClr val="00A1E0"/>
                  </a:solidFill>
                </a:defRPr>
              </a:pPr>
              <a:r>
                <a:rPr dirty="0">
                  <a:solidFill>
                    <a:schemeClr val="tx1">
                      <a:lumMod val="65000"/>
                      <a:lumOff val="35000"/>
                    </a:schemeClr>
                  </a:solidFill>
                  <a:latin typeface="Calibri" panose="020F0502020204030204" pitchFamily="34" charset="0"/>
                  <a:cs typeface="Calibri" panose="020F0502020204030204" pitchFamily="34" charset="0"/>
                </a:rPr>
                <a:t>1.2 </a:t>
              </a:r>
              <a:r>
                <a:rPr dirty="0" err="1">
                  <a:solidFill>
                    <a:schemeClr val="tx1">
                      <a:lumMod val="65000"/>
                      <a:lumOff val="35000"/>
                    </a:schemeClr>
                  </a:solidFill>
                  <a:latin typeface="Calibri" panose="020F0502020204030204" pitchFamily="34" charset="0"/>
                  <a:cs typeface="Calibri" panose="020F0502020204030204" pitchFamily="34" charset="0"/>
                </a:rPr>
                <a:t>Hipertensión</a:t>
              </a:r>
              <a:r>
                <a:rPr dirty="0">
                  <a:solidFill>
                    <a:schemeClr val="tx1">
                      <a:lumMod val="65000"/>
                      <a:lumOff val="35000"/>
                    </a:schemeClr>
                  </a:solidFill>
                  <a:latin typeface="Calibri" panose="020F0502020204030204" pitchFamily="34" charset="0"/>
                  <a:cs typeface="Calibri" panose="020F0502020204030204" pitchFamily="34" charset="0"/>
                </a:rPr>
                <a:t> arterial </a:t>
              </a:r>
              <a:r>
                <a:rPr dirty="0" err="1">
                  <a:solidFill>
                    <a:schemeClr val="tx1">
                      <a:lumMod val="65000"/>
                      <a:lumOff val="35000"/>
                    </a:schemeClr>
                  </a:solidFill>
                  <a:latin typeface="Calibri" panose="020F0502020204030204" pitchFamily="34" charset="0"/>
                  <a:cs typeface="Calibri" panose="020F0502020204030204" pitchFamily="34" charset="0"/>
                </a:rPr>
                <a:t>pulmonar</a:t>
              </a:r>
              <a:r>
                <a:rPr dirty="0">
                  <a:solidFill>
                    <a:schemeClr val="tx1">
                      <a:lumMod val="65000"/>
                      <a:lumOff val="35000"/>
                    </a:schemeClr>
                  </a:solidFill>
                  <a:latin typeface="Calibri" panose="020F0502020204030204" pitchFamily="34" charset="0"/>
                  <a:cs typeface="Calibri" panose="020F0502020204030204" pitchFamily="34" charset="0"/>
                </a:rPr>
                <a:t> </a:t>
              </a:r>
              <a:r>
                <a:rPr dirty="0" err="1">
                  <a:solidFill>
                    <a:schemeClr val="tx1">
                      <a:lumMod val="65000"/>
                      <a:lumOff val="35000"/>
                    </a:schemeClr>
                  </a:solidFill>
                  <a:latin typeface="Calibri" panose="020F0502020204030204" pitchFamily="34" charset="0"/>
                  <a:cs typeface="Calibri" panose="020F0502020204030204" pitchFamily="34" charset="0"/>
                </a:rPr>
                <a:t>hereditaria</a:t>
              </a:r>
              <a:r>
                <a:rPr dirty="0">
                  <a:solidFill>
                    <a:schemeClr val="tx1">
                      <a:lumMod val="65000"/>
                      <a:lumOff val="35000"/>
                    </a:schemeClr>
                  </a:solidFill>
                  <a:latin typeface="Calibri" panose="020F0502020204030204" pitchFamily="34" charset="0"/>
                  <a:cs typeface="Calibri" panose="020F0502020204030204" pitchFamily="34" charset="0"/>
                </a:rPr>
                <a:t> (</a:t>
              </a:r>
              <a:r>
                <a:rPr dirty="0" err="1">
                  <a:solidFill>
                    <a:schemeClr val="tx1">
                      <a:lumMod val="65000"/>
                      <a:lumOff val="35000"/>
                    </a:schemeClr>
                  </a:solidFill>
                  <a:latin typeface="Calibri" panose="020F0502020204030204" pitchFamily="34" charset="0"/>
                  <a:cs typeface="Calibri" panose="020F0502020204030204" pitchFamily="34" charset="0"/>
                </a:rPr>
                <a:t>HAPh</a:t>
              </a:r>
              <a:r>
                <a:rPr dirty="0">
                  <a:solidFill>
                    <a:schemeClr val="tx1">
                      <a:lumMod val="65000"/>
                      <a:lumOff val="35000"/>
                    </a:schemeClr>
                  </a:solidFill>
                  <a:latin typeface="Calibri" panose="020F0502020204030204" pitchFamily="34" charset="0"/>
                  <a:cs typeface="Calibri" panose="020F0502020204030204" pitchFamily="34" charset="0"/>
                </a:rPr>
                <a:t>)</a:t>
              </a:r>
            </a:p>
            <a:p>
              <a:pPr marL="196850" indent="-196850" defTabSz="685800">
                <a:spcBef>
                  <a:spcPts val="400"/>
                </a:spcBef>
                <a:defRPr sz="1100" b="1">
                  <a:solidFill>
                    <a:srgbClr val="00A1E0"/>
                  </a:solidFill>
                </a:defRPr>
              </a:pPr>
              <a:r>
                <a:rPr dirty="0">
                  <a:solidFill>
                    <a:schemeClr val="tx1">
                      <a:lumMod val="65000"/>
                      <a:lumOff val="35000"/>
                    </a:schemeClr>
                  </a:solidFill>
                  <a:latin typeface="Calibri" panose="020F0502020204030204" pitchFamily="34" charset="0"/>
                  <a:cs typeface="Calibri" panose="020F0502020204030204" pitchFamily="34" charset="0"/>
                </a:rPr>
                <a:t>1.3 </a:t>
              </a:r>
              <a:r>
                <a:rPr dirty="0" err="1">
                  <a:solidFill>
                    <a:schemeClr val="tx1">
                      <a:lumMod val="65000"/>
                      <a:lumOff val="35000"/>
                    </a:schemeClr>
                  </a:solidFill>
                  <a:latin typeface="Calibri" panose="020F0502020204030204" pitchFamily="34" charset="0"/>
                  <a:cs typeface="Calibri" panose="020F0502020204030204" pitchFamily="34" charset="0"/>
                </a:rPr>
                <a:t>Inducida</a:t>
              </a:r>
              <a:r>
                <a:rPr dirty="0">
                  <a:solidFill>
                    <a:schemeClr val="tx1">
                      <a:lumMod val="65000"/>
                      <a:lumOff val="35000"/>
                    </a:schemeClr>
                  </a:solidFill>
                  <a:latin typeface="Calibri" panose="020F0502020204030204" pitchFamily="34" charset="0"/>
                  <a:cs typeface="Calibri" panose="020F0502020204030204" pitchFamily="34" charset="0"/>
                </a:rPr>
                <a:t> por </a:t>
              </a:r>
              <a:r>
                <a:rPr dirty="0" err="1">
                  <a:solidFill>
                    <a:schemeClr val="tx1">
                      <a:lumMod val="65000"/>
                      <a:lumOff val="35000"/>
                    </a:schemeClr>
                  </a:solidFill>
                  <a:latin typeface="Calibri" panose="020F0502020204030204" pitchFamily="34" charset="0"/>
                  <a:cs typeface="Calibri" panose="020F0502020204030204" pitchFamily="34" charset="0"/>
                </a:rPr>
                <a:t>fármacos</a:t>
              </a:r>
              <a:r>
                <a:rPr dirty="0">
                  <a:solidFill>
                    <a:schemeClr val="tx1">
                      <a:lumMod val="65000"/>
                      <a:lumOff val="35000"/>
                    </a:schemeClr>
                  </a:solidFill>
                  <a:latin typeface="Calibri" panose="020F0502020204030204" pitchFamily="34" charset="0"/>
                  <a:cs typeface="Calibri" panose="020F0502020204030204" pitchFamily="34" charset="0"/>
                </a:rPr>
                <a:t> y </a:t>
              </a:r>
              <a:r>
                <a:rPr dirty="0" err="1">
                  <a:solidFill>
                    <a:schemeClr val="tx1">
                      <a:lumMod val="65000"/>
                      <a:lumOff val="35000"/>
                    </a:schemeClr>
                  </a:solidFill>
                  <a:latin typeface="Calibri" panose="020F0502020204030204" pitchFamily="34" charset="0"/>
                  <a:cs typeface="Calibri" panose="020F0502020204030204" pitchFamily="34" charset="0"/>
                </a:rPr>
                <a:t>tóxicos</a:t>
              </a:r>
              <a:endParaRPr dirty="0">
                <a:solidFill>
                  <a:schemeClr val="tx1">
                    <a:lumMod val="65000"/>
                    <a:lumOff val="35000"/>
                  </a:schemeClr>
                </a:solidFill>
                <a:latin typeface="Calibri" panose="020F0502020204030204" pitchFamily="34" charset="0"/>
                <a:cs typeface="Calibri" panose="020F0502020204030204" pitchFamily="34" charset="0"/>
              </a:endParaRPr>
            </a:p>
            <a:p>
              <a:pPr marL="196850" indent="-196850" defTabSz="685800">
                <a:spcBef>
                  <a:spcPts val="400"/>
                </a:spcBef>
                <a:defRPr sz="1100" b="1">
                  <a:solidFill>
                    <a:srgbClr val="00A1E0"/>
                  </a:solidFill>
                </a:defRPr>
              </a:pPr>
              <a:r>
                <a:rPr dirty="0">
                  <a:solidFill>
                    <a:schemeClr val="tx1">
                      <a:lumMod val="65000"/>
                      <a:lumOff val="35000"/>
                    </a:schemeClr>
                  </a:solidFill>
                  <a:latin typeface="Calibri" panose="020F0502020204030204" pitchFamily="34" charset="0"/>
                  <a:cs typeface="Calibri" panose="020F0502020204030204" pitchFamily="34" charset="0"/>
                </a:rPr>
                <a:t>1.4 </a:t>
              </a:r>
              <a:r>
                <a:rPr dirty="0" err="1">
                  <a:solidFill>
                    <a:schemeClr val="tx1">
                      <a:lumMod val="65000"/>
                      <a:lumOff val="35000"/>
                    </a:schemeClr>
                  </a:solidFill>
                  <a:latin typeface="Calibri" panose="020F0502020204030204" pitchFamily="34" charset="0"/>
                  <a:cs typeface="Calibri" panose="020F0502020204030204" pitchFamily="34" charset="0"/>
                </a:rPr>
                <a:t>Hipertensión</a:t>
              </a:r>
              <a:r>
                <a:rPr dirty="0">
                  <a:solidFill>
                    <a:schemeClr val="tx1">
                      <a:lumMod val="65000"/>
                      <a:lumOff val="35000"/>
                    </a:schemeClr>
                  </a:solidFill>
                  <a:latin typeface="Calibri" panose="020F0502020204030204" pitchFamily="34" charset="0"/>
                  <a:cs typeface="Calibri" panose="020F0502020204030204" pitchFamily="34" charset="0"/>
                </a:rPr>
                <a:t> arterial </a:t>
              </a:r>
              <a:r>
                <a:rPr dirty="0" err="1">
                  <a:solidFill>
                    <a:schemeClr val="tx1">
                      <a:lumMod val="65000"/>
                      <a:lumOff val="35000"/>
                    </a:schemeClr>
                  </a:solidFill>
                  <a:latin typeface="Calibri" panose="020F0502020204030204" pitchFamily="34" charset="0"/>
                  <a:cs typeface="Calibri" panose="020F0502020204030204" pitchFamily="34" charset="0"/>
                </a:rPr>
                <a:t>pulmonar</a:t>
              </a:r>
              <a:r>
                <a:rPr dirty="0">
                  <a:solidFill>
                    <a:schemeClr val="tx1">
                      <a:lumMod val="65000"/>
                      <a:lumOff val="35000"/>
                    </a:schemeClr>
                  </a:solidFill>
                  <a:latin typeface="Calibri" panose="020F0502020204030204" pitchFamily="34" charset="0"/>
                  <a:cs typeface="Calibri" panose="020F0502020204030204" pitchFamily="34" charset="0"/>
                </a:rPr>
                <a:t> </a:t>
              </a:r>
              <a:r>
                <a:rPr dirty="0" err="1">
                  <a:solidFill>
                    <a:schemeClr val="tx1">
                      <a:lumMod val="65000"/>
                      <a:lumOff val="35000"/>
                    </a:schemeClr>
                  </a:solidFill>
                  <a:latin typeface="Calibri" panose="020F0502020204030204" pitchFamily="34" charset="0"/>
                  <a:cs typeface="Calibri" panose="020F0502020204030204" pitchFamily="34" charset="0"/>
                </a:rPr>
                <a:t>asociada</a:t>
              </a:r>
              <a:r>
                <a:rPr dirty="0">
                  <a:solidFill>
                    <a:schemeClr val="tx1">
                      <a:lumMod val="65000"/>
                      <a:lumOff val="35000"/>
                    </a:schemeClr>
                  </a:solidFill>
                  <a:latin typeface="Calibri" panose="020F0502020204030204" pitchFamily="34" charset="0"/>
                  <a:cs typeface="Calibri" panose="020F0502020204030204" pitchFamily="34" charset="0"/>
                </a:rPr>
                <a:t> (HAPA):</a:t>
              </a:r>
            </a:p>
            <a:p>
              <a:pPr marL="196850" indent="-196850" defTabSz="685800">
                <a:spcBef>
                  <a:spcPts val="400"/>
                </a:spcBef>
                <a:defRPr sz="1100">
                  <a:solidFill>
                    <a:srgbClr val="484C53"/>
                  </a:solidFill>
                </a:defRPr>
              </a:pPr>
              <a:r>
                <a:rPr dirty="0">
                  <a:solidFill>
                    <a:schemeClr val="tx1">
                      <a:lumMod val="65000"/>
                      <a:lumOff val="35000"/>
                    </a:schemeClr>
                  </a:solidFill>
                  <a:latin typeface="Calibri" panose="020F0502020204030204" pitchFamily="34" charset="0"/>
                  <a:cs typeface="Calibri" panose="020F0502020204030204" pitchFamily="34" charset="0"/>
                </a:rPr>
                <a:t>	1.4.1 </a:t>
              </a:r>
              <a:r>
                <a:rPr dirty="0" err="1">
                  <a:solidFill>
                    <a:schemeClr val="tx1">
                      <a:lumMod val="65000"/>
                      <a:lumOff val="35000"/>
                    </a:schemeClr>
                  </a:solidFill>
                  <a:latin typeface="Calibri" panose="020F0502020204030204" pitchFamily="34" charset="0"/>
                  <a:cs typeface="Calibri" panose="020F0502020204030204" pitchFamily="34" charset="0"/>
                </a:rPr>
                <a:t>Conectivopatía</a:t>
              </a:r>
              <a:endParaRPr dirty="0">
                <a:solidFill>
                  <a:schemeClr val="tx1">
                    <a:lumMod val="65000"/>
                    <a:lumOff val="35000"/>
                  </a:schemeClr>
                </a:solidFill>
                <a:latin typeface="Calibri" panose="020F0502020204030204" pitchFamily="34" charset="0"/>
                <a:cs typeface="Calibri" panose="020F0502020204030204" pitchFamily="34" charset="0"/>
              </a:endParaRPr>
            </a:p>
            <a:p>
              <a:pPr marL="196850" indent="-196850" defTabSz="685800">
                <a:spcBef>
                  <a:spcPts val="400"/>
                </a:spcBef>
                <a:defRPr sz="1100">
                  <a:solidFill>
                    <a:srgbClr val="484C53"/>
                  </a:solidFill>
                </a:defRPr>
              </a:pPr>
              <a:r>
                <a:rPr dirty="0">
                  <a:solidFill>
                    <a:schemeClr val="tx1">
                      <a:lumMod val="65000"/>
                      <a:lumOff val="35000"/>
                    </a:schemeClr>
                  </a:solidFill>
                  <a:latin typeface="Calibri" panose="020F0502020204030204" pitchFamily="34" charset="0"/>
                  <a:cs typeface="Calibri" panose="020F0502020204030204" pitchFamily="34" charset="0"/>
                </a:rPr>
                <a:t>	1.4.2 </a:t>
              </a:r>
              <a:r>
                <a:rPr dirty="0" err="1">
                  <a:solidFill>
                    <a:schemeClr val="tx1">
                      <a:lumMod val="65000"/>
                      <a:lumOff val="35000"/>
                    </a:schemeClr>
                  </a:solidFill>
                  <a:latin typeface="Calibri" panose="020F0502020204030204" pitchFamily="34" charset="0"/>
                  <a:cs typeface="Calibri" panose="020F0502020204030204" pitchFamily="34" charset="0"/>
                </a:rPr>
                <a:t>Infección</a:t>
              </a:r>
              <a:r>
                <a:rPr dirty="0">
                  <a:solidFill>
                    <a:schemeClr val="tx1">
                      <a:lumMod val="65000"/>
                      <a:lumOff val="35000"/>
                    </a:schemeClr>
                  </a:solidFill>
                  <a:latin typeface="Calibri" panose="020F0502020204030204" pitchFamily="34" charset="0"/>
                  <a:cs typeface="Calibri" panose="020F0502020204030204" pitchFamily="34" charset="0"/>
                </a:rPr>
                <a:t> por VIH</a:t>
              </a:r>
            </a:p>
            <a:p>
              <a:pPr marL="196850" indent="-196850" defTabSz="685800">
                <a:spcBef>
                  <a:spcPts val="400"/>
                </a:spcBef>
                <a:defRPr sz="1100">
                  <a:solidFill>
                    <a:srgbClr val="484C53"/>
                  </a:solidFill>
                </a:defRPr>
              </a:pPr>
              <a:r>
                <a:rPr dirty="0">
                  <a:solidFill>
                    <a:schemeClr val="tx1">
                      <a:lumMod val="65000"/>
                      <a:lumOff val="35000"/>
                    </a:schemeClr>
                  </a:solidFill>
                  <a:latin typeface="Calibri" panose="020F0502020204030204" pitchFamily="34" charset="0"/>
                  <a:cs typeface="Calibri" panose="020F0502020204030204" pitchFamily="34" charset="0"/>
                </a:rPr>
                <a:t>	1.4.3 </a:t>
              </a:r>
              <a:r>
                <a:rPr dirty="0" err="1">
                  <a:solidFill>
                    <a:schemeClr val="tx1">
                      <a:lumMod val="65000"/>
                      <a:lumOff val="35000"/>
                    </a:schemeClr>
                  </a:solidFill>
                  <a:latin typeface="Calibri" panose="020F0502020204030204" pitchFamily="34" charset="0"/>
                  <a:cs typeface="Calibri" panose="020F0502020204030204" pitchFamily="34" charset="0"/>
                </a:rPr>
                <a:t>Hipertensión</a:t>
              </a:r>
              <a:r>
                <a:rPr dirty="0">
                  <a:solidFill>
                    <a:schemeClr val="tx1">
                      <a:lumMod val="65000"/>
                      <a:lumOff val="35000"/>
                    </a:schemeClr>
                  </a:solidFill>
                  <a:latin typeface="Calibri" panose="020F0502020204030204" pitchFamily="34" charset="0"/>
                  <a:cs typeface="Calibri" panose="020F0502020204030204" pitchFamily="34" charset="0"/>
                </a:rPr>
                <a:t> portal (</a:t>
              </a:r>
              <a:r>
                <a:rPr dirty="0" err="1">
                  <a:solidFill>
                    <a:schemeClr val="tx1">
                      <a:lumMod val="65000"/>
                      <a:lumOff val="35000"/>
                    </a:schemeClr>
                  </a:solidFill>
                  <a:latin typeface="Calibri" panose="020F0502020204030204" pitchFamily="34" charset="0"/>
                  <a:cs typeface="Calibri" panose="020F0502020204030204" pitchFamily="34" charset="0"/>
                </a:rPr>
                <a:t>HPoP</a:t>
              </a:r>
              <a:r>
                <a:rPr dirty="0">
                  <a:solidFill>
                    <a:schemeClr val="tx1">
                      <a:lumMod val="65000"/>
                      <a:lumOff val="35000"/>
                    </a:schemeClr>
                  </a:solidFill>
                  <a:latin typeface="Calibri" panose="020F0502020204030204" pitchFamily="34" charset="0"/>
                  <a:cs typeface="Calibri" panose="020F0502020204030204" pitchFamily="34" charset="0"/>
                </a:rPr>
                <a:t>)</a:t>
              </a:r>
            </a:p>
            <a:p>
              <a:pPr marL="196850" indent="-196850" defTabSz="685800">
                <a:spcBef>
                  <a:spcPts val="400"/>
                </a:spcBef>
                <a:defRPr sz="1100" b="1">
                  <a:solidFill>
                    <a:srgbClr val="484C53"/>
                  </a:solidFill>
                </a:defRPr>
              </a:pPr>
              <a:r>
                <a:rPr dirty="0">
                  <a:solidFill>
                    <a:schemeClr val="tx1">
                      <a:lumMod val="65000"/>
                      <a:lumOff val="35000"/>
                    </a:schemeClr>
                  </a:solidFill>
                  <a:latin typeface="Calibri" panose="020F0502020204030204" pitchFamily="34" charset="0"/>
                  <a:cs typeface="Calibri" panose="020F0502020204030204" pitchFamily="34" charset="0"/>
                </a:rPr>
                <a:t>	1.4.4 </a:t>
              </a:r>
              <a:r>
                <a:rPr dirty="0" err="1">
                  <a:solidFill>
                    <a:schemeClr val="tx1">
                      <a:lumMod val="65000"/>
                      <a:lumOff val="35000"/>
                    </a:schemeClr>
                  </a:solidFill>
                  <a:latin typeface="Calibri" panose="020F0502020204030204" pitchFamily="34" charset="0"/>
                  <a:cs typeface="Calibri" panose="020F0502020204030204" pitchFamily="34" charset="0"/>
                </a:rPr>
                <a:t>Cardiopatía</a:t>
              </a:r>
              <a:r>
                <a:rPr dirty="0">
                  <a:solidFill>
                    <a:schemeClr val="tx1">
                      <a:lumMod val="65000"/>
                      <a:lumOff val="35000"/>
                    </a:schemeClr>
                  </a:solidFill>
                  <a:latin typeface="Calibri" panose="020F0502020204030204" pitchFamily="34" charset="0"/>
                  <a:cs typeface="Calibri" panose="020F0502020204030204" pitchFamily="34" charset="0"/>
                </a:rPr>
                <a:t> </a:t>
              </a:r>
              <a:r>
                <a:rPr dirty="0" err="1">
                  <a:solidFill>
                    <a:schemeClr val="tx1">
                      <a:lumMod val="65000"/>
                      <a:lumOff val="35000"/>
                    </a:schemeClr>
                  </a:solidFill>
                  <a:latin typeface="Calibri" panose="020F0502020204030204" pitchFamily="34" charset="0"/>
                  <a:cs typeface="Calibri" panose="020F0502020204030204" pitchFamily="34" charset="0"/>
                </a:rPr>
                <a:t>congénita</a:t>
              </a:r>
              <a:endParaRPr dirty="0">
                <a:solidFill>
                  <a:schemeClr val="tx1">
                    <a:lumMod val="65000"/>
                    <a:lumOff val="35000"/>
                  </a:schemeClr>
                </a:solidFill>
                <a:latin typeface="Calibri" panose="020F0502020204030204" pitchFamily="34" charset="0"/>
                <a:cs typeface="Calibri" panose="020F0502020204030204" pitchFamily="34" charset="0"/>
              </a:endParaRPr>
            </a:p>
            <a:p>
              <a:pPr marL="196850" indent="-196850" defTabSz="685800">
                <a:spcBef>
                  <a:spcPts val="400"/>
                </a:spcBef>
                <a:defRPr sz="1100">
                  <a:solidFill>
                    <a:srgbClr val="484C53"/>
                  </a:solidFill>
                </a:defRPr>
              </a:pPr>
              <a:r>
                <a:rPr dirty="0">
                  <a:solidFill>
                    <a:schemeClr val="tx1">
                      <a:lumMod val="65000"/>
                      <a:lumOff val="35000"/>
                    </a:schemeClr>
                  </a:solidFill>
                  <a:latin typeface="Calibri" panose="020F0502020204030204" pitchFamily="34" charset="0"/>
                  <a:cs typeface="Calibri" panose="020F0502020204030204" pitchFamily="34" charset="0"/>
                </a:rPr>
                <a:t>	1.4.5 </a:t>
              </a:r>
              <a:r>
                <a:rPr dirty="0" err="1">
                  <a:solidFill>
                    <a:schemeClr val="tx1">
                      <a:lumMod val="65000"/>
                      <a:lumOff val="35000"/>
                    </a:schemeClr>
                  </a:solidFill>
                  <a:latin typeface="Calibri" panose="020F0502020204030204" pitchFamily="34" charset="0"/>
                  <a:cs typeface="Calibri" panose="020F0502020204030204" pitchFamily="34" charset="0"/>
                </a:rPr>
                <a:t>Esquistosomiasis</a:t>
              </a:r>
              <a:endParaRPr dirty="0">
                <a:solidFill>
                  <a:schemeClr val="tx1">
                    <a:lumMod val="65000"/>
                    <a:lumOff val="35000"/>
                  </a:schemeClr>
                </a:solidFill>
                <a:latin typeface="Calibri" panose="020F0502020204030204" pitchFamily="34" charset="0"/>
                <a:cs typeface="Calibri" panose="020F0502020204030204" pitchFamily="34" charset="0"/>
              </a:endParaRPr>
            </a:p>
            <a:p>
              <a:pPr marL="196850" indent="-196850" defTabSz="685800">
                <a:spcBef>
                  <a:spcPts val="400"/>
                </a:spcBef>
                <a:defRPr sz="1100" b="1">
                  <a:solidFill>
                    <a:srgbClr val="00A1E0"/>
                  </a:solidFill>
                </a:defRPr>
              </a:pPr>
              <a:r>
                <a:rPr dirty="0">
                  <a:solidFill>
                    <a:schemeClr val="tx1">
                      <a:lumMod val="65000"/>
                      <a:lumOff val="35000"/>
                    </a:schemeClr>
                  </a:solidFill>
                  <a:latin typeface="Calibri" panose="020F0502020204030204" pitchFamily="34" charset="0"/>
                  <a:cs typeface="Calibri" panose="020F0502020204030204" pitchFamily="34" charset="0"/>
                </a:rPr>
                <a:t>1.</a:t>
              </a:r>
              <a:r>
                <a:rPr lang="es-ES_tradnl" dirty="0">
                  <a:solidFill>
                    <a:schemeClr val="tx1">
                      <a:lumMod val="65000"/>
                      <a:lumOff val="35000"/>
                    </a:schemeClr>
                  </a:solidFill>
                  <a:latin typeface="Calibri" panose="020F0502020204030204" pitchFamily="34" charset="0"/>
                  <a:cs typeface="Calibri" panose="020F0502020204030204" pitchFamily="34" charset="0"/>
                </a:rPr>
                <a:t>5.</a:t>
              </a:r>
              <a:r>
                <a:rPr dirty="0">
                  <a:solidFill>
                    <a:schemeClr val="tx1">
                      <a:lumMod val="65000"/>
                      <a:lumOff val="35000"/>
                    </a:schemeClr>
                  </a:solidFill>
                  <a:latin typeface="Calibri" panose="020F0502020204030204" pitchFamily="34" charset="0"/>
                  <a:cs typeface="Calibri" panose="020F0502020204030204" pitchFamily="34" charset="0"/>
                </a:rPr>
                <a:t> Enfermedad pulmonar veno-oclusiva y/o hemangiomatosis pulmonar capilar</a:t>
              </a:r>
            </a:p>
            <a:p>
              <a:pPr marL="196850" indent="-196850" defTabSz="685800">
                <a:spcBef>
                  <a:spcPts val="400"/>
                </a:spcBef>
                <a:defRPr sz="1100" b="1">
                  <a:solidFill>
                    <a:srgbClr val="00A1E0"/>
                  </a:solidFill>
                </a:defRPr>
              </a:pPr>
              <a:r>
                <a:rPr dirty="0">
                  <a:solidFill>
                    <a:schemeClr val="tx1">
                      <a:lumMod val="65000"/>
                      <a:lumOff val="35000"/>
                    </a:schemeClr>
                  </a:solidFill>
                  <a:latin typeface="Calibri" panose="020F0502020204030204" pitchFamily="34" charset="0"/>
                  <a:cs typeface="Calibri" panose="020F0502020204030204" pitchFamily="34" charset="0"/>
                </a:rPr>
                <a:t>1.</a:t>
              </a:r>
              <a:r>
                <a:rPr lang="es-ES_tradnl" dirty="0">
                  <a:solidFill>
                    <a:schemeClr val="tx1">
                      <a:lumMod val="65000"/>
                      <a:lumOff val="35000"/>
                    </a:schemeClr>
                  </a:solidFill>
                  <a:latin typeface="Calibri" panose="020F0502020204030204" pitchFamily="34" charset="0"/>
                  <a:cs typeface="Calibri" panose="020F0502020204030204" pitchFamily="34" charset="0"/>
                </a:rPr>
                <a:t>6</a:t>
              </a:r>
              <a:r>
                <a:rPr dirty="0">
                  <a:solidFill>
                    <a:schemeClr val="tx1">
                      <a:lumMod val="65000"/>
                      <a:lumOff val="35000"/>
                    </a:schemeClr>
                  </a:solidFill>
                  <a:latin typeface="Calibri" panose="020F0502020204030204" pitchFamily="34" charset="0"/>
                  <a:cs typeface="Calibri" panose="020F0502020204030204" pitchFamily="34" charset="0"/>
                </a:rPr>
                <a:t> Hipertensión pulmonar persistente del recién nacido (HPPN)</a:t>
              </a:r>
            </a:p>
          </p:txBody>
        </p:sp>
        <p:grpSp>
          <p:nvGrpSpPr>
            <p:cNvPr id="3" name="Grupo 2">
              <a:extLst>
                <a:ext uri="{FF2B5EF4-FFF2-40B4-BE49-F238E27FC236}">
                  <a16:creationId xmlns:a16="http://schemas.microsoft.com/office/drawing/2014/main" id="{30028913-9C6B-A540-AEE2-56039057AE5E}"/>
                </a:ext>
              </a:extLst>
            </p:cNvPr>
            <p:cNvGrpSpPr/>
            <p:nvPr/>
          </p:nvGrpSpPr>
          <p:grpSpPr>
            <a:xfrm>
              <a:off x="802027" y="1556189"/>
              <a:ext cx="3614917" cy="468002"/>
              <a:chOff x="761935" y="795127"/>
              <a:chExt cx="3614917" cy="468002"/>
            </a:xfrm>
          </p:grpSpPr>
          <p:sp>
            <p:nvSpPr>
              <p:cNvPr id="46" name="Text Box 7"/>
              <p:cNvSpPr txBox="1"/>
              <p:nvPr/>
            </p:nvSpPr>
            <p:spPr>
              <a:xfrm>
                <a:off x="1304087" y="903077"/>
                <a:ext cx="2773253" cy="3231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196850" indent="-196850" defTabSz="685800">
                  <a:spcBef>
                    <a:spcPts val="300"/>
                  </a:spcBef>
                  <a:defRPr sz="1500" b="1">
                    <a:solidFill>
                      <a:srgbClr val="00417B"/>
                    </a:solidFill>
                  </a:defRPr>
                </a:lvl1pPr>
              </a:lstStyle>
              <a:p>
                <a:r>
                  <a:rPr dirty="0">
                    <a:solidFill>
                      <a:schemeClr val="accent6">
                        <a:lumMod val="50000"/>
                      </a:schemeClr>
                    </a:solidFill>
                    <a:latin typeface="+mj-lt"/>
                    <a:cs typeface="Calibri" panose="020F0502020204030204" pitchFamily="34" charset="0"/>
                  </a:rPr>
                  <a:t>H</a:t>
                </a:r>
                <a:r>
                  <a:rPr lang="es-ES" dirty="0" err="1">
                    <a:solidFill>
                      <a:schemeClr val="accent6">
                        <a:lumMod val="50000"/>
                      </a:schemeClr>
                    </a:solidFill>
                    <a:latin typeface="+mj-lt"/>
                    <a:cs typeface="Calibri" panose="020F0502020204030204" pitchFamily="34" charset="0"/>
                  </a:rPr>
                  <a:t>ipertensión</a:t>
                </a:r>
                <a:r>
                  <a:rPr lang="es-ES" dirty="0">
                    <a:solidFill>
                      <a:schemeClr val="accent6">
                        <a:lumMod val="50000"/>
                      </a:schemeClr>
                    </a:solidFill>
                    <a:latin typeface="+mj-lt"/>
                    <a:cs typeface="Calibri" panose="020F0502020204030204" pitchFamily="34" charset="0"/>
                  </a:rPr>
                  <a:t> Arterial Pulmonar</a:t>
                </a:r>
                <a:endParaRPr dirty="0">
                  <a:solidFill>
                    <a:schemeClr val="accent6">
                      <a:lumMod val="50000"/>
                    </a:schemeClr>
                  </a:solidFill>
                  <a:latin typeface="+mj-lt"/>
                  <a:cs typeface="Calibri" panose="020F0502020204030204" pitchFamily="34" charset="0"/>
                </a:endParaRPr>
              </a:p>
            </p:txBody>
          </p:sp>
          <p:sp>
            <p:nvSpPr>
              <p:cNvPr id="48" name="Conector recto 18"/>
              <p:cNvSpPr/>
              <p:nvPr/>
            </p:nvSpPr>
            <p:spPr>
              <a:xfrm flipV="1">
                <a:off x="812852" y="1263129"/>
                <a:ext cx="3564000" cy="0"/>
              </a:xfrm>
              <a:prstGeom prst="line">
                <a:avLst/>
              </a:prstGeom>
              <a:ln>
                <a:solidFill>
                  <a:schemeClr val="accent6">
                    <a:lumMod val="50000"/>
                  </a:schemeClr>
                </a:solidFill>
                <a:miter/>
                <a:tailEnd type="oval"/>
              </a:ln>
            </p:spPr>
            <p:txBody>
              <a:bodyPr lIns="45719" rIns="45719"/>
              <a:lstStyle/>
              <a:p>
                <a:endParaRPr>
                  <a:latin typeface="Calibri" panose="020F0502020204030204" pitchFamily="34" charset="0"/>
                  <a:cs typeface="Calibri" panose="020F0502020204030204" pitchFamily="34" charset="0"/>
                </a:endParaRPr>
              </a:p>
            </p:txBody>
          </p:sp>
          <p:sp>
            <p:nvSpPr>
              <p:cNvPr id="49" name="Rectángulo redondeado 40"/>
              <p:cNvSpPr/>
              <p:nvPr/>
            </p:nvSpPr>
            <p:spPr>
              <a:xfrm>
                <a:off x="761935" y="795127"/>
                <a:ext cx="468001" cy="468002"/>
              </a:xfrm>
              <a:prstGeom prst="roundRect">
                <a:avLst>
                  <a:gd name="adj" fmla="val 16667"/>
                </a:avLst>
              </a:prstGeom>
              <a:solidFill>
                <a:schemeClr val="accent6">
                  <a:lumMod val="50000"/>
                </a:schemeClr>
              </a:solidFill>
              <a:ln w="12700" cap="flat">
                <a:noFill/>
                <a:miter lim="400000"/>
              </a:ln>
              <a:effectLst/>
            </p:spPr>
            <p:txBody>
              <a:bodyPr wrap="square" lIns="45719" tIns="45719" rIns="45719" bIns="45719" numCol="1" anchor="ctr">
                <a:noAutofit/>
              </a:bodyPr>
              <a:lstStyle/>
              <a:p>
                <a:pPr algn="ctr" defTabSz="608486">
                  <a:spcBef>
                    <a:spcPts val="1000"/>
                  </a:spcBef>
                  <a:defRPr sz="2500">
                    <a:solidFill>
                      <a:srgbClr val="FFFFFF"/>
                    </a:solidFill>
                    <a:latin typeface="+mj-lt"/>
                    <a:ea typeface="+mj-ea"/>
                    <a:cs typeface="+mj-cs"/>
                    <a:sym typeface="Calibri"/>
                  </a:defRPr>
                </a:pPr>
                <a:r>
                  <a:rPr lang="es-ES" dirty="0">
                    <a:latin typeface="Calibri" panose="020F0502020204030204" pitchFamily="34" charset="0"/>
                    <a:cs typeface="Calibri" panose="020F0502020204030204" pitchFamily="34" charset="0"/>
                  </a:rPr>
                  <a:t>1</a:t>
                </a:r>
                <a:endParaRPr dirty="0">
                  <a:latin typeface="Calibri" panose="020F0502020204030204" pitchFamily="34" charset="0"/>
                  <a:cs typeface="Calibri" panose="020F0502020204030204" pitchFamily="34" charset="0"/>
                </a:endParaRPr>
              </a:p>
            </p:txBody>
          </p:sp>
        </p:grpSp>
      </p:grpSp>
      <p:grpSp>
        <p:nvGrpSpPr>
          <p:cNvPr id="2" name="Grupo 1">
            <a:extLst>
              <a:ext uri="{FF2B5EF4-FFF2-40B4-BE49-F238E27FC236}">
                <a16:creationId xmlns:a16="http://schemas.microsoft.com/office/drawing/2014/main" id="{32ACB703-4726-A04E-B475-C5F56EE602C2}"/>
              </a:ext>
            </a:extLst>
          </p:cNvPr>
          <p:cNvGrpSpPr/>
          <p:nvPr/>
        </p:nvGrpSpPr>
        <p:grpSpPr>
          <a:xfrm>
            <a:off x="551385" y="5556614"/>
            <a:ext cx="3618517" cy="468002"/>
            <a:chOff x="728377" y="5198719"/>
            <a:chExt cx="3618517" cy="468002"/>
          </a:xfrm>
        </p:grpSpPr>
        <p:sp>
          <p:nvSpPr>
            <p:cNvPr id="52" name="Text Box 7"/>
            <p:cNvSpPr txBox="1"/>
            <p:nvPr/>
          </p:nvSpPr>
          <p:spPr>
            <a:xfrm>
              <a:off x="1304086" y="5268220"/>
              <a:ext cx="3028264" cy="3231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685800">
                <a:spcBef>
                  <a:spcPts val="300"/>
                </a:spcBef>
                <a:defRPr sz="1500" b="1">
                  <a:solidFill>
                    <a:srgbClr val="00417B"/>
                  </a:solidFill>
                </a:defRPr>
              </a:lvl1pPr>
            </a:lstStyle>
            <a:p>
              <a:r>
                <a:rPr dirty="0">
                  <a:solidFill>
                    <a:srgbClr val="C00000"/>
                  </a:solidFill>
                  <a:latin typeface="+mj-lt"/>
                  <a:cs typeface="Calibri" panose="020F0502020204030204" pitchFamily="34" charset="0"/>
                </a:rPr>
                <a:t>HP </a:t>
              </a:r>
              <a:r>
                <a:rPr lang="es-ES" dirty="0">
                  <a:solidFill>
                    <a:srgbClr val="C00000"/>
                  </a:solidFill>
                  <a:latin typeface="+mj-lt"/>
                  <a:cs typeface="Calibri" panose="020F0502020204030204" pitchFamily="34" charset="0"/>
                </a:rPr>
                <a:t>asociada</a:t>
              </a:r>
              <a:r>
                <a:rPr dirty="0">
                  <a:solidFill>
                    <a:srgbClr val="C00000"/>
                  </a:solidFill>
                  <a:latin typeface="+mj-lt"/>
                  <a:cs typeface="Calibri" panose="020F0502020204030204" pitchFamily="34" charset="0"/>
                </a:rPr>
                <a:t> </a:t>
              </a:r>
              <a:r>
                <a:rPr dirty="0" err="1">
                  <a:solidFill>
                    <a:srgbClr val="C00000"/>
                  </a:solidFill>
                  <a:latin typeface="+mj-lt"/>
                  <a:cs typeface="Calibri" panose="020F0502020204030204" pitchFamily="34" charset="0"/>
                </a:rPr>
                <a:t>enf</a:t>
              </a:r>
              <a:r>
                <a:rPr lang="es-ES" dirty="0">
                  <a:solidFill>
                    <a:srgbClr val="C00000"/>
                  </a:solidFill>
                  <a:latin typeface="+mj-lt"/>
                  <a:cs typeface="Calibri" panose="020F0502020204030204" pitchFamily="34" charset="0"/>
                </a:rPr>
                <a:t>.</a:t>
              </a:r>
              <a:r>
                <a:rPr dirty="0">
                  <a:solidFill>
                    <a:srgbClr val="C00000"/>
                  </a:solidFill>
                  <a:latin typeface="+mj-lt"/>
                  <a:cs typeface="Calibri" panose="020F0502020204030204" pitchFamily="34" charset="0"/>
                </a:rPr>
                <a:t> </a:t>
              </a:r>
              <a:r>
                <a:rPr dirty="0" err="1">
                  <a:solidFill>
                    <a:srgbClr val="C00000"/>
                  </a:solidFill>
                  <a:latin typeface="+mj-lt"/>
                  <a:cs typeface="Calibri" panose="020F0502020204030204" pitchFamily="34" charset="0"/>
                </a:rPr>
                <a:t>corazón</a:t>
              </a:r>
              <a:r>
                <a:rPr dirty="0">
                  <a:solidFill>
                    <a:srgbClr val="C00000"/>
                  </a:solidFill>
                  <a:latin typeface="+mj-lt"/>
                  <a:cs typeface="Calibri" panose="020F0502020204030204" pitchFamily="34" charset="0"/>
                </a:rPr>
                <a:t> </a:t>
              </a:r>
              <a:r>
                <a:rPr dirty="0" err="1">
                  <a:solidFill>
                    <a:srgbClr val="C00000"/>
                  </a:solidFill>
                  <a:latin typeface="+mj-lt"/>
                  <a:cs typeface="Calibri" panose="020F0502020204030204" pitchFamily="34" charset="0"/>
                </a:rPr>
                <a:t>izquierdo</a:t>
              </a:r>
              <a:endParaRPr dirty="0">
                <a:solidFill>
                  <a:srgbClr val="C00000"/>
                </a:solidFill>
                <a:latin typeface="+mj-lt"/>
                <a:cs typeface="Calibri" panose="020F0502020204030204" pitchFamily="34" charset="0"/>
              </a:endParaRPr>
            </a:p>
          </p:txBody>
        </p:sp>
        <p:sp>
          <p:nvSpPr>
            <p:cNvPr id="53" name="Conector recto 43"/>
            <p:cNvSpPr/>
            <p:nvPr/>
          </p:nvSpPr>
          <p:spPr>
            <a:xfrm flipV="1">
              <a:off x="779294" y="5665967"/>
              <a:ext cx="3567600" cy="754"/>
            </a:xfrm>
            <a:prstGeom prst="line">
              <a:avLst/>
            </a:prstGeom>
            <a:ln>
              <a:solidFill>
                <a:srgbClr val="C00000"/>
              </a:solidFill>
              <a:miter/>
              <a:tailEnd type="oval"/>
            </a:ln>
          </p:spPr>
          <p:txBody>
            <a:bodyPr lIns="45719" rIns="45719"/>
            <a:lstStyle/>
            <a:p>
              <a:endParaRPr>
                <a:latin typeface="Calibri" panose="020F0502020204030204" pitchFamily="34" charset="0"/>
                <a:cs typeface="Calibri" panose="020F0502020204030204" pitchFamily="34" charset="0"/>
              </a:endParaRPr>
            </a:p>
          </p:txBody>
        </p:sp>
        <p:sp>
          <p:nvSpPr>
            <p:cNvPr id="54" name="Rectángulo redondeado 45"/>
            <p:cNvSpPr/>
            <p:nvPr/>
          </p:nvSpPr>
          <p:spPr>
            <a:xfrm>
              <a:off x="728377" y="5198719"/>
              <a:ext cx="468001" cy="468002"/>
            </a:xfrm>
            <a:prstGeom prst="roundRect">
              <a:avLst>
                <a:gd name="adj" fmla="val 16667"/>
              </a:avLst>
            </a:prstGeom>
            <a:solidFill>
              <a:srgbClr val="C00000"/>
            </a:solidFill>
            <a:ln w="12700" cap="flat">
              <a:noFill/>
              <a:miter lim="400000"/>
            </a:ln>
            <a:effectLst/>
          </p:spPr>
          <p:txBody>
            <a:bodyPr wrap="square" lIns="45719" tIns="45719" rIns="45719" bIns="45719" numCol="1" anchor="ctr">
              <a:noAutofit/>
            </a:bodyPr>
            <a:lstStyle/>
            <a:p>
              <a:pPr algn="ctr" defTabSz="608486">
                <a:spcBef>
                  <a:spcPts val="1000"/>
                </a:spcBef>
                <a:defRPr sz="2500">
                  <a:solidFill>
                    <a:srgbClr val="FFFFFF"/>
                  </a:solidFill>
                  <a:latin typeface="+mj-lt"/>
                  <a:ea typeface="+mj-ea"/>
                  <a:cs typeface="+mj-cs"/>
                  <a:sym typeface="Calibri"/>
                </a:defRPr>
              </a:pPr>
              <a:r>
                <a:rPr lang="es-ES" dirty="0">
                  <a:latin typeface="Calibri" panose="020F0502020204030204" pitchFamily="34" charset="0"/>
                  <a:cs typeface="Calibri" panose="020F0502020204030204" pitchFamily="34" charset="0"/>
                </a:rPr>
                <a:t>2</a:t>
              </a:r>
              <a:endParaRPr dirty="0">
                <a:latin typeface="Calibri" panose="020F0502020204030204" pitchFamily="34" charset="0"/>
                <a:cs typeface="Calibri" panose="020F0502020204030204" pitchFamily="34" charset="0"/>
              </a:endParaRPr>
            </a:p>
          </p:txBody>
        </p:sp>
      </p:grpSp>
      <p:grpSp>
        <p:nvGrpSpPr>
          <p:cNvPr id="7" name="Grupo 6">
            <a:extLst>
              <a:ext uri="{FF2B5EF4-FFF2-40B4-BE49-F238E27FC236}">
                <a16:creationId xmlns:a16="http://schemas.microsoft.com/office/drawing/2014/main" id="{088EB775-1ABC-6E4A-A25F-97D634F77497}"/>
              </a:ext>
            </a:extLst>
          </p:cNvPr>
          <p:cNvGrpSpPr/>
          <p:nvPr/>
        </p:nvGrpSpPr>
        <p:grpSpPr>
          <a:xfrm>
            <a:off x="8004263" y="1880878"/>
            <a:ext cx="3784241" cy="468002"/>
            <a:chOff x="8004263" y="1880878"/>
            <a:chExt cx="3784241" cy="468002"/>
          </a:xfrm>
        </p:grpSpPr>
        <p:sp>
          <p:nvSpPr>
            <p:cNvPr id="57" name="Text Box 7"/>
            <p:cNvSpPr txBox="1"/>
            <p:nvPr/>
          </p:nvSpPr>
          <p:spPr>
            <a:xfrm>
              <a:off x="8004263" y="1946444"/>
              <a:ext cx="3234254" cy="3231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defTabSz="685800">
                <a:spcBef>
                  <a:spcPts val="300"/>
                </a:spcBef>
                <a:defRPr sz="1500" b="1">
                  <a:solidFill>
                    <a:srgbClr val="00417B"/>
                  </a:solidFill>
                </a:defRPr>
              </a:lvl1pPr>
            </a:lstStyle>
            <a:p>
              <a:pPr algn="r"/>
              <a:r>
                <a:rPr dirty="0">
                  <a:solidFill>
                    <a:schemeClr val="accent1">
                      <a:lumMod val="75000"/>
                    </a:schemeClr>
                  </a:solidFill>
                  <a:latin typeface="+mj-lt"/>
                  <a:cs typeface="Calibri" panose="020F0502020204030204" pitchFamily="34" charset="0"/>
                </a:rPr>
                <a:t>HP </a:t>
              </a:r>
              <a:r>
                <a:rPr lang="es-ES" dirty="0">
                  <a:solidFill>
                    <a:schemeClr val="accent1">
                      <a:lumMod val="75000"/>
                    </a:schemeClr>
                  </a:solidFill>
                  <a:latin typeface="+mj-lt"/>
                  <a:cs typeface="Calibri" panose="020F0502020204030204" pitchFamily="34" charset="0"/>
                </a:rPr>
                <a:t>asociada</a:t>
              </a:r>
              <a:r>
                <a:rPr dirty="0">
                  <a:solidFill>
                    <a:schemeClr val="accent1">
                      <a:lumMod val="75000"/>
                    </a:schemeClr>
                  </a:solidFill>
                  <a:latin typeface="+mj-lt"/>
                  <a:cs typeface="Calibri" panose="020F0502020204030204" pitchFamily="34" charset="0"/>
                </a:rPr>
                <a:t> </a:t>
              </a:r>
              <a:r>
                <a:rPr dirty="0" err="1">
                  <a:solidFill>
                    <a:schemeClr val="accent1">
                      <a:lumMod val="75000"/>
                    </a:schemeClr>
                  </a:solidFill>
                  <a:latin typeface="+mj-lt"/>
                  <a:cs typeface="Calibri" panose="020F0502020204030204" pitchFamily="34" charset="0"/>
                </a:rPr>
                <a:t>enf</a:t>
              </a:r>
              <a:r>
                <a:rPr lang="es-ES" dirty="0">
                  <a:solidFill>
                    <a:schemeClr val="accent1">
                      <a:lumMod val="75000"/>
                    </a:schemeClr>
                  </a:solidFill>
                  <a:latin typeface="+mj-lt"/>
                  <a:cs typeface="Calibri" panose="020F0502020204030204" pitchFamily="34" charset="0"/>
                </a:rPr>
                <a:t>. </a:t>
              </a:r>
              <a:r>
                <a:rPr dirty="0">
                  <a:solidFill>
                    <a:schemeClr val="accent1">
                      <a:lumMod val="75000"/>
                    </a:schemeClr>
                  </a:solidFill>
                  <a:latin typeface="+mj-lt"/>
                  <a:cs typeface="Calibri" panose="020F0502020204030204" pitchFamily="34" charset="0"/>
                </a:rPr>
                <a:t> </a:t>
              </a:r>
              <a:r>
                <a:rPr dirty="0" err="1">
                  <a:solidFill>
                    <a:schemeClr val="accent1">
                      <a:lumMod val="75000"/>
                    </a:schemeClr>
                  </a:solidFill>
                  <a:latin typeface="+mj-lt"/>
                  <a:cs typeface="Calibri" panose="020F0502020204030204" pitchFamily="34" charset="0"/>
                </a:rPr>
                <a:t>pulmonar</a:t>
              </a:r>
              <a:r>
                <a:rPr dirty="0">
                  <a:solidFill>
                    <a:schemeClr val="accent1">
                      <a:lumMod val="75000"/>
                    </a:schemeClr>
                  </a:solidFill>
                  <a:latin typeface="+mj-lt"/>
                  <a:cs typeface="Calibri" panose="020F0502020204030204" pitchFamily="34" charset="0"/>
                </a:rPr>
                <a:t> y/o </a:t>
              </a:r>
              <a:r>
                <a:rPr dirty="0" err="1">
                  <a:solidFill>
                    <a:schemeClr val="accent1">
                      <a:lumMod val="75000"/>
                    </a:schemeClr>
                  </a:solidFill>
                  <a:latin typeface="+mj-lt"/>
                  <a:cs typeface="Calibri" panose="020F0502020204030204" pitchFamily="34" charset="0"/>
                </a:rPr>
                <a:t>hipoxia</a:t>
              </a:r>
              <a:endParaRPr dirty="0">
                <a:solidFill>
                  <a:schemeClr val="accent1">
                    <a:lumMod val="75000"/>
                  </a:schemeClr>
                </a:solidFill>
                <a:latin typeface="+mj-lt"/>
                <a:cs typeface="Calibri" panose="020F0502020204030204" pitchFamily="34" charset="0"/>
              </a:endParaRPr>
            </a:p>
          </p:txBody>
        </p:sp>
        <p:sp>
          <p:nvSpPr>
            <p:cNvPr id="58" name="Conector recto 48"/>
            <p:cNvSpPr/>
            <p:nvPr/>
          </p:nvSpPr>
          <p:spPr>
            <a:xfrm flipH="1">
              <a:off x="8184232" y="2342465"/>
              <a:ext cx="3567600" cy="0"/>
            </a:xfrm>
            <a:prstGeom prst="line">
              <a:avLst/>
            </a:prstGeom>
            <a:ln>
              <a:solidFill>
                <a:srgbClr val="174077"/>
              </a:solidFill>
              <a:miter/>
              <a:tailEnd type="oval"/>
            </a:ln>
          </p:spPr>
          <p:txBody>
            <a:bodyPr lIns="45719" rIns="45719"/>
            <a:lstStyle/>
            <a:p>
              <a:endParaRPr>
                <a:latin typeface="Calibri" panose="020F0502020204030204" pitchFamily="34" charset="0"/>
                <a:cs typeface="Calibri" panose="020F0502020204030204" pitchFamily="34" charset="0"/>
              </a:endParaRPr>
            </a:p>
          </p:txBody>
        </p:sp>
        <p:sp>
          <p:nvSpPr>
            <p:cNvPr id="59" name="Rectángulo redondeado 50"/>
            <p:cNvSpPr/>
            <p:nvPr/>
          </p:nvSpPr>
          <p:spPr>
            <a:xfrm>
              <a:off x="11320503" y="1880878"/>
              <a:ext cx="468001" cy="468002"/>
            </a:xfrm>
            <a:prstGeom prst="roundRect">
              <a:avLst>
                <a:gd name="adj" fmla="val 16667"/>
              </a:avLst>
            </a:prstGeom>
            <a:solidFill>
              <a:schemeClr val="accent1">
                <a:lumMod val="75000"/>
              </a:schemeClr>
            </a:solidFill>
            <a:ln w="12700" cap="flat">
              <a:noFill/>
              <a:miter lim="400000"/>
            </a:ln>
            <a:effectLst/>
          </p:spPr>
          <p:txBody>
            <a:bodyPr wrap="square" lIns="45719" tIns="45719" rIns="45719" bIns="45719" numCol="1" anchor="ctr">
              <a:noAutofit/>
            </a:bodyPr>
            <a:lstStyle/>
            <a:p>
              <a:pPr algn="ctr" defTabSz="608486">
                <a:spcBef>
                  <a:spcPts val="1000"/>
                </a:spcBef>
                <a:defRPr sz="2500">
                  <a:solidFill>
                    <a:srgbClr val="FFFFFF"/>
                  </a:solidFill>
                  <a:latin typeface="+mj-lt"/>
                  <a:ea typeface="+mj-ea"/>
                  <a:cs typeface="+mj-cs"/>
                  <a:sym typeface="Calibri"/>
                </a:defRPr>
              </a:pPr>
              <a:r>
                <a:rPr lang="es-ES" dirty="0">
                  <a:latin typeface="Calibri" panose="020F0502020204030204" pitchFamily="34" charset="0"/>
                  <a:cs typeface="Calibri" panose="020F0502020204030204" pitchFamily="34" charset="0"/>
                </a:rPr>
                <a:t>3</a:t>
              </a:r>
              <a:endParaRPr dirty="0">
                <a:latin typeface="Calibri" panose="020F0502020204030204" pitchFamily="34" charset="0"/>
                <a:cs typeface="Calibri" panose="020F0502020204030204" pitchFamily="34" charset="0"/>
              </a:endParaRPr>
            </a:p>
          </p:txBody>
        </p:sp>
      </p:grpSp>
      <p:grpSp>
        <p:nvGrpSpPr>
          <p:cNvPr id="5" name="Grupo 4">
            <a:extLst>
              <a:ext uri="{FF2B5EF4-FFF2-40B4-BE49-F238E27FC236}">
                <a16:creationId xmlns:a16="http://schemas.microsoft.com/office/drawing/2014/main" id="{4599D8A7-62F5-FF4F-8ADA-1507CD74836D}"/>
              </a:ext>
            </a:extLst>
          </p:cNvPr>
          <p:cNvGrpSpPr/>
          <p:nvPr/>
        </p:nvGrpSpPr>
        <p:grpSpPr>
          <a:xfrm>
            <a:off x="8058164" y="2910883"/>
            <a:ext cx="3781714" cy="1094181"/>
            <a:chOff x="7806085" y="2672966"/>
            <a:chExt cx="3781714" cy="1094181"/>
          </a:xfrm>
        </p:grpSpPr>
        <p:sp>
          <p:nvSpPr>
            <p:cNvPr id="45" name="Text Box 16"/>
            <p:cNvSpPr txBox="1"/>
            <p:nvPr/>
          </p:nvSpPr>
          <p:spPr>
            <a:xfrm>
              <a:off x="7806085" y="3305482"/>
              <a:ext cx="3234254"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685800">
                <a:spcBef>
                  <a:spcPts val="200"/>
                </a:spcBef>
                <a:defRPr sz="1100">
                  <a:solidFill>
                    <a:srgbClr val="484C53"/>
                  </a:solidFill>
                </a:defRPr>
              </a:lvl1pPr>
            </a:lstStyle>
            <a:p>
              <a:pPr algn="r"/>
              <a:r>
                <a:rPr sz="1200" dirty="0">
                  <a:latin typeface="Calibri" panose="020F0502020204030204" pitchFamily="34" charset="0"/>
                  <a:cs typeface="Calibri" panose="020F0502020204030204" pitchFamily="34" charset="0"/>
                </a:rPr>
                <a:t>(</a:t>
              </a:r>
              <a:r>
                <a:rPr sz="1200" dirty="0" err="1">
                  <a:latin typeface="Calibri" panose="020F0502020204030204" pitchFamily="34" charset="0"/>
                  <a:cs typeface="Calibri" panose="020F0502020204030204" pitchFamily="34" charset="0"/>
                </a:rPr>
                <a:t>Hipertensión</a:t>
              </a:r>
              <a:r>
                <a:rPr sz="1200" dirty="0">
                  <a:latin typeface="Calibri" panose="020F0502020204030204" pitchFamily="34" charset="0"/>
                  <a:cs typeface="Calibri" panose="020F0502020204030204" pitchFamily="34" charset="0"/>
                </a:rPr>
                <a:t> </a:t>
              </a:r>
              <a:r>
                <a:rPr sz="1200" dirty="0" err="1">
                  <a:latin typeface="Calibri" panose="020F0502020204030204" pitchFamily="34" charset="0"/>
                  <a:cs typeface="Calibri" panose="020F0502020204030204" pitchFamily="34" charset="0"/>
                </a:rPr>
                <a:t>Pulmonar</a:t>
              </a:r>
              <a:r>
                <a:rPr sz="1200" dirty="0">
                  <a:latin typeface="Calibri" panose="020F0502020204030204" pitchFamily="34" charset="0"/>
                  <a:cs typeface="Calibri" panose="020F0502020204030204" pitchFamily="34" charset="0"/>
                </a:rPr>
                <a:t> </a:t>
              </a:r>
              <a:r>
                <a:rPr sz="1200" dirty="0" err="1">
                  <a:latin typeface="Calibri" panose="020F0502020204030204" pitchFamily="34" charset="0"/>
                  <a:cs typeface="Calibri" panose="020F0502020204030204" pitchFamily="34" charset="0"/>
                </a:rPr>
                <a:t>Tromboembólica</a:t>
              </a:r>
              <a:r>
                <a:rPr lang="es-ES" sz="1200" dirty="0">
                  <a:latin typeface="Calibri" panose="020F0502020204030204" pitchFamily="34" charset="0"/>
                  <a:cs typeface="Calibri" panose="020F0502020204030204" pitchFamily="34" charset="0"/>
                </a:rPr>
                <a:t> C</a:t>
              </a:r>
              <a:r>
                <a:rPr sz="1200" dirty="0" err="1">
                  <a:latin typeface="Calibri" panose="020F0502020204030204" pitchFamily="34" charset="0"/>
                  <a:cs typeface="Calibri" panose="020F0502020204030204" pitchFamily="34" charset="0"/>
                </a:rPr>
                <a:t>rónica</a:t>
              </a:r>
              <a:r>
                <a:rPr sz="1200" dirty="0">
                  <a:latin typeface="Calibri" panose="020F0502020204030204" pitchFamily="34" charset="0"/>
                  <a:cs typeface="Calibri" panose="020F0502020204030204" pitchFamily="34" charset="0"/>
                </a:rPr>
                <a:t>)</a:t>
              </a:r>
              <a:r>
                <a:rPr lang="es-ES" sz="1200" dirty="0">
                  <a:latin typeface="Calibri" panose="020F0502020204030204" pitchFamily="34" charset="0"/>
                  <a:cs typeface="Calibri" panose="020F0502020204030204" pitchFamily="34" charset="0"/>
                </a:rPr>
                <a:t>, estenosis</a:t>
              </a:r>
              <a:r>
                <a:rPr sz="1200" dirty="0">
                  <a:latin typeface="Calibri" panose="020F0502020204030204" pitchFamily="34" charset="0"/>
                  <a:cs typeface="Calibri" panose="020F0502020204030204" pitchFamily="34" charset="0"/>
                </a:rPr>
                <a:t> de las </a:t>
              </a:r>
              <a:r>
                <a:rPr sz="1200" dirty="0" err="1">
                  <a:latin typeface="Calibri" panose="020F0502020204030204" pitchFamily="34" charset="0"/>
                  <a:cs typeface="Calibri" panose="020F0502020204030204" pitchFamily="34" charset="0"/>
                </a:rPr>
                <a:t>arterias</a:t>
              </a:r>
              <a:r>
                <a:rPr sz="1200" dirty="0">
                  <a:latin typeface="Calibri" panose="020F0502020204030204" pitchFamily="34" charset="0"/>
                  <a:cs typeface="Calibri" panose="020F0502020204030204" pitchFamily="34" charset="0"/>
                </a:rPr>
                <a:t> </a:t>
              </a:r>
              <a:r>
                <a:rPr sz="1200" dirty="0" err="1">
                  <a:latin typeface="Calibri" panose="020F0502020204030204" pitchFamily="34" charset="0"/>
                  <a:cs typeface="Calibri" panose="020F0502020204030204" pitchFamily="34" charset="0"/>
                </a:rPr>
                <a:t>pulmonares</a:t>
              </a:r>
              <a:endParaRPr sz="1200" dirty="0">
                <a:latin typeface="Calibri" panose="020F0502020204030204" pitchFamily="34" charset="0"/>
                <a:cs typeface="Calibri" panose="020F0502020204030204" pitchFamily="34" charset="0"/>
              </a:endParaRPr>
            </a:p>
          </p:txBody>
        </p:sp>
        <p:sp>
          <p:nvSpPr>
            <p:cNvPr id="47" name="Text Box 7"/>
            <p:cNvSpPr txBox="1"/>
            <p:nvPr/>
          </p:nvSpPr>
          <p:spPr>
            <a:xfrm>
              <a:off x="8456787" y="2812693"/>
              <a:ext cx="2583552" cy="32316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defTabSz="685800">
                <a:spcBef>
                  <a:spcPts val="300"/>
                </a:spcBef>
                <a:defRPr sz="1500" b="1">
                  <a:solidFill>
                    <a:srgbClr val="00417B"/>
                  </a:solidFill>
                </a:defRPr>
              </a:lvl1pPr>
            </a:lstStyle>
            <a:p>
              <a:pPr algn="r"/>
              <a:r>
                <a:rPr lang="es-ES" dirty="0">
                  <a:solidFill>
                    <a:schemeClr val="accent2">
                      <a:lumMod val="50000"/>
                    </a:schemeClr>
                  </a:solidFill>
                  <a:latin typeface="+mj-lt"/>
                  <a:cs typeface="Calibri" panose="020F0502020204030204" pitchFamily="34" charset="0"/>
                </a:rPr>
                <a:t>HP </a:t>
              </a:r>
              <a:r>
                <a:rPr lang="es-ES" dirty="0" err="1">
                  <a:solidFill>
                    <a:schemeClr val="accent2">
                      <a:lumMod val="50000"/>
                    </a:schemeClr>
                  </a:solidFill>
                  <a:latin typeface="+mj-lt"/>
                  <a:cs typeface="Calibri" panose="020F0502020204030204" pitchFamily="34" charset="0"/>
                </a:rPr>
                <a:t>tromboembólica</a:t>
              </a:r>
              <a:r>
                <a:rPr lang="es-ES" dirty="0">
                  <a:solidFill>
                    <a:schemeClr val="accent2">
                      <a:lumMod val="50000"/>
                    </a:schemeClr>
                  </a:solidFill>
                  <a:latin typeface="+mj-lt"/>
                  <a:cs typeface="Calibri" panose="020F0502020204030204" pitchFamily="34" charset="0"/>
                </a:rPr>
                <a:t> crónica</a:t>
              </a:r>
              <a:endParaRPr dirty="0">
                <a:solidFill>
                  <a:schemeClr val="accent2">
                    <a:lumMod val="50000"/>
                  </a:schemeClr>
                </a:solidFill>
                <a:latin typeface="+mj-lt"/>
                <a:cs typeface="Calibri" panose="020F0502020204030204" pitchFamily="34" charset="0"/>
              </a:endParaRPr>
            </a:p>
          </p:txBody>
        </p:sp>
        <p:sp>
          <p:nvSpPr>
            <p:cNvPr id="62" name="Conector recto 52"/>
            <p:cNvSpPr/>
            <p:nvPr/>
          </p:nvSpPr>
          <p:spPr>
            <a:xfrm flipH="1">
              <a:off x="7964953" y="3137378"/>
              <a:ext cx="3567600" cy="0"/>
            </a:xfrm>
            <a:prstGeom prst="line">
              <a:avLst/>
            </a:prstGeom>
            <a:ln>
              <a:solidFill>
                <a:schemeClr val="accent2">
                  <a:lumMod val="50000"/>
                </a:schemeClr>
              </a:solidFill>
              <a:miter/>
              <a:tailEnd type="oval"/>
            </a:ln>
          </p:spPr>
          <p:txBody>
            <a:bodyPr lIns="45719" rIns="45719"/>
            <a:lstStyle/>
            <a:p>
              <a:endParaRPr>
                <a:latin typeface="Calibri" panose="020F0502020204030204" pitchFamily="34" charset="0"/>
                <a:cs typeface="Calibri" panose="020F0502020204030204" pitchFamily="34" charset="0"/>
              </a:endParaRPr>
            </a:p>
          </p:txBody>
        </p:sp>
        <p:sp>
          <p:nvSpPr>
            <p:cNvPr id="63" name="Rectángulo redondeado 54"/>
            <p:cNvSpPr/>
            <p:nvPr/>
          </p:nvSpPr>
          <p:spPr>
            <a:xfrm>
              <a:off x="11119798" y="2672966"/>
              <a:ext cx="468001" cy="468002"/>
            </a:xfrm>
            <a:prstGeom prst="roundRect">
              <a:avLst>
                <a:gd name="adj" fmla="val 16667"/>
              </a:avLst>
            </a:prstGeom>
            <a:solidFill>
              <a:schemeClr val="accent2">
                <a:lumMod val="50000"/>
              </a:schemeClr>
            </a:solidFill>
            <a:ln w="12700" cap="flat">
              <a:noFill/>
              <a:miter lim="400000"/>
            </a:ln>
            <a:effectLst/>
          </p:spPr>
          <p:txBody>
            <a:bodyPr wrap="square" lIns="45719" tIns="45719" rIns="45719" bIns="45719" numCol="1" anchor="ctr">
              <a:noAutofit/>
            </a:bodyPr>
            <a:lstStyle/>
            <a:p>
              <a:pPr algn="ctr" defTabSz="608486">
                <a:spcBef>
                  <a:spcPts val="1000"/>
                </a:spcBef>
                <a:defRPr sz="2500">
                  <a:solidFill>
                    <a:srgbClr val="FFFFFF"/>
                  </a:solidFill>
                  <a:latin typeface="+mj-lt"/>
                  <a:ea typeface="+mj-ea"/>
                  <a:cs typeface="+mj-cs"/>
                  <a:sym typeface="Calibri"/>
                </a:defRPr>
              </a:pPr>
              <a:r>
                <a:rPr lang="es-ES" dirty="0">
                  <a:latin typeface="Calibri" panose="020F0502020204030204" pitchFamily="34" charset="0"/>
                  <a:cs typeface="Calibri" panose="020F0502020204030204" pitchFamily="34" charset="0"/>
                </a:rPr>
                <a:t>4</a:t>
              </a:r>
              <a:endParaRPr dirty="0">
                <a:latin typeface="Calibri" panose="020F0502020204030204" pitchFamily="34" charset="0"/>
                <a:cs typeface="Calibri" panose="020F0502020204030204" pitchFamily="34" charset="0"/>
              </a:endParaRPr>
            </a:p>
          </p:txBody>
        </p:sp>
      </p:grpSp>
      <p:grpSp>
        <p:nvGrpSpPr>
          <p:cNvPr id="4" name="Grupo 3">
            <a:extLst>
              <a:ext uri="{FF2B5EF4-FFF2-40B4-BE49-F238E27FC236}">
                <a16:creationId xmlns:a16="http://schemas.microsoft.com/office/drawing/2014/main" id="{544A7ACC-A7D3-244D-93AF-0A269B91DA88}"/>
              </a:ext>
            </a:extLst>
          </p:cNvPr>
          <p:cNvGrpSpPr/>
          <p:nvPr/>
        </p:nvGrpSpPr>
        <p:grpSpPr>
          <a:xfrm>
            <a:off x="7932255" y="4208601"/>
            <a:ext cx="3924385" cy="1668671"/>
            <a:chOff x="7680176" y="3861048"/>
            <a:chExt cx="3924385" cy="1668671"/>
          </a:xfrm>
        </p:grpSpPr>
        <p:sp>
          <p:nvSpPr>
            <p:cNvPr id="43" name="Text Box 5"/>
            <p:cNvSpPr txBox="1"/>
            <p:nvPr/>
          </p:nvSpPr>
          <p:spPr>
            <a:xfrm>
              <a:off x="8456787" y="4437112"/>
              <a:ext cx="2663743" cy="10926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47303" lvl="1" indent="-248297" defTabSz="685800">
                <a:spcBef>
                  <a:spcPts val="200"/>
                </a:spcBef>
                <a:defRPr sz="1200" b="1">
                  <a:solidFill>
                    <a:srgbClr val="00A1E0"/>
                  </a:solidFill>
                </a:defRPr>
              </a:pPr>
              <a:r>
                <a:rPr sz="1200" dirty="0">
                  <a:solidFill>
                    <a:schemeClr val="tx1">
                      <a:lumMod val="65000"/>
                      <a:lumOff val="35000"/>
                    </a:schemeClr>
                  </a:solidFill>
                  <a:latin typeface="Calibri" panose="020F0502020204030204" pitchFamily="34" charset="0"/>
                  <a:cs typeface="Calibri" panose="020F0502020204030204" pitchFamily="34" charset="0"/>
                </a:rPr>
                <a:t>5.1</a:t>
              </a:r>
              <a:r>
                <a:rPr sz="1200" b="0" dirty="0">
                  <a:solidFill>
                    <a:schemeClr val="tx1">
                      <a:lumMod val="65000"/>
                      <a:lumOff val="35000"/>
                    </a:schemeClr>
                  </a:solidFill>
                  <a:latin typeface="Calibri" panose="020F0502020204030204" pitchFamily="34" charset="0"/>
                  <a:cs typeface="Calibri" panose="020F0502020204030204" pitchFamily="34" charset="0"/>
                </a:rPr>
                <a:t> </a:t>
              </a:r>
              <a:r>
                <a:rPr sz="1200" b="0" dirty="0" err="1">
                  <a:solidFill>
                    <a:schemeClr val="tx1">
                      <a:lumMod val="65000"/>
                      <a:lumOff val="35000"/>
                    </a:schemeClr>
                  </a:solidFill>
                  <a:latin typeface="Calibri" panose="020F0502020204030204" pitchFamily="34" charset="0"/>
                  <a:cs typeface="Calibri" panose="020F0502020204030204" pitchFamily="34" charset="0"/>
                </a:rPr>
                <a:t>Alteraciones</a:t>
              </a:r>
              <a:r>
                <a:rPr sz="1200" b="0" dirty="0">
                  <a:solidFill>
                    <a:schemeClr val="tx1">
                      <a:lumMod val="65000"/>
                      <a:lumOff val="35000"/>
                    </a:schemeClr>
                  </a:solidFill>
                  <a:latin typeface="Calibri" panose="020F0502020204030204" pitchFamily="34" charset="0"/>
                  <a:cs typeface="Calibri" panose="020F0502020204030204" pitchFamily="34" charset="0"/>
                </a:rPr>
                <a:t> </a:t>
              </a:r>
              <a:r>
                <a:rPr sz="1200" b="0" dirty="0" err="1">
                  <a:solidFill>
                    <a:schemeClr val="tx1">
                      <a:lumMod val="65000"/>
                      <a:lumOff val="35000"/>
                    </a:schemeClr>
                  </a:solidFill>
                  <a:latin typeface="Calibri" panose="020F0502020204030204" pitchFamily="34" charset="0"/>
                  <a:cs typeface="Calibri" panose="020F0502020204030204" pitchFamily="34" charset="0"/>
                </a:rPr>
                <a:t>hematológicas</a:t>
              </a:r>
              <a:endParaRPr sz="1200" dirty="0">
                <a:solidFill>
                  <a:schemeClr val="tx1">
                    <a:lumMod val="65000"/>
                    <a:lumOff val="35000"/>
                  </a:schemeClr>
                </a:solidFill>
                <a:latin typeface="Calibri" panose="020F0502020204030204" pitchFamily="34" charset="0"/>
                <a:cs typeface="Calibri" panose="020F0502020204030204" pitchFamily="34" charset="0"/>
              </a:endParaRPr>
            </a:p>
            <a:p>
              <a:pPr marL="247303" lvl="1" indent="-248297" defTabSz="685800">
                <a:spcBef>
                  <a:spcPts val="200"/>
                </a:spcBef>
                <a:defRPr sz="1200" b="1">
                  <a:solidFill>
                    <a:srgbClr val="00A1E0"/>
                  </a:solidFill>
                </a:defRPr>
              </a:pPr>
              <a:r>
                <a:rPr sz="1200" dirty="0">
                  <a:solidFill>
                    <a:schemeClr val="tx1">
                      <a:lumMod val="65000"/>
                      <a:lumOff val="35000"/>
                    </a:schemeClr>
                  </a:solidFill>
                  <a:latin typeface="Calibri" panose="020F0502020204030204" pitchFamily="34" charset="0"/>
                  <a:cs typeface="Calibri" panose="020F0502020204030204" pitchFamily="34" charset="0"/>
                </a:rPr>
                <a:t>5.2 </a:t>
              </a:r>
              <a:r>
                <a:rPr sz="1200" b="0" dirty="0" err="1">
                  <a:solidFill>
                    <a:schemeClr val="tx1">
                      <a:lumMod val="65000"/>
                      <a:lumOff val="35000"/>
                    </a:schemeClr>
                  </a:solidFill>
                  <a:latin typeface="Calibri" panose="020F0502020204030204" pitchFamily="34" charset="0"/>
                  <a:cs typeface="Calibri" panose="020F0502020204030204" pitchFamily="34" charset="0"/>
                </a:rPr>
                <a:t>Alteraciones</a:t>
              </a:r>
              <a:r>
                <a:rPr sz="1200" b="0" dirty="0">
                  <a:solidFill>
                    <a:schemeClr val="tx1">
                      <a:lumMod val="65000"/>
                      <a:lumOff val="35000"/>
                    </a:schemeClr>
                  </a:solidFill>
                  <a:latin typeface="Calibri" panose="020F0502020204030204" pitchFamily="34" charset="0"/>
                  <a:cs typeface="Calibri" panose="020F0502020204030204" pitchFamily="34" charset="0"/>
                </a:rPr>
                <a:t> </a:t>
              </a:r>
              <a:r>
                <a:rPr sz="1200" b="0" dirty="0" err="1">
                  <a:solidFill>
                    <a:schemeClr val="tx1">
                      <a:lumMod val="65000"/>
                      <a:lumOff val="35000"/>
                    </a:schemeClr>
                  </a:solidFill>
                  <a:latin typeface="Calibri" panose="020F0502020204030204" pitchFamily="34" charset="0"/>
                  <a:cs typeface="Calibri" panose="020F0502020204030204" pitchFamily="34" charset="0"/>
                </a:rPr>
                <a:t>sistémicas</a:t>
              </a:r>
              <a:endParaRPr sz="1200" dirty="0">
                <a:solidFill>
                  <a:schemeClr val="tx1">
                    <a:lumMod val="65000"/>
                    <a:lumOff val="35000"/>
                  </a:schemeClr>
                </a:solidFill>
                <a:latin typeface="Calibri" panose="020F0502020204030204" pitchFamily="34" charset="0"/>
                <a:cs typeface="Calibri" panose="020F0502020204030204" pitchFamily="34" charset="0"/>
              </a:endParaRPr>
            </a:p>
            <a:p>
              <a:pPr marL="247303" lvl="1" indent="-248297" algn="just" defTabSz="685800">
                <a:spcBef>
                  <a:spcPts val="200"/>
                </a:spcBef>
                <a:defRPr sz="1200" b="1">
                  <a:solidFill>
                    <a:srgbClr val="00A1E0"/>
                  </a:solidFill>
                </a:defRPr>
              </a:pPr>
              <a:r>
                <a:rPr sz="1200" dirty="0">
                  <a:solidFill>
                    <a:schemeClr val="tx1">
                      <a:lumMod val="65000"/>
                      <a:lumOff val="35000"/>
                    </a:schemeClr>
                  </a:solidFill>
                  <a:latin typeface="Calibri" panose="020F0502020204030204" pitchFamily="34" charset="0"/>
                  <a:cs typeface="Calibri" panose="020F0502020204030204" pitchFamily="34" charset="0"/>
                </a:rPr>
                <a:t>5.3 </a:t>
              </a:r>
              <a:r>
                <a:rPr sz="1200" b="0" dirty="0" err="1">
                  <a:solidFill>
                    <a:schemeClr val="tx1">
                      <a:lumMod val="65000"/>
                      <a:lumOff val="35000"/>
                    </a:schemeClr>
                  </a:solidFill>
                  <a:latin typeface="Calibri" panose="020F0502020204030204" pitchFamily="34" charset="0"/>
                  <a:cs typeface="Calibri" panose="020F0502020204030204" pitchFamily="34" charset="0"/>
                </a:rPr>
                <a:t>Alteraciones</a:t>
              </a:r>
              <a:r>
                <a:rPr sz="1200" b="0" dirty="0">
                  <a:solidFill>
                    <a:schemeClr val="tx1">
                      <a:lumMod val="65000"/>
                      <a:lumOff val="35000"/>
                    </a:schemeClr>
                  </a:solidFill>
                  <a:latin typeface="Calibri" panose="020F0502020204030204" pitchFamily="34" charset="0"/>
                  <a:cs typeface="Calibri" panose="020F0502020204030204" pitchFamily="34" charset="0"/>
                </a:rPr>
                <a:t> </a:t>
              </a:r>
              <a:r>
                <a:rPr sz="1200" b="0" dirty="0" err="1">
                  <a:solidFill>
                    <a:schemeClr val="tx1">
                      <a:lumMod val="65000"/>
                      <a:lumOff val="35000"/>
                    </a:schemeClr>
                  </a:solidFill>
                  <a:latin typeface="Calibri" panose="020F0502020204030204" pitchFamily="34" charset="0"/>
                  <a:cs typeface="Calibri" panose="020F0502020204030204" pitchFamily="34" charset="0"/>
                </a:rPr>
                <a:t>metabólicas</a:t>
              </a:r>
              <a:endParaRPr sz="1200" dirty="0">
                <a:solidFill>
                  <a:schemeClr val="tx1">
                    <a:lumMod val="65000"/>
                    <a:lumOff val="35000"/>
                  </a:schemeClr>
                </a:solidFill>
                <a:latin typeface="Calibri" panose="020F0502020204030204" pitchFamily="34" charset="0"/>
                <a:cs typeface="Calibri" panose="020F0502020204030204" pitchFamily="34" charset="0"/>
              </a:endParaRPr>
            </a:p>
            <a:p>
              <a:pPr marL="247303" lvl="1" indent="-248297" defTabSz="685800">
                <a:spcBef>
                  <a:spcPts val="200"/>
                </a:spcBef>
                <a:defRPr sz="1200" b="1">
                  <a:solidFill>
                    <a:srgbClr val="00A1E0"/>
                  </a:solidFill>
                </a:defRPr>
              </a:pPr>
              <a:r>
                <a:rPr sz="1200" dirty="0">
                  <a:solidFill>
                    <a:schemeClr val="tx1">
                      <a:lumMod val="65000"/>
                      <a:lumOff val="35000"/>
                    </a:schemeClr>
                  </a:solidFill>
                  <a:latin typeface="Calibri" panose="020F0502020204030204" pitchFamily="34" charset="0"/>
                  <a:cs typeface="Calibri" panose="020F0502020204030204" pitchFamily="34" charset="0"/>
                </a:rPr>
                <a:t>5.4 </a:t>
              </a:r>
              <a:r>
                <a:rPr sz="1200" b="0" dirty="0" err="1">
                  <a:solidFill>
                    <a:schemeClr val="tx1">
                      <a:lumMod val="65000"/>
                      <a:lumOff val="35000"/>
                    </a:schemeClr>
                  </a:solidFill>
                  <a:latin typeface="Calibri" panose="020F0502020204030204" pitchFamily="34" charset="0"/>
                  <a:cs typeface="Calibri" panose="020F0502020204030204" pitchFamily="34" charset="0"/>
                </a:rPr>
                <a:t>Otras</a:t>
              </a:r>
              <a:r>
                <a:rPr sz="1200" b="0" dirty="0">
                  <a:solidFill>
                    <a:schemeClr val="tx1">
                      <a:lumMod val="65000"/>
                      <a:lumOff val="35000"/>
                    </a:schemeClr>
                  </a:solidFill>
                  <a:latin typeface="Calibri" panose="020F0502020204030204" pitchFamily="34" charset="0"/>
                  <a:cs typeface="Calibri" panose="020F0502020204030204" pitchFamily="34" charset="0"/>
                </a:rPr>
                <a:t>: </a:t>
              </a:r>
              <a:r>
                <a:rPr sz="1200" b="0" dirty="0" err="1">
                  <a:solidFill>
                    <a:schemeClr val="tx1">
                      <a:lumMod val="65000"/>
                      <a:lumOff val="35000"/>
                    </a:schemeClr>
                  </a:solidFill>
                  <a:latin typeface="Calibri" panose="020F0502020204030204" pitchFamily="34" charset="0"/>
                  <a:cs typeface="Calibri" panose="020F0502020204030204" pitchFamily="34" charset="0"/>
                </a:rPr>
                <a:t>Cardiopatías</a:t>
              </a:r>
              <a:r>
                <a:rPr sz="1200" b="0" dirty="0">
                  <a:solidFill>
                    <a:schemeClr val="tx1">
                      <a:lumMod val="65000"/>
                      <a:lumOff val="35000"/>
                    </a:schemeClr>
                  </a:solidFill>
                  <a:latin typeface="Calibri" panose="020F0502020204030204" pitchFamily="34" charset="0"/>
                  <a:cs typeface="Calibri" panose="020F0502020204030204" pitchFamily="34" charset="0"/>
                </a:rPr>
                <a:t> </a:t>
              </a:r>
              <a:r>
                <a:rPr sz="1200" b="0" dirty="0" err="1">
                  <a:solidFill>
                    <a:schemeClr val="tx1">
                      <a:lumMod val="65000"/>
                      <a:lumOff val="35000"/>
                    </a:schemeClr>
                  </a:solidFill>
                  <a:latin typeface="Calibri" panose="020F0502020204030204" pitchFamily="34" charset="0"/>
                  <a:cs typeface="Calibri" panose="020F0502020204030204" pitchFamily="34" charset="0"/>
                </a:rPr>
                <a:t>Congénitas</a:t>
              </a:r>
              <a:r>
                <a:rPr lang="es-ES" sz="1200" b="0" dirty="0">
                  <a:solidFill>
                    <a:schemeClr val="tx1">
                      <a:lumMod val="65000"/>
                      <a:lumOff val="35000"/>
                    </a:schemeClr>
                  </a:solidFill>
                  <a:latin typeface="Calibri" panose="020F0502020204030204" pitchFamily="34" charset="0"/>
                  <a:cs typeface="Calibri" panose="020F0502020204030204" pitchFamily="34" charset="0"/>
                </a:rPr>
                <a:t>:</a:t>
              </a:r>
              <a:br>
                <a:rPr sz="1200" b="0" dirty="0">
                  <a:solidFill>
                    <a:schemeClr val="tx1">
                      <a:lumMod val="65000"/>
                      <a:lumOff val="35000"/>
                    </a:schemeClr>
                  </a:solidFill>
                  <a:latin typeface="Calibri" panose="020F0502020204030204" pitchFamily="34" charset="0"/>
                  <a:cs typeface="Calibri" panose="020F0502020204030204" pitchFamily="34" charset="0"/>
                </a:rPr>
              </a:br>
              <a:r>
                <a:rPr sz="1050" b="0" dirty="0">
                  <a:solidFill>
                    <a:schemeClr val="tx1">
                      <a:lumMod val="65000"/>
                      <a:lumOff val="35000"/>
                    </a:schemeClr>
                  </a:solidFill>
                  <a:latin typeface="Calibri" panose="020F0502020204030204" pitchFamily="34" charset="0"/>
                  <a:cs typeface="Calibri" panose="020F0502020204030204" pitchFamily="34" charset="0"/>
                </a:rPr>
                <a:t>H</a:t>
              </a:r>
              <a:r>
                <a:rPr lang="es-ES" sz="1050" b="0" dirty="0">
                  <a:solidFill>
                    <a:schemeClr val="tx1">
                      <a:lumMod val="65000"/>
                      <a:lumOff val="35000"/>
                    </a:schemeClr>
                  </a:solidFill>
                  <a:latin typeface="Calibri" panose="020F0502020204030204" pitchFamily="34" charset="0"/>
                  <a:cs typeface="Calibri" panose="020F0502020204030204" pitchFamily="34" charset="0"/>
                </a:rPr>
                <a:t>P </a:t>
              </a:r>
              <a:r>
                <a:rPr sz="1050" b="0" dirty="0" err="1">
                  <a:solidFill>
                    <a:schemeClr val="tx1">
                      <a:lumMod val="65000"/>
                      <a:lumOff val="35000"/>
                    </a:schemeClr>
                  </a:solidFill>
                  <a:latin typeface="Calibri" panose="020F0502020204030204" pitchFamily="34" charset="0"/>
                  <a:cs typeface="Calibri" panose="020F0502020204030204" pitchFamily="34" charset="0"/>
                </a:rPr>
                <a:t>Segmentaria</a:t>
              </a:r>
              <a:r>
                <a:rPr sz="1050" b="0" dirty="0">
                  <a:solidFill>
                    <a:schemeClr val="tx1">
                      <a:lumMod val="65000"/>
                      <a:lumOff val="35000"/>
                    </a:schemeClr>
                  </a:solidFill>
                  <a:latin typeface="Calibri" panose="020F0502020204030204" pitchFamily="34" charset="0"/>
                  <a:cs typeface="Calibri" panose="020F0502020204030204" pitchFamily="34" charset="0"/>
                </a:rPr>
                <a:t>, </a:t>
              </a:r>
              <a:r>
                <a:rPr sz="1050" b="0" dirty="0" err="1">
                  <a:solidFill>
                    <a:schemeClr val="tx1">
                      <a:lumMod val="65000"/>
                      <a:lumOff val="35000"/>
                    </a:schemeClr>
                  </a:solidFill>
                  <a:latin typeface="Calibri" panose="020F0502020204030204" pitchFamily="34" charset="0"/>
                  <a:cs typeface="Calibri" panose="020F0502020204030204" pitchFamily="34" charset="0"/>
                </a:rPr>
                <a:t>Sínd</a:t>
              </a:r>
              <a:r>
                <a:rPr lang="es-ES" sz="1050" b="0" dirty="0">
                  <a:solidFill>
                    <a:schemeClr val="tx1">
                      <a:lumMod val="65000"/>
                      <a:lumOff val="35000"/>
                    </a:schemeClr>
                  </a:solidFill>
                  <a:latin typeface="Calibri" panose="020F0502020204030204" pitchFamily="34" charset="0"/>
                  <a:cs typeface="Calibri" panose="020F0502020204030204" pitchFamily="34" charset="0"/>
                </a:rPr>
                <a:t>.</a:t>
              </a:r>
              <a:r>
                <a:rPr sz="1050" b="0" dirty="0">
                  <a:solidFill>
                    <a:schemeClr val="tx1">
                      <a:lumMod val="65000"/>
                      <a:lumOff val="35000"/>
                    </a:schemeClr>
                  </a:solidFill>
                  <a:latin typeface="Calibri" panose="020F0502020204030204" pitchFamily="34" charset="0"/>
                  <a:cs typeface="Calibri" panose="020F0502020204030204" pitchFamily="34" charset="0"/>
                </a:rPr>
                <a:t> </a:t>
              </a:r>
              <a:r>
                <a:rPr sz="1050" b="0" dirty="0" err="1">
                  <a:solidFill>
                    <a:schemeClr val="tx1">
                      <a:lumMod val="65000"/>
                      <a:lumOff val="35000"/>
                    </a:schemeClr>
                  </a:solidFill>
                  <a:latin typeface="Calibri" panose="020F0502020204030204" pitchFamily="34" charset="0"/>
                  <a:cs typeface="Calibri" panose="020F0502020204030204" pitchFamily="34" charset="0"/>
                </a:rPr>
                <a:t>Cimitarra</a:t>
              </a:r>
              <a:r>
                <a:rPr lang="es-ES" sz="1050" b="0" dirty="0">
                  <a:solidFill>
                    <a:schemeClr val="tx1">
                      <a:lumMod val="65000"/>
                      <a:lumOff val="35000"/>
                    </a:schemeClr>
                  </a:solidFill>
                  <a:latin typeface="Calibri" panose="020F0502020204030204" pitchFamily="34" charset="0"/>
                  <a:cs typeface="Calibri" panose="020F0502020204030204" pitchFamily="34" charset="0"/>
                </a:rPr>
                <a:t>, </a:t>
              </a:r>
              <a:r>
                <a:rPr lang="es-ES" sz="1050" b="0" dirty="0" err="1">
                  <a:solidFill>
                    <a:schemeClr val="tx1">
                      <a:lumMod val="65000"/>
                      <a:lumOff val="35000"/>
                    </a:schemeClr>
                  </a:solidFill>
                  <a:latin typeface="Calibri" panose="020F0502020204030204" pitchFamily="34" charset="0"/>
                  <a:cs typeface="Calibri" panose="020F0502020204030204" pitchFamily="34" charset="0"/>
                </a:rPr>
                <a:t>Fontam</a:t>
              </a:r>
              <a:endParaRPr sz="1200" b="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6" name="Text Box 7"/>
            <p:cNvSpPr txBox="1"/>
            <p:nvPr/>
          </p:nvSpPr>
          <p:spPr>
            <a:xfrm>
              <a:off x="7680176" y="3985200"/>
              <a:ext cx="3360163" cy="3231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defTabSz="685800">
                <a:spcBef>
                  <a:spcPts val="300"/>
                </a:spcBef>
                <a:defRPr sz="1500" b="1">
                  <a:solidFill>
                    <a:srgbClr val="00417B"/>
                  </a:solidFill>
                </a:defRPr>
              </a:lvl1pPr>
            </a:lstStyle>
            <a:p>
              <a:pPr algn="r"/>
              <a:r>
                <a:rPr dirty="0">
                  <a:solidFill>
                    <a:schemeClr val="tx1">
                      <a:lumMod val="75000"/>
                      <a:lumOff val="25000"/>
                    </a:schemeClr>
                  </a:solidFill>
                  <a:latin typeface="+mj-lt"/>
                  <a:cs typeface="Calibri" panose="020F0502020204030204" pitchFamily="34" charset="0"/>
                </a:rPr>
                <a:t>HP </a:t>
              </a:r>
              <a:r>
                <a:rPr lang="es-ES" dirty="0">
                  <a:solidFill>
                    <a:schemeClr val="tx1">
                      <a:lumMod val="75000"/>
                      <a:lumOff val="25000"/>
                    </a:schemeClr>
                  </a:solidFill>
                  <a:latin typeface="+mj-lt"/>
                  <a:cs typeface="Calibri" panose="020F0502020204030204" pitchFamily="34" charset="0"/>
                </a:rPr>
                <a:t>no</a:t>
              </a:r>
              <a:r>
                <a:rPr dirty="0">
                  <a:solidFill>
                    <a:schemeClr val="tx1">
                      <a:lumMod val="75000"/>
                      <a:lumOff val="25000"/>
                    </a:schemeClr>
                  </a:solidFill>
                  <a:latin typeface="+mj-lt"/>
                  <a:cs typeface="Calibri" panose="020F0502020204030204" pitchFamily="34" charset="0"/>
                </a:rPr>
                <a:t> </a:t>
              </a:r>
              <a:r>
                <a:rPr lang="es-ES" dirty="0">
                  <a:solidFill>
                    <a:schemeClr val="tx1">
                      <a:lumMod val="75000"/>
                      <a:lumOff val="25000"/>
                    </a:schemeClr>
                  </a:solidFill>
                  <a:latin typeface="+mj-lt"/>
                  <a:cs typeface="Calibri" panose="020F0502020204030204" pitchFamily="34" charset="0"/>
                </a:rPr>
                <a:t>a</a:t>
              </a:r>
              <a:r>
                <a:rPr dirty="0" err="1">
                  <a:solidFill>
                    <a:schemeClr val="tx1">
                      <a:lumMod val="75000"/>
                      <a:lumOff val="25000"/>
                    </a:schemeClr>
                  </a:solidFill>
                  <a:latin typeface="+mj-lt"/>
                  <a:cs typeface="Calibri" panose="020F0502020204030204" pitchFamily="34" charset="0"/>
                </a:rPr>
                <a:t>clara</a:t>
              </a:r>
              <a:r>
                <a:rPr lang="es-ES" dirty="0">
                  <a:solidFill>
                    <a:schemeClr val="tx1">
                      <a:lumMod val="75000"/>
                      <a:lumOff val="25000"/>
                    </a:schemeClr>
                  </a:solidFill>
                  <a:latin typeface="+mj-lt"/>
                  <a:cs typeface="Calibri" panose="020F0502020204030204" pitchFamily="34" charset="0"/>
                </a:rPr>
                <a:t>da</a:t>
              </a:r>
              <a:r>
                <a:rPr dirty="0">
                  <a:solidFill>
                    <a:schemeClr val="tx1">
                      <a:lumMod val="75000"/>
                      <a:lumOff val="25000"/>
                    </a:schemeClr>
                  </a:solidFill>
                  <a:latin typeface="+mj-lt"/>
                  <a:cs typeface="Calibri" panose="020F0502020204030204" pitchFamily="34" charset="0"/>
                </a:rPr>
                <a:t> y/o </a:t>
              </a:r>
              <a:r>
                <a:rPr dirty="0" err="1">
                  <a:solidFill>
                    <a:schemeClr val="tx1">
                      <a:lumMod val="75000"/>
                      <a:lumOff val="25000"/>
                    </a:schemeClr>
                  </a:solidFill>
                  <a:latin typeface="+mj-lt"/>
                  <a:cs typeface="Calibri" panose="020F0502020204030204" pitchFamily="34" charset="0"/>
                </a:rPr>
                <a:t>por</a:t>
              </a:r>
              <a:r>
                <a:rPr dirty="0">
                  <a:solidFill>
                    <a:schemeClr val="tx1">
                      <a:lumMod val="75000"/>
                      <a:lumOff val="25000"/>
                    </a:schemeClr>
                  </a:solidFill>
                  <a:latin typeface="+mj-lt"/>
                  <a:cs typeface="Calibri" panose="020F0502020204030204" pitchFamily="34" charset="0"/>
                </a:rPr>
                <a:t> multifactorial</a:t>
              </a:r>
            </a:p>
          </p:txBody>
        </p:sp>
        <p:sp>
          <p:nvSpPr>
            <p:cNvPr id="67" name="Conector recto 57"/>
            <p:cNvSpPr/>
            <p:nvPr/>
          </p:nvSpPr>
          <p:spPr>
            <a:xfrm flipH="1">
              <a:off x="8004161" y="4329049"/>
              <a:ext cx="3567600" cy="1"/>
            </a:xfrm>
            <a:prstGeom prst="line">
              <a:avLst/>
            </a:prstGeom>
            <a:ln>
              <a:solidFill>
                <a:schemeClr val="tx1">
                  <a:lumMod val="75000"/>
                  <a:lumOff val="25000"/>
                </a:schemeClr>
              </a:solidFill>
              <a:miter/>
              <a:tailEnd type="oval"/>
            </a:ln>
          </p:spPr>
          <p:txBody>
            <a:bodyPr lIns="45719" rIns="45719"/>
            <a:lstStyle/>
            <a:p>
              <a:endParaRPr dirty="0">
                <a:latin typeface="Calibri" panose="020F0502020204030204" pitchFamily="34" charset="0"/>
                <a:cs typeface="Calibri" panose="020F0502020204030204" pitchFamily="34" charset="0"/>
              </a:endParaRPr>
            </a:p>
          </p:txBody>
        </p:sp>
        <p:sp>
          <p:nvSpPr>
            <p:cNvPr id="68" name="Rectángulo redondeado 59"/>
            <p:cNvSpPr/>
            <p:nvPr/>
          </p:nvSpPr>
          <p:spPr>
            <a:xfrm>
              <a:off x="11136560" y="3861048"/>
              <a:ext cx="468001" cy="468002"/>
            </a:xfrm>
            <a:prstGeom prst="roundRect">
              <a:avLst>
                <a:gd name="adj" fmla="val 16667"/>
              </a:avLst>
            </a:prstGeom>
            <a:solidFill>
              <a:schemeClr val="bg2">
                <a:lumMod val="25000"/>
              </a:schemeClr>
            </a:solidFill>
            <a:ln w="12700" cap="flat">
              <a:noFill/>
              <a:miter lim="400000"/>
            </a:ln>
            <a:effectLst/>
          </p:spPr>
          <p:txBody>
            <a:bodyPr wrap="square" lIns="45719" tIns="45719" rIns="45719" bIns="45719" numCol="1" anchor="ctr">
              <a:noAutofit/>
            </a:bodyPr>
            <a:lstStyle/>
            <a:p>
              <a:pPr algn="ctr" defTabSz="608486">
                <a:spcBef>
                  <a:spcPts val="1000"/>
                </a:spcBef>
                <a:defRPr sz="2500">
                  <a:solidFill>
                    <a:srgbClr val="FFFFFF"/>
                  </a:solidFill>
                  <a:latin typeface="+mj-lt"/>
                  <a:ea typeface="+mj-ea"/>
                  <a:cs typeface="+mj-cs"/>
                  <a:sym typeface="Calibri"/>
                </a:defRPr>
              </a:pPr>
              <a:r>
                <a:rPr lang="es-ES" dirty="0">
                  <a:latin typeface="Calibri" panose="020F0502020204030204" pitchFamily="34" charset="0"/>
                  <a:cs typeface="Calibri" panose="020F0502020204030204" pitchFamily="34" charset="0"/>
                </a:rPr>
                <a:t>5</a:t>
              </a:r>
              <a:endParaRPr dirty="0">
                <a:latin typeface="Calibri" panose="020F0502020204030204" pitchFamily="34" charset="0"/>
                <a:cs typeface="Calibri" panose="020F0502020204030204" pitchFamily="34" charset="0"/>
              </a:endParaRPr>
            </a:p>
          </p:txBody>
        </p:sp>
      </p:grpSp>
      <p:pic>
        <p:nvPicPr>
          <p:cNvPr id="38" name="Imagen 37">
            <a:extLst>
              <a:ext uri="{FF2B5EF4-FFF2-40B4-BE49-F238E27FC236}">
                <a16:creationId xmlns:a16="http://schemas.microsoft.com/office/drawing/2014/main" id="{471EAF70-21E3-9540-8F94-5AAD80B57175}"/>
              </a:ext>
            </a:extLst>
          </p:cNvPr>
          <p:cNvPicPr>
            <a:picLocks noChangeAspect="1"/>
          </p:cNvPicPr>
          <p:nvPr/>
        </p:nvPicPr>
        <p:blipFill>
          <a:blip r:embed="rId3"/>
          <a:stretch>
            <a:fillRect/>
          </a:stretch>
        </p:blipFill>
        <p:spPr>
          <a:xfrm>
            <a:off x="4586677" y="1484784"/>
            <a:ext cx="3201959" cy="4658162"/>
          </a:xfrm>
          <a:prstGeom prst="rect">
            <a:avLst/>
          </a:prstGeom>
        </p:spPr>
      </p:pic>
      <p:pic>
        <p:nvPicPr>
          <p:cNvPr id="30" name="Imagen 29">
            <a:extLst>
              <a:ext uri="{FF2B5EF4-FFF2-40B4-BE49-F238E27FC236}">
                <a16:creationId xmlns:a16="http://schemas.microsoft.com/office/drawing/2014/main" id="{FE9F6CFA-BCC8-3E4B-8485-0482FD3DB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365126"/>
            <a:ext cx="1243564" cy="967822"/>
          </a:xfrm>
          <a:prstGeom prst="rect">
            <a:avLst/>
          </a:prstGeom>
        </p:spPr>
      </p:pic>
    </p:spTree>
    <p:extLst>
      <p:ext uri="{BB962C8B-B14F-4D97-AF65-F5344CB8AC3E}">
        <p14:creationId xmlns:p14="http://schemas.microsoft.com/office/powerpoint/2010/main" val="225007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000"/>
                            </p:stCondLst>
                            <p:childTnLst>
                              <p:par>
                                <p:cTn id="17" presetID="10"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3500"/>
                            </p:stCondLst>
                            <p:childTnLst>
                              <p:par>
                                <p:cTn id="21" presetID="10" presetClass="entr" presetSubtype="0" fill="hold" nodeType="after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0"/>
                            </p:stCondLst>
                            <p:childTnLst>
                              <p:par>
                                <p:cTn id="25" presetID="10" presetClass="entr" presetSubtype="0" fill="hold" nodeType="after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D4C541-953B-AD4C-B457-40E6EC960CB2}"/>
              </a:ext>
            </a:extLst>
          </p:cNvPr>
          <p:cNvSpPr>
            <a:spLocks noGrp="1"/>
          </p:cNvSpPr>
          <p:nvPr>
            <p:ph type="title"/>
          </p:nvPr>
        </p:nvSpPr>
        <p:spPr/>
        <p:txBody>
          <a:bodyPr>
            <a:normAutofit fontScale="90000"/>
          </a:bodyPr>
          <a:lstStyle/>
          <a:p>
            <a:r>
              <a:rPr lang="es-ES" sz="4400" dirty="0"/>
              <a:t>Hipertensión pulmonar</a:t>
            </a:r>
            <a:br>
              <a:rPr lang="es-ES" sz="4400" dirty="0"/>
            </a:br>
            <a:r>
              <a:rPr lang="es-ES" sz="2700" dirty="0"/>
              <a:t>Epidemiología</a:t>
            </a:r>
            <a:endParaRPr lang="es-ES" sz="4400" dirty="0"/>
          </a:p>
        </p:txBody>
      </p:sp>
      <p:pic>
        <p:nvPicPr>
          <p:cNvPr id="5" name="Imagen 4">
            <a:extLst>
              <a:ext uri="{FF2B5EF4-FFF2-40B4-BE49-F238E27FC236}">
                <a16:creationId xmlns:a16="http://schemas.microsoft.com/office/drawing/2014/main" id="{03F9705F-6F14-E044-BFAD-4E0D8B9468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42524" y="4937235"/>
            <a:ext cx="7751096" cy="856866"/>
          </a:xfrm>
          <a:prstGeom prst="rect">
            <a:avLst/>
          </a:prstGeom>
        </p:spPr>
      </p:pic>
      <p:sp>
        <p:nvSpPr>
          <p:cNvPr id="7" name="CuadroTexto 6">
            <a:extLst>
              <a:ext uri="{FF2B5EF4-FFF2-40B4-BE49-F238E27FC236}">
                <a16:creationId xmlns:a16="http://schemas.microsoft.com/office/drawing/2014/main" id="{E85FA24E-76B0-9644-9CDD-8020C8D61F0B}"/>
              </a:ext>
            </a:extLst>
          </p:cNvPr>
          <p:cNvSpPr txBox="1"/>
          <p:nvPr/>
        </p:nvSpPr>
        <p:spPr>
          <a:xfrm>
            <a:off x="839416" y="6309320"/>
            <a:ext cx="7632848" cy="261610"/>
          </a:xfrm>
          <a:prstGeom prst="rect">
            <a:avLst/>
          </a:prstGeom>
          <a:noFill/>
        </p:spPr>
        <p:txBody>
          <a:bodyPr wrap="square" rtlCol="0">
            <a:spAutoFit/>
          </a:bodyPr>
          <a:lstStyle/>
          <a:p>
            <a:r>
              <a:rPr lang="es-ES" sz="1100" dirty="0" err="1">
                <a:solidFill>
                  <a:schemeClr val="tx1">
                    <a:lumMod val="50000"/>
                    <a:lumOff val="50000"/>
                  </a:schemeClr>
                </a:solidFill>
                <a:latin typeface="+mn-lt"/>
              </a:rPr>
              <a:t>Humbert</a:t>
            </a:r>
            <a:r>
              <a:rPr lang="es-ES" sz="1100" dirty="0">
                <a:solidFill>
                  <a:schemeClr val="tx1">
                    <a:lumMod val="50000"/>
                    <a:lumOff val="50000"/>
                  </a:schemeClr>
                </a:solidFill>
                <a:latin typeface="+mn-lt"/>
              </a:rPr>
              <a:t> M et al. </a:t>
            </a:r>
            <a:r>
              <a:rPr lang="es-ES" sz="1100" dirty="0" err="1">
                <a:solidFill>
                  <a:schemeClr val="tx1">
                    <a:lumMod val="50000"/>
                    <a:lumOff val="50000"/>
                  </a:schemeClr>
                </a:solidFill>
                <a:latin typeface="+mn-lt"/>
              </a:rPr>
              <a:t>Eur</a:t>
            </a:r>
            <a:r>
              <a:rPr lang="es-ES" sz="1100" dirty="0">
                <a:solidFill>
                  <a:schemeClr val="tx1">
                    <a:lumMod val="50000"/>
                    <a:lumOff val="50000"/>
                  </a:schemeClr>
                </a:solidFill>
                <a:latin typeface="+mn-lt"/>
              </a:rPr>
              <a:t> </a:t>
            </a:r>
            <a:r>
              <a:rPr lang="es-ES" sz="1100" dirty="0" err="1">
                <a:solidFill>
                  <a:schemeClr val="tx1">
                    <a:lumMod val="50000"/>
                    <a:lumOff val="50000"/>
                  </a:schemeClr>
                </a:solidFill>
                <a:latin typeface="+mn-lt"/>
              </a:rPr>
              <a:t>Heart</a:t>
            </a:r>
            <a:r>
              <a:rPr lang="es-ES" sz="1100" dirty="0">
                <a:solidFill>
                  <a:schemeClr val="tx1">
                    <a:lumMod val="50000"/>
                    <a:lumOff val="50000"/>
                  </a:schemeClr>
                </a:solidFill>
                <a:latin typeface="+mn-lt"/>
              </a:rPr>
              <a:t> J. 2022 </a:t>
            </a:r>
            <a:r>
              <a:rPr lang="es-ES" sz="1100" dirty="0" err="1">
                <a:solidFill>
                  <a:schemeClr val="tx1">
                    <a:lumMod val="50000"/>
                    <a:lumOff val="50000"/>
                  </a:schemeClr>
                </a:solidFill>
                <a:latin typeface="+mn-lt"/>
              </a:rPr>
              <a:t>Aug</a:t>
            </a:r>
            <a:r>
              <a:rPr lang="es-ES" sz="1100" dirty="0">
                <a:solidFill>
                  <a:schemeClr val="tx1">
                    <a:lumMod val="50000"/>
                    <a:lumOff val="50000"/>
                  </a:schemeClr>
                </a:solidFill>
                <a:latin typeface="+mn-lt"/>
              </a:rPr>
              <a:t> 26;ehac237. </a:t>
            </a:r>
            <a:r>
              <a:rPr lang="es-ES" sz="1100" dirty="0" err="1">
                <a:solidFill>
                  <a:schemeClr val="tx1">
                    <a:lumMod val="50000"/>
                    <a:lumOff val="50000"/>
                  </a:schemeClr>
                </a:solidFill>
                <a:latin typeface="+mn-lt"/>
              </a:rPr>
              <a:t>doi</a:t>
            </a:r>
            <a:r>
              <a:rPr lang="es-ES" sz="1100" dirty="0">
                <a:solidFill>
                  <a:schemeClr val="tx1">
                    <a:lumMod val="50000"/>
                    <a:lumOff val="50000"/>
                  </a:schemeClr>
                </a:solidFill>
                <a:latin typeface="+mn-lt"/>
              </a:rPr>
              <a:t>: 10.1093/</a:t>
            </a:r>
            <a:r>
              <a:rPr lang="es-ES" sz="1100" dirty="0" err="1">
                <a:solidFill>
                  <a:schemeClr val="tx1">
                    <a:lumMod val="50000"/>
                    <a:lumOff val="50000"/>
                  </a:schemeClr>
                </a:solidFill>
                <a:latin typeface="+mn-lt"/>
              </a:rPr>
              <a:t>eurheartj</a:t>
            </a:r>
            <a:r>
              <a:rPr lang="es-ES" sz="1100" dirty="0">
                <a:solidFill>
                  <a:schemeClr val="tx1">
                    <a:lumMod val="50000"/>
                    <a:lumOff val="50000"/>
                  </a:schemeClr>
                </a:solidFill>
                <a:latin typeface="+mn-lt"/>
              </a:rPr>
              <a:t>/ehac237</a:t>
            </a:r>
          </a:p>
        </p:txBody>
      </p:sp>
      <p:pic>
        <p:nvPicPr>
          <p:cNvPr id="8" name="Imagen 7">
            <a:extLst>
              <a:ext uri="{FF2B5EF4-FFF2-40B4-BE49-F238E27FC236}">
                <a16:creationId xmlns:a16="http://schemas.microsoft.com/office/drawing/2014/main" id="{A4274C90-1F45-A244-B2E6-F41B382B46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5560" y="517993"/>
            <a:ext cx="3276607" cy="1471661"/>
          </a:xfrm>
          <a:prstGeom prst="rect">
            <a:avLst/>
          </a:prstGeom>
        </p:spPr>
      </p:pic>
      <p:pic>
        <p:nvPicPr>
          <p:cNvPr id="4" name="Imagen 3">
            <a:extLst>
              <a:ext uri="{FF2B5EF4-FFF2-40B4-BE49-F238E27FC236}">
                <a16:creationId xmlns:a16="http://schemas.microsoft.com/office/drawing/2014/main" id="{1468AA0C-8CBA-3B43-9B9B-443A849C2812}"/>
              </a:ext>
            </a:extLst>
          </p:cNvPr>
          <p:cNvPicPr>
            <a:picLocks noChangeAspect="1"/>
          </p:cNvPicPr>
          <p:nvPr/>
        </p:nvPicPr>
        <p:blipFill rotWithShape="1">
          <a:blip r:embed="rId4" cstate="screen">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2660036" y="2110690"/>
            <a:ext cx="7772999" cy="2826545"/>
          </a:xfrm>
          <a:prstGeom prst="rect">
            <a:avLst/>
          </a:prstGeom>
        </p:spPr>
      </p:pic>
      <p:pic>
        <p:nvPicPr>
          <p:cNvPr id="9" name="Imagen 8">
            <a:extLst>
              <a:ext uri="{FF2B5EF4-FFF2-40B4-BE49-F238E27FC236}">
                <a16:creationId xmlns:a16="http://schemas.microsoft.com/office/drawing/2014/main" id="{2799BC77-AD9C-4741-96F3-20AF369FE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365126"/>
            <a:ext cx="1243564" cy="967822"/>
          </a:xfrm>
          <a:prstGeom prst="rect">
            <a:avLst/>
          </a:prstGeom>
        </p:spPr>
      </p:pic>
    </p:spTree>
    <p:extLst>
      <p:ext uri="{BB962C8B-B14F-4D97-AF65-F5344CB8AC3E}">
        <p14:creationId xmlns:p14="http://schemas.microsoft.com/office/powerpoint/2010/main" val="1176237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92B08-5DFD-7545-B643-74BDD1AF8548}"/>
              </a:ext>
            </a:extLst>
          </p:cNvPr>
          <p:cNvSpPr txBox="1">
            <a:spLocks noGrp="1"/>
          </p:cNvSpPr>
          <p:nvPr>
            <p:ph type="title"/>
          </p:nvPr>
        </p:nvSpPr>
        <p:spPr>
          <a:xfrm>
            <a:off x="3215437" y="365126"/>
            <a:ext cx="8138362" cy="977900"/>
          </a:xfrm>
          <a:prstGeom prst="rect">
            <a:avLst/>
          </a:prstGeom>
        </p:spPr>
        <p:txBody>
          <a:bodyPr>
            <a:normAutofit/>
          </a:bodyPr>
          <a:lstStyle/>
          <a:p>
            <a:r>
              <a:rPr dirty="0">
                <a:cs typeface="Calibri" panose="020F0502020204030204" pitchFamily="34" charset="0"/>
              </a:rPr>
              <a:t>HIPERTENSIÓN PULMONAR</a:t>
            </a:r>
            <a:br>
              <a:rPr dirty="0">
                <a:cs typeface="Calibri" panose="020F0502020204030204" pitchFamily="34" charset="0"/>
              </a:rPr>
            </a:br>
            <a:r>
              <a:rPr sz="2400" i="1" dirty="0">
                <a:cs typeface="Calibri" panose="020F0502020204030204" pitchFamily="34" charset="0"/>
              </a:rPr>
              <a:t>Clasificación</a:t>
            </a:r>
            <a:endParaRPr sz="2000" i="1" baseline="30000" dirty="0">
              <a:cs typeface="Calibri" panose="020F0502020204030204" pitchFamily="34" charset="0"/>
            </a:endParaRPr>
          </a:p>
        </p:txBody>
      </p:sp>
      <p:pic>
        <p:nvPicPr>
          <p:cNvPr id="4" name="Imagen 3">
            <a:extLst>
              <a:ext uri="{FF2B5EF4-FFF2-40B4-BE49-F238E27FC236}">
                <a16:creationId xmlns:a16="http://schemas.microsoft.com/office/drawing/2014/main" id="{E065C7A7-6240-2049-B2C8-B7625354027A}"/>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tretch>
            <a:fillRect/>
          </a:stretch>
        </p:blipFill>
        <p:spPr>
          <a:xfrm>
            <a:off x="2351584" y="1877294"/>
            <a:ext cx="6695747" cy="4076528"/>
          </a:xfrm>
          <a:prstGeom prst="rect">
            <a:avLst/>
          </a:prstGeom>
        </p:spPr>
      </p:pic>
      <p:sp>
        <p:nvSpPr>
          <p:cNvPr id="5" name="Rectángulo redondeado 4">
            <a:extLst>
              <a:ext uri="{FF2B5EF4-FFF2-40B4-BE49-F238E27FC236}">
                <a16:creationId xmlns:a16="http://schemas.microsoft.com/office/drawing/2014/main" id="{F1F04D7E-F983-4F46-BFB5-EF938ABF1BD1}"/>
              </a:ext>
            </a:extLst>
          </p:cNvPr>
          <p:cNvSpPr/>
          <p:nvPr/>
        </p:nvSpPr>
        <p:spPr>
          <a:xfrm>
            <a:off x="2351584" y="2492896"/>
            <a:ext cx="6912768" cy="576064"/>
          </a:xfrm>
          <a:prstGeom prst="roundRect">
            <a:avLst/>
          </a:prstGeom>
          <a:solidFill>
            <a:srgbClr val="FF0000">
              <a:alpha val="9804"/>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a:extLst>
              <a:ext uri="{FF2B5EF4-FFF2-40B4-BE49-F238E27FC236}">
                <a16:creationId xmlns:a16="http://schemas.microsoft.com/office/drawing/2014/main" id="{21CC57E6-69A3-3244-9E6A-8C6C4E00C622}"/>
              </a:ext>
            </a:extLst>
          </p:cNvPr>
          <p:cNvSpPr/>
          <p:nvPr/>
        </p:nvSpPr>
        <p:spPr>
          <a:xfrm>
            <a:off x="2383227" y="5301208"/>
            <a:ext cx="6912768" cy="360040"/>
          </a:xfrm>
          <a:prstGeom prst="roundRect">
            <a:avLst/>
          </a:prstGeom>
          <a:solidFill>
            <a:srgbClr val="FF0000">
              <a:alpha val="9804"/>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Llamada rectangular redondeada 6">
            <a:extLst>
              <a:ext uri="{FF2B5EF4-FFF2-40B4-BE49-F238E27FC236}">
                <a16:creationId xmlns:a16="http://schemas.microsoft.com/office/drawing/2014/main" id="{7E139FD6-D402-6746-9878-5EC46A63907F}"/>
              </a:ext>
            </a:extLst>
          </p:cNvPr>
          <p:cNvSpPr/>
          <p:nvPr/>
        </p:nvSpPr>
        <p:spPr>
          <a:xfrm>
            <a:off x="7248127" y="3501008"/>
            <a:ext cx="4105671" cy="864096"/>
          </a:xfrm>
          <a:prstGeom prst="wedgeRoundRectCallout">
            <a:avLst>
              <a:gd name="adj1" fmla="val -46874"/>
              <a:gd name="adj2" fmla="val -101272"/>
              <a:gd name="adj3" fmla="val 1666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rPr>
              <a:t>HAP idiopática, hereditaria y asociada a drogas</a:t>
            </a:r>
          </a:p>
        </p:txBody>
      </p:sp>
      <p:pic>
        <p:nvPicPr>
          <p:cNvPr id="8" name="Imagen 7">
            <a:extLst>
              <a:ext uri="{FF2B5EF4-FFF2-40B4-BE49-F238E27FC236}">
                <a16:creationId xmlns:a16="http://schemas.microsoft.com/office/drawing/2014/main" id="{66B1760C-3CF6-A24D-ABDB-6E29DE8F7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65126"/>
            <a:ext cx="1243564" cy="967822"/>
          </a:xfrm>
          <a:prstGeom prst="rect">
            <a:avLst/>
          </a:prstGeom>
        </p:spPr>
      </p:pic>
    </p:spTree>
    <p:extLst>
      <p:ext uri="{BB962C8B-B14F-4D97-AF65-F5344CB8AC3E}">
        <p14:creationId xmlns:p14="http://schemas.microsoft.com/office/powerpoint/2010/main" val="19385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92B08-5DFD-7545-B643-74BDD1AF8548}"/>
              </a:ext>
            </a:extLst>
          </p:cNvPr>
          <p:cNvSpPr txBox="1">
            <a:spLocks noGrp="1"/>
          </p:cNvSpPr>
          <p:nvPr>
            <p:ph type="title"/>
          </p:nvPr>
        </p:nvSpPr>
        <p:spPr>
          <a:xfrm>
            <a:off x="3215437" y="365126"/>
            <a:ext cx="8138362" cy="977900"/>
          </a:xfrm>
          <a:prstGeom prst="rect">
            <a:avLst/>
          </a:prstGeom>
        </p:spPr>
        <p:txBody>
          <a:bodyPr>
            <a:normAutofit/>
          </a:bodyPr>
          <a:lstStyle/>
          <a:p>
            <a:r>
              <a:rPr dirty="0">
                <a:cs typeface="Calibri" panose="020F0502020204030204" pitchFamily="34" charset="0"/>
              </a:rPr>
              <a:t>HIPERTENSIÓN PULMONAR</a:t>
            </a:r>
            <a:br>
              <a:rPr dirty="0">
                <a:cs typeface="Calibri" panose="020F0502020204030204" pitchFamily="34" charset="0"/>
              </a:rPr>
            </a:br>
            <a:r>
              <a:rPr sz="2400" i="1" dirty="0">
                <a:cs typeface="Calibri" panose="020F0502020204030204" pitchFamily="34" charset="0"/>
              </a:rPr>
              <a:t>Clasificación</a:t>
            </a:r>
            <a:endParaRPr sz="2000" i="1" baseline="30000" dirty="0">
              <a:cs typeface="Calibri" panose="020F0502020204030204" pitchFamily="34" charset="0"/>
            </a:endParaRPr>
          </a:p>
        </p:txBody>
      </p:sp>
      <p:pic>
        <p:nvPicPr>
          <p:cNvPr id="10" name="Imagen 9">
            <a:extLst>
              <a:ext uri="{FF2B5EF4-FFF2-40B4-BE49-F238E27FC236}">
                <a16:creationId xmlns:a16="http://schemas.microsoft.com/office/drawing/2014/main" id="{0A948A69-F541-3447-8A3F-2598EBB0D5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1544" y="1647318"/>
            <a:ext cx="7716559" cy="4373970"/>
          </a:xfrm>
          <a:prstGeom prst="rect">
            <a:avLst/>
          </a:prstGeom>
          <a:ln w="3175">
            <a:solidFill>
              <a:schemeClr val="accent6">
                <a:lumMod val="50000"/>
              </a:schemeClr>
            </a:solidFill>
          </a:ln>
        </p:spPr>
      </p:pic>
      <p:sp>
        <p:nvSpPr>
          <p:cNvPr id="11" name="Rectángulo redondeado 10">
            <a:extLst>
              <a:ext uri="{FF2B5EF4-FFF2-40B4-BE49-F238E27FC236}">
                <a16:creationId xmlns:a16="http://schemas.microsoft.com/office/drawing/2014/main" id="{4F45D563-C1C6-EB42-A3A3-E87F2FDE0B2E}"/>
              </a:ext>
            </a:extLst>
          </p:cNvPr>
          <p:cNvSpPr/>
          <p:nvPr/>
        </p:nvSpPr>
        <p:spPr>
          <a:xfrm>
            <a:off x="2351584" y="2267079"/>
            <a:ext cx="7200800" cy="512262"/>
          </a:xfrm>
          <a:prstGeom prst="roundRect">
            <a:avLst/>
          </a:prstGeom>
          <a:solidFill>
            <a:srgbClr val="FF0000">
              <a:alpha val="9804"/>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2DAC8415-E2F1-B547-BEA2-5721DD6334FF}"/>
              </a:ext>
            </a:extLst>
          </p:cNvPr>
          <p:cNvSpPr txBox="1"/>
          <p:nvPr/>
        </p:nvSpPr>
        <p:spPr>
          <a:xfrm>
            <a:off x="3468823" y="1610160"/>
            <a:ext cx="1080120" cy="400110"/>
          </a:xfrm>
          <a:prstGeom prst="rect">
            <a:avLst/>
          </a:prstGeom>
          <a:solidFill>
            <a:schemeClr val="bg1"/>
          </a:solidFill>
        </p:spPr>
        <p:txBody>
          <a:bodyPr wrap="square" lIns="0" rIns="0" rtlCol="0" anchor="ctr">
            <a:spAutoFit/>
          </a:bodyPr>
          <a:lstStyle/>
          <a:p>
            <a:pPr algn="ctr"/>
            <a:r>
              <a:rPr lang="es-ES" sz="2000" dirty="0">
                <a:solidFill>
                  <a:srgbClr val="FF0000"/>
                </a:solidFill>
                <a:latin typeface="+mn-lt"/>
              </a:rPr>
              <a:t>asociada</a:t>
            </a:r>
          </a:p>
        </p:txBody>
      </p:sp>
      <p:sp>
        <p:nvSpPr>
          <p:cNvPr id="13" name="CuadroTexto 12">
            <a:extLst>
              <a:ext uri="{FF2B5EF4-FFF2-40B4-BE49-F238E27FC236}">
                <a16:creationId xmlns:a16="http://schemas.microsoft.com/office/drawing/2014/main" id="{B6862E9C-7C4E-2145-8541-DBE72973C64E}"/>
              </a:ext>
            </a:extLst>
          </p:cNvPr>
          <p:cNvSpPr txBox="1"/>
          <p:nvPr/>
        </p:nvSpPr>
        <p:spPr>
          <a:xfrm>
            <a:off x="3468823" y="3800067"/>
            <a:ext cx="1080120" cy="400110"/>
          </a:xfrm>
          <a:prstGeom prst="rect">
            <a:avLst/>
          </a:prstGeom>
          <a:solidFill>
            <a:schemeClr val="bg1"/>
          </a:solidFill>
        </p:spPr>
        <p:txBody>
          <a:bodyPr wrap="square" lIns="0" rIns="0" rtlCol="0" anchor="ctr">
            <a:spAutoFit/>
          </a:bodyPr>
          <a:lstStyle/>
          <a:p>
            <a:pPr algn="ctr"/>
            <a:r>
              <a:rPr lang="es-ES" sz="2000" dirty="0">
                <a:solidFill>
                  <a:srgbClr val="FF0000"/>
                </a:solidFill>
                <a:latin typeface="+mn-lt"/>
              </a:rPr>
              <a:t>asociada</a:t>
            </a:r>
          </a:p>
        </p:txBody>
      </p:sp>
      <p:sp>
        <p:nvSpPr>
          <p:cNvPr id="14" name="Rectángulo redondeado 13">
            <a:extLst>
              <a:ext uri="{FF2B5EF4-FFF2-40B4-BE49-F238E27FC236}">
                <a16:creationId xmlns:a16="http://schemas.microsoft.com/office/drawing/2014/main" id="{B50C656D-5972-5643-9B40-550D0783FE81}"/>
              </a:ext>
            </a:extLst>
          </p:cNvPr>
          <p:cNvSpPr/>
          <p:nvPr/>
        </p:nvSpPr>
        <p:spPr>
          <a:xfrm>
            <a:off x="2351584" y="3158642"/>
            <a:ext cx="7200800" cy="512262"/>
          </a:xfrm>
          <a:prstGeom prst="roundRect">
            <a:avLst/>
          </a:prstGeom>
          <a:solidFill>
            <a:srgbClr val="FF0000">
              <a:alpha val="9804"/>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Rectángulo redondeado 14">
            <a:extLst>
              <a:ext uri="{FF2B5EF4-FFF2-40B4-BE49-F238E27FC236}">
                <a16:creationId xmlns:a16="http://schemas.microsoft.com/office/drawing/2014/main" id="{68896572-0E9A-0A47-BC24-D5165C2E2275}"/>
              </a:ext>
            </a:extLst>
          </p:cNvPr>
          <p:cNvSpPr/>
          <p:nvPr/>
        </p:nvSpPr>
        <p:spPr>
          <a:xfrm>
            <a:off x="2351584" y="4217094"/>
            <a:ext cx="7200800" cy="512262"/>
          </a:xfrm>
          <a:prstGeom prst="roundRect">
            <a:avLst/>
          </a:prstGeom>
          <a:solidFill>
            <a:schemeClr val="accent1">
              <a:lumMod val="40000"/>
              <a:lumOff val="60000"/>
              <a:alpha val="9804"/>
            </a:schemeClr>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ángulo redondeado 16">
            <a:extLst>
              <a:ext uri="{FF2B5EF4-FFF2-40B4-BE49-F238E27FC236}">
                <a16:creationId xmlns:a16="http://schemas.microsoft.com/office/drawing/2014/main" id="{702D335B-E5D1-4C49-B774-7DAAF1EC378B}"/>
              </a:ext>
            </a:extLst>
          </p:cNvPr>
          <p:cNvSpPr/>
          <p:nvPr/>
        </p:nvSpPr>
        <p:spPr>
          <a:xfrm>
            <a:off x="2351584" y="5275546"/>
            <a:ext cx="7200800" cy="326870"/>
          </a:xfrm>
          <a:prstGeom prst="roundRect">
            <a:avLst/>
          </a:prstGeom>
          <a:solidFill>
            <a:schemeClr val="accent1">
              <a:lumMod val="40000"/>
              <a:lumOff val="60000"/>
              <a:alpha val="9804"/>
            </a:schemeClr>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F891F42B-1F24-074F-87D3-5A3292CB9102}"/>
              </a:ext>
            </a:extLst>
          </p:cNvPr>
          <p:cNvSpPr txBox="1"/>
          <p:nvPr/>
        </p:nvSpPr>
        <p:spPr>
          <a:xfrm>
            <a:off x="1966325" y="6321186"/>
            <a:ext cx="6588975" cy="461665"/>
          </a:xfrm>
          <a:prstGeom prst="rect">
            <a:avLst/>
          </a:prstGeom>
          <a:noFill/>
        </p:spPr>
        <p:txBody>
          <a:bodyPr wrap="square" rtlCol="0">
            <a:spAutoFit/>
          </a:bodyPr>
          <a:lstStyle/>
          <a:p>
            <a:pPr algn="ctr"/>
            <a:r>
              <a:rPr lang="es-ES" sz="2400" dirty="0">
                <a:solidFill>
                  <a:srgbClr val="FF0000"/>
                </a:solidFill>
                <a:latin typeface="+mn-lt"/>
              </a:rPr>
              <a:t>Se excluyen trastorno respiratorios del sueño </a:t>
            </a:r>
          </a:p>
        </p:txBody>
      </p:sp>
      <p:pic>
        <p:nvPicPr>
          <p:cNvPr id="16" name="Imagen 15">
            <a:extLst>
              <a:ext uri="{FF2B5EF4-FFF2-40B4-BE49-F238E27FC236}">
                <a16:creationId xmlns:a16="http://schemas.microsoft.com/office/drawing/2014/main" id="{001C1E05-7702-B84F-9BBC-15724D06D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365126"/>
            <a:ext cx="1243564" cy="967822"/>
          </a:xfrm>
          <a:prstGeom prst="rect">
            <a:avLst/>
          </a:prstGeom>
        </p:spPr>
      </p:pic>
    </p:spTree>
    <p:extLst>
      <p:ext uri="{BB962C8B-B14F-4D97-AF65-F5344CB8AC3E}">
        <p14:creationId xmlns:p14="http://schemas.microsoft.com/office/powerpoint/2010/main" val="61969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4F05A-986A-6C48-BDBC-FE5D53365352}"/>
              </a:ext>
            </a:extLst>
          </p:cNvPr>
          <p:cNvSpPr>
            <a:spLocks noGrp="1"/>
          </p:cNvSpPr>
          <p:nvPr>
            <p:ph type="title"/>
          </p:nvPr>
        </p:nvSpPr>
        <p:spPr/>
        <p:txBody>
          <a:bodyPr/>
          <a:lstStyle/>
          <a:p>
            <a:r>
              <a:rPr lang="es-ES" dirty="0"/>
              <a:t>Diagnóstico de Hipertensión Pulmonar    </a:t>
            </a:r>
            <a:r>
              <a:rPr lang="es-ES" dirty="0" err="1">
                <a:solidFill>
                  <a:schemeClr val="bg1"/>
                </a:solidFill>
              </a:rPr>
              <a:t>kkkkkkkkk</a:t>
            </a:r>
            <a:endParaRPr lang="es-ES" dirty="0">
              <a:solidFill>
                <a:schemeClr val="bg1"/>
              </a:solidFill>
            </a:endParaRPr>
          </a:p>
        </p:txBody>
      </p:sp>
      <p:sp>
        <p:nvSpPr>
          <p:cNvPr id="3" name="CuadroTexto 2">
            <a:extLst>
              <a:ext uri="{FF2B5EF4-FFF2-40B4-BE49-F238E27FC236}">
                <a16:creationId xmlns:a16="http://schemas.microsoft.com/office/drawing/2014/main" id="{CAAF9D2A-99A5-B949-8157-3FDBA13AA974}"/>
              </a:ext>
            </a:extLst>
          </p:cNvPr>
          <p:cNvSpPr txBox="1"/>
          <p:nvPr/>
        </p:nvSpPr>
        <p:spPr>
          <a:xfrm>
            <a:off x="1775520" y="2276872"/>
            <a:ext cx="4176464" cy="555986"/>
          </a:xfrm>
          <a:prstGeom prst="rect">
            <a:avLst/>
          </a:prstGeom>
          <a:noFill/>
        </p:spPr>
        <p:txBody>
          <a:bodyPr wrap="square" rtlCol="0">
            <a:spAutoFit/>
          </a:bodyPr>
          <a:lstStyle/>
          <a:p>
            <a:r>
              <a:rPr lang="es-ES" dirty="0">
                <a:solidFill>
                  <a:srgbClr val="01863E"/>
                </a:solidFill>
              </a:rPr>
              <a:t>1.- Sospecha</a:t>
            </a:r>
          </a:p>
        </p:txBody>
      </p:sp>
      <p:sp>
        <p:nvSpPr>
          <p:cNvPr id="11" name="CuadroTexto 10">
            <a:extLst>
              <a:ext uri="{FF2B5EF4-FFF2-40B4-BE49-F238E27FC236}">
                <a16:creationId xmlns:a16="http://schemas.microsoft.com/office/drawing/2014/main" id="{20F65AF6-49D5-0141-8BFF-A17611E4CA37}"/>
              </a:ext>
            </a:extLst>
          </p:cNvPr>
          <p:cNvSpPr txBox="1"/>
          <p:nvPr/>
        </p:nvSpPr>
        <p:spPr>
          <a:xfrm>
            <a:off x="1775520" y="3356992"/>
            <a:ext cx="5328592" cy="555986"/>
          </a:xfrm>
          <a:prstGeom prst="rect">
            <a:avLst/>
          </a:prstGeom>
          <a:noFill/>
        </p:spPr>
        <p:txBody>
          <a:bodyPr wrap="square" rtlCol="0">
            <a:spAutoFit/>
          </a:bodyPr>
          <a:lstStyle/>
          <a:p>
            <a:r>
              <a:rPr lang="es-ES" dirty="0">
                <a:solidFill>
                  <a:srgbClr val="01863E"/>
                </a:solidFill>
              </a:rPr>
              <a:t>2.- Establecer probabilidad</a:t>
            </a:r>
          </a:p>
        </p:txBody>
      </p:sp>
      <p:sp>
        <p:nvSpPr>
          <p:cNvPr id="12" name="CuadroTexto 11">
            <a:extLst>
              <a:ext uri="{FF2B5EF4-FFF2-40B4-BE49-F238E27FC236}">
                <a16:creationId xmlns:a16="http://schemas.microsoft.com/office/drawing/2014/main" id="{290E0E15-BC0E-6544-BD99-A09A11C626F8}"/>
              </a:ext>
            </a:extLst>
          </p:cNvPr>
          <p:cNvSpPr txBox="1"/>
          <p:nvPr/>
        </p:nvSpPr>
        <p:spPr>
          <a:xfrm>
            <a:off x="1775520" y="4437112"/>
            <a:ext cx="4176464" cy="555986"/>
          </a:xfrm>
          <a:prstGeom prst="rect">
            <a:avLst/>
          </a:prstGeom>
          <a:noFill/>
        </p:spPr>
        <p:txBody>
          <a:bodyPr wrap="square" rtlCol="0">
            <a:spAutoFit/>
          </a:bodyPr>
          <a:lstStyle/>
          <a:p>
            <a:r>
              <a:rPr lang="es-ES" dirty="0">
                <a:solidFill>
                  <a:srgbClr val="01863E"/>
                </a:solidFill>
              </a:rPr>
              <a:t>3.- Confirmación</a:t>
            </a:r>
          </a:p>
        </p:txBody>
      </p:sp>
      <p:pic>
        <p:nvPicPr>
          <p:cNvPr id="14" name="Imagen 13">
            <a:extLst>
              <a:ext uri="{FF2B5EF4-FFF2-40B4-BE49-F238E27FC236}">
                <a16:creationId xmlns:a16="http://schemas.microsoft.com/office/drawing/2014/main" id="{CE3253A8-4B8C-D943-875D-D6EE14C3296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361" b="99660" l="1538" r="100000"/>
                    </a14:imgEffect>
                  </a14:imgLayer>
                </a14:imgProps>
              </a:ext>
              <a:ext uri="{28A0092B-C50C-407E-A947-70E740481C1C}">
                <a14:useLocalDpi xmlns:a14="http://schemas.microsoft.com/office/drawing/2010/main"/>
              </a:ext>
            </a:extLst>
          </a:blip>
          <a:srcRect/>
          <a:stretch/>
        </p:blipFill>
        <p:spPr>
          <a:xfrm>
            <a:off x="9192344" y="114977"/>
            <a:ext cx="2376264" cy="1791816"/>
          </a:xfrm>
          <a:prstGeom prst="rect">
            <a:avLst/>
          </a:prstGeom>
        </p:spPr>
      </p:pic>
    </p:spTree>
    <p:extLst>
      <p:ext uri="{BB962C8B-B14F-4D97-AF65-F5344CB8AC3E}">
        <p14:creationId xmlns:p14="http://schemas.microsoft.com/office/powerpoint/2010/main" val="29067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77469-CD5B-6946-A669-092D0F3C7759}"/>
              </a:ext>
            </a:extLst>
          </p:cNvPr>
          <p:cNvSpPr>
            <a:spLocks noGrp="1"/>
          </p:cNvSpPr>
          <p:nvPr>
            <p:ph type="title"/>
          </p:nvPr>
        </p:nvSpPr>
        <p:spPr/>
        <p:txBody>
          <a:bodyPr>
            <a:normAutofit/>
          </a:bodyPr>
          <a:lstStyle/>
          <a:p>
            <a:r>
              <a:rPr lang="es-ES" sz="4800" dirty="0"/>
              <a:t>Diagnóstico HP</a:t>
            </a:r>
          </a:p>
        </p:txBody>
      </p:sp>
      <p:pic>
        <p:nvPicPr>
          <p:cNvPr id="4" name="Imagen 3">
            <a:extLst>
              <a:ext uri="{FF2B5EF4-FFF2-40B4-BE49-F238E27FC236}">
                <a16:creationId xmlns:a16="http://schemas.microsoft.com/office/drawing/2014/main" id="{03CCCAF2-56A4-6145-A119-A7D2B027D8AC}"/>
              </a:ext>
            </a:extLst>
          </p:cNvPr>
          <p:cNvPicPr>
            <a:picLocks noChangeAspect="1"/>
          </p:cNvPicPr>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233828" y="1369763"/>
            <a:ext cx="6298087" cy="4751556"/>
          </a:xfrm>
          <a:prstGeom prst="rect">
            <a:avLst/>
          </a:prstGeom>
        </p:spPr>
      </p:pic>
      <p:sp>
        <p:nvSpPr>
          <p:cNvPr id="5" name="CuadroTexto 4">
            <a:extLst>
              <a:ext uri="{FF2B5EF4-FFF2-40B4-BE49-F238E27FC236}">
                <a16:creationId xmlns:a16="http://schemas.microsoft.com/office/drawing/2014/main" id="{FB22027C-122A-A14A-9E84-63F3D0314E09}"/>
              </a:ext>
            </a:extLst>
          </p:cNvPr>
          <p:cNvSpPr txBox="1"/>
          <p:nvPr/>
        </p:nvSpPr>
        <p:spPr>
          <a:xfrm>
            <a:off x="839416" y="6309320"/>
            <a:ext cx="7632848" cy="261610"/>
          </a:xfrm>
          <a:prstGeom prst="rect">
            <a:avLst/>
          </a:prstGeom>
          <a:noFill/>
        </p:spPr>
        <p:txBody>
          <a:bodyPr wrap="square" rtlCol="0">
            <a:spAutoFit/>
          </a:bodyPr>
          <a:lstStyle/>
          <a:p>
            <a:r>
              <a:rPr lang="es-ES" sz="1100" dirty="0" err="1">
                <a:solidFill>
                  <a:schemeClr val="tx1">
                    <a:lumMod val="50000"/>
                    <a:lumOff val="50000"/>
                  </a:schemeClr>
                </a:solidFill>
                <a:latin typeface="+mn-lt"/>
              </a:rPr>
              <a:t>Humbert</a:t>
            </a:r>
            <a:r>
              <a:rPr lang="es-ES" sz="1100" dirty="0">
                <a:solidFill>
                  <a:schemeClr val="tx1">
                    <a:lumMod val="50000"/>
                    <a:lumOff val="50000"/>
                  </a:schemeClr>
                </a:solidFill>
                <a:latin typeface="+mn-lt"/>
              </a:rPr>
              <a:t> M et al. </a:t>
            </a:r>
            <a:r>
              <a:rPr lang="es-ES" sz="1100" dirty="0" err="1">
                <a:solidFill>
                  <a:schemeClr val="tx1">
                    <a:lumMod val="50000"/>
                    <a:lumOff val="50000"/>
                  </a:schemeClr>
                </a:solidFill>
                <a:latin typeface="+mn-lt"/>
              </a:rPr>
              <a:t>Eur</a:t>
            </a:r>
            <a:r>
              <a:rPr lang="es-ES" sz="1100" dirty="0">
                <a:solidFill>
                  <a:schemeClr val="tx1">
                    <a:lumMod val="50000"/>
                    <a:lumOff val="50000"/>
                  </a:schemeClr>
                </a:solidFill>
                <a:latin typeface="+mn-lt"/>
              </a:rPr>
              <a:t> </a:t>
            </a:r>
            <a:r>
              <a:rPr lang="es-ES" sz="1100" dirty="0" err="1">
                <a:solidFill>
                  <a:schemeClr val="tx1">
                    <a:lumMod val="50000"/>
                    <a:lumOff val="50000"/>
                  </a:schemeClr>
                </a:solidFill>
                <a:latin typeface="+mn-lt"/>
              </a:rPr>
              <a:t>Heart</a:t>
            </a:r>
            <a:r>
              <a:rPr lang="es-ES" sz="1100" dirty="0">
                <a:solidFill>
                  <a:schemeClr val="tx1">
                    <a:lumMod val="50000"/>
                    <a:lumOff val="50000"/>
                  </a:schemeClr>
                </a:solidFill>
                <a:latin typeface="+mn-lt"/>
              </a:rPr>
              <a:t> J. 2022 </a:t>
            </a:r>
            <a:r>
              <a:rPr lang="es-ES" sz="1100" dirty="0" err="1">
                <a:solidFill>
                  <a:schemeClr val="tx1">
                    <a:lumMod val="50000"/>
                    <a:lumOff val="50000"/>
                  </a:schemeClr>
                </a:solidFill>
                <a:latin typeface="+mn-lt"/>
              </a:rPr>
              <a:t>Aug</a:t>
            </a:r>
            <a:r>
              <a:rPr lang="es-ES" sz="1100" dirty="0">
                <a:solidFill>
                  <a:schemeClr val="tx1">
                    <a:lumMod val="50000"/>
                    <a:lumOff val="50000"/>
                  </a:schemeClr>
                </a:solidFill>
                <a:latin typeface="+mn-lt"/>
              </a:rPr>
              <a:t> 26;ehac237. </a:t>
            </a:r>
            <a:r>
              <a:rPr lang="es-ES" sz="1100" dirty="0" err="1">
                <a:solidFill>
                  <a:schemeClr val="tx1">
                    <a:lumMod val="50000"/>
                    <a:lumOff val="50000"/>
                  </a:schemeClr>
                </a:solidFill>
                <a:latin typeface="+mn-lt"/>
              </a:rPr>
              <a:t>doi</a:t>
            </a:r>
            <a:r>
              <a:rPr lang="es-ES" sz="1100" dirty="0">
                <a:solidFill>
                  <a:schemeClr val="tx1">
                    <a:lumMod val="50000"/>
                    <a:lumOff val="50000"/>
                  </a:schemeClr>
                </a:solidFill>
                <a:latin typeface="+mn-lt"/>
              </a:rPr>
              <a:t>: 10.1093/</a:t>
            </a:r>
            <a:r>
              <a:rPr lang="es-ES" sz="1100" dirty="0" err="1">
                <a:solidFill>
                  <a:schemeClr val="tx1">
                    <a:lumMod val="50000"/>
                    <a:lumOff val="50000"/>
                  </a:schemeClr>
                </a:solidFill>
                <a:latin typeface="+mn-lt"/>
              </a:rPr>
              <a:t>eurheartj</a:t>
            </a:r>
            <a:r>
              <a:rPr lang="es-ES" sz="1100" dirty="0">
                <a:solidFill>
                  <a:schemeClr val="tx1">
                    <a:lumMod val="50000"/>
                    <a:lumOff val="50000"/>
                  </a:schemeClr>
                </a:solidFill>
                <a:latin typeface="+mn-lt"/>
              </a:rPr>
              <a:t>/ehac237</a:t>
            </a:r>
          </a:p>
        </p:txBody>
      </p:sp>
      <p:sp>
        <p:nvSpPr>
          <p:cNvPr id="8" name="CuadroTexto 7">
            <a:extLst>
              <a:ext uri="{FF2B5EF4-FFF2-40B4-BE49-F238E27FC236}">
                <a16:creationId xmlns:a16="http://schemas.microsoft.com/office/drawing/2014/main" id="{8C5A79CA-DE64-FA4D-84FE-571EEE33AFEF}"/>
              </a:ext>
            </a:extLst>
          </p:cNvPr>
          <p:cNvSpPr txBox="1"/>
          <p:nvPr/>
        </p:nvSpPr>
        <p:spPr>
          <a:xfrm>
            <a:off x="3014719" y="1397979"/>
            <a:ext cx="2736304" cy="555986"/>
          </a:xfrm>
          <a:prstGeom prst="rect">
            <a:avLst/>
          </a:prstGeom>
          <a:solidFill>
            <a:schemeClr val="bg1"/>
          </a:solidFill>
          <a:ln>
            <a:solidFill>
              <a:srgbClr val="01863E"/>
            </a:solidFill>
          </a:ln>
        </p:spPr>
        <p:txBody>
          <a:bodyPr wrap="square" rtlCol="0" anchor="ctr">
            <a:spAutoFit/>
          </a:bodyPr>
          <a:lstStyle/>
          <a:p>
            <a:pPr algn="ctr"/>
            <a:r>
              <a:rPr lang="es-ES" dirty="0">
                <a:solidFill>
                  <a:srgbClr val="01863E"/>
                </a:solidFill>
              </a:rPr>
              <a:t>SOSPECHAR</a:t>
            </a:r>
          </a:p>
        </p:txBody>
      </p:sp>
      <p:pic>
        <p:nvPicPr>
          <p:cNvPr id="9" name="Imagen 8">
            <a:extLst>
              <a:ext uri="{FF2B5EF4-FFF2-40B4-BE49-F238E27FC236}">
                <a16:creationId xmlns:a16="http://schemas.microsoft.com/office/drawing/2014/main" id="{6A4735AA-2503-F242-88CE-E9EE2CD894C3}"/>
              </a:ext>
            </a:extLst>
          </p:cNvPr>
          <p:cNvPicPr>
            <a:picLocks noChangeAspect="1"/>
          </p:cNvPicPr>
          <p:nvPr/>
        </p:nvPicPr>
        <p:blipFill rotWithShape="1">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7824192" y="2642471"/>
            <a:ext cx="3821884" cy="2464059"/>
          </a:xfrm>
          <a:prstGeom prst="rect">
            <a:avLst/>
          </a:prstGeom>
        </p:spPr>
      </p:pic>
      <p:pic>
        <p:nvPicPr>
          <p:cNvPr id="7" name="Imagen 6">
            <a:extLst>
              <a:ext uri="{FF2B5EF4-FFF2-40B4-BE49-F238E27FC236}">
                <a16:creationId xmlns:a16="http://schemas.microsoft.com/office/drawing/2014/main" id="{16320991-13BE-0D4F-A901-55F3D06DE95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361" b="99660" l="1538" r="100000"/>
                    </a14:imgEffect>
                  </a14:imgLayer>
                </a14:imgProps>
              </a:ext>
              <a:ext uri="{28A0092B-C50C-407E-A947-70E740481C1C}">
                <a14:useLocalDpi xmlns:a14="http://schemas.microsoft.com/office/drawing/2010/main"/>
              </a:ext>
            </a:extLst>
          </a:blip>
          <a:srcRect/>
          <a:stretch/>
        </p:blipFill>
        <p:spPr>
          <a:xfrm>
            <a:off x="0" y="85234"/>
            <a:ext cx="1703512" cy="1284529"/>
          </a:xfrm>
          <a:prstGeom prst="rect">
            <a:avLst/>
          </a:prstGeom>
        </p:spPr>
      </p:pic>
    </p:spTree>
    <p:extLst>
      <p:ext uri="{BB962C8B-B14F-4D97-AF65-F5344CB8AC3E}">
        <p14:creationId xmlns:p14="http://schemas.microsoft.com/office/powerpoint/2010/main" val="10201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4F05A-986A-6C48-BDBC-FE5D53365352}"/>
              </a:ext>
            </a:extLst>
          </p:cNvPr>
          <p:cNvSpPr>
            <a:spLocks noGrp="1"/>
          </p:cNvSpPr>
          <p:nvPr>
            <p:ph type="title"/>
          </p:nvPr>
        </p:nvSpPr>
        <p:spPr/>
        <p:txBody>
          <a:bodyPr/>
          <a:lstStyle/>
          <a:p>
            <a:r>
              <a:rPr lang="es-ES" dirty="0"/>
              <a:t>Diagnóstico de Hipertensión Pulmonar</a:t>
            </a:r>
          </a:p>
        </p:txBody>
      </p:sp>
      <p:sp>
        <p:nvSpPr>
          <p:cNvPr id="3" name="CuadroTexto 2">
            <a:extLst>
              <a:ext uri="{FF2B5EF4-FFF2-40B4-BE49-F238E27FC236}">
                <a16:creationId xmlns:a16="http://schemas.microsoft.com/office/drawing/2014/main" id="{CAAF9D2A-99A5-B949-8157-3FDBA13AA974}"/>
              </a:ext>
            </a:extLst>
          </p:cNvPr>
          <p:cNvSpPr txBox="1"/>
          <p:nvPr/>
        </p:nvSpPr>
        <p:spPr>
          <a:xfrm>
            <a:off x="839416" y="1628800"/>
            <a:ext cx="4176464" cy="555986"/>
          </a:xfrm>
          <a:prstGeom prst="rect">
            <a:avLst/>
          </a:prstGeom>
          <a:noFill/>
        </p:spPr>
        <p:txBody>
          <a:bodyPr wrap="square" rtlCol="0">
            <a:spAutoFit/>
          </a:bodyPr>
          <a:lstStyle/>
          <a:p>
            <a:r>
              <a:rPr lang="es-ES" dirty="0">
                <a:solidFill>
                  <a:srgbClr val="01863E"/>
                </a:solidFill>
              </a:rPr>
              <a:t>Sospecha</a:t>
            </a:r>
          </a:p>
        </p:txBody>
      </p:sp>
      <p:pic>
        <p:nvPicPr>
          <p:cNvPr id="6" name="Imagen 5">
            <a:extLst>
              <a:ext uri="{FF2B5EF4-FFF2-40B4-BE49-F238E27FC236}">
                <a16:creationId xmlns:a16="http://schemas.microsoft.com/office/drawing/2014/main" id="{C475D8EF-F9ED-0649-8E92-CDE877C0E0A0}"/>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622786" y="2182303"/>
            <a:ext cx="3522688" cy="2974856"/>
          </a:xfrm>
          <a:prstGeom prst="rect">
            <a:avLst/>
          </a:prstGeom>
        </p:spPr>
      </p:pic>
      <p:pic>
        <p:nvPicPr>
          <p:cNvPr id="8" name="Imagen 7">
            <a:extLst>
              <a:ext uri="{FF2B5EF4-FFF2-40B4-BE49-F238E27FC236}">
                <a16:creationId xmlns:a16="http://schemas.microsoft.com/office/drawing/2014/main" id="{DC2C309F-2CA6-3D45-90B1-97E6EEAB03F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839416" y="2184786"/>
            <a:ext cx="3586911" cy="2969890"/>
          </a:xfrm>
          <a:prstGeom prst="rect">
            <a:avLst/>
          </a:prstGeom>
        </p:spPr>
      </p:pic>
      <p:sp>
        <p:nvSpPr>
          <p:cNvPr id="9" name="CuadroTexto 8">
            <a:extLst>
              <a:ext uri="{FF2B5EF4-FFF2-40B4-BE49-F238E27FC236}">
                <a16:creationId xmlns:a16="http://schemas.microsoft.com/office/drawing/2014/main" id="{05CDAF68-0639-2C4F-85B9-FA586809911C}"/>
              </a:ext>
            </a:extLst>
          </p:cNvPr>
          <p:cNvSpPr txBox="1"/>
          <p:nvPr/>
        </p:nvSpPr>
        <p:spPr>
          <a:xfrm>
            <a:off x="741186" y="5432669"/>
            <a:ext cx="3783370" cy="555986"/>
          </a:xfrm>
          <a:prstGeom prst="rect">
            <a:avLst/>
          </a:prstGeom>
          <a:noFill/>
        </p:spPr>
        <p:txBody>
          <a:bodyPr wrap="square" rtlCol="0">
            <a:spAutoFit/>
          </a:bodyPr>
          <a:lstStyle/>
          <a:p>
            <a:pPr algn="ctr"/>
            <a:r>
              <a:rPr lang="es-ES" dirty="0"/>
              <a:t>Historia clínica</a:t>
            </a:r>
          </a:p>
        </p:txBody>
      </p:sp>
      <p:sp>
        <p:nvSpPr>
          <p:cNvPr id="10" name="CuadroTexto 9">
            <a:extLst>
              <a:ext uri="{FF2B5EF4-FFF2-40B4-BE49-F238E27FC236}">
                <a16:creationId xmlns:a16="http://schemas.microsoft.com/office/drawing/2014/main" id="{8C265CDE-E38B-EE44-BDF1-6BF9D7A85148}"/>
              </a:ext>
            </a:extLst>
          </p:cNvPr>
          <p:cNvSpPr txBox="1"/>
          <p:nvPr/>
        </p:nvSpPr>
        <p:spPr>
          <a:xfrm>
            <a:off x="4362104" y="5432669"/>
            <a:ext cx="3783370" cy="555986"/>
          </a:xfrm>
          <a:prstGeom prst="rect">
            <a:avLst/>
          </a:prstGeom>
          <a:noFill/>
        </p:spPr>
        <p:txBody>
          <a:bodyPr wrap="square" rtlCol="0">
            <a:spAutoFit/>
          </a:bodyPr>
          <a:lstStyle/>
          <a:p>
            <a:pPr algn="ctr"/>
            <a:r>
              <a:rPr lang="es-ES" dirty="0"/>
              <a:t>Exploración física</a:t>
            </a:r>
          </a:p>
        </p:txBody>
      </p:sp>
      <p:sp>
        <p:nvSpPr>
          <p:cNvPr id="13" name="CuadroTexto 12">
            <a:extLst>
              <a:ext uri="{FF2B5EF4-FFF2-40B4-BE49-F238E27FC236}">
                <a16:creationId xmlns:a16="http://schemas.microsoft.com/office/drawing/2014/main" id="{51BAC152-D3E9-A246-A8EE-F334F58795E1}"/>
              </a:ext>
            </a:extLst>
          </p:cNvPr>
          <p:cNvSpPr txBox="1"/>
          <p:nvPr/>
        </p:nvSpPr>
        <p:spPr>
          <a:xfrm>
            <a:off x="8341933" y="2928085"/>
            <a:ext cx="3274003" cy="1483291"/>
          </a:xfrm>
          <a:prstGeom prst="rect">
            <a:avLst/>
          </a:prstGeom>
          <a:noFill/>
        </p:spPr>
        <p:txBody>
          <a:bodyPr wrap="square" rtlCol="0">
            <a:spAutoFit/>
          </a:bodyPr>
          <a:lstStyle/>
          <a:p>
            <a:r>
              <a:rPr lang="es-ES" dirty="0"/>
              <a:t>Analítica 	</a:t>
            </a:r>
            <a:r>
              <a:rPr lang="es-ES" sz="2400" dirty="0"/>
              <a:t>BNP/NT-proBNP</a:t>
            </a:r>
            <a:endParaRPr lang="es-ES" dirty="0"/>
          </a:p>
          <a:p>
            <a:r>
              <a:rPr lang="es-ES" dirty="0"/>
              <a:t>ECG en reposo</a:t>
            </a:r>
          </a:p>
        </p:txBody>
      </p:sp>
      <p:pic>
        <p:nvPicPr>
          <p:cNvPr id="14" name="Imagen 13">
            <a:extLst>
              <a:ext uri="{FF2B5EF4-FFF2-40B4-BE49-F238E27FC236}">
                <a16:creationId xmlns:a16="http://schemas.microsoft.com/office/drawing/2014/main" id="{5DE6424C-A123-6E4C-93C2-75432D55925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361" b="99660" l="1538" r="100000"/>
                    </a14:imgEffect>
                  </a14:imgLayer>
                </a14:imgProps>
              </a:ext>
              <a:ext uri="{28A0092B-C50C-407E-A947-70E740481C1C}">
                <a14:useLocalDpi xmlns:a14="http://schemas.microsoft.com/office/drawing/2010/main"/>
              </a:ext>
            </a:extLst>
          </a:blip>
          <a:srcRect/>
          <a:stretch/>
        </p:blipFill>
        <p:spPr>
          <a:xfrm>
            <a:off x="0" y="85234"/>
            <a:ext cx="1703512" cy="1284529"/>
          </a:xfrm>
          <a:prstGeom prst="rect">
            <a:avLst/>
          </a:prstGeom>
        </p:spPr>
      </p:pic>
    </p:spTree>
    <p:extLst>
      <p:ext uri="{BB962C8B-B14F-4D97-AF65-F5344CB8AC3E}">
        <p14:creationId xmlns:p14="http://schemas.microsoft.com/office/powerpoint/2010/main" val="16417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64877C0-23B1-8D4D-990B-F7B79BF0722A}"/>
              </a:ext>
            </a:extLst>
          </p:cNvPr>
          <p:cNvPicPr>
            <a:picLocks noChangeAspect="1"/>
          </p:cNvPicPr>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6025" y="1556792"/>
            <a:ext cx="6298087" cy="4581891"/>
          </a:xfrm>
          <a:prstGeom prst="rect">
            <a:avLst/>
          </a:prstGeom>
        </p:spPr>
      </p:pic>
      <p:sp>
        <p:nvSpPr>
          <p:cNvPr id="2" name="Título 1">
            <a:extLst>
              <a:ext uri="{FF2B5EF4-FFF2-40B4-BE49-F238E27FC236}">
                <a16:creationId xmlns:a16="http://schemas.microsoft.com/office/drawing/2014/main" id="{18977469-CD5B-6946-A669-092D0F3C7759}"/>
              </a:ext>
            </a:extLst>
          </p:cNvPr>
          <p:cNvSpPr>
            <a:spLocks noGrp="1"/>
          </p:cNvSpPr>
          <p:nvPr>
            <p:ph type="title"/>
          </p:nvPr>
        </p:nvSpPr>
        <p:spPr/>
        <p:txBody>
          <a:bodyPr>
            <a:normAutofit/>
          </a:bodyPr>
          <a:lstStyle/>
          <a:p>
            <a:r>
              <a:rPr lang="es-ES" sz="4800" dirty="0"/>
              <a:t>Diagnóstico HP</a:t>
            </a:r>
          </a:p>
        </p:txBody>
      </p:sp>
      <p:sp>
        <p:nvSpPr>
          <p:cNvPr id="5" name="CuadroTexto 4">
            <a:extLst>
              <a:ext uri="{FF2B5EF4-FFF2-40B4-BE49-F238E27FC236}">
                <a16:creationId xmlns:a16="http://schemas.microsoft.com/office/drawing/2014/main" id="{FB22027C-122A-A14A-9E84-63F3D0314E09}"/>
              </a:ext>
            </a:extLst>
          </p:cNvPr>
          <p:cNvSpPr txBox="1"/>
          <p:nvPr/>
        </p:nvSpPr>
        <p:spPr>
          <a:xfrm>
            <a:off x="839416" y="6309320"/>
            <a:ext cx="7632848" cy="261610"/>
          </a:xfrm>
          <a:prstGeom prst="rect">
            <a:avLst/>
          </a:prstGeom>
          <a:noFill/>
        </p:spPr>
        <p:txBody>
          <a:bodyPr wrap="square" rtlCol="0">
            <a:spAutoFit/>
          </a:bodyPr>
          <a:lstStyle/>
          <a:p>
            <a:r>
              <a:rPr lang="es-ES" sz="1100" dirty="0" err="1">
                <a:solidFill>
                  <a:schemeClr val="tx1">
                    <a:lumMod val="50000"/>
                    <a:lumOff val="50000"/>
                  </a:schemeClr>
                </a:solidFill>
                <a:latin typeface="+mn-lt"/>
              </a:rPr>
              <a:t>Humbert</a:t>
            </a:r>
            <a:r>
              <a:rPr lang="es-ES" sz="1100" dirty="0">
                <a:solidFill>
                  <a:schemeClr val="tx1">
                    <a:lumMod val="50000"/>
                    <a:lumOff val="50000"/>
                  </a:schemeClr>
                </a:solidFill>
                <a:latin typeface="+mn-lt"/>
              </a:rPr>
              <a:t> M et al. </a:t>
            </a:r>
            <a:r>
              <a:rPr lang="es-ES" sz="1100" dirty="0" err="1">
                <a:solidFill>
                  <a:schemeClr val="tx1">
                    <a:lumMod val="50000"/>
                    <a:lumOff val="50000"/>
                  </a:schemeClr>
                </a:solidFill>
                <a:latin typeface="+mn-lt"/>
              </a:rPr>
              <a:t>Eur</a:t>
            </a:r>
            <a:r>
              <a:rPr lang="es-ES" sz="1100" dirty="0">
                <a:solidFill>
                  <a:schemeClr val="tx1">
                    <a:lumMod val="50000"/>
                    <a:lumOff val="50000"/>
                  </a:schemeClr>
                </a:solidFill>
                <a:latin typeface="+mn-lt"/>
              </a:rPr>
              <a:t> </a:t>
            </a:r>
            <a:r>
              <a:rPr lang="es-ES" sz="1100" dirty="0" err="1">
                <a:solidFill>
                  <a:schemeClr val="tx1">
                    <a:lumMod val="50000"/>
                    <a:lumOff val="50000"/>
                  </a:schemeClr>
                </a:solidFill>
                <a:latin typeface="+mn-lt"/>
              </a:rPr>
              <a:t>Heart</a:t>
            </a:r>
            <a:r>
              <a:rPr lang="es-ES" sz="1100" dirty="0">
                <a:solidFill>
                  <a:schemeClr val="tx1">
                    <a:lumMod val="50000"/>
                    <a:lumOff val="50000"/>
                  </a:schemeClr>
                </a:solidFill>
                <a:latin typeface="+mn-lt"/>
              </a:rPr>
              <a:t> J. 2022 </a:t>
            </a:r>
            <a:r>
              <a:rPr lang="es-ES" sz="1100" dirty="0" err="1">
                <a:solidFill>
                  <a:schemeClr val="tx1">
                    <a:lumMod val="50000"/>
                    <a:lumOff val="50000"/>
                  </a:schemeClr>
                </a:solidFill>
                <a:latin typeface="+mn-lt"/>
              </a:rPr>
              <a:t>Aug</a:t>
            </a:r>
            <a:r>
              <a:rPr lang="es-ES" sz="1100" dirty="0">
                <a:solidFill>
                  <a:schemeClr val="tx1">
                    <a:lumMod val="50000"/>
                    <a:lumOff val="50000"/>
                  </a:schemeClr>
                </a:solidFill>
                <a:latin typeface="+mn-lt"/>
              </a:rPr>
              <a:t> 26;ehac237. </a:t>
            </a:r>
            <a:r>
              <a:rPr lang="es-ES" sz="1100" dirty="0" err="1">
                <a:solidFill>
                  <a:schemeClr val="tx1">
                    <a:lumMod val="50000"/>
                    <a:lumOff val="50000"/>
                  </a:schemeClr>
                </a:solidFill>
                <a:latin typeface="+mn-lt"/>
              </a:rPr>
              <a:t>doi</a:t>
            </a:r>
            <a:r>
              <a:rPr lang="es-ES" sz="1100" dirty="0">
                <a:solidFill>
                  <a:schemeClr val="tx1">
                    <a:lumMod val="50000"/>
                    <a:lumOff val="50000"/>
                  </a:schemeClr>
                </a:solidFill>
                <a:latin typeface="+mn-lt"/>
              </a:rPr>
              <a:t>: 10.1093/</a:t>
            </a:r>
            <a:r>
              <a:rPr lang="es-ES" sz="1100" dirty="0" err="1">
                <a:solidFill>
                  <a:schemeClr val="tx1">
                    <a:lumMod val="50000"/>
                    <a:lumOff val="50000"/>
                  </a:schemeClr>
                </a:solidFill>
                <a:latin typeface="+mn-lt"/>
              </a:rPr>
              <a:t>eurheartj</a:t>
            </a:r>
            <a:r>
              <a:rPr lang="es-ES" sz="1100" dirty="0">
                <a:solidFill>
                  <a:schemeClr val="tx1">
                    <a:lumMod val="50000"/>
                    <a:lumOff val="50000"/>
                  </a:schemeClr>
                </a:solidFill>
                <a:latin typeface="+mn-lt"/>
              </a:rPr>
              <a:t>/ehac237</a:t>
            </a:r>
          </a:p>
        </p:txBody>
      </p:sp>
      <p:sp>
        <p:nvSpPr>
          <p:cNvPr id="6" name="CuadroTexto 5">
            <a:extLst>
              <a:ext uri="{FF2B5EF4-FFF2-40B4-BE49-F238E27FC236}">
                <a16:creationId xmlns:a16="http://schemas.microsoft.com/office/drawing/2014/main" id="{9F28CF23-624D-D843-979E-ED54F78BA23F}"/>
              </a:ext>
            </a:extLst>
          </p:cNvPr>
          <p:cNvSpPr txBox="1"/>
          <p:nvPr/>
        </p:nvSpPr>
        <p:spPr>
          <a:xfrm>
            <a:off x="1854053" y="2830533"/>
            <a:ext cx="4202029" cy="663760"/>
          </a:xfrm>
          <a:prstGeom prst="roundRect">
            <a:avLst>
              <a:gd name="adj" fmla="val 43463"/>
            </a:avLst>
          </a:prstGeom>
          <a:solidFill>
            <a:schemeClr val="accent6">
              <a:lumMod val="20000"/>
              <a:lumOff val="80000"/>
            </a:schemeClr>
          </a:solidFill>
          <a:ln>
            <a:solidFill>
              <a:srgbClr val="01863E"/>
            </a:solid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srgbClr val="01863E"/>
                </a:solidFill>
                <a:effectLst/>
                <a:uLnTx/>
                <a:uFillTx/>
                <a:latin typeface="Calibri" panose="020F0502020204030204"/>
                <a:ea typeface="+mn-ea"/>
                <a:cs typeface="+mn-cs"/>
              </a:rPr>
              <a:t>Eco-TT</a:t>
            </a:r>
          </a:p>
        </p:txBody>
      </p:sp>
      <p:pic>
        <p:nvPicPr>
          <p:cNvPr id="8" name="Imagen 7">
            <a:extLst>
              <a:ext uri="{FF2B5EF4-FFF2-40B4-BE49-F238E27FC236}">
                <a16:creationId xmlns:a16="http://schemas.microsoft.com/office/drawing/2014/main" id="{46D05A08-0DD0-4942-8992-0E3BB1284B2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361" b="99660" l="1538" r="100000"/>
                    </a14:imgEffect>
                  </a14:imgLayer>
                </a14:imgProps>
              </a:ext>
              <a:ext uri="{28A0092B-C50C-407E-A947-70E740481C1C}">
                <a14:useLocalDpi xmlns:a14="http://schemas.microsoft.com/office/drawing/2010/main"/>
              </a:ext>
            </a:extLst>
          </a:blip>
          <a:srcRect/>
          <a:stretch/>
        </p:blipFill>
        <p:spPr>
          <a:xfrm>
            <a:off x="0" y="85234"/>
            <a:ext cx="1703512" cy="1284529"/>
          </a:xfrm>
          <a:prstGeom prst="rect">
            <a:avLst/>
          </a:prstGeom>
        </p:spPr>
      </p:pic>
    </p:spTree>
    <p:extLst>
      <p:ext uri="{BB962C8B-B14F-4D97-AF65-F5344CB8AC3E}">
        <p14:creationId xmlns:p14="http://schemas.microsoft.com/office/powerpoint/2010/main" val="19497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064902-8419-3747-BC4E-B0A0E31D1421}"/>
              </a:ext>
            </a:extLst>
          </p:cNvPr>
          <p:cNvSpPr>
            <a:spLocks noGrp="1"/>
          </p:cNvSpPr>
          <p:nvPr>
            <p:ph type="title"/>
          </p:nvPr>
        </p:nvSpPr>
        <p:spPr/>
        <p:txBody>
          <a:bodyPr/>
          <a:lstStyle/>
          <a:p>
            <a:r>
              <a:rPr lang="es-ES" dirty="0"/>
              <a:t>Conflicto de interés</a:t>
            </a:r>
          </a:p>
        </p:txBody>
      </p:sp>
      <p:sp>
        <p:nvSpPr>
          <p:cNvPr id="5" name="Marcador de contenido 4">
            <a:extLst>
              <a:ext uri="{FF2B5EF4-FFF2-40B4-BE49-F238E27FC236}">
                <a16:creationId xmlns:a16="http://schemas.microsoft.com/office/drawing/2014/main" id="{77971FEF-99D4-9D40-A34A-0464F9E09B03}"/>
              </a:ext>
            </a:extLst>
          </p:cNvPr>
          <p:cNvSpPr>
            <a:spLocks noGrp="1"/>
          </p:cNvSpPr>
          <p:nvPr>
            <p:ph idx="1"/>
          </p:nvPr>
        </p:nvSpPr>
        <p:spPr>
          <a:xfrm>
            <a:off x="838200" y="1557338"/>
            <a:ext cx="10515600" cy="3023789"/>
          </a:xfrm>
        </p:spPr>
        <p:txBody>
          <a:bodyPr>
            <a:normAutofit/>
          </a:bodyPr>
          <a:lstStyle/>
          <a:p>
            <a:r>
              <a:rPr lang="es-ES" sz="3600" dirty="0">
                <a:latin typeface="+mj-lt"/>
              </a:rPr>
              <a:t>Relativas a esta ponencia</a:t>
            </a:r>
          </a:p>
          <a:p>
            <a:pPr marL="457200" lvl="1" indent="0">
              <a:buNone/>
            </a:pPr>
            <a:r>
              <a:rPr lang="es-ES" sz="3600" b="1" dirty="0">
                <a:latin typeface="+mj-lt"/>
              </a:rPr>
              <a:t>“ </a:t>
            </a:r>
            <a:r>
              <a:rPr lang="es-ES" sz="3600" b="1" i="1" dirty="0">
                <a:latin typeface="+mj-lt"/>
              </a:rPr>
              <a:t>¿Qué ha cambiado en las nuevas Guías de Hipertensión Pulmonar? </a:t>
            </a:r>
            <a:r>
              <a:rPr lang="es-ES" sz="3600" b="1" dirty="0">
                <a:latin typeface="+mj-lt"/>
              </a:rPr>
              <a:t>”</a:t>
            </a:r>
          </a:p>
          <a:p>
            <a:pPr marL="457200" lvl="1" indent="0">
              <a:buNone/>
            </a:pPr>
            <a:endParaRPr lang="es-ES" sz="3600" b="1" dirty="0">
              <a:latin typeface="+mj-lt"/>
            </a:endParaRPr>
          </a:p>
          <a:p>
            <a:pPr lvl="1"/>
            <a:r>
              <a:rPr lang="es-ES" sz="3600" dirty="0">
                <a:latin typeface="+mj-lt"/>
              </a:rPr>
              <a:t>Nada que declarar</a:t>
            </a:r>
          </a:p>
        </p:txBody>
      </p:sp>
      <p:sp>
        <p:nvSpPr>
          <p:cNvPr id="6" name="Marcador de contenido 2">
            <a:extLst>
              <a:ext uri="{FF2B5EF4-FFF2-40B4-BE49-F238E27FC236}">
                <a16:creationId xmlns:a16="http://schemas.microsoft.com/office/drawing/2014/main" id="{B0C2D283-E2A4-2F41-88BA-5B01CFEB3ABE}"/>
              </a:ext>
            </a:extLst>
          </p:cNvPr>
          <p:cNvSpPr txBox="1">
            <a:spLocks/>
          </p:cNvSpPr>
          <p:nvPr/>
        </p:nvSpPr>
        <p:spPr>
          <a:xfrm>
            <a:off x="838200" y="5013175"/>
            <a:ext cx="10830339" cy="11881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2400" dirty="0">
                <a:latin typeface="+mj-lt"/>
              </a:rPr>
              <a:t>Pagos por conferencias/</a:t>
            </a:r>
            <a:r>
              <a:rPr lang="es-ES" sz="2400" dirty="0" err="1">
                <a:latin typeface="+mj-lt"/>
              </a:rPr>
              <a:t>consultorias</a:t>
            </a:r>
            <a:r>
              <a:rPr lang="es-ES" sz="2400" dirty="0">
                <a:latin typeface="+mj-lt"/>
              </a:rPr>
              <a:t>: </a:t>
            </a:r>
          </a:p>
          <a:p>
            <a:pPr lvl="1"/>
            <a:r>
              <a:rPr lang="es-ES" sz="2000" dirty="0" err="1">
                <a:latin typeface="+mj-lt"/>
              </a:rPr>
              <a:t>AstraZeneca</a:t>
            </a:r>
            <a:r>
              <a:rPr lang="es-ES" sz="2000" dirty="0">
                <a:latin typeface="+mj-lt"/>
              </a:rPr>
              <a:t>, Bayer, </a:t>
            </a:r>
            <a:r>
              <a:rPr lang="es-ES" sz="2000" dirty="0" err="1">
                <a:latin typeface="+mj-lt"/>
              </a:rPr>
              <a:t>Boehringer</a:t>
            </a:r>
            <a:r>
              <a:rPr lang="es-ES" sz="2000" dirty="0">
                <a:latin typeface="+mj-lt"/>
              </a:rPr>
              <a:t> </a:t>
            </a:r>
            <a:r>
              <a:rPr lang="es-ES" sz="2000" dirty="0" err="1">
                <a:latin typeface="+mj-lt"/>
              </a:rPr>
              <a:t>Ingelheim</a:t>
            </a:r>
            <a:r>
              <a:rPr lang="es-ES" sz="2000" dirty="0">
                <a:latin typeface="+mj-lt"/>
              </a:rPr>
              <a:t>, </a:t>
            </a:r>
            <a:r>
              <a:rPr lang="es-ES" sz="2000" dirty="0" err="1">
                <a:latin typeface="+mj-lt"/>
              </a:rPr>
              <a:t>Janssen</a:t>
            </a:r>
            <a:r>
              <a:rPr lang="es-ES" sz="2000" dirty="0">
                <a:latin typeface="+mj-lt"/>
              </a:rPr>
              <a:t>, MSD, </a:t>
            </a:r>
            <a:r>
              <a:rPr lang="es-ES" sz="2000" dirty="0" err="1">
                <a:latin typeface="+mj-lt"/>
              </a:rPr>
              <a:t>Novartis</a:t>
            </a:r>
            <a:r>
              <a:rPr lang="es-ES" sz="2000" dirty="0">
                <a:latin typeface="+mj-lt"/>
              </a:rPr>
              <a:t>, </a:t>
            </a:r>
            <a:r>
              <a:rPr lang="es-ES" sz="2000" dirty="0" err="1">
                <a:latin typeface="+mj-lt"/>
              </a:rPr>
              <a:t>Orion</a:t>
            </a:r>
            <a:r>
              <a:rPr lang="es-ES" sz="2000" dirty="0">
                <a:latin typeface="+mj-lt"/>
              </a:rPr>
              <a:t> </a:t>
            </a:r>
            <a:r>
              <a:rPr lang="es-ES" sz="2000" dirty="0" err="1">
                <a:latin typeface="+mj-lt"/>
              </a:rPr>
              <a:t>Pharma</a:t>
            </a:r>
            <a:r>
              <a:rPr lang="es-ES" sz="2000" dirty="0">
                <a:latin typeface="+mj-lt"/>
              </a:rPr>
              <a:t>, </a:t>
            </a:r>
            <a:r>
              <a:rPr lang="es-ES" sz="2000" dirty="0" err="1">
                <a:latin typeface="+mj-lt"/>
              </a:rPr>
              <a:t>Vifor</a:t>
            </a:r>
            <a:r>
              <a:rPr lang="es-ES" sz="2000" dirty="0">
                <a:latin typeface="+mj-lt"/>
              </a:rPr>
              <a:t>.</a:t>
            </a:r>
          </a:p>
        </p:txBody>
      </p:sp>
    </p:spTree>
    <p:extLst>
      <p:ext uri="{BB962C8B-B14F-4D97-AF65-F5344CB8AC3E}">
        <p14:creationId xmlns:p14="http://schemas.microsoft.com/office/powerpoint/2010/main" val="2673588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90241D9-0D26-3F4C-B4B2-4334D3F46919}"/>
              </a:ext>
            </a:extLst>
          </p:cNvPr>
          <p:cNvSpPr>
            <a:spLocks noGrp="1"/>
          </p:cNvSpPr>
          <p:nvPr>
            <p:ph type="title"/>
          </p:nvPr>
        </p:nvSpPr>
        <p:spPr/>
        <p:txBody>
          <a:bodyPr>
            <a:noAutofit/>
          </a:bodyPr>
          <a:lstStyle/>
          <a:p>
            <a:r>
              <a:rPr lang="es-ES" sz="6600" dirty="0">
                <a:cs typeface="Arial Narrow"/>
              </a:rPr>
              <a:t>Probabilidad HP </a:t>
            </a:r>
            <a:endParaRPr lang="es-ES" sz="6600" dirty="0">
              <a:solidFill>
                <a:srgbClr val="0070C0"/>
              </a:solidFill>
              <a:cs typeface="Arial Narrow"/>
            </a:endParaRPr>
          </a:p>
        </p:txBody>
      </p:sp>
      <p:pic>
        <p:nvPicPr>
          <p:cNvPr id="4" name="Imagen 3">
            <a:extLst>
              <a:ext uri="{FF2B5EF4-FFF2-40B4-BE49-F238E27FC236}">
                <a16:creationId xmlns:a16="http://schemas.microsoft.com/office/drawing/2014/main" id="{67814059-1227-BF46-B6A9-B226C0237A7A}"/>
              </a:ext>
            </a:extLst>
          </p:cNvPr>
          <p:cNvPicPr>
            <a:picLocks noChangeAspect="1"/>
          </p:cNvPicPr>
          <p:nvPr/>
        </p:nvPicPr>
        <p:blipFill rotWithShape="1">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199456" y="1340768"/>
            <a:ext cx="9970338" cy="1484516"/>
          </a:xfrm>
          <a:prstGeom prst="rect">
            <a:avLst/>
          </a:prstGeom>
        </p:spPr>
      </p:pic>
      <p:sp>
        <p:nvSpPr>
          <p:cNvPr id="12" name="CuadroTexto 11">
            <a:extLst>
              <a:ext uri="{FF2B5EF4-FFF2-40B4-BE49-F238E27FC236}">
                <a16:creationId xmlns:a16="http://schemas.microsoft.com/office/drawing/2014/main" id="{00DEC7E5-5E2E-3644-A730-F8BFD61AAE64}"/>
              </a:ext>
            </a:extLst>
          </p:cNvPr>
          <p:cNvSpPr txBox="1"/>
          <p:nvPr/>
        </p:nvSpPr>
        <p:spPr>
          <a:xfrm>
            <a:off x="839416" y="6309320"/>
            <a:ext cx="7632848" cy="261610"/>
          </a:xfrm>
          <a:prstGeom prst="rect">
            <a:avLst/>
          </a:prstGeom>
          <a:noFill/>
        </p:spPr>
        <p:txBody>
          <a:bodyPr wrap="square" rtlCol="0">
            <a:spAutoFit/>
          </a:bodyPr>
          <a:lstStyle/>
          <a:p>
            <a:r>
              <a:rPr lang="es-ES" sz="1100" dirty="0" err="1">
                <a:solidFill>
                  <a:schemeClr val="tx1">
                    <a:lumMod val="50000"/>
                    <a:lumOff val="50000"/>
                  </a:schemeClr>
                </a:solidFill>
                <a:latin typeface="+mn-lt"/>
              </a:rPr>
              <a:t>Humbert</a:t>
            </a:r>
            <a:r>
              <a:rPr lang="es-ES" sz="1100" dirty="0">
                <a:solidFill>
                  <a:schemeClr val="tx1">
                    <a:lumMod val="50000"/>
                    <a:lumOff val="50000"/>
                  </a:schemeClr>
                </a:solidFill>
                <a:latin typeface="+mn-lt"/>
              </a:rPr>
              <a:t> M et al. </a:t>
            </a:r>
            <a:r>
              <a:rPr lang="es-ES" sz="1100" dirty="0" err="1">
                <a:solidFill>
                  <a:schemeClr val="tx1">
                    <a:lumMod val="50000"/>
                    <a:lumOff val="50000"/>
                  </a:schemeClr>
                </a:solidFill>
                <a:latin typeface="+mn-lt"/>
              </a:rPr>
              <a:t>Eur</a:t>
            </a:r>
            <a:r>
              <a:rPr lang="es-ES" sz="1100" dirty="0">
                <a:solidFill>
                  <a:schemeClr val="tx1">
                    <a:lumMod val="50000"/>
                    <a:lumOff val="50000"/>
                  </a:schemeClr>
                </a:solidFill>
                <a:latin typeface="+mn-lt"/>
              </a:rPr>
              <a:t> </a:t>
            </a:r>
            <a:r>
              <a:rPr lang="es-ES" sz="1100" dirty="0" err="1">
                <a:solidFill>
                  <a:schemeClr val="tx1">
                    <a:lumMod val="50000"/>
                    <a:lumOff val="50000"/>
                  </a:schemeClr>
                </a:solidFill>
                <a:latin typeface="+mn-lt"/>
              </a:rPr>
              <a:t>Heart</a:t>
            </a:r>
            <a:r>
              <a:rPr lang="es-ES" sz="1100" dirty="0">
                <a:solidFill>
                  <a:schemeClr val="tx1">
                    <a:lumMod val="50000"/>
                    <a:lumOff val="50000"/>
                  </a:schemeClr>
                </a:solidFill>
                <a:latin typeface="+mn-lt"/>
              </a:rPr>
              <a:t> J. 2022 </a:t>
            </a:r>
            <a:r>
              <a:rPr lang="es-ES" sz="1100" dirty="0" err="1">
                <a:solidFill>
                  <a:schemeClr val="tx1">
                    <a:lumMod val="50000"/>
                    <a:lumOff val="50000"/>
                  </a:schemeClr>
                </a:solidFill>
                <a:latin typeface="+mn-lt"/>
              </a:rPr>
              <a:t>Aug</a:t>
            </a:r>
            <a:r>
              <a:rPr lang="es-ES" sz="1100" dirty="0">
                <a:solidFill>
                  <a:schemeClr val="tx1">
                    <a:lumMod val="50000"/>
                    <a:lumOff val="50000"/>
                  </a:schemeClr>
                </a:solidFill>
                <a:latin typeface="+mn-lt"/>
              </a:rPr>
              <a:t> 26;ehac237. </a:t>
            </a:r>
            <a:r>
              <a:rPr lang="es-ES" sz="1100" dirty="0" err="1">
                <a:solidFill>
                  <a:schemeClr val="tx1">
                    <a:lumMod val="50000"/>
                    <a:lumOff val="50000"/>
                  </a:schemeClr>
                </a:solidFill>
                <a:latin typeface="+mn-lt"/>
              </a:rPr>
              <a:t>doi</a:t>
            </a:r>
            <a:r>
              <a:rPr lang="es-ES" sz="1100" dirty="0">
                <a:solidFill>
                  <a:schemeClr val="tx1">
                    <a:lumMod val="50000"/>
                    <a:lumOff val="50000"/>
                  </a:schemeClr>
                </a:solidFill>
                <a:latin typeface="+mn-lt"/>
              </a:rPr>
              <a:t>: 10.1093/</a:t>
            </a:r>
            <a:r>
              <a:rPr lang="es-ES" sz="1100" dirty="0" err="1">
                <a:solidFill>
                  <a:schemeClr val="tx1">
                    <a:lumMod val="50000"/>
                    <a:lumOff val="50000"/>
                  </a:schemeClr>
                </a:solidFill>
                <a:latin typeface="+mn-lt"/>
              </a:rPr>
              <a:t>eurheartj</a:t>
            </a:r>
            <a:r>
              <a:rPr lang="es-ES" sz="1100" dirty="0">
                <a:solidFill>
                  <a:schemeClr val="tx1">
                    <a:lumMod val="50000"/>
                    <a:lumOff val="50000"/>
                  </a:schemeClr>
                </a:solidFill>
                <a:latin typeface="+mn-lt"/>
              </a:rPr>
              <a:t>/ehac237</a:t>
            </a:r>
          </a:p>
        </p:txBody>
      </p:sp>
      <p:pic>
        <p:nvPicPr>
          <p:cNvPr id="13" name="Imagen 12">
            <a:extLst>
              <a:ext uri="{FF2B5EF4-FFF2-40B4-BE49-F238E27FC236}">
                <a16:creationId xmlns:a16="http://schemas.microsoft.com/office/drawing/2014/main" id="{D8551D14-AB61-5049-BD5D-344EB338567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1199456" y="2825284"/>
            <a:ext cx="9970338" cy="2081422"/>
          </a:xfrm>
          <a:prstGeom prst="rect">
            <a:avLst/>
          </a:prstGeom>
        </p:spPr>
      </p:pic>
      <p:pic>
        <p:nvPicPr>
          <p:cNvPr id="14" name="Imagen 13">
            <a:extLst>
              <a:ext uri="{FF2B5EF4-FFF2-40B4-BE49-F238E27FC236}">
                <a16:creationId xmlns:a16="http://schemas.microsoft.com/office/drawing/2014/main" id="{AF8ACF92-10C6-0047-B238-B008C70BC4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99456" y="4906707"/>
            <a:ext cx="9970338" cy="1258597"/>
          </a:xfrm>
          <a:prstGeom prst="rect">
            <a:avLst/>
          </a:prstGeom>
        </p:spPr>
      </p:pic>
    </p:spTree>
    <p:extLst>
      <p:ext uri="{BB962C8B-B14F-4D97-AF65-F5344CB8AC3E}">
        <p14:creationId xmlns:p14="http://schemas.microsoft.com/office/powerpoint/2010/main" val="22525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curvada hacia la derecha 9"/>
          <p:cNvSpPr/>
          <p:nvPr/>
        </p:nvSpPr>
        <p:spPr>
          <a:xfrm rot="20335657">
            <a:off x="1736289" y="2789291"/>
            <a:ext cx="1049742" cy="1823444"/>
          </a:xfrm>
          <a:prstGeom prst="curvedRightArrow">
            <a:avLst/>
          </a:prstGeom>
          <a:solidFill>
            <a:srgbClr val="53B1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Tabla 7"/>
          <p:cNvGraphicFramePr>
            <a:graphicFrameLocks noGrp="1"/>
          </p:cNvGraphicFramePr>
          <p:nvPr>
            <p:extLst/>
          </p:nvPr>
        </p:nvGraphicFramePr>
        <p:xfrm>
          <a:off x="3911364" y="2060848"/>
          <a:ext cx="8089293" cy="3594290"/>
        </p:xfrm>
        <a:graphic>
          <a:graphicData uri="http://schemas.openxmlformats.org/drawingml/2006/table">
            <a:tbl>
              <a:tblPr firstRow="1" bandRow="1">
                <a:tableStyleId>{5C22544A-7EE6-4342-B048-85BDC9FD1C3A}</a:tableStyleId>
              </a:tblPr>
              <a:tblGrid>
                <a:gridCol w="2696431">
                  <a:extLst>
                    <a:ext uri="{9D8B030D-6E8A-4147-A177-3AD203B41FA5}">
                      <a16:colId xmlns:a16="http://schemas.microsoft.com/office/drawing/2014/main" val="20000"/>
                    </a:ext>
                  </a:extLst>
                </a:gridCol>
                <a:gridCol w="2696431">
                  <a:extLst>
                    <a:ext uri="{9D8B030D-6E8A-4147-A177-3AD203B41FA5}">
                      <a16:colId xmlns:a16="http://schemas.microsoft.com/office/drawing/2014/main" val="20001"/>
                    </a:ext>
                  </a:extLst>
                </a:gridCol>
                <a:gridCol w="2696431">
                  <a:extLst>
                    <a:ext uri="{9D8B030D-6E8A-4147-A177-3AD203B41FA5}">
                      <a16:colId xmlns:a16="http://schemas.microsoft.com/office/drawing/2014/main" val="20002"/>
                    </a:ext>
                  </a:extLst>
                </a:gridCol>
              </a:tblGrid>
              <a:tr h="448387">
                <a:tc>
                  <a:txBody>
                    <a:bodyPr/>
                    <a:lstStyle/>
                    <a:p>
                      <a:pPr algn="ctr"/>
                      <a:r>
                        <a:rPr lang="es-ES" sz="2400" dirty="0">
                          <a:solidFill>
                            <a:schemeClr val="bg2">
                              <a:lumMod val="25000"/>
                            </a:schemeClr>
                          </a:solidFill>
                          <a:latin typeface="+mn-lt"/>
                          <a:cs typeface="Arial"/>
                        </a:rPr>
                        <a:t>Ventrículos</a:t>
                      </a:r>
                    </a:p>
                  </a:txBody>
                  <a:tcPr anchor="ctr">
                    <a:solidFill>
                      <a:srgbClr val="EFCCD9"/>
                    </a:solidFill>
                  </a:tcPr>
                </a:tc>
                <a:tc>
                  <a:txBody>
                    <a:bodyPr/>
                    <a:lstStyle/>
                    <a:p>
                      <a:pPr algn="ctr"/>
                      <a:r>
                        <a:rPr lang="es-ES" sz="2400" dirty="0">
                          <a:solidFill>
                            <a:schemeClr val="bg2">
                              <a:lumMod val="25000"/>
                            </a:schemeClr>
                          </a:solidFill>
                          <a:latin typeface="+mn-lt"/>
                          <a:cs typeface="Arial"/>
                        </a:rPr>
                        <a:t>Art Pulmonar/TSVD</a:t>
                      </a:r>
                    </a:p>
                  </a:txBody>
                  <a:tcPr anchor="ctr">
                    <a:solidFill>
                      <a:srgbClr val="EFCCD9"/>
                    </a:solidFill>
                  </a:tcPr>
                </a:tc>
                <a:tc>
                  <a:txBody>
                    <a:bodyPr/>
                    <a:lstStyle/>
                    <a:p>
                      <a:pPr algn="ctr"/>
                      <a:r>
                        <a:rPr lang="es-ES" sz="2400" dirty="0">
                          <a:solidFill>
                            <a:schemeClr val="bg2">
                              <a:lumMod val="25000"/>
                            </a:schemeClr>
                          </a:solidFill>
                          <a:latin typeface="+mn-lt"/>
                          <a:cs typeface="Arial"/>
                        </a:rPr>
                        <a:t>VCI y AD</a:t>
                      </a:r>
                    </a:p>
                  </a:txBody>
                  <a:tcPr anchor="ctr">
                    <a:solidFill>
                      <a:srgbClr val="EFCCD9"/>
                    </a:solidFill>
                  </a:tcPr>
                </a:tc>
                <a:extLst>
                  <a:ext uri="{0D108BD9-81ED-4DB2-BD59-A6C34878D82A}">
                    <a16:rowId xmlns:a16="http://schemas.microsoft.com/office/drawing/2014/main" val="10000"/>
                  </a:ext>
                </a:extLst>
              </a:tr>
              <a:tr h="1231010">
                <a:tc>
                  <a:txBody>
                    <a:bodyPr/>
                    <a:lstStyle/>
                    <a:p>
                      <a:r>
                        <a:rPr lang="es-ES" sz="1800" dirty="0">
                          <a:latin typeface="+mn-lt"/>
                          <a:cs typeface="Arial"/>
                        </a:rPr>
                        <a:t>Ratio ∅ basal/área VD/VI &gt;1.0</a:t>
                      </a:r>
                    </a:p>
                  </a:txBody>
                  <a:tcPr anchor="ctr">
                    <a:solidFill>
                      <a:srgbClr val="F9F2F2"/>
                    </a:solidFill>
                  </a:tcPr>
                </a:tc>
                <a:tc>
                  <a:txBody>
                    <a:bodyPr/>
                    <a:lstStyle/>
                    <a:p>
                      <a:r>
                        <a:rPr lang="es-ES" sz="1800" dirty="0">
                          <a:latin typeface="+mn-lt"/>
                          <a:cs typeface="Arial"/>
                        </a:rPr>
                        <a:t>T. Aceleración TSVD &lt; 105 </a:t>
                      </a:r>
                      <a:r>
                        <a:rPr lang="es-ES" sz="1400" dirty="0" err="1">
                          <a:latin typeface="+mn-lt"/>
                          <a:cs typeface="Arial"/>
                        </a:rPr>
                        <a:t>mseg</a:t>
                      </a:r>
                      <a:r>
                        <a:rPr lang="es-ES" sz="1800" baseline="0" dirty="0">
                          <a:latin typeface="+mn-lt"/>
                          <a:cs typeface="Arial"/>
                        </a:rPr>
                        <a:t> y/o </a:t>
                      </a:r>
                      <a:r>
                        <a:rPr lang="es-ES" sz="1800" baseline="0" dirty="0" err="1">
                          <a:latin typeface="+mn-lt"/>
                          <a:cs typeface="Arial"/>
                        </a:rPr>
                        <a:t>notch</a:t>
                      </a:r>
                      <a:r>
                        <a:rPr lang="es-ES" sz="1800" baseline="0" dirty="0">
                          <a:latin typeface="+mn-lt"/>
                          <a:cs typeface="Arial"/>
                        </a:rPr>
                        <a:t> </a:t>
                      </a:r>
                      <a:r>
                        <a:rPr lang="es-ES" sz="1800" baseline="0" dirty="0" err="1">
                          <a:latin typeface="+mn-lt"/>
                          <a:cs typeface="Arial"/>
                        </a:rPr>
                        <a:t>mesoS</a:t>
                      </a:r>
                      <a:endParaRPr lang="es-ES" sz="1800" dirty="0">
                        <a:latin typeface="+mn-lt"/>
                        <a:cs typeface="Arial"/>
                      </a:endParaRPr>
                    </a:p>
                  </a:txBody>
                  <a:tcPr anchor="ctr">
                    <a:solidFill>
                      <a:srgbClr val="F9F2F2"/>
                    </a:solidFill>
                  </a:tcPr>
                </a:tc>
                <a:tc>
                  <a:txBody>
                    <a:bodyPr/>
                    <a:lstStyle/>
                    <a:p>
                      <a:r>
                        <a:rPr lang="es-ES" sz="1800" dirty="0">
                          <a:latin typeface="+mn-lt"/>
                          <a:cs typeface="Arial"/>
                        </a:rPr>
                        <a:t>∅ VCI &gt; 21 </a:t>
                      </a:r>
                      <a:r>
                        <a:rPr lang="es-ES" sz="1400" dirty="0">
                          <a:latin typeface="+mn-lt"/>
                          <a:cs typeface="Arial"/>
                        </a:rPr>
                        <a:t>mm</a:t>
                      </a:r>
                      <a:endParaRPr lang="es-ES" sz="1800" dirty="0">
                        <a:latin typeface="+mn-lt"/>
                        <a:cs typeface="Arial"/>
                      </a:endParaRPr>
                    </a:p>
                    <a:p>
                      <a:r>
                        <a:rPr lang="es-ES" sz="1800" dirty="0">
                          <a:latin typeface="+mn-lt"/>
                          <a:cs typeface="Arial"/>
                        </a:rPr>
                        <a:t>+ colapso inspiratorio </a:t>
                      </a:r>
                    </a:p>
                    <a:p>
                      <a:r>
                        <a:rPr lang="es-ES" sz="1400" dirty="0">
                          <a:latin typeface="+mn-lt"/>
                          <a:cs typeface="Arial"/>
                        </a:rPr>
                        <a:t>(&lt; 50% </a:t>
                      </a:r>
                      <a:r>
                        <a:rPr lang="es-ES" sz="1400" dirty="0" err="1">
                          <a:latin typeface="+mn-lt"/>
                          <a:cs typeface="Arial"/>
                        </a:rPr>
                        <a:t>ó</a:t>
                      </a:r>
                      <a:r>
                        <a:rPr lang="es-ES" sz="1400" dirty="0">
                          <a:latin typeface="+mn-lt"/>
                          <a:cs typeface="Arial"/>
                        </a:rPr>
                        <a:t>  &lt; 20% con inspiración ligera)</a:t>
                      </a:r>
                    </a:p>
                  </a:txBody>
                  <a:tcPr anchor="ctr">
                    <a:solidFill>
                      <a:srgbClr val="F9F2F2"/>
                    </a:solidFill>
                  </a:tcPr>
                </a:tc>
                <a:extLst>
                  <a:ext uri="{0D108BD9-81ED-4DB2-BD59-A6C34878D82A}">
                    <a16:rowId xmlns:a16="http://schemas.microsoft.com/office/drawing/2014/main" val="10001"/>
                  </a:ext>
                </a:extLst>
              </a:tr>
              <a:tr h="1231010">
                <a:tc>
                  <a:txBody>
                    <a:bodyPr/>
                    <a:lstStyle/>
                    <a:p>
                      <a:r>
                        <a:rPr lang="es-ES" sz="1800" dirty="0">
                          <a:latin typeface="+mn-lt"/>
                          <a:cs typeface="Arial"/>
                        </a:rPr>
                        <a:t>Aplanamiento septal</a:t>
                      </a:r>
                    </a:p>
                    <a:p>
                      <a:r>
                        <a:rPr lang="es-ES" sz="1800" baseline="0" dirty="0">
                          <a:latin typeface="+mn-lt"/>
                          <a:cs typeface="Arial"/>
                        </a:rPr>
                        <a:t>Índice excentricidad &gt;1.1 S y/o D</a:t>
                      </a:r>
                      <a:endParaRPr lang="es-ES" sz="1800" dirty="0">
                        <a:latin typeface="+mn-lt"/>
                        <a:cs typeface="Arial"/>
                      </a:endParaRPr>
                    </a:p>
                  </a:txBody>
                  <a:tcPr anchor="ctr">
                    <a:solidFill>
                      <a:srgbClr val="F9F2F2"/>
                    </a:solidFill>
                  </a:tcPr>
                </a:tc>
                <a:tc>
                  <a:txBody>
                    <a:bodyPr/>
                    <a:lstStyle/>
                    <a:p>
                      <a:r>
                        <a:rPr lang="es-ES" sz="1800" dirty="0" err="1">
                          <a:latin typeface="+mn-lt"/>
                          <a:cs typeface="Arial"/>
                        </a:rPr>
                        <a:t>Vel</a:t>
                      </a:r>
                      <a:r>
                        <a:rPr lang="es-ES" sz="1800" dirty="0">
                          <a:latin typeface="+mn-lt"/>
                          <a:cs typeface="Arial"/>
                        </a:rPr>
                        <a:t>. </a:t>
                      </a:r>
                      <a:r>
                        <a:rPr lang="es-ES" sz="1800" dirty="0" err="1">
                          <a:latin typeface="+mn-lt"/>
                          <a:cs typeface="Arial"/>
                        </a:rPr>
                        <a:t>protoD</a:t>
                      </a:r>
                      <a:r>
                        <a:rPr lang="es-ES" sz="1800" dirty="0">
                          <a:latin typeface="+mn-lt"/>
                          <a:cs typeface="Arial"/>
                        </a:rPr>
                        <a:t> regurgitación pulmonar &gt;2.2 </a:t>
                      </a:r>
                      <a:r>
                        <a:rPr lang="es-ES" sz="1400" dirty="0">
                          <a:latin typeface="+mn-lt"/>
                          <a:cs typeface="Arial"/>
                        </a:rPr>
                        <a:t>ms</a:t>
                      </a:r>
                      <a:endParaRPr lang="es-ES" sz="1800" dirty="0">
                        <a:latin typeface="+mn-lt"/>
                        <a:cs typeface="Arial"/>
                      </a:endParaRPr>
                    </a:p>
                  </a:txBody>
                  <a:tcPr anchor="ctr">
                    <a:solidFill>
                      <a:srgbClr val="F9F2F2"/>
                    </a:solidFill>
                  </a:tcPr>
                </a:tc>
                <a:tc>
                  <a:txBody>
                    <a:bodyPr/>
                    <a:lstStyle/>
                    <a:p>
                      <a:endParaRPr lang="es-ES" sz="1800" dirty="0">
                        <a:latin typeface="+mn-lt"/>
                        <a:cs typeface="Arial"/>
                      </a:endParaRPr>
                    </a:p>
                    <a:p>
                      <a:r>
                        <a:rPr lang="es-ES" sz="1800" dirty="0">
                          <a:latin typeface="+mn-lt"/>
                          <a:cs typeface="Arial"/>
                        </a:rPr>
                        <a:t>Área AD (</a:t>
                      </a:r>
                      <a:r>
                        <a:rPr lang="es-ES" sz="1800" dirty="0" err="1">
                          <a:latin typeface="+mn-lt"/>
                          <a:cs typeface="Arial"/>
                        </a:rPr>
                        <a:t>teleS</a:t>
                      </a:r>
                      <a:r>
                        <a:rPr lang="es-ES" sz="1800" dirty="0">
                          <a:latin typeface="+mn-lt"/>
                          <a:cs typeface="Arial"/>
                        </a:rPr>
                        <a:t>) &gt;18 </a:t>
                      </a:r>
                      <a:r>
                        <a:rPr lang="es-ES" sz="1400" dirty="0">
                          <a:latin typeface="+mn-lt"/>
                          <a:cs typeface="Arial"/>
                        </a:rPr>
                        <a:t>cm2</a:t>
                      </a:r>
                      <a:endParaRPr lang="es-ES" sz="1800" dirty="0">
                        <a:latin typeface="+mn-lt"/>
                        <a:cs typeface="Arial"/>
                      </a:endParaRPr>
                    </a:p>
                  </a:txBody>
                  <a:tcPr anchor="ctr">
                    <a:solidFill>
                      <a:srgbClr val="F9F2F2"/>
                    </a:solidFill>
                  </a:tcPr>
                </a:tc>
                <a:extLst>
                  <a:ext uri="{0D108BD9-81ED-4DB2-BD59-A6C34878D82A}">
                    <a16:rowId xmlns:a16="http://schemas.microsoft.com/office/drawing/2014/main" val="10002"/>
                  </a:ext>
                </a:extLst>
              </a:tr>
              <a:tr h="675070">
                <a:tc>
                  <a:txBody>
                    <a:bodyPr/>
                    <a:lstStyle/>
                    <a:p>
                      <a:r>
                        <a:rPr lang="es-ES" sz="1800" dirty="0">
                          <a:latin typeface="+mn-lt"/>
                          <a:cs typeface="Arial"/>
                        </a:rPr>
                        <a:t>Ratio TAPSE/</a:t>
                      </a:r>
                      <a:r>
                        <a:rPr lang="es-ES" sz="1800" dirty="0" err="1">
                          <a:latin typeface="+mn-lt"/>
                          <a:cs typeface="Arial"/>
                        </a:rPr>
                        <a:t>sPAP</a:t>
                      </a:r>
                      <a:r>
                        <a:rPr lang="es-ES" sz="1800" dirty="0">
                          <a:latin typeface="+mn-lt"/>
                          <a:cs typeface="Arial"/>
                        </a:rPr>
                        <a:t> &lt;0.55 </a:t>
                      </a:r>
                      <a:r>
                        <a:rPr lang="es-ES" sz="1400" dirty="0">
                          <a:latin typeface="+mn-lt"/>
                          <a:cs typeface="Arial"/>
                        </a:rPr>
                        <a:t>mm/mmHg</a:t>
                      </a:r>
                      <a:endParaRPr lang="es-ES" sz="1800" dirty="0">
                        <a:latin typeface="+mn-lt"/>
                        <a:cs typeface="Arial"/>
                      </a:endParaRPr>
                    </a:p>
                  </a:txBody>
                  <a:tcPr anchor="ctr">
                    <a:solidFill>
                      <a:srgbClr val="F9F2F2"/>
                    </a:solidFill>
                  </a:tcPr>
                </a:tc>
                <a:tc>
                  <a:txBody>
                    <a:bodyPr/>
                    <a:lstStyle/>
                    <a:p>
                      <a:r>
                        <a:rPr lang="es-ES" sz="1800" dirty="0">
                          <a:latin typeface="+mn-lt"/>
                          <a:cs typeface="Arial"/>
                        </a:rPr>
                        <a:t>∅ AP&gt; Raíz </a:t>
                      </a:r>
                      <a:r>
                        <a:rPr lang="es-ES" sz="1800" dirty="0" err="1">
                          <a:latin typeface="+mn-lt"/>
                          <a:cs typeface="Arial"/>
                        </a:rPr>
                        <a:t>ao</a:t>
                      </a:r>
                      <a:endParaRPr lang="es-ES" sz="1800" dirty="0">
                        <a:latin typeface="+mn-lt"/>
                        <a:cs typeface="Arial"/>
                      </a:endParaRPr>
                    </a:p>
                    <a:p>
                      <a:r>
                        <a:rPr lang="es-ES" sz="1800" dirty="0">
                          <a:latin typeface="+mn-lt"/>
                          <a:cs typeface="Arial"/>
                        </a:rPr>
                        <a:t>∅ Art Pulmonar &gt; 25 mm</a:t>
                      </a:r>
                    </a:p>
                  </a:txBody>
                  <a:tcPr anchor="ctr">
                    <a:solidFill>
                      <a:srgbClr val="F9F2F2"/>
                    </a:solidFill>
                  </a:tcPr>
                </a:tc>
                <a:tc>
                  <a:txBody>
                    <a:bodyPr/>
                    <a:lstStyle/>
                    <a:p>
                      <a:endParaRPr lang="es-ES" sz="1800" dirty="0">
                        <a:latin typeface="+mn-lt"/>
                        <a:cs typeface="Arial"/>
                      </a:endParaRPr>
                    </a:p>
                  </a:txBody>
                  <a:tcPr anchor="ctr">
                    <a:noFill/>
                  </a:tcPr>
                </a:tc>
                <a:extLst>
                  <a:ext uri="{0D108BD9-81ED-4DB2-BD59-A6C34878D82A}">
                    <a16:rowId xmlns:a16="http://schemas.microsoft.com/office/drawing/2014/main" val="10003"/>
                  </a:ext>
                </a:extLst>
              </a:tr>
            </a:tbl>
          </a:graphicData>
        </a:graphic>
      </p:graphicFrame>
      <p:sp>
        <p:nvSpPr>
          <p:cNvPr id="9" name="Título 1">
            <a:extLst>
              <a:ext uri="{FF2B5EF4-FFF2-40B4-BE49-F238E27FC236}">
                <a16:creationId xmlns:a16="http://schemas.microsoft.com/office/drawing/2014/main" id="{F90241D9-0D26-3F4C-B4B2-4334D3F46919}"/>
              </a:ext>
            </a:extLst>
          </p:cNvPr>
          <p:cNvSpPr>
            <a:spLocks noGrp="1"/>
          </p:cNvSpPr>
          <p:nvPr>
            <p:ph type="title"/>
          </p:nvPr>
        </p:nvSpPr>
        <p:spPr/>
        <p:txBody>
          <a:bodyPr>
            <a:noAutofit/>
          </a:bodyPr>
          <a:lstStyle/>
          <a:p>
            <a:r>
              <a:rPr lang="es-ES" sz="6600" dirty="0">
                <a:cs typeface="Arial Narrow"/>
              </a:rPr>
              <a:t>Probabilidad HP </a:t>
            </a:r>
            <a:endParaRPr lang="es-ES" sz="6600" dirty="0">
              <a:solidFill>
                <a:srgbClr val="0070C0"/>
              </a:solidFill>
              <a:cs typeface="Arial Narrow"/>
            </a:endParaRPr>
          </a:p>
        </p:txBody>
      </p:sp>
      <p:pic>
        <p:nvPicPr>
          <p:cNvPr id="4" name="Imagen 3">
            <a:extLst>
              <a:ext uri="{FF2B5EF4-FFF2-40B4-BE49-F238E27FC236}">
                <a16:creationId xmlns:a16="http://schemas.microsoft.com/office/drawing/2014/main" id="{67814059-1227-BF46-B6A9-B226C0237A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956" y="658113"/>
            <a:ext cx="3300409" cy="2253752"/>
          </a:xfrm>
          <a:prstGeom prst="rect">
            <a:avLst/>
          </a:prstGeom>
        </p:spPr>
      </p:pic>
      <p:sp>
        <p:nvSpPr>
          <p:cNvPr id="12" name="CuadroTexto 11">
            <a:extLst>
              <a:ext uri="{FF2B5EF4-FFF2-40B4-BE49-F238E27FC236}">
                <a16:creationId xmlns:a16="http://schemas.microsoft.com/office/drawing/2014/main" id="{00DEC7E5-5E2E-3644-A730-F8BFD61AAE64}"/>
              </a:ext>
            </a:extLst>
          </p:cNvPr>
          <p:cNvSpPr txBox="1"/>
          <p:nvPr/>
        </p:nvSpPr>
        <p:spPr>
          <a:xfrm>
            <a:off x="839416" y="6309320"/>
            <a:ext cx="7632848" cy="261610"/>
          </a:xfrm>
          <a:prstGeom prst="rect">
            <a:avLst/>
          </a:prstGeom>
          <a:noFill/>
        </p:spPr>
        <p:txBody>
          <a:bodyPr wrap="square" rtlCol="0">
            <a:spAutoFit/>
          </a:bodyPr>
          <a:lstStyle/>
          <a:p>
            <a:r>
              <a:rPr lang="es-ES" sz="1100" dirty="0" err="1">
                <a:solidFill>
                  <a:schemeClr val="tx1">
                    <a:lumMod val="50000"/>
                    <a:lumOff val="50000"/>
                  </a:schemeClr>
                </a:solidFill>
                <a:latin typeface="+mn-lt"/>
              </a:rPr>
              <a:t>Humbert</a:t>
            </a:r>
            <a:r>
              <a:rPr lang="es-ES" sz="1100" dirty="0">
                <a:solidFill>
                  <a:schemeClr val="tx1">
                    <a:lumMod val="50000"/>
                    <a:lumOff val="50000"/>
                  </a:schemeClr>
                </a:solidFill>
                <a:latin typeface="+mn-lt"/>
              </a:rPr>
              <a:t> M et al. </a:t>
            </a:r>
            <a:r>
              <a:rPr lang="es-ES" sz="1100" dirty="0" err="1">
                <a:solidFill>
                  <a:schemeClr val="tx1">
                    <a:lumMod val="50000"/>
                    <a:lumOff val="50000"/>
                  </a:schemeClr>
                </a:solidFill>
                <a:latin typeface="+mn-lt"/>
              </a:rPr>
              <a:t>Eur</a:t>
            </a:r>
            <a:r>
              <a:rPr lang="es-ES" sz="1100" dirty="0">
                <a:solidFill>
                  <a:schemeClr val="tx1">
                    <a:lumMod val="50000"/>
                    <a:lumOff val="50000"/>
                  </a:schemeClr>
                </a:solidFill>
                <a:latin typeface="+mn-lt"/>
              </a:rPr>
              <a:t> </a:t>
            </a:r>
            <a:r>
              <a:rPr lang="es-ES" sz="1100" dirty="0" err="1">
                <a:solidFill>
                  <a:schemeClr val="tx1">
                    <a:lumMod val="50000"/>
                    <a:lumOff val="50000"/>
                  </a:schemeClr>
                </a:solidFill>
                <a:latin typeface="+mn-lt"/>
              </a:rPr>
              <a:t>Heart</a:t>
            </a:r>
            <a:r>
              <a:rPr lang="es-ES" sz="1100" dirty="0">
                <a:solidFill>
                  <a:schemeClr val="tx1">
                    <a:lumMod val="50000"/>
                    <a:lumOff val="50000"/>
                  </a:schemeClr>
                </a:solidFill>
                <a:latin typeface="+mn-lt"/>
              </a:rPr>
              <a:t> J. 2022 </a:t>
            </a:r>
            <a:r>
              <a:rPr lang="es-ES" sz="1100" dirty="0" err="1">
                <a:solidFill>
                  <a:schemeClr val="tx1">
                    <a:lumMod val="50000"/>
                    <a:lumOff val="50000"/>
                  </a:schemeClr>
                </a:solidFill>
                <a:latin typeface="+mn-lt"/>
              </a:rPr>
              <a:t>Aug</a:t>
            </a:r>
            <a:r>
              <a:rPr lang="es-ES" sz="1100" dirty="0">
                <a:solidFill>
                  <a:schemeClr val="tx1">
                    <a:lumMod val="50000"/>
                    <a:lumOff val="50000"/>
                  </a:schemeClr>
                </a:solidFill>
                <a:latin typeface="+mn-lt"/>
              </a:rPr>
              <a:t> 26;ehac237. </a:t>
            </a:r>
            <a:r>
              <a:rPr lang="es-ES" sz="1100" dirty="0" err="1">
                <a:solidFill>
                  <a:schemeClr val="tx1">
                    <a:lumMod val="50000"/>
                    <a:lumOff val="50000"/>
                  </a:schemeClr>
                </a:solidFill>
                <a:latin typeface="+mn-lt"/>
              </a:rPr>
              <a:t>doi</a:t>
            </a:r>
            <a:r>
              <a:rPr lang="es-ES" sz="1100" dirty="0">
                <a:solidFill>
                  <a:schemeClr val="tx1">
                    <a:lumMod val="50000"/>
                    <a:lumOff val="50000"/>
                  </a:schemeClr>
                </a:solidFill>
                <a:latin typeface="+mn-lt"/>
              </a:rPr>
              <a:t>: 10.1093/</a:t>
            </a:r>
            <a:r>
              <a:rPr lang="es-ES" sz="1100" dirty="0" err="1">
                <a:solidFill>
                  <a:schemeClr val="tx1">
                    <a:lumMod val="50000"/>
                    <a:lumOff val="50000"/>
                  </a:schemeClr>
                </a:solidFill>
                <a:latin typeface="+mn-lt"/>
              </a:rPr>
              <a:t>eurheartj</a:t>
            </a:r>
            <a:r>
              <a:rPr lang="es-ES" sz="1100" dirty="0">
                <a:solidFill>
                  <a:schemeClr val="tx1">
                    <a:lumMod val="50000"/>
                    <a:lumOff val="50000"/>
                  </a:schemeClr>
                </a:solidFill>
                <a:latin typeface="+mn-lt"/>
              </a:rPr>
              <a:t>/ehac237</a:t>
            </a:r>
          </a:p>
        </p:txBody>
      </p:sp>
    </p:spTree>
    <p:extLst>
      <p:ext uri="{BB962C8B-B14F-4D97-AF65-F5344CB8AC3E}">
        <p14:creationId xmlns:p14="http://schemas.microsoft.com/office/powerpoint/2010/main" val="26689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64877C0-23B1-8D4D-990B-F7B79BF0722A}"/>
              </a:ext>
            </a:extLst>
          </p:cNvPr>
          <p:cNvPicPr>
            <a:picLocks noChangeAspect="1"/>
          </p:cNvPicPr>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6025" y="1461562"/>
            <a:ext cx="6298087" cy="4677121"/>
          </a:xfrm>
          <a:prstGeom prst="rect">
            <a:avLst/>
          </a:prstGeom>
        </p:spPr>
      </p:pic>
      <p:sp>
        <p:nvSpPr>
          <p:cNvPr id="2" name="Título 1">
            <a:extLst>
              <a:ext uri="{FF2B5EF4-FFF2-40B4-BE49-F238E27FC236}">
                <a16:creationId xmlns:a16="http://schemas.microsoft.com/office/drawing/2014/main" id="{18977469-CD5B-6946-A669-092D0F3C7759}"/>
              </a:ext>
            </a:extLst>
          </p:cNvPr>
          <p:cNvSpPr>
            <a:spLocks noGrp="1"/>
          </p:cNvSpPr>
          <p:nvPr>
            <p:ph type="title"/>
          </p:nvPr>
        </p:nvSpPr>
        <p:spPr/>
        <p:txBody>
          <a:bodyPr>
            <a:normAutofit/>
          </a:bodyPr>
          <a:lstStyle/>
          <a:p>
            <a:r>
              <a:rPr lang="es-ES" sz="4800" dirty="0"/>
              <a:t>Diagnóstico HP</a:t>
            </a:r>
          </a:p>
        </p:txBody>
      </p:sp>
      <p:sp>
        <p:nvSpPr>
          <p:cNvPr id="5" name="CuadroTexto 4">
            <a:extLst>
              <a:ext uri="{FF2B5EF4-FFF2-40B4-BE49-F238E27FC236}">
                <a16:creationId xmlns:a16="http://schemas.microsoft.com/office/drawing/2014/main" id="{FB22027C-122A-A14A-9E84-63F3D0314E09}"/>
              </a:ext>
            </a:extLst>
          </p:cNvPr>
          <p:cNvSpPr txBox="1"/>
          <p:nvPr/>
        </p:nvSpPr>
        <p:spPr>
          <a:xfrm>
            <a:off x="839416" y="6309320"/>
            <a:ext cx="7632848" cy="261610"/>
          </a:xfrm>
          <a:prstGeom prst="rect">
            <a:avLst/>
          </a:prstGeom>
          <a:noFill/>
        </p:spPr>
        <p:txBody>
          <a:bodyPr wrap="square" rtlCol="0">
            <a:spAutoFit/>
          </a:bodyPr>
          <a:lstStyle/>
          <a:p>
            <a:r>
              <a:rPr lang="es-ES" sz="1100" dirty="0" err="1">
                <a:solidFill>
                  <a:schemeClr val="tx1">
                    <a:lumMod val="50000"/>
                    <a:lumOff val="50000"/>
                  </a:schemeClr>
                </a:solidFill>
                <a:latin typeface="+mn-lt"/>
              </a:rPr>
              <a:t>Humbert</a:t>
            </a:r>
            <a:r>
              <a:rPr lang="es-ES" sz="1100" dirty="0">
                <a:solidFill>
                  <a:schemeClr val="tx1">
                    <a:lumMod val="50000"/>
                    <a:lumOff val="50000"/>
                  </a:schemeClr>
                </a:solidFill>
                <a:latin typeface="+mn-lt"/>
              </a:rPr>
              <a:t> M et al. </a:t>
            </a:r>
            <a:r>
              <a:rPr lang="es-ES" sz="1100" dirty="0" err="1">
                <a:solidFill>
                  <a:schemeClr val="tx1">
                    <a:lumMod val="50000"/>
                    <a:lumOff val="50000"/>
                  </a:schemeClr>
                </a:solidFill>
                <a:latin typeface="+mn-lt"/>
              </a:rPr>
              <a:t>Eur</a:t>
            </a:r>
            <a:r>
              <a:rPr lang="es-ES" sz="1100" dirty="0">
                <a:solidFill>
                  <a:schemeClr val="tx1">
                    <a:lumMod val="50000"/>
                    <a:lumOff val="50000"/>
                  </a:schemeClr>
                </a:solidFill>
                <a:latin typeface="+mn-lt"/>
              </a:rPr>
              <a:t> </a:t>
            </a:r>
            <a:r>
              <a:rPr lang="es-ES" sz="1100" dirty="0" err="1">
                <a:solidFill>
                  <a:schemeClr val="tx1">
                    <a:lumMod val="50000"/>
                    <a:lumOff val="50000"/>
                  </a:schemeClr>
                </a:solidFill>
                <a:latin typeface="+mn-lt"/>
              </a:rPr>
              <a:t>Heart</a:t>
            </a:r>
            <a:r>
              <a:rPr lang="es-ES" sz="1100" dirty="0">
                <a:solidFill>
                  <a:schemeClr val="tx1">
                    <a:lumMod val="50000"/>
                    <a:lumOff val="50000"/>
                  </a:schemeClr>
                </a:solidFill>
                <a:latin typeface="+mn-lt"/>
              </a:rPr>
              <a:t> J. 2022 </a:t>
            </a:r>
            <a:r>
              <a:rPr lang="es-ES" sz="1100" dirty="0" err="1">
                <a:solidFill>
                  <a:schemeClr val="tx1">
                    <a:lumMod val="50000"/>
                    <a:lumOff val="50000"/>
                  </a:schemeClr>
                </a:solidFill>
                <a:latin typeface="+mn-lt"/>
              </a:rPr>
              <a:t>Aug</a:t>
            </a:r>
            <a:r>
              <a:rPr lang="es-ES" sz="1100" dirty="0">
                <a:solidFill>
                  <a:schemeClr val="tx1">
                    <a:lumMod val="50000"/>
                    <a:lumOff val="50000"/>
                  </a:schemeClr>
                </a:solidFill>
                <a:latin typeface="+mn-lt"/>
              </a:rPr>
              <a:t> 26;ehac237. </a:t>
            </a:r>
            <a:r>
              <a:rPr lang="es-ES" sz="1100" dirty="0" err="1">
                <a:solidFill>
                  <a:schemeClr val="tx1">
                    <a:lumMod val="50000"/>
                    <a:lumOff val="50000"/>
                  </a:schemeClr>
                </a:solidFill>
                <a:latin typeface="+mn-lt"/>
              </a:rPr>
              <a:t>doi</a:t>
            </a:r>
            <a:r>
              <a:rPr lang="es-ES" sz="1100" dirty="0">
                <a:solidFill>
                  <a:schemeClr val="tx1">
                    <a:lumMod val="50000"/>
                    <a:lumOff val="50000"/>
                  </a:schemeClr>
                </a:solidFill>
                <a:latin typeface="+mn-lt"/>
              </a:rPr>
              <a:t>: 10.1093/</a:t>
            </a:r>
            <a:r>
              <a:rPr lang="es-ES" sz="1100" dirty="0" err="1">
                <a:solidFill>
                  <a:schemeClr val="tx1">
                    <a:lumMod val="50000"/>
                    <a:lumOff val="50000"/>
                  </a:schemeClr>
                </a:solidFill>
                <a:latin typeface="+mn-lt"/>
              </a:rPr>
              <a:t>eurheartj</a:t>
            </a:r>
            <a:r>
              <a:rPr lang="es-ES" sz="1100" dirty="0">
                <a:solidFill>
                  <a:schemeClr val="tx1">
                    <a:lumMod val="50000"/>
                    <a:lumOff val="50000"/>
                  </a:schemeClr>
                </a:solidFill>
                <a:latin typeface="+mn-lt"/>
              </a:rPr>
              <a:t>/ehac237</a:t>
            </a:r>
          </a:p>
        </p:txBody>
      </p:sp>
      <p:sp>
        <p:nvSpPr>
          <p:cNvPr id="6" name="CuadroTexto 5">
            <a:extLst>
              <a:ext uri="{FF2B5EF4-FFF2-40B4-BE49-F238E27FC236}">
                <a16:creationId xmlns:a16="http://schemas.microsoft.com/office/drawing/2014/main" id="{9F28CF23-624D-D843-979E-ED54F78BA23F}"/>
              </a:ext>
            </a:extLst>
          </p:cNvPr>
          <p:cNvSpPr txBox="1"/>
          <p:nvPr/>
        </p:nvSpPr>
        <p:spPr>
          <a:xfrm>
            <a:off x="7464152" y="5013176"/>
            <a:ext cx="4202029" cy="663760"/>
          </a:xfrm>
          <a:prstGeom prst="roundRect">
            <a:avLst>
              <a:gd name="adj" fmla="val 43463"/>
            </a:avLst>
          </a:prstGeom>
          <a:solidFill>
            <a:schemeClr val="bg1"/>
          </a:solidFill>
          <a:ln>
            <a:solidFill>
              <a:srgbClr val="01863E"/>
            </a:solid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srgbClr val="01863E"/>
                </a:solidFill>
                <a:effectLst/>
                <a:uLnTx/>
                <a:uFillTx/>
                <a:latin typeface="Calibri" panose="020F0502020204030204"/>
                <a:ea typeface="+mn-ea"/>
                <a:cs typeface="+mn-cs"/>
              </a:rPr>
              <a:t>Confirmación</a:t>
            </a:r>
          </a:p>
        </p:txBody>
      </p:sp>
      <p:sp>
        <p:nvSpPr>
          <p:cNvPr id="8" name="CuadroTexto 7">
            <a:extLst>
              <a:ext uri="{FF2B5EF4-FFF2-40B4-BE49-F238E27FC236}">
                <a16:creationId xmlns:a16="http://schemas.microsoft.com/office/drawing/2014/main" id="{CB3492BD-07C3-4042-9D84-C486BE900354}"/>
              </a:ext>
            </a:extLst>
          </p:cNvPr>
          <p:cNvSpPr txBox="1"/>
          <p:nvPr/>
        </p:nvSpPr>
        <p:spPr>
          <a:xfrm>
            <a:off x="5663951" y="1946008"/>
            <a:ext cx="1440161" cy="815309"/>
          </a:xfrm>
          <a:prstGeom prst="roundRect">
            <a:avLst>
              <a:gd name="adj" fmla="val 43463"/>
            </a:avLst>
          </a:prstGeom>
          <a:noFill/>
          <a:ln>
            <a:solidFill>
              <a:srgbClr val="FF0000"/>
            </a:solid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E61D3ACB-CC98-384F-A5B5-2BFD6EC295B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361" b="99660" l="1538" r="100000"/>
                    </a14:imgEffect>
                  </a14:imgLayer>
                </a14:imgProps>
              </a:ext>
              <a:ext uri="{28A0092B-C50C-407E-A947-70E740481C1C}">
                <a14:useLocalDpi xmlns:a14="http://schemas.microsoft.com/office/drawing/2010/main"/>
              </a:ext>
            </a:extLst>
          </a:blip>
          <a:srcRect/>
          <a:stretch/>
        </p:blipFill>
        <p:spPr>
          <a:xfrm>
            <a:off x="0" y="85234"/>
            <a:ext cx="1703512" cy="1284529"/>
          </a:xfrm>
          <a:prstGeom prst="rect">
            <a:avLst/>
          </a:prstGeom>
        </p:spPr>
      </p:pic>
    </p:spTree>
    <p:extLst>
      <p:ext uri="{BB962C8B-B14F-4D97-AF65-F5344CB8AC3E}">
        <p14:creationId xmlns:p14="http://schemas.microsoft.com/office/powerpoint/2010/main" val="103701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4F70C2-CC15-1247-9CF0-79352D811B84}"/>
              </a:ext>
            </a:extLst>
          </p:cNvPr>
          <p:cNvSpPr>
            <a:spLocks noGrp="1"/>
          </p:cNvSpPr>
          <p:nvPr>
            <p:ph type="title"/>
          </p:nvPr>
        </p:nvSpPr>
        <p:spPr/>
        <p:txBody>
          <a:bodyPr/>
          <a:lstStyle/>
          <a:p>
            <a:r>
              <a:rPr lang="es-ES" b="0" dirty="0">
                <a:latin typeface="+mn-lt"/>
              </a:rPr>
              <a:t>Evaluación inicial del riesgo</a:t>
            </a:r>
          </a:p>
        </p:txBody>
      </p:sp>
      <p:sp>
        <p:nvSpPr>
          <p:cNvPr id="3" name="CuadroTexto 2">
            <a:extLst>
              <a:ext uri="{FF2B5EF4-FFF2-40B4-BE49-F238E27FC236}">
                <a16:creationId xmlns:a16="http://schemas.microsoft.com/office/drawing/2014/main" id="{9519F91B-97AB-B242-B4B6-097C1B63FAD8}"/>
              </a:ext>
            </a:extLst>
          </p:cNvPr>
          <p:cNvSpPr txBox="1"/>
          <p:nvPr/>
        </p:nvSpPr>
        <p:spPr>
          <a:xfrm>
            <a:off x="718469" y="6327257"/>
            <a:ext cx="7516678" cy="430887"/>
          </a:xfrm>
          <a:prstGeom prst="rect">
            <a:avLst/>
          </a:prstGeom>
          <a:noFill/>
        </p:spPr>
        <p:txBody>
          <a:bodyPr wrap="square" rtlCol="0">
            <a:spAutoFit/>
          </a:bodyPr>
          <a:lstStyle/>
          <a:p>
            <a:r>
              <a:rPr lang="es-ES" sz="1100" dirty="0" err="1">
                <a:solidFill>
                  <a:schemeClr val="tx1">
                    <a:lumMod val="65000"/>
                    <a:lumOff val="35000"/>
                  </a:schemeClr>
                </a:solidFill>
                <a:latin typeface="+mn-lt"/>
              </a:rPr>
              <a:t>Humbert</a:t>
            </a:r>
            <a:r>
              <a:rPr lang="es-ES" sz="1100" dirty="0">
                <a:solidFill>
                  <a:schemeClr val="tx1">
                    <a:lumMod val="65000"/>
                    <a:lumOff val="35000"/>
                  </a:schemeClr>
                </a:solidFill>
                <a:latin typeface="+mn-lt"/>
              </a:rPr>
              <a:t> M et al. </a:t>
            </a:r>
            <a:r>
              <a:rPr lang="es-ES" sz="1100" dirty="0" err="1">
                <a:solidFill>
                  <a:schemeClr val="tx1">
                    <a:lumMod val="65000"/>
                    <a:lumOff val="35000"/>
                  </a:schemeClr>
                </a:solidFill>
                <a:latin typeface="+mn-lt"/>
              </a:rPr>
              <a:t>Eur</a:t>
            </a:r>
            <a:r>
              <a:rPr lang="es-ES" sz="1100" dirty="0">
                <a:solidFill>
                  <a:schemeClr val="tx1">
                    <a:lumMod val="65000"/>
                    <a:lumOff val="35000"/>
                  </a:schemeClr>
                </a:solidFill>
                <a:latin typeface="+mn-lt"/>
              </a:rPr>
              <a:t> </a:t>
            </a:r>
            <a:r>
              <a:rPr lang="es-ES" sz="1100" dirty="0" err="1">
                <a:solidFill>
                  <a:schemeClr val="tx1">
                    <a:lumMod val="65000"/>
                    <a:lumOff val="35000"/>
                  </a:schemeClr>
                </a:solidFill>
                <a:latin typeface="+mn-lt"/>
              </a:rPr>
              <a:t>Heart</a:t>
            </a:r>
            <a:r>
              <a:rPr lang="es-ES" sz="1100" dirty="0">
                <a:solidFill>
                  <a:schemeClr val="tx1">
                    <a:lumMod val="65000"/>
                    <a:lumOff val="35000"/>
                  </a:schemeClr>
                </a:solidFill>
                <a:latin typeface="+mn-lt"/>
              </a:rPr>
              <a:t> J. 2022 Oct 11;43(38):3618-3731.</a:t>
            </a:r>
          </a:p>
          <a:p>
            <a:r>
              <a:rPr lang="es-ES" sz="1100" dirty="0">
                <a:solidFill>
                  <a:schemeClr val="tx1">
                    <a:lumMod val="65000"/>
                    <a:lumOff val="35000"/>
                  </a:schemeClr>
                </a:solidFill>
                <a:latin typeface="+mn-lt"/>
              </a:rPr>
              <a:t> </a:t>
            </a:r>
            <a:r>
              <a:rPr lang="es-ES" sz="1100" dirty="0" err="1">
                <a:solidFill>
                  <a:schemeClr val="tx1">
                    <a:lumMod val="65000"/>
                    <a:lumOff val="35000"/>
                  </a:schemeClr>
                </a:solidFill>
                <a:latin typeface="+mn-lt"/>
              </a:rPr>
              <a:t>doi</a:t>
            </a:r>
            <a:r>
              <a:rPr lang="es-ES" sz="1100" dirty="0">
                <a:solidFill>
                  <a:schemeClr val="tx1">
                    <a:lumMod val="65000"/>
                    <a:lumOff val="35000"/>
                  </a:schemeClr>
                </a:solidFill>
                <a:latin typeface="+mn-lt"/>
              </a:rPr>
              <a:t>: 10.1093/</a:t>
            </a:r>
            <a:r>
              <a:rPr lang="es-ES" sz="1100" dirty="0" err="1">
                <a:solidFill>
                  <a:schemeClr val="tx1">
                    <a:lumMod val="65000"/>
                    <a:lumOff val="35000"/>
                  </a:schemeClr>
                </a:solidFill>
                <a:latin typeface="+mn-lt"/>
              </a:rPr>
              <a:t>eurheartj</a:t>
            </a:r>
            <a:r>
              <a:rPr lang="es-ES" sz="1100" dirty="0">
                <a:solidFill>
                  <a:schemeClr val="tx1">
                    <a:lumMod val="65000"/>
                    <a:lumOff val="35000"/>
                  </a:schemeClr>
                </a:solidFill>
                <a:latin typeface="+mn-lt"/>
              </a:rPr>
              <a:t>/ehac237.</a:t>
            </a:r>
          </a:p>
        </p:txBody>
      </p:sp>
      <p:sp>
        <p:nvSpPr>
          <p:cNvPr id="4" name="Rectángulo redondeado 3">
            <a:extLst>
              <a:ext uri="{FF2B5EF4-FFF2-40B4-BE49-F238E27FC236}">
                <a16:creationId xmlns:a16="http://schemas.microsoft.com/office/drawing/2014/main" id="{8D341761-FC73-8447-BE80-E9EC285BF7F1}"/>
              </a:ext>
            </a:extLst>
          </p:cNvPr>
          <p:cNvSpPr/>
          <p:nvPr/>
        </p:nvSpPr>
        <p:spPr>
          <a:xfrm>
            <a:off x="682622" y="2276872"/>
            <a:ext cx="1321401" cy="511107"/>
          </a:xfrm>
          <a:prstGeom prst="roundRect">
            <a:avLst/>
          </a:prstGeom>
          <a:solidFill>
            <a:schemeClr val="bg1"/>
          </a:solidFill>
          <a:ln>
            <a:solidFill>
              <a:srgbClr val="EFCCD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ea typeface="+mn-ea"/>
                <a:cs typeface="+mn-cs"/>
              </a:rPr>
              <a:t>Clinical</a:t>
            </a:r>
            <a:r>
              <a:rPr kumimoji="0" lang="es-ES" sz="1800" b="0" i="0" u="none" strike="noStrike" kern="1200" cap="none" spc="0" normalizeH="0" baseline="0" noProof="0" dirty="0">
                <a:ln>
                  <a:noFill/>
                </a:ln>
                <a:solidFill>
                  <a:prstClr val="black"/>
                </a:solidFill>
                <a:effectLst/>
                <a:uLnTx/>
                <a:uFillTx/>
                <a:ea typeface="+mn-ea"/>
                <a:cs typeface="+mn-cs"/>
              </a:rPr>
              <a:t> </a:t>
            </a:r>
            <a:r>
              <a:rPr kumimoji="0" lang="es-ES" sz="1800" b="0" i="0" u="none" strike="noStrike" kern="1200" cap="none" spc="0" normalizeH="0" baseline="0" noProof="0" dirty="0" err="1">
                <a:ln>
                  <a:noFill/>
                </a:ln>
                <a:solidFill>
                  <a:prstClr val="black"/>
                </a:solidFill>
                <a:effectLst/>
                <a:uLnTx/>
                <a:uFillTx/>
                <a:ea typeface="+mn-ea"/>
                <a:cs typeface="+mn-cs"/>
              </a:rPr>
              <a:t>evaluation</a:t>
            </a:r>
            <a:endParaRPr kumimoji="0" lang="es-ES" sz="1800" b="0" i="0" u="none" strike="noStrike" kern="1200" cap="none" spc="0" normalizeH="0" baseline="0" noProof="0" dirty="0">
              <a:ln>
                <a:noFill/>
              </a:ln>
              <a:solidFill>
                <a:prstClr val="black"/>
              </a:solidFill>
              <a:effectLst/>
              <a:uLnTx/>
              <a:uFillTx/>
              <a:ea typeface="+mn-ea"/>
              <a:cs typeface="+mn-cs"/>
            </a:endParaRPr>
          </a:p>
        </p:txBody>
      </p:sp>
      <p:sp>
        <p:nvSpPr>
          <p:cNvPr id="5" name="Rectángulo redondeado 4">
            <a:extLst>
              <a:ext uri="{FF2B5EF4-FFF2-40B4-BE49-F238E27FC236}">
                <a16:creationId xmlns:a16="http://schemas.microsoft.com/office/drawing/2014/main" id="{C1703D0D-5AAB-7D4A-8F03-EE4C7CEBFBF6}"/>
              </a:ext>
            </a:extLst>
          </p:cNvPr>
          <p:cNvSpPr/>
          <p:nvPr/>
        </p:nvSpPr>
        <p:spPr>
          <a:xfrm>
            <a:off x="583599" y="2060848"/>
            <a:ext cx="11315724" cy="953895"/>
          </a:xfrm>
          <a:prstGeom prst="roundRect">
            <a:avLst/>
          </a:prstGeom>
          <a:noFill/>
          <a:ln>
            <a:solidFill>
              <a:srgbClr val="EFC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ea typeface="+mn-ea"/>
              <a:cs typeface="+mn-cs"/>
            </a:endParaRPr>
          </a:p>
        </p:txBody>
      </p:sp>
      <p:sp>
        <p:nvSpPr>
          <p:cNvPr id="6" name="Rectángulo redondeado 5">
            <a:extLst>
              <a:ext uri="{FF2B5EF4-FFF2-40B4-BE49-F238E27FC236}">
                <a16:creationId xmlns:a16="http://schemas.microsoft.com/office/drawing/2014/main" id="{98F59628-A0D9-3845-B8ED-3584F4D2FFC9}"/>
              </a:ext>
            </a:extLst>
          </p:cNvPr>
          <p:cNvSpPr/>
          <p:nvPr/>
        </p:nvSpPr>
        <p:spPr>
          <a:xfrm>
            <a:off x="686855" y="3161028"/>
            <a:ext cx="1312934" cy="492440"/>
          </a:xfrm>
          <a:prstGeom prst="roundRect">
            <a:avLst/>
          </a:prstGeom>
          <a:solidFill>
            <a:srgbClr val="F9F2F2"/>
          </a:solidFill>
          <a:ln>
            <a:solidFill>
              <a:srgbClr val="E67D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1800" dirty="0" err="1">
                <a:solidFill>
                  <a:prstClr val="black"/>
                </a:solidFill>
              </a:rPr>
              <a:t>Physical</a:t>
            </a:r>
            <a:r>
              <a:rPr lang="es-ES" sz="1800" dirty="0">
                <a:solidFill>
                  <a:prstClr val="black"/>
                </a:solidFill>
              </a:rPr>
              <a:t> </a:t>
            </a:r>
            <a:r>
              <a:rPr lang="es-ES" sz="1800" dirty="0" err="1">
                <a:solidFill>
                  <a:prstClr val="black"/>
                </a:solidFill>
              </a:rPr>
              <a:t>capacity</a:t>
            </a:r>
            <a:endParaRPr kumimoji="0" lang="es-ES" sz="1100" b="0" i="0" u="none" strike="noStrike" kern="1200" cap="none" spc="0" normalizeH="0" baseline="0" noProof="0" dirty="0">
              <a:ln>
                <a:noFill/>
              </a:ln>
              <a:solidFill>
                <a:prstClr val="black"/>
              </a:solidFill>
              <a:effectLst/>
              <a:uLnTx/>
              <a:uFillTx/>
              <a:ea typeface="+mn-ea"/>
              <a:cs typeface="+mn-cs"/>
            </a:endParaRPr>
          </a:p>
        </p:txBody>
      </p:sp>
      <p:sp>
        <p:nvSpPr>
          <p:cNvPr id="7" name="Rectángulo redondeado 6">
            <a:extLst>
              <a:ext uri="{FF2B5EF4-FFF2-40B4-BE49-F238E27FC236}">
                <a16:creationId xmlns:a16="http://schemas.microsoft.com/office/drawing/2014/main" id="{DCC9DB2E-A0F7-C248-8ED8-AC63137F5388}"/>
              </a:ext>
            </a:extLst>
          </p:cNvPr>
          <p:cNvSpPr/>
          <p:nvPr/>
        </p:nvSpPr>
        <p:spPr>
          <a:xfrm>
            <a:off x="583599" y="3068960"/>
            <a:ext cx="11315724" cy="705345"/>
          </a:xfrm>
          <a:prstGeom prst="roundRect">
            <a:avLst/>
          </a:prstGeom>
          <a:noFill/>
          <a:ln>
            <a:solidFill>
              <a:srgbClr val="E67D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ea typeface="+mn-ea"/>
              <a:cs typeface="+mn-cs"/>
            </a:endParaRPr>
          </a:p>
        </p:txBody>
      </p:sp>
      <p:sp>
        <p:nvSpPr>
          <p:cNvPr id="8" name="Rectángulo redondeado 7">
            <a:extLst>
              <a:ext uri="{FF2B5EF4-FFF2-40B4-BE49-F238E27FC236}">
                <a16:creationId xmlns:a16="http://schemas.microsoft.com/office/drawing/2014/main" id="{28D15FF0-7E6F-634C-98E1-FDDF769F92C2}"/>
              </a:ext>
            </a:extLst>
          </p:cNvPr>
          <p:cNvSpPr/>
          <p:nvPr/>
        </p:nvSpPr>
        <p:spPr>
          <a:xfrm>
            <a:off x="686855" y="4797152"/>
            <a:ext cx="1312934" cy="534395"/>
          </a:xfrm>
          <a:prstGeom prst="roundRect">
            <a:avLst/>
          </a:prstGeom>
          <a:solidFill>
            <a:srgbClr val="F3E2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4546A">
                    <a:lumMod val="50000"/>
                  </a:srgbClr>
                </a:solidFill>
                <a:effectLst/>
                <a:uLnTx/>
                <a:uFillTx/>
                <a:ea typeface="+mn-ea"/>
                <a:cs typeface="+mn-cs"/>
              </a:rPr>
              <a:t>RV </a:t>
            </a:r>
            <a:r>
              <a:rPr kumimoji="0" lang="es-ES" sz="1800" b="0" i="0" u="none" strike="noStrike" kern="1200" cap="none" spc="0" normalizeH="0" baseline="0" noProof="0" dirty="0" err="1">
                <a:ln>
                  <a:noFill/>
                </a:ln>
                <a:solidFill>
                  <a:srgbClr val="44546A">
                    <a:lumMod val="50000"/>
                  </a:srgbClr>
                </a:solidFill>
                <a:effectLst/>
                <a:uLnTx/>
                <a:uFillTx/>
                <a:ea typeface="+mn-ea"/>
                <a:cs typeface="+mn-cs"/>
              </a:rPr>
              <a:t>function</a:t>
            </a:r>
            <a:endParaRPr kumimoji="0" lang="es-ES" sz="1800" b="0" i="0" u="none" strike="noStrike" kern="1200" cap="none" spc="0" normalizeH="0" baseline="0" noProof="0" dirty="0">
              <a:ln>
                <a:noFill/>
              </a:ln>
              <a:solidFill>
                <a:srgbClr val="44546A">
                  <a:lumMod val="50000"/>
                </a:srgbClr>
              </a:solidFill>
              <a:effectLst/>
              <a:uLnTx/>
              <a:uFillTx/>
              <a:ea typeface="+mn-ea"/>
              <a:cs typeface="+mn-cs"/>
            </a:endParaRPr>
          </a:p>
        </p:txBody>
      </p:sp>
      <p:sp>
        <p:nvSpPr>
          <p:cNvPr id="9" name="Rectángulo redondeado 8">
            <a:extLst>
              <a:ext uri="{FF2B5EF4-FFF2-40B4-BE49-F238E27FC236}">
                <a16:creationId xmlns:a16="http://schemas.microsoft.com/office/drawing/2014/main" id="{3EF18ADC-AC5B-CF4C-AE6E-63C0E8345A84}"/>
              </a:ext>
            </a:extLst>
          </p:cNvPr>
          <p:cNvSpPr/>
          <p:nvPr/>
        </p:nvSpPr>
        <p:spPr>
          <a:xfrm>
            <a:off x="583599" y="3816045"/>
            <a:ext cx="11315724" cy="2349259"/>
          </a:xfrm>
          <a:prstGeom prst="roundRect">
            <a:avLst>
              <a:gd name="adj" fmla="val 5275"/>
            </a:avLst>
          </a:prstGeom>
          <a:noFill/>
          <a:ln>
            <a:solidFill>
              <a:srgbClr val="80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ea typeface="+mn-ea"/>
              <a:cs typeface="+mn-cs"/>
            </a:endParaRPr>
          </a:p>
        </p:txBody>
      </p:sp>
      <p:pic>
        <p:nvPicPr>
          <p:cNvPr id="10" name="Imagen 9">
            <a:extLst>
              <a:ext uri="{FF2B5EF4-FFF2-40B4-BE49-F238E27FC236}">
                <a16:creationId xmlns:a16="http://schemas.microsoft.com/office/drawing/2014/main" id="{F5CBC2F1-129C-E34D-8000-D1AA2CD7C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7608" y="2110674"/>
            <a:ext cx="9073008" cy="886278"/>
          </a:xfrm>
          <a:prstGeom prst="rect">
            <a:avLst/>
          </a:prstGeom>
        </p:spPr>
      </p:pic>
      <p:pic>
        <p:nvPicPr>
          <p:cNvPr id="11" name="Imagen 10">
            <a:extLst>
              <a:ext uri="{FF2B5EF4-FFF2-40B4-BE49-F238E27FC236}">
                <a16:creationId xmlns:a16="http://schemas.microsoft.com/office/drawing/2014/main" id="{FC1C2DBB-B2D9-0F41-877B-C2880C0167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7608" y="1412776"/>
            <a:ext cx="9073008" cy="621822"/>
          </a:xfrm>
          <a:prstGeom prst="rect">
            <a:avLst/>
          </a:prstGeom>
        </p:spPr>
      </p:pic>
      <p:pic>
        <p:nvPicPr>
          <p:cNvPr id="12" name="Imagen 11">
            <a:extLst>
              <a:ext uri="{FF2B5EF4-FFF2-40B4-BE49-F238E27FC236}">
                <a16:creationId xmlns:a16="http://schemas.microsoft.com/office/drawing/2014/main" id="{3EF60418-D3FF-9740-AC3C-F67315D986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6617" y="3110700"/>
            <a:ext cx="9073008" cy="641884"/>
          </a:xfrm>
          <a:prstGeom prst="rect">
            <a:avLst/>
          </a:prstGeom>
        </p:spPr>
      </p:pic>
      <p:pic>
        <p:nvPicPr>
          <p:cNvPr id="13" name="Imagen 12">
            <a:extLst>
              <a:ext uri="{FF2B5EF4-FFF2-40B4-BE49-F238E27FC236}">
                <a16:creationId xmlns:a16="http://schemas.microsoft.com/office/drawing/2014/main" id="{3E83DEFB-504E-ED48-8558-C5F961CCC6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6617" y="3861048"/>
            <a:ext cx="9073008" cy="2264774"/>
          </a:xfrm>
          <a:prstGeom prst="rect">
            <a:avLst/>
          </a:prstGeom>
        </p:spPr>
      </p:pic>
      <p:sp>
        <p:nvSpPr>
          <p:cNvPr id="14" name="CuadroTexto 13">
            <a:extLst>
              <a:ext uri="{FF2B5EF4-FFF2-40B4-BE49-F238E27FC236}">
                <a16:creationId xmlns:a16="http://schemas.microsoft.com/office/drawing/2014/main" id="{D3CB0FB3-D8FF-FF4D-960F-376341B20F9E}"/>
              </a:ext>
            </a:extLst>
          </p:cNvPr>
          <p:cNvSpPr txBox="1"/>
          <p:nvPr/>
        </p:nvSpPr>
        <p:spPr>
          <a:xfrm>
            <a:off x="1220010" y="4279519"/>
            <a:ext cx="10042901" cy="1569660"/>
          </a:xfrm>
          <a:prstGeom prst="rect">
            <a:avLst/>
          </a:prstGeom>
          <a:solidFill>
            <a:schemeClr val="bg1"/>
          </a:solidFill>
          <a:ln>
            <a:solidFill>
              <a:srgbClr val="FF0000"/>
            </a:solidFill>
          </a:ln>
        </p:spPr>
        <p:txBody>
          <a:bodyPr wrap="square" rtlCol="0">
            <a:spAutoFit/>
          </a:bodyPr>
          <a:lstStyle/>
          <a:p>
            <a:pPr algn="ctr"/>
            <a:r>
              <a:rPr lang="es-ES" sz="4800" dirty="0" err="1">
                <a:latin typeface="+mn-lt"/>
              </a:rPr>
              <a:t>Risk</a:t>
            </a:r>
            <a:r>
              <a:rPr lang="es-ES" sz="4800" dirty="0">
                <a:latin typeface="+mn-lt"/>
              </a:rPr>
              <a:t> </a:t>
            </a:r>
            <a:r>
              <a:rPr lang="es-ES" sz="4800" dirty="0" err="1">
                <a:latin typeface="+mn-lt"/>
              </a:rPr>
              <a:t>assessment</a:t>
            </a:r>
            <a:r>
              <a:rPr lang="es-ES" sz="4800" dirty="0">
                <a:latin typeface="+mn-lt"/>
              </a:rPr>
              <a:t> </a:t>
            </a:r>
            <a:r>
              <a:rPr lang="es-ES" sz="4800" dirty="0" err="1">
                <a:latin typeface="+mn-lt"/>
              </a:rPr>
              <a:t>for</a:t>
            </a:r>
            <a:r>
              <a:rPr lang="es-ES" sz="4800" dirty="0">
                <a:latin typeface="+mn-lt"/>
              </a:rPr>
              <a:t> </a:t>
            </a:r>
            <a:r>
              <a:rPr lang="es-ES" sz="4800" dirty="0" err="1">
                <a:latin typeface="+mn-lt"/>
              </a:rPr>
              <a:t>patient</a:t>
            </a:r>
            <a:r>
              <a:rPr lang="es-ES" sz="4800" dirty="0">
                <a:latin typeface="+mn-lt"/>
              </a:rPr>
              <a:t> </a:t>
            </a:r>
            <a:r>
              <a:rPr lang="es-ES" sz="4800" dirty="0" err="1">
                <a:latin typeface="+mn-lt"/>
              </a:rPr>
              <a:t>with</a:t>
            </a:r>
            <a:r>
              <a:rPr lang="es-ES" sz="4800" dirty="0">
                <a:latin typeface="+mn-lt"/>
              </a:rPr>
              <a:t> PAPm&gt;25 and PAWP&lt;15</a:t>
            </a:r>
          </a:p>
        </p:txBody>
      </p:sp>
      <p:pic>
        <p:nvPicPr>
          <p:cNvPr id="15" name="Imagen 14">
            <a:extLst>
              <a:ext uri="{FF2B5EF4-FFF2-40B4-BE49-F238E27FC236}">
                <a16:creationId xmlns:a16="http://schemas.microsoft.com/office/drawing/2014/main" id="{BEE85878-2E98-CE4F-8EAF-7456E9AD12D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769" b="98462" l="0" r="99109"/>
                    </a14:imgEffect>
                  </a14:imgLayer>
                </a14:imgProps>
              </a:ext>
              <a:ext uri="{28A0092B-C50C-407E-A947-70E740481C1C}">
                <a14:useLocalDpi xmlns:a14="http://schemas.microsoft.com/office/drawing/2010/main"/>
              </a:ext>
            </a:extLst>
          </a:blip>
          <a:srcRect/>
          <a:stretch/>
        </p:blipFill>
        <p:spPr>
          <a:xfrm>
            <a:off x="191344" y="75212"/>
            <a:ext cx="2160240" cy="1254510"/>
          </a:xfrm>
          <a:prstGeom prst="rect">
            <a:avLst/>
          </a:prstGeom>
        </p:spPr>
      </p:pic>
    </p:spTree>
    <p:extLst>
      <p:ext uri="{BB962C8B-B14F-4D97-AF65-F5344CB8AC3E}">
        <p14:creationId xmlns:p14="http://schemas.microsoft.com/office/powerpoint/2010/main" val="37314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23FEBC-7F62-E143-BA00-7C1000CA2781}"/>
              </a:ext>
            </a:extLst>
          </p:cNvPr>
          <p:cNvSpPr>
            <a:spLocks noGrp="1"/>
          </p:cNvSpPr>
          <p:nvPr>
            <p:ph type="title"/>
          </p:nvPr>
        </p:nvSpPr>
        <p:spPr/>
        <p:txBody>
          <a:bodyPr/>
          <a:lstStyle/>
          <a:p>
            <a:endParaRPr lang="es-ES"/>
          </a:p>
        </p:txBody>
      </p:sp>
      <p:pic>
        <p:nvPicPr>
          <p:cNvPr id="3" name="Imagen 2">
            <a:extLst>
              <a:ext uri="{FF2B5EF4-FFF2-40B4-BE49-F238E27FC236}">
                <a16:creationId xmlns:a16="http://schemas.microsoft.com/office/drawing/2014/main" id="{083138F2-F852-6942-9D15-4928353EC1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6206" y="526943"/>
            <a:ext cx="10515600" cy="2774196"/>
          </a:xfrm>
          <a:prstGeom prst="rect">
            <a:avLst/>
          </a:prstGeom>
        </p:spPr>
      </p:pic>
      <p:sp>
        <p:nvSpPr>
          <p:cNvPr id="4" name="CuadroTexto 3">
            <a:extLst>
              <a:ext uri="{FF2B5EF4-FFF2-40B4-BE49-F238E27FC236}">
                <a16:creationId xmlns:a16="http://schemas.microsoft.com/office/drawing/2014/main" id="{5D6526B0-7831-0B4F-8AAC-BC8D5C233778}"/>
              </a:ext>
            </a:extLst>
          </p:cNvPr>
          <p:cNvSpPr txBox="1"/>
          <p:nvPr/>
        </p:nvSpPr>
        <p:spPr>
          <a:xfrm>
            <a:off x="5501899" y="3799711"/>
            <a:ext cx="5408908" cy="830997"/>
          </a:xfrm>
          <a:prstGeom prst="rect">
            <a:avLst/>
          </a:prstGeom>
          <a:noFill/>
        </p:spPr>
        <p:txBody>
          <a:bodyPr wrap="square" rtlCol="0">
            <a:spAutoFit/>
          </a:bodyPr>
          <a:lstStyle/>
          <a:p>
            <a:pPr algn="ctr"/>
            <a:r>
              <a:rPr lang="es-ES" sz="2400" dirty="0"/>
              <a:t>Heavy </a:t>
            </a:r>
            <a:r>
              <a:rPr lang="es-ES" sz="2400" dirty="0" err="1"/>
              <a:t>exercise</a:t>
            </a:r>
            <a:r>
              <a:rPr lang="es-ES" sz="2400" dirty="0"/>
              <a:t> </a:t>
            </a:r>
            <a:r>
              <a:rPr lang="es-ES" sz="2400" dirty="0" err="1"/>
              <a:t>or</a:t>
            </a:r>
            <a:r>
              <a:rPr lang="es-ES" sz="2400" dirty="0"/>
              <a:t> </a:t>
            </a:r>
            <a:r>
              <a:rPr lang="es-ES" sz="2400" dirty="0" err="1"/>
              <a:t>occasional</a:t>
            </a:r>
            <a:r>
              <a:rPr lang="es-ES" sz="2400" dirty="0"/>
              <a:t> </a:t>
            </a:r>
            <a:r>
              <a:rPr lang="es-ES" sz="2400" dirty="0" err="1"/>
              <a:t>orthostatic</a:t>
            </a:r>
            <a:r>
              <a:rPr lang="es-ES" sz="2400" dirty="0"/>
              <a:t> </a:t>
            </a:r>
            <a:r>
              <a:rPr lang="es-ES" sz="2400" dirty="0" err="1"/>
              <a:t>syncope</a:t>
            </a:r>
            <a:r>
              <a:rPr lang="es-ES" sz="2400" dirty="0"/>
              <a:t>??</a:t>
            </a:r>
          </a:p>
        </p:txBody>
      </p:sp>
      <p:cxnSp>
        <p:nvCxnSpPr>
          <p:cNvPr id="5" name="Conector recto de flecha 4">
            <a:extLst>
              <a:ext uri="{FF2B5EF4-FFF2-40B4-BE49-F238E27FC236}">
                <a16:creationId xmlns:a16="http://schemas.microsoft.com/office/drawing/2014/main" id="{FC22262B-DE4E-0E42-9753-37C0DF2E20FA}"/>
              </a:ext>
            </a:extLst>
          </p:cNvPr>
          <p:cNvCxnSpPr>
            <a:cxnSpLocks/>
            <a:stCxn id="6" idx="4"/>
            <a:endCxn id="4" idx="0"/>
          </p:cNvCxnSpPr>
          <p:nvPr/>
        </p:nvCxnSpPr>
        <p:spPr>
          <a:xfrm>
            <a:off x="8206353" y="2975675"/>
            <a:ext cx="0" cy="8240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7A491CB3-78A2-6045-9614-684429B71E20}"/>
              </a:ext>
            </a:extLst>
          </p:cNvPr>
          <p:cNvSpPr/>
          <p:nvPr/>
        </p:nvSpPr>
        <p:spPr>
          <a:xfrm>
            <a:off x="8043621" y="2526224"/>
            <a:ext cx="325464" cy="449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de flecha 6">
            <a:extLst>
              <a:ext uri="{FF2B5EF4-FFF2-40B4-BE49-F238E27FC236}">
                <a16:creationId xmlns:a16="http://schemas.microsoft.com/office/drawing/2014/main" id="{E9979141-30A8-844B-972F-1F0A1A11D56D}"/>
              </a:ext>
            </a:extLst>
          </p:cNvPr>
          <p:cNvCxnSpPr>
            <a:cxnSpLocks/>
            <a:stCxn id="8" idx="3"/>
            <a:endCxn id="9" idx="0"/>
          </p:cNvCxnSpPr>
          <p:nvPr/>
        </p:nvCxnSpPr>
        <p:spPr>
          <a:xfrm flipH="1">
            <a:off x="3195881" y="2540522"/>
            <a:ext cx="3680991" cy="12591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ipse 7">
            <a:extLst>
              <a:ext uri="{FF2B5EF4-FFF2-40B4-BE49-F238E27FC236}">
                <a16:creationId xmlns:a16="http://schemas.microsoft.com/office/drawing/2014/main" id="{D164B0E9-BB29-2E47-A68E-5807970A3660}"/>
              </a:ext>
            </a:extLst>
          </p:cNvPr>
          <p:cNvSpPr/>
          <p:nvPr/>
        </p:nvSpPr>
        <p:spPr>
          <a:xfrm>
            <a:off x="6806985" y="2156892"/>
            <a:ext cx="477218" cy="449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4B16033E-7202-E84A-B3DE-0CABDCC0108B}"/>
              </a:ext>
            </a:extLst>
          </p:cNvPr>
          <p:cNvSpPr txBox="1"/>
          <p:nvPr/>
        </p:nvSpPr>
        <p:spPr>
          <a:xfrm>
            <a:off x="1596325" y="3799711"/>
            <a:ext cx="3199112" cy="830997"/>
          </a:xfrm>
          <a:prstGeom prst="rect">
            <a:avLst/>
          </a:prstGeom>
          <a:noFill/>
        </p:spPr>
        <p:txBody>
          <a:bodyPr wrap="square" rtlCol="0">
            <a:spAutoFit/>
          </a:bodyPr>
          <a:lstStyle/>
          <a:p>
            <a:pPr algn="ctr"/>
            <a:r>
              <a:rPr lang="es-ES" sz="2400" dirty="0" err="1"/>
              <a:t>Diuretics</a:t>
            </a:r>
            <a:r>
              <a:rPr lang="es-ES" sz="2400" dirty="0"/>
              <a:t> </a:t>
            </a:r>
            <a:r>
              <a:rPr lang="es-ES" sz="2400" dirty="0" err="1"/>
              <a:t>should</a:t>
            </a:r>
            <a:r>
              <a:rPr lang="es-ES" sz="2400" dirty="0"/>
              <a:t> be </a:t>
            </a:r>
            <a:r>
              <a:rPr lang="es-ES" sz="2400" dirty="0" err="1"/>
              <a:t>considered</a:t>
            </a:r>
            <a:r>
              <a:rPr lang="es-ES" sz="2400" dirty="0"/>
              <a:t>?</a:t>
            </a:r>
          </a:p>
        </p:txBody>
      </p:sp>
      <p:sp>
        <p:nvSpPr>
          <p:cNvPr id="10" name="CuadroTexto 9">
            <a:extLst>
              <a:ext uri="{FF2B5EF4-FFF2-40B4-BE49-F238E27FC236}">
                <a16:creationId xmlns:a16="http://schemas.microsoft.com/office/drawing/2014/main" id="{289AB129-9CF7-7049-AB97-CC6447B73DD0}"/>
              </a:ext>
            </a:extLst>
          </p:cNvPr>
          <p:cNvSpPr txBox="1"/>
          <p:nvPr/>
        </p:nvSpPr>
        <p:spPr>
          <a:xfrm>
            <a:off x="1977324" y="5079501"/>
            <a:ext cx="8113364" cy="830997"/>
          </a:xfrm>
          <a:prstGeom prst="rect">
            <a:avLst/>
          </a:prstGeom>
          <a:noFill/>
          <a:ln>
            <a:solidFill>
              <a:srgbClr val="FF0000"/>
            </a:solidFill>
          </a:ln>
        </p:spPr>
        <p:txBody>
          <a:bodyPr wrap="square" rtlCol="0">
            <a:spAutoFit/>
          </a:bodyPr>
          <a:lstStyle/>
          <a:p>
            <a:pPr algn="ctr"/>
            <a:r>
              <a:rPr lang="es-ES" sz="2400" dirty="0" err="1"/>
              <a:t>Most</a:t>
            </a:r>
            <a:r>
              <a:rPr lang="es-ES" sz="2400" dirty="0"/>
              <a:t> of </a:t>
            </a:r>
            <a:r>
              <a:rPr lang="es-ES" sz="2400" dirty="0" err="1"/>
              <a:t>the</a:t>
            </a:r>
            <a:r>
              <a:rPr lang="es-ES" sz="2400" dirty="0"/>
              <a:t> </a:t>
            </a:r>
            <a:r>
              <a:rPr lang="es-ES" sz="2400" dirty="0" err="1"/>
              <a:t>proposed</a:t>
            </a:r>
            <a:r>
              <a:rPr lang="es-ES" sz="2400" dirty="0"/>
              <a:t> variables and </a:t>
            </a:r>
            <a:r>
              <a:rPr lang="es-ES" sz="2400" dirty="0" err="1"/>
              <a:t>cut</a:t>
            </a:r>
            <a:r>
              <a:rPr lang="es-ES" sz="2400" dirty="0"/>
              <a:t>-off </a:t>
            </a:r>
            <a:r>
              <a:rPr lang="es-ES" sz="2400" dirty="0" err="1"/>
              <a:t>values</a:t>
            </a:r>
            <a:r>
              <a:rPr lang="es-ES" sz="2400" dirty="0"/>
              <a:t> are </a:t>
            </a:r>
            <a:r>
              <a:rPr lang="es-ES" sz="2400" dirty="0" err="1"/>
              <a:t>based</a:t>
            </a:r>
            <a:r>
              <a:rPr lang="es-ES" sz="2400" dirty="0"/>
              <a:t> </a:t>
            </a:r>
            <a:r>
              <a:rPr lang="es-ES" sz="2400" dirty="0" err="1"/>
              <a:t>on</a:t>
            </a:r>
            <a:r>
              <a:rPr lang="es-ES" sz="2400" dirty="0"/>
              <a:t> </a:t>
            </a:r>
            <a:r>
              <a:rPr lang="es-ES" sz="2400" dirty="0" err="1"/>
              <a:t>expert</a:t>
            </a:r>
            <a:r>
              <a:rPr lang="es-ES" sz="2400" dirty="0"/>
              <a:t> </a:t>
            </a:r>
            <a:r>
              <a:rPr lang="es-ES" sz="2400" dirty="0" err="1"/>
              <a:t>opinion</a:t>
            </a:r>
            <a:r>
              <a:rPr lang="es-ES" sz="2400" dirty="0"/>
              <a:t>. </a:t>
            </a:r>
          </a:p>
        </p:txBody>
      </p:sp>
      <p:sp>
        <p:nvSpPr>
          <p:cNvPr id="11" name="Elipse 10">
            <a:extLst>
              <a:ext uri="{FF2B5EF4-FFF2-40B4-BE49-F238E27FC236}">
                <a16:creationId xmlns:a16="http://schemas.microsoft.com/office/drawing/2014/main" id="{A3586D0F-04F9-D348-B6AA-5C7C08797E65}"/>
              </a:ext>
            </a:extLst>
          </p:cNvPr>
          <p:cNvSpPr/>
          <p:nvPr/>
        </p:nvSpPr>
        <p:spPr>
          <a:xfrm>
            <a:off x="6700256" y="2901467"/>
            <a:ext cx="477218" cy="449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CDD5FCAD-600D-C349-8DC0-A91DDFAEBEB8}"/>
              </a:ext>
            </a:extLst>
          </p:cNvPr>
          <p:cNvSpPr txBox="1"/>
          <p:nvPr/>
        </p:nvSpPr>
        <p:spPr>
          <a:xfrm>
            <a:off x="383506" y="6306762"/>
            <a:ext cx="7516678" cy="430887"/>
          </a:xfrm>
          <a:prstGeom prst="rect">
            <a:avLst/>
          </a:prstGeom>
          <a:noFill/>
        </p:spPr>
        <p:txBody>
          <a:bodyPr wrap="square" rtlCol="0">
            <a:spAutoFit/>
          </a:bodyPr>
          <a:lstStyle/>
          <a:p>
            <a:r>
              <a:rPr lang="es-ES" sz="1100" dirty="0" err="1">
                <a:solidFill>
                  <a:schemeClr val="tx1">
                    <a:lumMod val="65000"/>
                    <a:lumOff val="35000"/>
                  </a:schemeClr>
                </a:solidFill>
              </a:rPr>
              <a:t>Humbert</a:t>
            </a:r>
            <a:r>
              <a:rPr lang="es-ES" sz="1100" dirty="0">
                <a:solidFill>
                  <a:schemeClr val="tx1">
                    <a:lumMod val="65000"/>
                    <a:lumOff val="35000"/>
                  </a:schemeClr>
                </a:solidFill>
              </a:rPr>
              <a:t> M et al. </a:t>
            </a:r>
            <a:r>
              <a:rPr lang="es-ES" sz="1100" dirty="0" err="1">
                <a:solidFill>
                  <a:schemeClr val="tx1">
                    <a:lumMod val="65000"/>
                    <a:lumOff val="35000"/>
                  </a:schemeClr>
                </a:solidFill>
              </a:rPr>
              <a:t>Eur</a:t>
            </a:r>
            <a:r>
              <a:rPr lang="es-ES" sz="1100" dirty="0">
                <a:solidFill>
                  <a:schemeClr val="tx1">
                    <a:lumMod val="65000"/>
                    <a:lumOff val="35000"/>
                  </a:schemeClr>
                </a:solidFill>
              </a:rPr>
              <a:t> </a:t>
            </a:r>
            <a:r>
              <a:rPr lang="es-ES" sz="1100" dirty="0" err="1">
                <a:solidFill>
                  <a:schemeClr val="tx1">
                    <a:lumMod val="65000"/>
                    <a:lumOff val="35000"/>
                  </a:schemeClr>
                </a:solidFill>
              </a:rPr>
              <a:t>Heart</a:t>
            </a:r>
            <a:r>
              <a:rPr lang="es-ES" sz="1100" dirty="0">
                <a:solidFill>
                  <a:schemeClr val="tx1">
                    <a:lumMod val="65000"/>
                    <a:lumOff val="35000"/>
                  </a:schemeClr>
                </a:solidFill>
              </a:rPr>
              <a:t> J. 2022 Oct 11;43(38):3618-3731.</a:t>
            </a:r>
          </a:p>
          <a:p>
            <a:r>
              <a:rPr lang="es-ES" sz="1100" dirty="0">
                <a:solidFill>
                  <a:schemeClr val="tx1">
                    <a:lumMod val="65000"/>
                    <a:lumOff val="35000"/>
                  </a:schemeClr>
                </a:solidFill>
              </a:rPr>
              <a:t> </a:t>
            </a:r>
            <a:r>
              <a:rPr lang="es-ES" sz="1100" dirty="0" err="1">
                <a:solidFill>
                  <a:schemeClr val="tx1">
                    <a:lumMod val="65000"/>
                    <a:lumOff val="35000"/>
                  </a:schemeClr>
                </a:solidFill>
              </a:rPr>
              <a:t>doi</a:t>
            </a:r>
            <a:r>
              <a:rPr lang="es-ES" sz="1100" dirty="0">
                <a:solidFill>
                  <a:schemeClr val="tx1">
                    <a:lumMod val="65000"/>
                    <a:lumOff val="35000"/>
                  </a:schemeClr>
                </a:solidFill>
              </a:rPr>
              <a:t>: 10.1093/</a:t>
            </a:r>
            <a:r>
              <a:rPr lang="es-ES" sz="1100" dirty="0" err="1">
                <a:solidFill>
                  <a:schemeClr val="tx1">
                    <a:lumMod val="65000"/>
                    <a:lumOff val="35000"/>
                  </a:schemeClr>
                </a:solidFill>
              </a:rPr>
              <a:t>eurheartj</a:t>
            </a:r>
            <a:r>
              <a:rPr lang="es-ES" sz="1100" dirty="0">
                <a:solidFill>
                  <a:schemeClr val="tx1">
                    <a:lumMod val="65000"/>
                    <a:lumOff val="35000"/>
                  </a:schemeClr>
                </a:solidFill>
              </a:rPr>
              <a:t>/ehac237.</a:t>
            </a:r>
          </a:p>
        </p:txBody>
      </p:sp>
    </p:spTree>
    <p:extLst>
      <p:ext uri="{BB962C8B-B14F-4D97-AF65-F5344CB8AC3E}">
        <p14:creationId xmlns:p14="http://schemas.microsoft.com/office/powerpoint/2010/main" val="3000143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F541B-360F-0948-B06A-1F6E6E822056}"/>
              </a:ext>
            </a:extLst>
          </p:cNvPr>
          <p:cNvSpPr>
            <a:spLocks noGrp="1"/>
          </p:cNvSpPr>
          <p:nvPr>
            <p:ph type="title"/>
          </p:nvPr>
        </p:nvSpPr>
        <p:spPr/>
        <p:txBody>
          <a:bodyPr>
            <a:normAutofit/>
          </a:bodyPr>
          <a:lstStyle/>
          <a:p>
            <a:r>
              <a:rPr lang="es-ES" sz="3600" dirty="0">
                <a:solidFill>
                  <a:srgbClr val="0A6B6B"/>
                </a:solidFill>
              </a:rPr>
              <a:t>6MWD </a:t>
            </a:r>
            <a:r>
              <a:rPr lang="es-ES" sz="3600" dirty="0" err="1">
                <a:solidFill>
                  <a:srgbClr val="0A6B6B"/>
                </a:solidFill>
              </a:rPr>
              <a:t>based</a:t>
            </a:r>
            <a:r>
              <a:rPr lang="es-ES" sz="3600" dirty="0">
                <a:solidFill>
                  <a:srgbClr val="0A6B6B"/>
                </a:solidFill>
              </a:rPr>
              <a:t> </a:t>
            </a:r>
            <a:r>
              <a:rPr lang="es-ES" sz="3600" dirty="0" err="1">
                <a:solidFill>
                  <a:srgbClr val="0A6B6B"/>
                </a:solidFill>
              </a:rPr>
              <a:t>on</a:t>
            </a:r>
            <a:r>
              <a:rPr lang="es-ES" sz="3600" dirty="0">
                <a:solidFill>
                  <a:srgbClr val="0A6B6B"/>
                </a:solidFill>
              </a:rPr>
              <a:t> COMPERA </a:t>
            </a:r>
            <a:r>
              <a:rPr lang="es-ES" sz="3600" dirty="0" err="1">
                <a:solidFill>
                  <a:srgbClr val="0A6B6B"/>
                </a:solidFill>
              </a:rPr>
              <a:t>study</a:t>
            </a:r>
            <a:endParaRPr lang="es-ES" sz="3600" dirty="0"/>
          </a:p>
        </p:txBody>
      </p:sp>
      <p:pic>
        <p:nvPicPr>
          <p:cNvPr id="3" name="Imagen 2">
            <a:extLst>
              <a:ext uri="{FF2B5EF4-FFF2-40B4-BE49-F238E27FC236}">
                <a16:creationId xmlns:a16="http://schemas.microsoft.com/office/drawing/2014/main" id="{E12DCF4B-3A49-CD44-8E74-EA54C6343B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95213" y="1486973"/>
            <a:ext cx="10258586" cy="697424"/>
          </a:xfrm>
          <a:prstGeom prst="rect">
            <a:avLst/>
          </a:prstGeom>
        </p:spPr>
      </p:pic>
      <p:sp>
        <p:nvSpPr>
          <p:cNvPr id="4" name="CuadroTexto 3">
            <a:extLst>
              <a:ext uri="{FF2B5EF4-FFF2-40B4-BE49-F238E27FC236}">
                <a16:creationId xmlns:a16="http://schemas.microsoft.com/office/drawing/2014/main" id="{F62310E7-A898-614E-BB98-EB5A289640E1}"/>
              </a:ext>
            </a:extLst>
          </p:cNvPr>
          <p:cNvSpPr txBox="1"/>
          <p:nvPr/>
        </p:nvSpPr>
        <p:spPr>
          <a:xfrm>
            <a:off x="847239" y="2328344"/>
            <a:ext cx="10754533" cy="37379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ES" sz="2000" dirty="0" err="1">
                <a:latin typeface="+mn-lt"/>
              </a:rPr>
              <a:t>Functional</a:t>
            </a:r>
            <a:r>
              <a:rPr lang="es-ES" sz="2000" dirty="0">
                <a:latin typeface="+mn-lt"/>
              </a:rPr>
              <a:t> </a:t>
            </a:r>
            <a:r>
              <a:rPr lang="es-ES" sz="2000" dirty="0" err="1">
                <a:latin typeface="+mn-lt"/>
              </a:rPr>
              <a:t>capacity</a:t>
            </a:r>
            <a:r>
              <a:rPr lang="es-ES" sz="2000" dirty="0">
                <a:latin typeface="+mn-lt"/>
              </a:rPr>
              <a:t> III&gt;&gt;II</a:t>
            </a:r>
          </a:p>
          <a:p>
            <a:pPr marL="342900" indent="-342900">
              <a:lnSpc>
                <a:spcPct val="150000"/>
              </a:lnSpc>
              <a:buFont typeface="Arial" panose="020B0604020202020204" pitchFamily="34" charset="0"/>
              <a:buChar char="•"/>
            </a:pPr>
            <a:r>
              <a:rPr lang="es-ES" sz="2000" dirty="0">
                <a:latin typeface="+mn-lt"/>
              </a:rPr>
              <a:t>PAH </a:t>
            </a:r>
            <a:r>
              <a:rPr lang="es-ES" sz="2000" dirty="0" err="1">
                <a:latin typeface="+mn-lt"/>
              </a:rPr>
              <a:t>idiopathic</a:t>
            </a:r>
            <a:r>
              <a:rPr lang="es-ES" sz="2000" dirty="0">
                <a:latin typeface="+mn-lt"/>
              </a:rPr>
              <a:t>/CTD/CHD 55.4%/20.2%/14.1%... </a:t>
            </a:r>
          </a:p>
          <a:p>
            <a:pPr marL="800100" lvl="1" indent="-342900">
              <a:lnSpc>
                <a:spcPct val="150000"/>
              </a:lnSpc>
              <a:buFont typeface="Arial" panose="020B0604020202020204" pitchFamily="34" charset="0"/>
              <a:buChar char="•"/>
            </a:pPr>
            <a:r>
              <a:rPr lang="es-ES" sz="2000" dirty="0" err="1">
                <a:latin typeface="+mn-lt"/>
              </a:rPr>
              <a:t>But</a:t>
            </a:r>
            <a:r>
              <a:rPr lang="es-ES" sz="2000" dirty="0">
                <a:latin typeface="+mn-lt"/>
              </a:rPr>
              <a:t> prognosis can </a:t>
            </a:r>
            <a:r>
              <a:rPr lang="es-ES" sz="2000" dirty="0" err="1">
                <a:latin typeface="+mn-lt"/>
              </a:rPr>
              <a:t>vary</a:t>
            </a:r>
            <a:r>
              <a:rPr lang="es-ES" sz="2000" dirty="0">
                <a:latin typeface="+mn-lt"/>
              </a:rPr>
              <a:t> </a:t>
            </a:r>
            <a:r>
              <a:rPr lang="es-ES" sz="2000" dirty="0" err="1">
                <a:latin typeface="+mn-lt"/>
              </a:rPr>
              <a:t>between</a:t>
            </a:r>
            <a:r>
              <a:rPr lang="es-ES" sz="2000" dirty="0">
                <a:latin typeface="+mn-lt"/>
              </a:rPr>
              <a:t> </a:t>
            </a:r>
            <a:r>
              <a:rPr lang="es-ES" sz="2000" dirty="0" err="1">
                <a:latin typeface="+mn-lt"/>
              </a:rPr>
              <a:t>diferent</a:t>
            </a:r>
            <a:r>
              <a:rPr lang="es-ES" sz="2000" dirty="0">
                <a:latin typeface="+mn-lt"/>
              </a:rPr>
              <a:t> </a:t>
            </a:r>
            <a:r>
              <a:rPr lang="es-ES" sz="2000" dirty="0" err="1">
                <a:latin typeface="+mn-lt"/>
              </a:rPr>
              <a:t>etiologies</a:t>
            </a:r>
            <a:endParaRPr lang="es-ES" sz="2000" dirty="0">
              <a:latin typeface="+mn-lt"/>
            </a:endParaRPr>
          </a:p>
          <a:p>
            <a:pPr marL="342900" indent="-342900">
              <a:lnSpc>
                <a:spcPct val="150000"/>
              </a:lnSpc>
              <a:buFont typeface="Arial" panose="020B0604020202020204" pitchFamily="34" charset="0"/>
              <a:buChar char="•"/>
            </a:pPr>
            <a:r>
              <a:rPr lang="es-ES" sz="2000" dirty="0" err="1">
                <a:latin typeface="+mn-lt"/>
              </a:rPr>
              <a:t>Monotherapy</a:t>
            </a:r>
            <a:r>
              <a:rPr lang="es-ES" sz="2000" dirty="0">
                <a:latin typeface="+mn-lt"/>
              </a:rPr>
              <a:t>/</a:t>
            </a:r>
            <a:r>
              <a:rPr lang="es-ES" sz="2000" dirty="0" err="1">
                <a:latin typeface="+mn-lt"/>
              </a:rPr>
              <a:t>Double</a:t>
            </a:r>
            <a:r>
              <a:rPr lang="es-ES" sz="2000" dirty="0">
                <a:latin typeface="+mn-lt"/>
              </a:rPr>
              <a:t> </a:t>
            </a:r>
            <a:r>
              <a:rPr lang="es-ES" sz="2000" dirty="0" err="1">
                <a:latin typeface="+mn-lt"/>
              </a:rPr>
              <a:t>therapy</a:t>
            </a:r>
            <a:r>
              <a:rPr lang="es-ES" sz="2000" dirty="0">
                <a:latin typeface="+mn-lt"/>
              </a:rPr>
              <a:t> 66.6%/27.1%</a:t>
            </a:r>
          </a:p>
          <a:p>
            <a:pPr marL="342900" indent="-342900">
              <a:lnSpc>
                <a:spcPct val="150000"/>
              </a:lnSpc>
              <a:buFont typeface="Arial" panose="020B0604020202020204" pitchFamily="34" charset="0"/>
              <a:buChar char="•"/>
            </a:pPr>
            <a:r>
              <a:rPr lang="es-ES" sz="2000" dirty="0" err="1">
                <a:latin typeface="+mn-lt"/>
              </a:rPr>
              <a:t>Improvement</a:t>
            </a:r>
            <a:r>
              <a:rPr lang="es-ES" sz="2000" dirty="0">
                <a:latin typeface="+mn-lt"/>
              </a:rPr>
              <a:t> in 6MWT </a:t>
            </a:r>
            <a:r>
              <a:rPr lang="es-ES" sz="2000" dirty="0" err="1">
                <a:latin typeface="+mn-lt"/>
              </a:rPr>
              <a:t>had</a:t>
            </a:r>
            <a:r>
              <a:rPr lang="es-ES" sz="2000" dirty="0">
                <a:latin typeface="+mn-lt"/>
              </a:rPr>
              <a:t> </a:t>
            </a:r>
            <a:r>
              <a:rPr lang="es-ES" sz="2000" dirty="0" err="1">
                <a:latin typeface="+mn-lt"/>
              </a:rPr>
              <a:t>considerably</a:t>
            </a:r>
            <a:r>
              <a:rPr lang="es-ES" sz="2000" dirty="0">
                <a:latin typeface="+mn-lt"/>
              </a:rPr>
              <a:t> </a:t>
            </a:r>
            <a:r>
              <a:rPr lang="es-ES" sz="2000" dirty="0" err="1">
                <a:latin typeface="+mn-lt"/>
              </a:rPr>
              <a:t>less</a:t>
            </a:r>
            <a:r>
              <a:rPr lang="es-ES" sz="2000" dirty="0">
                <a:latin typeface="+mn-lt"/>
              </a:rPr>
              <a:t> </a:t>
            </a:r>
            <a:r>
              <a:rPr lang="es-ES" sz="2000" dirty="0" err="1">
                <a:latin typeface="+mn-lt"/>
              </a:rPr>
              <a:t>predictive</a:t>
            </a:r>
            <a:r>
              <a:rPr lang="es-ES" sz="2000" dirty="0">
                <a:latin typeface="+mn-lt"/>
              </a:rPr>
              <a:t> </a:t>
            </a:r>
            <a:r>
              <a:rPr lang="es-ES" sz="2000" dirty="0" err="1">
                <a:latin typeface="+mn-lt"/>
              </a:rPr>
              <a:t>value</a:t>
            </a:r>
            <a:r>
              <a:rPr lang="es-ES" sz="2000" dirty="0">
                <a:latin typeface="+mn-lt"/>
              </a:rPr>
              <a:t> </a:t>
            </a:r>
            <a:r>
              <a:rPr lang="es-ES" sz="2000" dirty="0" err="1">
                <a:latin typeface="+mn-lt"/>
              </a:rPr>
              <a:t>on</a:t>
            </a:r>
            <a:r>
              <a:rPr lang="es-ES" sz="2000" dirty="0">
                <a:latin typeface="+mn-lt"/>
              </a:rPr>
              <a:t> </a:t>
            </a:r>
            <a:r>
              <a:rPr lang="es-ES" sz="2000" dirty="0" err="1">
                <a:latin typeface="+mn-lt"/>
              </a:rPr>
              <a:t>mortality</a:t>
            </a:r>
            <a:r>
              <a:rPr lang="es-ES" sz="2000" dirty="0">
                <a:latin typeface="+mn-lt"/>
              </a:rPr>
              <a:t> and </a:t>
            </a:r>
            <a:r>
              <a:rPr lang="es-ES" sz="2000" dirty="0" err="1">
                <a:latin typeface="+mn-lt"/>
              </a:rPr>
              <a:t>survival</a:t>
            </a:r>
            <a:r>
              <a:rPr lang="es-ES" sz="2000" dirty="0">
                <a:latin typeface="+mn-lt"/>
              </a:rPr>
              <a:t> </a:t>
            </a:r>
            <a:r>
              <a:rPr lang="es-ES" sz="2000" dirty="0" err="1">
                <a:latin typeface="+mn-lt"/>
              </a:rPr>
              <a:t>than</a:t>
            </a:r>
            <a:r>
              <a:rPr lang="es-ES" sz="2000" dirty="0">
                <a:latin typeface="+mn-lt"/>
              </a:rPr>
              <a:t> </a:t>
            </a:r>
            <a:r>
              <a:rPr lang="es-ES" sz="2000" dirty="0" err="1">
                <a:latin typeface="+mn-lt"/>
              </a:rPr>
              <a:t>deterioration</a:t>
            </a:r>
            <a:endParaRPr lang="es-ES" sz="2000" dirty="0">
              <a:latin typeface="+mn-lt"/>
            </a:endParaRPr>
          </a:p>
          <a:p>
            <a:pPr marL="342900" indent="-342900">
              <a:lnSpc>
                <a:spcPct val="150000"/>
              </a:lnSpc>
              <a:buFont typeface="Arial" panose="020B0604020202020204" pitchFamily="34" charset="0"/>
              <a:buChar char="•"/>
            </a:pPr>
            <a:r>
              <a:rPr lang="es-ES" sz="2000" dirty="0" err="1">
                <a:latin typeface="+mn-lt"/>
              </a:rPr>
              <a:t>Adding</a:t>
            </a:r>
            <a:r>
              <a:rPr lang="es-ES" sz="2000" dirty="0">
                <a:latin typeface="+mn-lt"/>
              </a:rPr>
              <a:t> SaO2 </a:t>
            </a:r>
            <a:r>
              <a:rPr lang="es-ES" sz="2000" dirty="0" err="1">
                <a:latin typeface="+mn-lt"/>
              </a:rPr>
              <a:t>measured</a:t>
            </a:r>
            <a:r>
              <a:rPr lang="es-ES" sz="2000" dirty="0">
                <a:latin typeface="+mn-lt"/>
              </a:rPr>
              <a:t> </a:t>
            </a:r>
            <a:r>
              <a:rPr lang="es-ES" sz="2000" dirty="0" err="1">
                <a:latin typeface="+mn-lt"/>
              </a:rPr>
              <a:t>by</a:t>
            </a:r>
            <a:r>
              <a:rPr lang="es-ES" sz="2000" dirty="0">
                <a:latin typeface="+mn-lt"/>
              </a:rPr>
              <a:t> pulse </a:t>
            </a:r>
            <a:r>
              <a:rPr lang="es-ES" sz="2000" dirty="0" err="1">
                <a:latin typeface="+mn-lt"/>
              </a:rPr>
              <a:t>oximetry</a:t>
            </a:r>
            <a:r>
              <a:rPr lang="es-ES" sz="2000" dirty="0">
                <a:latin typeface="+mn-lt"/>
              </a:rPr>
              <a:t> and </a:t>
            </a:r>
            <a:r>
              <a:rPr lang="es-ES" sz="2000" dirty="0" err="1">
                <a:latin typeface="+mn-lt"/>
              </a:rPr>
              <a:t>heart</a:t>
            </a:r>
            <a:r>
              <a:rPr lang="es-ES" sz="2000" dirty="0">
                <a:latin typeface="+mn-lt"/>
              </a:rPr>
              <a:t> </a:t>
            </a:r>
            <a:r>
              <a:rPr lang="es-ES" sz="2000" dirty="0" err="1">
                <a:latin typeface="+mn-lt"/>
              </a:rPr>
              <a:t>rate</a:t>
            </a:r>
            <a:r>
              <a:rPr lang="es-ES" sz="2000" dirty="0">
                <a:latin typeface="+mn-lt"/>
              </a:rPr>
              <a:t> responses </a:t>
            </a:r>
            <a:r>
              <a:rPr lang="es-ES" sz="2000" dirty="0" err="1">
                <a:latin typeface="+mn-lt"/>
              </a:rPr>
              <a:t>may</a:t>
            </a:r>
            <a:r>
              <a:rPr lang="es-ES" sz="2000" dirty="0">
                <a:latin typeface="+mn-lt"/>
              </a:rPr>
              <a:t> </a:t>
            </a:r>
            <a:r>
              <a:rPr lang="es-ES" sz="2000" dirty="0" err="1">
                <a:latin typeface="+mn-lt"/>
              </a:rPr>
              <a:t>improve</a:t>
            </a:r>
            <a:r>
              <a:rPr lang="es-ES" sz="2000" dirty="0">
                <a:latin typeface="+mn-lt"/>
              </a:rPr>
              <a:t> </a:t>
            </a:r>
            <a:r>
              <a:rPr lang="es-ES" sz="2000" dirty="0" err="1">
                <a:latin typeface="+mn-lt"/>
              </a:rPr>
              <a:t>prognostic</a:t>
            </a:r>
            <a:r>
              <a:rPr lang="es-ES" sz="2000" dirty="0">
                <a:latin typeface="+mn-lt"/>
              </a:rPr>
              <a:t> </a:t>
            </a:r>
            <a:r>
              <a:rPr lang="es-ES" sz="2000" dirty="0" err="1">
                <a:latin typeface="+mn-lt"/>
              </a:rPr>
              <a:t>relevance</a:t>
            </a:r>
            <a:endParaRPr lang="es-ES" sz="2000" dirty="0">
              <a:latin typeface="+mn-lt"/>
            </a:endParaRPr>
          </a:p>
        </p:txBody>
      </p:sp>
      <p:sp>
        <p:nvSpPr>
          <p:cNvPr id="5" name="CuadroTexto 4">
            <a:extLst>
              <a:ext uri="{FF2B5EF4-FFF2-40B4-BE49-F238E27FC236}">
                <a16:creationId xmlns:a16="http://schemas.microsoft.com/office/drawing/2014/main" id="{AA758FCC-AFC6-9B40-B128-85D0E2E7F802}"/>
              </a:ext>
            </a:extLst>
          </p:cNvPr>
          <p:cNvSpPr txBox="1"/>
          <p:nvPr/>
        </p:nvSpPr>
        <p:spPr>
          <a:xfrm>
            <a:off x="911424" y="6304315"/>
            <a:ext cx="6958739" cy="400110"/>
          </a:xfrm>
          <a:prstGeom prst="rect">
            <a:avLst/>
          </a:prstGeom>
          <a:noFill/>
        </p:spPr>
        <p:txBody>
          <a:bodyPr wrap="square" rtlCol="0">
            <a:spAutoFit/>
          </a:bodyPr>
          <a:lstStyle/>
          <a:p>
            <a:r>
              <a:rPr lang="es-ES" sz="1000" dirty="0" err="1">
                <a:solidFill>
                  <a:schemeClr val="tx1">
                    <a:lumMod val="50000"/>
                    <a:lumOff val="50000"/>
                  </a:schemeClr>
                </a:solidFill>
              </a:rPr>
              <a:t>Humbert</a:t>
            </a:r>
            <a:r>
              <a:rPr lang="es-ES" sz="1000" dirty="0">
                <a:solidFill>
                  <a:schemeClr val="tx1">
                    <a:lumMod val="50000"/>
                    <a:lumOff val="50000"/>
                  </a:schemeClr>
                </a:solidFill>
              </a:rPr>
              <a:t> M et al. </a:t>
            </a:r>
            <a:r>
              <a:rPr lang="es-ES" sz="1000" dirty="0" err="1">
                <a:solidFill>
                  <a:schemeClr val="tx1">
                    <a:lumMod val="50000"/>
                    <a:lumOff val="50000"/>
                  </a:schemeClr>
                </a:solidFill>
              </a:rPr>
              <a:t>Eur</a:t>
            </a:r>
            <a:r>
              <a:rPr lang="es-ES" sz="1000" dirty="0">
                <a:solidFill>
                  <a:schemeClr val="tx1">
                    <a:lumMod val="50000"/>
                    <a:lumOff val="50000"/>
                  </a:schemeClr>
                </a:solidFill>
              </a:rPr>
              <a:t> </a:t>
            </a:r>
            <a:r>
              <a:rPr lang="es-ES" sz="1000" dirty="0" err="1">
                <a:solidFill>
                  <a:schemeClr val="tx1">
                    <a:lumMod val="50000"/>
                    <a:lumOff val="50000"/>
                  </a:schemeClr>
                </a:solidFill>
              </a:rPr>
              <a:t>Heart</a:t>
            </a:r>
            <a:r>
              <a:rPr lang="es-ES" sz="1000" dirty="0">
                <a:solidFill>
                  <a:schemeClr val="tx1">
                    <a:lumMod val="50000"/>
                    <a:lumOff val="50000"/>
                  </a:schemeClr>
                </a:solidFill>
              </a:rPr>
              <a:t> J. 2022 Oct 11;43(38):3618-3731.</a:t>
            </a:r>
          </a:p>
          <a:p>
            <a:r>
              <a:rPr lang="es-ES" sz="1000" dirty="0" err="1">
                <a:solidFill>
                  <a:schemeClr val="tx1">
                    <a:lumMod val="50000"/>
                    <a:lumOff val="50000"/>
                  </a:schemeClr>
                </a:solidFill>
              </a:rPr>
              <a:t>Zelniker</a:t>
            </a:r>
            <a:r>
              <a:rPr lang="es-ES" sz="1000" dirty="0">
                <a:solidFill>
                  <a:schemeClr val="tx1">
                    <a:lumMod val="50000"/>
                    <a:lumOff val="50000"/>
                  </a:schemeClr>
                </a:solidFill>
              </a:rPr>
              <a:t> TA et al. </a:t>
            </a:r>
            <a:r>
              <a:rPr lang="es-ES" sz="1000" dirty="0" err="1">
                <a:solidFill>
                  <a:schemeClr val="tx1">
                    <a:lumMod val="50000"/>
                    <a:lumOff val="50000"/>
                  </a:schemeClr>
                </a:solidFill>
              </a:rPr>
              <a:t>Clin</a:t>
            </a:r>
            <a:r>
              <a:rPr lang="es-ES" sz="1000" dirty="0">
                <a:solidFill>
                  <a:schemeClr val="tx1">
                    <a:lumMod val="50000"/>
                    <a:lumOff val="50000"/>
                  </a:schemeClr>
                </a:solidFill>
              </a:rPr>
              <a:t> Res </a:t>
            </a:r>
            <a:r>
              <a:rPr lang="es-ES" sz="1000" dirty="0" err="1">
                <a:solidFill>
                  <a:schemeClr val="tx1">
                    <a:lumMod val="50000"/>
                    <a:lumOff val="50000"/>
                  </a:schemeClr>
                </a:solidFill>
              </a:rPr>
              <a:t>Cardiol</a:t>
            </a:r>
            <a:r>
              <a:rPr lang="es-ES" sz="1000" dirty="0">
                <a:solidFill>
                  <a:schemeClr val="tx1">
                    <a:lumMod val="50000"/>
                    <a:lumOff val="50000"/>
                  </a:schemeClr>
                </a:solidFill>
              </a:rPr>
              <a:t>. 2018 Jun;107(6):460-470</a:t>
            </a:r>
          </a:p>
        </p:txBody>
      </p:sp>
    </p:spTree>
    <p:extLst>
      <p:ext uri="{BB962C8B-B14F-4D97-AF65-F5344CB8AC3E}">
        <p14:creationId xmlns:p14="http://schemas.microsoft.com/office/powerpoint/2010/main" val="2286055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D6254-A718-CE48-B283-708D085F4CBA}"/>
              </a:ext>
            </a:extLst>
          </p:cNvPr>
          <p:cNvSpPr>
            <a:spLocks noGrp="1"/>
          </p:cNvSpPr>
          <p:nvPr>
            <p:ph type="title"/>
          </p:nvPr>
        </p:nvSpPr>
        <p:spPr/>
        <p:txBody>
          <a:bodyPr>
            <a:normAutofit/>
          </a:bodyPr>
          <a:lstStyle/>
          <a:p>
            <a:r>
              <a:rPr lang="en-IE" sz="5400" dirty="0">
                <a:solidFill>
                  <a:srgbClr val="0A6B6B"/>
                </a:solidFill>
                <a:ea typeface="Verdana" panose="020B0604030504040204" pitchFamily="34" charset="0"/>
              </a:rPr>
              <a:t>First follow up visit</a:t>
            </a:r>
            <a:endParaRPr lang="es-ES" sz="5400" dirty="0"/>
          </a:p>
        </p:txBody>
      </p:sp>
      <p:pic>
        <p:nvPicPr>
          <p:cNvPr id="4" name="Imagen 3">
            <a:extLst>
              <a:ext uri="{FF2B5EF4-FFF2-40B4-BE49-F238E27FC236}">
                <a16:creationId xmlns:a16="http://schemas.microsoft.com/office/drawing/2014/main" id="{E84B93F1-9753-644B-84E2-F75D03EEE6EE}"/>
              </a:ext>
            </a:extLst>
          </p:cNvPr>
          <p:cNvPicPr>
            <a:picLocks noChangeAspect="1"/>
          </p:cNvPicPr>
          <p:nvPr/>
        </p:nvPicPr>
        <p:blipFill>
          <a:blip r:embed="rId2"/>
          <a:stretch>
            <a:fillRect/>
          </a:stretch>
        </p:blipFill>
        <p:spPr>
          <a:xfrm>
            <a:off x="748281" y="1362374"/>
            <a:ext cx="9836150" cy="3906938"/>
          </a:xfrm>
          <a:prstGeom prst="rect">
            <a:avLst/>
          </a:prstGeom>
        </p:spPr>
      </p:pic>
      <p:sp>
        <p:nvSpPr>
          <p:cNvPr id="5" name="Text Placeholder 11">
            <a:extLst>
              <a:ext uri="{FF2B5EF4-FFF2-40B4-BE49-F238E27FC236}">
                <a16:creationId xmlns:a16="http://schemas.microsoft.com/office/drawing/2014/main" id="{F373318F-5A29-584B-AE42-93365A94AD8D}"/>
              </a:ext>
            </a:extLst>
          </p:cNvPr>
          <p:cNvSpPr txBox="1">
            <a:spLocks/>
          </p:cNvSpPr>
          <p:nvPr/>
        </p:nvSpPr>
        <p:spPr>
          <a:xfrm>
            <a:off x="520098" y="6353286"/>
            <a:ext cx="9300984" cy="316512"/>
          </a:xfrm>
          <a:prstGeom prst="rect">
            <a:avLst/>
          </a:prstGeom>
        </p:spPr>
        <p:txBody>
          <a:bodyPr/>
          <a:lstStyle>
            <a:lvl1pPr marL="0" indent="0" algn="l" defTabSz="1219170" rtl="0" eaLnBrk="1" latinLnBrk="0" hangingPunct="1">
              <a:lnSpc>
                <a:spcPct val="100000"/>
              </a:lnSpc>
              <a:spcBef>
                <a:spcPts val="0"/>
              </a:spcBef>
              <a:spcAft>
                <a:spcPts val="800"/>
              </a:spcAft>
              <a:buFont typeface="Arial" panose="020B0604020202020204" pitchFamily="34" charset="0"/>
              <a:buNone/>
              <a:defRPr sz="1867"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1067"/>
              </a:spcAft>
              <a:buFont typeface="Wingdings" panose="05000000000000000000" pitchFamily="2" charset="2"/>
              <a:buNone/>
              <a:defRPr sz="1867" kern="1200">
                <a:solidFill>
                  <a:schemeClr val="tx1"/>
                </a:solidFill>
                <a:latin typeface="+mn-lt"/>
                <a:ea typeface="+mn-ea"/>
                <a:cs typeface="+mn-cs"/>
              </a:defRPr>
            </a:lvl2pPr>
            <a:lvl3pPr marL="241294" indent="-241294" algn="l" defTabSz="1219170" rtl="0" eaLnBrk="1" latinLnBrk="0" hangingPunct="1">
              <a:lnSpc>
                <a:spcPct val="100000"/>
              </a:lnSpc>
              <a:spcBef>
                <a:spcPts val="0"/>
              </a:spcBef>
              <a:spcAft>
                <a:spcPts val="1067"/>
              </a:spcAft>
              <a:buFont typeface="Wingdings" panose="05000000000000000000" pitchFamily="2" charset="2"/>
              <a:buChar char="§"/>
              <a:defRPr sz="1867" kern="1200">
                <a:solidFill>
                  <a:schemeClr val="tx1"/>
                </a:solidFill>
                <a:latin typeface="+mn-lt"/>
                <a:ea typeface="+mn-ea"/>
                <a:cs typeface="+mn-cs"/>
              </a:defRPr>
            </a:lvl3pPr>
            <a:lvl4pPr marL="479988" indent="-241294" algn="l" defTabSz="1219170" rtl="0" eaLnBrk="1" latinLnBrk="0" hangingPunct="1">
              <a:lnSpc>
                <a:spcPct val="100000"/>
              </a:lnSpc>
              <a:spcBef>
                <a:spcPts val="0"/>
              </a:spcBef>
              <a:spcAft>
                <a:spcPts val="1067"/>
              </a:spcAft>
              <a:buFont typeface="Symbol" panose="05050102010706020507" pitchFamily="18" charset="2"/>
              <a:buChar char="-"/>
              <a:defRPr sz="1867" kern="1200">
                <a:solidFill>
                  <a:schemeClr val="tx1"/>
                </a:solidFill>
                <a:latin typeface="+mn-lt"/>
                <a:ea typeface="+mn-ea"/>
                <a:cs typeface="+mn-cs"/>
              </a:defRPr>
            </a:lvl4pPr>
            <a:lvl5pPr marL="719982" indent="-241294" algn="l" defTabSz="1219170" rtl="0" eaLnBrk="1" latinLnBrk="0" hangingPunct="1">
              <a:lnSpc>
                <a:spcPct val="100000"/>
              </a:lnSpc>
              <a:spcBef>
                <a:spcPts val="0"/>
              </a:spcBef>
              <a:spcAft>
                <a:spcPts val="1067"/>
              </a:spcAft>
              <a:buFont typeface="Arial" panose="020B0604020202020204" pitchFamily="34" charset="0"/>
              <a:buChar char="&gt;"/>
              <a:defRPr sz="1867" kern="1200">
                <a:solidFill>
                  <a:schemeClr val="tx1"/>
                </a:solidFill>
                <a:latin typeface="+mn-lt"/>
                <a:ea typeface="+mn-ea"/>
                <a:cs typeface="+mn-cs"/>
              </a:defRPr>
            </a:lvl5pPr>
            <a:lvl6pPr marL="958827" indent="-237061"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6pPr>
            <a:lvl7pPr marL="1195887" indent="-237061"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7pPr>
            <a:lvl8pPr marL="1432948" indent="-237061"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8pPr>
            <a:lvl9pPr marL="1672125" indent="-239178"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err="1">
                <a:ln>
                  <a:noFill/>
                </a:ln>
                <a:solidFill>
                  <a:schemeClr val="tx1">
                    <a:lumMod val="65000"/>
                    <a:lumOff val="35000"/>
                  </a:schemeClr>
                </a:solidFill>
                <a:effectLst/>
                <a:uLnTx/>
                <a:uFillTx/>
                <a:latin typeface="Calibri"/>
                <a:ea typeface="ヒラギノ角ゴ ProN W3"/>
              </a:rPr>
              <a:t>Kylhammar</a:t>
            </a:r>
            <a:r>
              <a:rPr kumimoji="0" lang="fr-FR" sz="1200" b="0" i="0" u="none" strike="noStrike" kern="1200" cap="none" spc="0" normalizeH="0" baseline="0" noProof="0" dirty="0">
                <a:ln>
                  <a:noFill/>
                </a:ln>
                <a:solidFill>
                  <a:schemeClr val="tx1">
                    <a:lumMod val="65000"/>
                    <a:lumOff val="35000"/>
                  </a:schemeClr>
                </a:solidFill>
                <a:effectLst/>
                <a:uLnTx/>
                <a:uFillTx/>
                <a:latin typeface="Calibri"/>
                <a:ea typeface="ヒラギノ角ゴ ProN W3"/>
              </a:rPr>
              <a:t> D, </a:t>
            </a:r>
            <a:r>
              <a:rPr kumimoji="0" lang="fr-FR" sz="1200" b="0" i="1" u="none" strike="noStrike" kern="1200" cap="none" spc="0" normalizeH="0" baseline="0" noProof="0" dirty="0">
                <a:ln>
                  <a:noFill/>
                </a:ln>
                <a:solidFill>
                  <a:schemeClr val="tx1">
                    <a:lumMod val="65000"/>
                    <a:lumOff val="35000"/>
                  </a:schemeClr>
                </a:solidFill>
                <a:effectLst/>
                <a:uLnTx/>
                <a:uFillTx/>
                <a:latin typeface="Calibri"/>
                <a:ea typeface="ヒラギノ角ゴ ProN W3"/>
              </a:rPr>
              <a:t>et al. </a:t>
            </a:r>
            <a:r>
              <a:rPr kumimoji="0" lang="fr-FR" sz="1200" b="0" i="1" u="none" strike="noStrike" kern="1200" cap="none" spc="0" normalizeH="0" baseline="0" noProof="0" dirty="0" err="1">
                <a:ln>
                  <a:noFill/>
                </a:ln>
                <a:solidFill>
                  <a:schemeClr val="tx1">
                    <a:lumMod val="65000"/>
                    <a:lumOff val="35000"/>
                  </a:schemeClr>
                </a:solidFill>
                <a:effectLst/>
                <a:uLnTx/>
                <a:uFillTx/>
                <a:latin typeface="Calibri"/>
                <a:ea typeface="ヒラギノ角ゴ ProN W3"/>
              </a:rPr>
              <a:t>Eur</a:t>
            </a:r>
            <a:r>
              <a:rPr kumimoji="0" lang="fr-FR" sz="1200" b="0" i="1" u="none" strike="noStrike" kern="1200" cap="none" spc="0" normalizeH="0" baseline="0" noProof="0" dirty="0">
                <a:ln>
                  <a:noFill/>
                </a:ln>
                <a:solidFill>
                  <a:schemeClr val="tx1">
                    <a:lumMod val="65000"/>
                    <a:lumOff val="35000"/>
                  </a:schemeClr>
                </a:solidFill>
                <a:effectLst/>
                <a:uLnTx/>
                <a:uFillTx/>
                <a:latin typeface="Calibri"/>
                <a:ea typeface="ヒラギノ角ゴ ProN W3"/>
              </a:rPr>
              <a:t> </a:t>
            </a:r>
            <a:r>
              <a:rPr kumimoji="0" lang="fr-FR" sz="1200" b="0" i="1" u="none" strike="noStrike" kern="1200" cap="none" spc="0" normalizeH="0" baseline="0" noProof="0" dirty="0" err="1">
                <a:ln>
                  <a:noFill/>
                </a:ln>
                <a:solidFill>
                  <a:schemeClr val="tx1">
                    <a:lumMod val="65000"/>
                    <a:lumOff val="35000"/>
                  </a:schemeClr>
                </a:solidFill>
                <a:effectLst/>
                <a:uLnTx/>
                <a:uFillTx/>
                <a:latin typeface="Calibri"/>
                <a:ea typeface="ヒラギノ角ゴ ProN W3"/>
              </a:rPr>
              <a:t>Heart</a:t>
            </a:r>
            <a:r>
              <a:rPr kumimoji="0" lang="fr-FR" sz="1200" b="0" i="1" u="none" strike="noStrike" kern="1200" cap="none" spc="0" normalizeH="0" baseline="0" noProof="0" dirty="0">
                <a:ln>
                  <a:noFill/>
                </a:ln>
                <a:solidFill>
                  <a:schemeClr val="tx1">
                    <a:lumMod val="65000"/>
                    <a:lumOff val="35000"/>
                  </a:schemeClr>
                </a:solidFill>
                <a:effectLst/>
                <a:uLnTx/>
                <a:uFillTx/>
                <a:latin typeface="Calibri"/>
                <a:ea typeface="ヒラギノ角ゴ ProN W3"/>
              </a:rPr>
              <a:t> J </a:t>
            </a:r>
            <a:r>
              <a:rPr kumimoji="0" lang="fr-FR" sz="1200" b="0" i="0" u="none" strike="noStrike" kern="1200" cap="none" spc="0" normalizeH="0" baseline="0" noProof="0" dirty="0">
                <a:ln>
                  <a:noFill/>
                </a:ln>
                <a:solidFill>
                  <a:schemeClr val="tx1">
                    <a:lumMod val="65000"/>
                    <a:lumOff val="35000"/>
                  </a:schemeClr>
                </a:solidFill>
                <a:effectLst/>
                <a:uLnTx/>
                <a:uFillTx/>
                <a:latin typeface="Calibri"/>
                <a:ea typeface="ヒラギノ角ゴ ProN W3"/>
              </a:rPr>
              <a:t>2018; 39:4175-81:</a:t>
            </a:r>
          </a:p>
        </p:txBody>
      </p:sp>
      <p:sp>
        <p:nvSpPr>
          <p:cNvPr id="6" name="Content Placeholder 69">
            <a:extLst>
              <a:ext uri="{FF2B5EF4-FFF2-40B4-BE49-F238E27FC236}">
                <a16:creationId xmlns:a16="http://schemas.microsoft.com/office/drawing/2014/main" id="{60CB29C9-D433-994E-87B6-B2B8E56A67BC}"/>
              </a:ext>
            </a:extLst>
          </p:cNvPr>
          <p:cNvSpPr txBox="1">
            <a:spLocks/>
          </p:cNvSpPr>
          <p:nvPr/>
        </p:nvSpPr>
        <p:spPr>
          <a:xfrm>
            <a:off x="748281" y="5318403"/>
            <a:ext cx="10081120" cy="640304"/>
          </a:xfrm>
          <a:prstGeom prst="rect">
            <a:avLst/>
          </a:prstGeom>
          <a:noFill/>
        </p:spPr>
        <p:txBody>
          <a:bodyPr anchor="t">
            <a:normAutofit/>
          </a:bodyPr>
          <a:lstStyle>
            <a:lvl1pPr marL="0" indent="0" algn="l" defTabSz="1219170" rtl="0" eaLnBrk="1" latinLnBrk="0" hangingPunct="1">
              <a:lnSpc>
                <a:spcPct val="100000"/>
              </a:lnSpc>
              <a:spcBef>
                <a:spcPts val="0"/>
              </a:spcBef>
              <a:spcAft>
                <a:spcPts val="800"/>
              </a:spcAft>
              <a:buFont typeface="Arial" panose="020B0604020202020204" pitchFamily="34" charset="0"/>
              <a:buNone/>
              <a:defRPr sz="1867"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1067"/>
              </a:spcAft>
              <a:buFont typeface="Wingdings" panose="05000000000000000000" pitchFamily="2" charset="2"/>
              <a:buNone/>
              <a:defRPr sz="1867" kern="1200">
                <a:solidFill>
                  <a:schemeClr val="tx1"/>
                </a:solidFill>
                <a:latin typeface="+mn-lt"/>
                <a:ea typeface="+mn-ea"/>
                <a:cs typeface="+mn-cs"/>
              </a:defRPr>
            </a:lvl2pPr>
            <a:lvl3pPr marL="241294" indent="-241294" algn="l" defTabSz="1219170" rtl="0" eaLnBrk="1" latinLnBrk="0" hangingPunct="1">
              <a:lnSpc>
                <a:spcPct val="100000"/>
              </a:lnSpc>
              <a:spcBef>
                <a:spcPts val="0"/>
              </a:spcBef>
              <a:spcAft>
                <a:spcPts val="1067"/>
              </a:spcAft>
              <a:buFont typeface="Wingdings" panose="05000000000000000000" pitchFamily="2" charset="2"/>
              <a:buChar char="§"/>
              <a:defRPr sz="1867" kern="1200">
                <a:solidFill>
                  <a:schemeClr val="tx1"/>
                </a:solidFill>
                <a:latin typeface="+mn-lt"/>
                <a:ea typeface="+mn-ea"/>
                <a:cs typeface="+mn-cs"/>
              </a:defRPr>
            </a:lvl3pPr>
            <a:lvl4pPr marL="479988" indent="-241294" algn="l" defTabSz="1219170" rtl="0" eaLnBrk="1" latinLnBrk="0" hangingPunct="1">
              <a:lnSpc>
                <a:spcPct val="100000"/>
              </a:lnSpc>
              <a:spcBef>
                <a:spcPts val="0"/>
              </a:spcBef>
              <a:spcAft>
                <a:spcPts val="1067"/>
              </a:spcAft>
              <a:buFont typeface="Symbol" panose="05050102010706020507" pitchFamily="18" charset="2"/>
              <a:buChar char="-"/>
              <a:defRPr sz="1867" kern="1200">
                <a:solidFill>
                  <a:schemeClr val="tx1"/>
                </a:solidFill>
                <a:latin typeface="+mn-lt"/>
                <a:ea typeface="+mn-ea"/>
                <a:cs typeface="+mn-cs"/>
              </a:defRPr>
            </a:lvl4pPr>
            <a:lvl5pPr marL="719982" indent="-241294" algn="l" defTabSz="1219170" rtl="0" eaLnBrk="1" latinLnBrk="0" hangingPunct="1">
              <a:lnSpc>
                <a:spcPct val="100000"/>
              </a:lnSpc>
              <a:spcBef>
                <a:spcPts val="0"/>
              </a:spcBef>
              <a:spcAft>
                <a:spcPts val="1067"/>
              </a:spcAft>
              <a:buFont typeface="Arial" panose="020B0604020202020204" pitchFamily="34" charset="0"/>
              <a:buChar char="&gt;"/>
              <a:defRPr sz="1867" kern="1200">
                <a:solidFill>
                  <a:schemeClr val="tx1"/>
                </a:solidFill>
                <a:latin typeface="+mn-lt"/>
                <a:ea typeface="+mn-ea"/>
                <a:cs typeface="+mn-cs"/>
              </a:defRPr>
            </a:lvl5pPr>
            <a:lvl6pPr marL="958827" indent="-237061"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6pPr>
            <a:lvl7pPr marL="1195887" indent="-237061"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7pPr>
            <a:lvl8pPr marL="1432948" indent="-237061"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8pPr>
            <a:lvl9pPr marL="1672125" indent="-239178" algn="l" defTabSz="1219170" rtl="0" eaLnBrk="1" latinLnBrk="0" hangingPunct="1">
              <a:lnSpc>
                <a:spcPct val="100000"/>
              </a:lnSpc>
              <a:spcBef>
                <a:spcPts val="0"/>
              </a:spcBef>
              <a:buFont typeface="Arial" panose="020B0604020202020204" pitchFamily="34" charset="0"/>
              <a:buChar char="&gt;"/>
              <a:defRPr sz="1867" kern="1200">
                <a:solidFill>
                  <a:schemeClr val="tx1"/>
                </a:solidFill>
                <a:latin typeface="+mn-lt"/>
                <a:ea typeface="+mn-ea"/>
                <a:cs typeface="+mn-cs"/>
              </a:defRPr>
            </a:lvl9pPr>
          </a:lstStyle>
          <a:p>
            <a:pPr marR="0" lvl="1" algn="just" defTabSz="1625519" rtl="0" eaLnBrk="1" fontAlgn="base" latinLnBrk="0" hangingPunct="1">
              <a:lnSpc>
                <a:spcPct val="100000"/>
              </a:lnSpc>
              <a:spcBef>
                <a:spcPts val="800"/>
              </a:spcBef>
              <a:spcAft>
                <a:spcPts val="800"/>
              </a:spcAft>
              <a:buClrTx/>
              <a:buSzTx/>
              <a:tabLst/>
              <a:defRPr/>
            </a:pPr>
            <a:r>
              <a:rPr kumimoji="0" lang="en-IE" sz="1600" b="0" i="0" u="none" strike="noStrike" kern="1200" cap="none" spc="0" normalizeH="0" baseline="0" noProof="0" dirty="0">
                <a:ln>
                  <a:noFill/>
                </a:ln>
                <a:solidFill>
                  <a:srgbClr val="000000"/>
                </a:solidFill>
                <a:effectLst/>
                <a:uLnTx/>
                <a:uFillTx/>
                <a:latin typeface="Calibri"/>
                <a:ea typeface="ヒラギノ角ゴ ProN W3"/>
              </a:rPr>
              <a:t>The first follow-up visit is the most important, because </a:t>
            </a:r>
            <a:r>
              <a:rPr lang="en-IE" sz="1600" dirty="0">
                <a:solidFill>
                  <a:srgbClr val="000000"/>
                </a:solidFill>
                <a:latin typeface="Calibri"/>
                <a:ea typeface="ヒラギノ角ゴ ProN W3"/>
              </a:rPr>
              <a:t>with that </a:t>
            </a:r>
            <a:r>
              <a:rPr kumimoji="0" lang="en-IE" sz="1600" b="0" i="0" u="none" strike="noStrike" kern="1200" cap="none" spc="0" normalizeH="0" baseline="0" noProof="0" dirty="0">
                <a:ln>
                  <a:noFill/>
                </a:ln>
                <a:solidFill>
                  <a:srgbClr val="000000"/>
                </a:solidFill>
                <a:effectLst/>
                <a:uLnTx/>
                <a:uFillTx/>
                <a:latin typeface="Calibri"/>
                <a:ea typeface="ヒラギノ角ゴ ProN W3"/>
              </a:rPr>
              <a:t>risk assessment</a:t>
            </a:r>
            <a:r>
              <a:rPr lang="en-IE" sz="1600" dirty="0">
                <a:solidFill>
                  <a:srgbClr val="000000"/>
                </a:solidFill>
                <a:latin typeface="Calibri"/>
                <a:ea typeface="ヒラギノ角ゴ ProN W3"/>
              </a:rPr>
              <a:t> </a:t>
            </a:r>
            <a:r>
              <a:rPr kumimoji="0" lang="en-IE" sz="1600" b="0" i="0" u="none" strike="noStrike" kern="1200" cap="none" spc="0" normalizeH="0" baseline="0" noProof="0" dirty="0">
                <a:ln>
                  <a:noFill/>
                </a:ln>
                <a:solidFill>
                  <a:srgbClr val="000000"/>
                </a:solidFill>
                <a:effectLst/>
                <a:uLnTx/>
                <a:uFillTx/>
                <a:latin typeface="Calibri"/>
                <a:ea typeface="ヒラギノ角ゴ ProN W3"/>
              </a:rPr>
              <a:t>we can determine if the patient is a </a:t>
            </a:r>
            <a:r>
              <a:rPr kumimoji="0" lang="en-IE" sz="1600" b="1" i="1" u="none" strike="noStrike" kern="1200" cap="none" spc="0" normalizeH="0" baseline="0" noProof="0" dirty="0">
                <a:ln>
                  <a:noFill/>
                </a:ln>
                <a:solidFill>
                  <a:srgbClr val="000000"/>
                </a:solidFill>
                <a:effectLst/>
                <a:uLnTx/>
                <a:uFillTx/>
                <a:latin typeface="Calibri"/>
                <a:ea typeface="ヒラギノ角ゴ ProN W3"/>
              </a:rPr>
              <a:t>responder</a:t>
            </a:r>
            <a:r>
              <a:rPr kumimoji="0" lang="en-IE" sz="1600" b="0" i="0" u="none" strike="noStrike" kern="1200" cap="none" spc="0" normalizeH="0" baseline="0" noProof="0" dirty="0">
                <a:ln>
                  <a:noFill/>
                </a:ln>
                <a:solidFill>
                  <a:srgbClr val="000000"/>
                </a:solidFill>
                <a:effectLst/>
                <a:uLnTx/>
                <a:uFillTx/>
                <a:latin typeface="Calibri"/>
                <a:ea typeface="ヒラギノ角ゴ ProN W3"/>
              </a:rPr>
              <a:t> and predict their likely long-term response to initial </a:t>
            </a:r>
            <a:r>
              <a:rPr kumimoji="0" lang="en-IE" sz="1600" b="1" i="1" u="none" strike="noStrike" kern="1200" cap="none" spc="0" normalizeH="0" baseline="0" noProof="0" dirty="0">
                <a:ln>
                  <a:noFill/>
                </a:ln>
                <a:solidFill>
                  <a:srgbClr val="000000"/>
                </a:solidFill>
                <a:effectLst/>
                <a:uLnTx/>
                <a:uFillTx/>
                <a:latin typeface="Calibri"/>
                <a:ea typeface="ヒラギノ角ゴ ProN W3"/>
              </a:rPr>
              <a:t>starting therapy </a:t>
            </a:r>
            <a:r>
              <a:rPr kumimoji="0" lang="en-IE" sz="1600" b="0" i="0" u="none" strike="noStrike" kern="1200" cap="none" spc="0" normalizeH="0" baseline="0" noProof="0" dirty="0">
                <a:ln>
                  <a:noFill/>
                </a:ln>
                <a:solidFill>
                  <a:srgbClr val="000000"/>
                </a:solidFill>
                <a:effectLst/>
                <a:uLnTx/>
                <a:uFillTx/>
                <a:latin typeface="Calibri"/>
                <a:ea typeface="ヒラギノ角ゴ ProN W3"/>
              </a:rPr>
              <a:t>and decide on the need for </a:t>
            </a:r>
            <a:r>
              <a:rPr kumimoji="0" lang="en-IE" sz="1600" b="1" i="1" u="none" strike="noStrike" kern="1200" cap="none" spc="0" normalizeH="0" baseline="0" noProof="0" dirty="0">
                <a:ln>
                  <a:noFill/>
                </a:ln>
                <a:solidFill>
                  <a:srgbClr val="000000"/>
                </a:solidFill>
                <a:effectLst/>
                <a:uLnTx/>
                <a:uFillTx/>
                <a:latin typeface="Calibri"/>
                <a:ea typeface="ヒラギノ角ゴ ProN W3"/>
              </a:rPr>
              <a:t>escalation</a:t>
            </a:r>
            <a:r>
              <a:rPr kumimoji="0" lang="en-IE" sz="1600" b="0" i="0" u="none" strike="noStrike" kern="1200" cap="none" spc="0" normalizeH="0" baseline="0" noProof="0" dirty="0">
                <a:ln>
                  <a:noFill/>
                </a:ln>
                <a:solidFill>
                  <a:srgbClr val="000000"/>
                </a:solidFill>
                <a:effectLst/>
                <a:uLnTx/>
                <a:uFillTx/>
                <a:latin typeface="Calibri"/>
                <a:ea typeface="ヒラギノ角ゴ ProN W3"/>
              </a:rPr>
              <a:t>.</a:t>
            </a:r>
          </a:p>
        </p:txBody>
      </p:sp>
    </p:spTree>
    <p:extLst>
      <p:ext uri="{BB962C8B-B14F-4D97-AF65-F5344CB8AC3E}">
        <p14:creationId xmlns:p14="http://schemas.microsoft.com/office/powerpoint/2010/main" val="370354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98F7B-5918-F642-93D4-1329A497ACE0}"/>
              </a:ext>
            </a:extLst>
          </p:cNvPr>
          <p:cNvSpPr>
            <a:spLocks noGrp="1"/>
          </p:cNvSpPr>
          <p:nvPr>
            <p:ph type="title"/>
          </p:nvPr>
        </p:nvSpPr>
        <p:spPr>
          <a:xfrm>
            <a:off x="3575719" y="365126"/>
            <a:ext cx="7778079" cy="977900"/>
          </a:xfrm>
        </p:spPr>
        <p:txBody>
          <a:bodyPr/>
          <a:lstStyle/>
          <a:p>
            <a:r>
              <a:rPr lang="es-ES" dirty="0" err="1">
                <a:solidFill>
                  <a:srgbClr val="0A6B6B"/>
                </a:solidFill>
              </a:rPr>
              <a:t>Simplified</a:t>
            </a:r>
            <a:r>
              <a:rPr lang="es-ES" dirty="0">
                <a:solidFill>
                  <a:srgbClr val="0A6B6B"/>
                </a:solidFill>
              </a:rPr>
              <a:t> </a:t>
            </a:r>
            <a:r>
              <a:rPr lang="es-ES" dirty="0" err="1">
                <a:solidFill>
                  <a:srgbClr val="0A6B6B"/>
                </a:solidFill>
              </a:rPr>
              <a:t>four-strata</a:t>
            </a:r>
            <a:r>
              <a:rPr lang="es-ES" dirty="0">
                <a:solidFill>
                  <a:srgbClr val="0A6B6B"/>
                </a:solidFill>
              </a:rPr>
              <a:t> </a:t>
            </a:r>
            <a:r>
              <a:rPr lang="es-ES" dirty="0" err="1">
                <a:solidFill>
                  <a:srgbClr val="0A6B6B"/>
                </a:solidFill>
              </a:rPr>
              <a:t>risk-assessment</a:t>
            </a:r>
            <a:r>
              <a:rPr lang="es-ES" dirty="0">
                <a:solidFill>
                  <a:srgbClr val="0A6B6B"/>
                </a:solidFill>
              </a:rPr>
              <a:t> </a:t>
            </a:r>
            <a:r>
              <a:rPr lang="es-ES" dirty="0" err="1">
                <a:solidFill>
                  <a:srgbClr val="0A6B6B"/>
                </a:solidFill>
              </a:rPr>
              <a:t>tool</a:t>
            </a:r>
            <a:endParaRPr lang="es-ES" dirty="0"/>
          </a:p>
        </p:txBody>
      </p:sp>
      <p:pic>
        <p:nvPicPr>
          <p:cNvPr id="4" name="Imagen 3">
            <a:extLst>
              <a:ext uri="{FF2B5EF4-FFF2-40B4-BE49-F238E27FC236}">
                <a16:creationId xmlns:a16="http://schemas.microsoft.com/office/drawing/2014/main" id="{8256C857-5A04-2F42-83E0-418DFBF8FE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416" y="1700808"/>
            <a:ext cx="10896600" cy="2595984"/>
          </a:xfrm>
          <a:prstGeom prst="rect">
            <a:avLst/>
          </a:prstGeom>
        </p:spPr>
      </p:pic>
      <p:pic>
        <p:nvPicPr>
          <p:cNvPr id="6" name="Imagen 5">
            <a:extLst>
              <a:ext uri="{FF2B5EF4-FFF2-40B4-BE49-F238E27FC236}">
                <a16:creationId xmlns:a16="http://schemas.microsoft.com/office/drawing/2014/main" id="{91E54761-AE6A-6249-AF95-AF7F289BE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60388"/>
            <a:ext cx="1659121" cy="1182638"/>
          </a:xfrm>
          <a:prstGeom prst="rect">
            <a:avLst/>
          </a:prstGeom>
        </p:spPr>
      </p:pic>
    </p:spTree>
    <p:extLst>
      <p:ext uri="{BB962C8B-B14F-4D97-AF65-F5344CB8AC3E}">
        <p14:creationId xmlns:p14="http://schemas.microsoft.com/office/powerpoint/2010/main" val="2171034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ACB3F-1C7C-5A4E-8EE0-21CEB6479DD9}"/>
              </a:ext>
            </a:extLst>
          </p:cNvPr>
          <p:cNvSpPr>
            <a:spLocks noGrp="1"/>
          </p:cNvSpPr>
          <p:nvPr>
            <p:ph type="title"/>
          </p:nvPr>
        </p:nvSpPr>
        <p:spPr>
          <a:xfrm>
            <a:off x="4727848" y="365126"/>
            <a:ext cx="6625951" cy="977900"/>
          </a:xfrm>
        </p:spPr>
        <p:txBody>
          <a:bodyPr>
            <a:normAutofit/>
          </a:bodyPr>
          <a:lstStyle/>
          <a:p>
            <a:r>
              <a:rPr lang="en-IE" sz="2800" dirty="0">
                <a:solidFill>
                  <a:srgbClr val="0A6B6B"/>
                </a:solidFill>
                <a:ea typeface="Verdana" panose="020B0604030504040204" pitchFamily="34" charset="0"/>
              </a:rPr>
              <a:t>A 4-strata risk assessment model for PAH from COMPERA 2.0</a:t>
            </a:r>
            <a:endParaRPr lang="es-ES" sz="2800" dirty="0"/>
          </a:p>
        </p:txBody>
      </p:sp>
      <p:sp>
        <p:nvSpPr>
          <p:cNvPr id="3" name="Text Placeholder 2">
            <a:extLst>
              <a:ext uri="{FF2B5EF4-FFF2-40B4-BE49-F238E27FC236}">
                <a16:creationId xmlns:a16="http://schemas.microsoft.com/office/drawing/2014/main" id="{D3859882-BC20-A142-AA8F-97F73E5AB0B7}"/>
              </a:ext>
            </a:extLst>
          </p:cNvPr>
          <p:cNvSpPr txBox="1">
            <a:spLocks/>
          </p:cNvSpPr>
          <p:nvPr/>
        </p:nvSpPr>
        <p:spPr>
          <a:xfrm>
            <a:off x="505322" y="1103640"/>
            <a:ext cx="5178026" cy="359009"/>
          </a:xfr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E" u="sng" dirty="0"/>
          </a:p>
        </p:txBody>
      </p:sp>
      <p:sp>
        <p:nvSpPr>
          <p:cNvPr id="4" name="Text Placeholder 6">
            <a:extLst>
              <a:ext uri="{FF2B5EF4-FFF2-40B4-BE49-F238E27FC236}">
                <a16:creationId xmlns:a16="http://schemas.microsoft.com/office/drawing/2014/main" id="{772038B8-7AAE-D84A-99A2-7F95CF86B0FE}"/>
              </a:ext>
            </a:extLst>
          </p:cNvPr>
          <p:cNvSpPr txBox="1">
            <a:spLocks/>
          </p:cNvSpPr>
          <p:nvPr/>
        </p:nvSpPr>
        <p:spPr>
          <a:xfrm>
            <a:off x="839416" y="6449971"/>
            <a:ext cx="9155968" cy="193624"/>
          </a:xfrm>
          <a:prstGeom prst="rect">
            <a:avLst/>
          </a:prstGeom>
        </p:spPr>
        <p:txBody>
          <a:bodyPr/>
          <a:lstStyle>
            <a:lvl1pPr marL="228600" indent="-228600" algn="l" defTabSz="914400" rtl="0" eaLnBrk="1" latinLnBrk="0" hangingPunct="1">
              <a:lnSpc>
                <a:spcPct val="90000"/>
              </a:lnSpc>
              <a:spcBef>
                <a:spcPts val="1000"/>
              </a:spcBef>
              <a:buClr>
                <a:srgbClr val="7030A0"/>
              </a:buClr>
              <a:buFontTx/>
              <a:buBlip>
                <a:blip r:embed="rId2"/>
              </a:buBlip>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7030A0"/>
              </a:buClr>
              <a:buFontTx/>
              <a:buBlip>
                <a:blip r:embed="rId2"/>
              </a:buBlip>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7030A0"/>
              </a:buClr>
              <a:buFontTx/>
              <a:buBlip>
                <a:blip r:embed="rId2"/>
              </a:buBlip>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7030A0"/>
              </a:buClr>
              <a:buFontTx/>
              <a:buBlip>
                <a:blip r:embed="rId2"/>
              </a:buBlip>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7030A0"/>
              </a:buClr>
              <a:buFontTx/>
              <a:buBlip>
                <a:blip r:embed="rId2"/>
              </a:buBlip>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1000" dirty="0">
                <a:solidFill>
                  <a:schemeClr val="tx1">
                    <a:lumMod val="50000"/>
                    <a:lumOff val="50000"/>
                  </a:schemeClr>
                </a:solidFill>
              </a:rPr>
              <a:t>Hoeper MM, Pausch C, Olsson KM, et al. </a:t>
            </a:r>
            <a:r>
              <a:rPr lang="en-IE" sz="1000" dirty="0" err="1">
                <a:solidFill>
                  <a:schemeClr val="tx1">
                    <a:lumMod val="50000"/>
                    <a:lumOff val="50000"/>
                  </a:schemeClr>
                </a:solidFill>
              </a:rPr>
              <a:t>Eur</a:t>
            </a:r>
            <a:r>
              <a:rPr lang="en-IE" sz="1000" dirty="0">
                <a:solidFill>
                  <a:schemeClr val="tx1">
                    <a:lumMod val="50000"/>
                    <a:lumOff val="50000"/>
                  </a:schemeClr>
                </a:solidFill>
              </a:rPr>
              <a:t> Respir J 2021; in press https://doi.org/10.1183/13993003.02311-2021).</a:t>
            </a:r>
          </a:p>
        </p:txBody>
      </p:sp>
      <p:grpSp>
        <p:nvGrpSpPr>
          <p:cNvPr id="5" name="Grupo 4">
            <a:extLst>
              <a:ext uri="{FF2B5EF4-FFF2-40B4-BE49-F238E27FC236}">
                <a16:creationId xmlns:a16="http://schemas.microsoft.com/office/drawing/2014/main" id="{29EDCC28-D10D-1D4E-B126-2218EAF5C893}"/>
              </a:ext>
            </a:extLst>
          </p:cNvPr>
          <p:cNvGrpSpPr/>
          <p:nvPr/>
        </p:nvGrpSpPr>
        <p:grpSpPr>
          <a:xfrm>
            <a:off x="1306038" y="1747066"/>
            <a:ext cx="2207935" cy="3779516"/>
            <a:chOff x="419775" y="2025748"/>
            <a:chExt cx="2207935" cy="3930769"/>
          </a:xfrm>
        </p:grpSpPr>
        <p:cxnSp>
          <p:nvCxnSpPr>
            <p:cNvPr id="6" name="Straight Arrow Connector 17">
              <a:extLst>
                <a:ext uri="{FF2B5EF4-FFF2-40B4-BE49-F238E27FC236}">
                  <a16:creationId xmlns:a16="http://schemas.microsoft.com/office/drawing/2014/main" id="{A4AB50FB-0DEB-624A-B72B-2D945FA04286}"/>
                </a:ext>
              </a:extLst>
            </p:cNvPr>
            <p:cNvCxnSpPr>
              <a:cxnSpLocks/>
            </p:cNvCxnSpPr>
            <p:nvPr/>
          </p:nvCxnSpPr>
          <p:spPr bwMode="auto">
            <a:xfrm flipV="1">
              <a:off x="779000" y="5751714"/>
              <a:ext cx="1848710" cy="0"/>
            </a:xfrm>
            <a:prstGeom prst="straightConnector1">
              <a:avLst/>
            </a:prstGeom>
            <a:solidFill>
              <a:srgbClr val="C0C0C0"/>
            </a:solidFill>
            <a:ln w="28575" cap="flat" cmpd="sng" algn="ctr">
              <a:solidFill>
                <a:schemeClr val="tx2"/>
              </a:solidFill>
              <a:prstDash val="solid"/>
              <a:round/>
              <a:headEnd type="none" w="med" len="med"/>
              <a:tailEnd type="triangle"/>
            </a:ln>
            <a:effectLst/>
          </p:spPr>
        </p:cxnSp>
        <p:grpSp>
          <p:nvGrpSpPr>
            <p:cNvPr id="7" name="Grupo 6">
              <a:extLst>
                <a:ext uri="{FF2B5EF4-FFF2-40B4-BE49-F238E27FC236}">
                  <a16:creationId xmlns:a16="http://schemas.microsoft.com/office/drawing/2014/main" id="{03B4CDDE-6CA1-8042-B186-C327A9A81CCA}"/>
                </a:ext>
              </a:extLst>
            </p:cNvPr>
            <p:cNvGrpSpPr/>
            <p:nvPr/>
          </p:nvGrpSpPr>
          <p:grpSpPr>
            <a:xfrm>
              <a:off x="419775" y="2025748"/>
              <a:ext cx="2200386" cy="3930769"/>
              <a:chOff x="518251" y="2411609"/>
              <a:chExt cx="2200386" cy="3544908"/>
            </a:xfrm>
          </p:grpSpPr>
          <p:sp>
            <p:nvSpPr>
              <p:cNvPr id="8" name="Rectangle 7">
                <a:extLst>
                  <a:ext uri="{FF2B5EF4-FFF2-40B4-BE49-F238E27FC236}">
                    <a16:creationId xmlns:a16="http://schemas.microsoft.com/office/drawing/2014/main" id="{4C8EAF3A-8140-3B40-9507-006312C21E5D}"/>
                  </a:ext>
                </a:extLst>
              </p:cNvPr>
              <p:cNvSpPr/>
              <p:nvPr/>
            </p:nvSpPr>
            <p:spPr bwMode="auto">
              <a:xfrm rot="16200000">
                <a:off x="-644093" y="4437006"/>
                <a:ext cx="2681850" cy="357161"/>
              </a:xfrm>
              <a:prstGeom prst="rect">
                <a:avLst/>
              </a:prstGeom>
              <a:solidFill>
                <a:srgbClr val="FFC000"/>
              </a:solidFill>
              <a:ln w="1270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628650" marR="0" lvl="0" indent="0" algn="r" defTabSz="914400" rtl="0" eaLnBrk="1" fontAlgn="base" latinLnBrk="0" hangingPunct="1">
                  <a:lnSpc>
                    <a:spcPct val="100000"/>
                  </a:lnSpc>
                  <a:spcBef>
                    <a:spcPct val="0"/>
                  </a:spcBef>
                  <a:spcAft>
                    <a:spcPct val="0"/>
                  </a:spcAft>
                  <a:buClrTx/>
                  <a:buSzTx/>
                  <a:buFontTx/>
                  <a:buNone/>
                  <a:tabLst/>
                  <a:defRPr/>
                </a:pPr>
                <a:r>
                  <a:rPr lang="en-GB" sz="1100" b="1" dirty="0">
                    <a:solidFill>
                      <a:srgbClr val="212121"/>
                    </a:solidFill>
                    <a:latin typeface="Verdana" panose="020B0604030504040204" pitchFamily="34" charset="0"/>
                    <a:ea typeface="Verdana" panose="020B0604030504040204" pitchFamily="34" charset="0"/>
                    <a:cs typeface="ヒラギノ角ゴ ProN W3" pitchFamily="-110" charset="-128"/>
                    <a:sym typeface="Arial" pitchFamily="-110" charset="0"/>
                  </a:rPr>
                  <a:t>I</a:t>
                </a:r>
                <a:r>
                  <a:rPr kumimoji="0" lang="en-GB" sz="1100" b="1" i="0" u="none" strike="noStrike" kern="1200" cap="none" spc="0" normalizeH="0" baseline="0" noProof="0" dirty="0" err="1">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ntermediate</a:t>
                </a:r>
                <a:r>
                  <a:rPr kumimoji="0" lang="en-GB" sz="11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 risk</a:t>
                </a:r>
                <a:endParaRPr kumimoji="0" lang="en-US" sz="11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9" name="Rectangle 8">
                <a:extLst>
                  <a:ext uri="{FF2B5EF4-FFF2-40B4-BE49-F238E27FC236}">
                    <a16:creationId xmlns:a16="http://schemas.microsoft.com/office/drawing/2014/main" id="{E7FAB012-C10A-694B-8423-687C80E9FB32}"/>
                  </a:ext>
                </a:extLst>
              </p:cNvPr>
              <p:cNvSpPr/>
              <p:nvPr/>
            </p:nvSpPr>
            <p:spPr bwMode="auto">
              <a:xfrm rot="16200000">
                <a:off x="107552" y="5188656"/>
                <a:ext cx="1178560" cy="357162"/>
              </a:xfrm>
              <a:prstGeom prst="rect">
                <a:avLst/>
              </a:prstGeom>
              <a:solidFill>
                <a:schemeClr val="accent6">
                  <a:lumMod val="60000"/>
                  <a:lumOff val="40000"/>
                </a:schemeClr>
              </a:solidFill>
              <a:ln w="1270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Low risk or</a:t>
                </a:r>
                <a:endParaRPr kumimoji="0" lang="en-US" sz="1100" b="1" i="0" u="none" strike="noStrike" kern="1200" cap="none" spc="0" normalizeH="0" baseline="0" noProof="0" dirty="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10" name="Rectangle 9">
                <a:extLst>
                  <a:ext uri="{FF2B5EF4-FFF2-40B4-BE49-F238E27FC236}">
                    <a16:creationId xmlns:a16="http://schemas.microsoft.com/office/drawing/2014/main" id="{39E70DCF-B0CA-DA44-A965-6F054C80AAD5}"/>
                  </a:ext>
                </a:extLst>
              </p:cNvPr>
              <p:cNvSpPr/>
              <p:nvPr/>
            </p:nvSpPr>
            <p:spPr bwMode="auto">
              <a:xfrm rot="16200000">
                <a:off x="256568" y="2674412"/>
                <a:ext cx="881648" cy="356042"/>
              </a:xfrm>
              <a:prstGeom prst="rect">
                <a:avLst/>
              </a:prstGeom>
              <a:solidFill>
                <a:srgbClr val="C00000"/>
              </a:solidFill>
              <a:ln w="1270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High risk</a:t>
                </a:r>
                <a:endPar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cxnSp>
            <p:nvCxnSpPr>
              <p:cNvPr id="11" name="Straight Arrow Connector 12">
                <a:extLst>
                  <a:ext uri="{FF2B5EF4-FFF2-40B4-BE49-F238E27FC236}">
                    <a16:creationId xmlns:a16="http://schemas.microsoft.com/office/drawing/2014/main" id="{44665E2C-074F-514F-9708-5642CA4082CB}"/>
                  </a:ext>
                </a:extLst>
              </p:cNvPr>
              <p:cNvCxnSpPr>
                <a:cxnSpLocks/>
              </p:cNvCxnSpPr>
              <p:nvPr/>
            </p:nvCxnSpPr>
            <p:spPr bwMode="auto">
              <a:xfrm>
                <a:off x="875411" y="2722404"/>
                <a:ext cx="1843226" cy="0"/>
              </a:xfrm>
              <a:prstGeom prst="straightConnector1">
                <a:avLst/>
              </a:prstGeom>
              <a:solidFill>
                <a:srgbClr val="C0C0C0"/>
              </a:solidFill>
              <a:ln w="28575" cap="flat" cmpd="sng" algn="ctr">
                <a:solidFill>
                  <a:schemeClr val="tx2"/>
                </a:solidFill>
                <a:prstDash val="solid"/>
                <a:round/>
                <a:headEnd type="none" w="med" len="med"/>
                <a:tailEnd type="triangle"/>
              </a:ln>
              <a:effectLst/>
            </p:spPr>
          </p:cxnSp>
          <p:sp>
            <p:nvSpPr>
              <p:cNvPr id="12" name="Rectangle 11">
                <a:extLst>
                  <a:ext uri="{FF2B5EF4-FFF2-40B4-BE49-F238E27FC236}">
                    <a16:creationId xmlns:a16="http://schemas.microsoft.com/office/drawing/2014/main" id="{1F09E98D-41F6-1D42-9C86-AB74FCEC1E48}"/>
                  </a:ext>
                </a:extLst>
              </p:cNvPr>
              <p:cNvSpPr/>
              <p:nvPr/>
            </p:nvSpPr>
            <p:spPr bwMode="auto">
              <a:xfrm rot="16200000">
                <a:off x="947903" y="2823080"/>
                <a:ext cx="1825683" cy="1056264"/>
              </a:xfrm>
              <a:prstGeom prst="rect">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Initial triple combination, including </a:t>
                </a:r>
                <a:br>
                  <a:rPr kumimoji="0" lang="en-GB"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br>
                <a:r>
                  <a:rPr lang="en-GB" sz="1200" dirty="0">
                    <a:latin typeface="Verdana" panose="020B0604030504040204" pitchFamily="34" charset="0"/>
                    <a:ea typeface="Verdana" panose="020B0604030504040204" pitchFamily="34" charset="0"/>
                    <a:cs typeface="ヒラギノ角ゴ ProN W3" pitchFamily="-110" charset="-128"/>
                    <a:sym typeface="Arial" pitchFamily="-110" charset="0"/>
                  </a:rPr>
                  <a:t>IV/SC</a:t>
                </a:r>
                <a:r>
                  <a:rPr kumimoji="0" lang="en-GB"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 PGI2</a:t>
                </a:r>
                <a:endParaRPr kumimoji="0" lang="en-US"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cxnSp>
            <p:nvCxnSpPr>
              <p:cNvPr id="13" name="Straight Arrow Connector 14">
                <a:extLst>
                  <a:ext uri="{FF2B5EF4-FFF2-40B4-BE49-F238E27FC236}">
                    <a16:creationId xmlns:a16="http://schemas.microsoft.com/office/drawing/2014/main" id="{C00B6C2D-DBFF-2640-80DE-ECE0FBCAA9B6}"/>
                  </a:ext>
                </a:extLst>
              </p:cNvPr>
              <p:cNvCxnSpPr>
                <a:cxnSpLocks/>
              </p:cNvCxnSpPr>
              <p:nvPr/>
            </p:nvCxnSpPr>
            <p:spPr bwMode="auto">
              <a:xfrm>
                <a:off x="868074" y="4470959"/>
                <a:ext cx="1850563" cy="0"/>
              </a:xfrm>
              <a:prstGeom prst="straightConnector1">
                <a:avLst/>
              </a:prstGeom>
              <a:solidFill>
                <a:srgbClr val="C0C0C0"/>
              </a:solidFill>
              <a:ln w="28575" cap="flat" cmpd="sng" algn="ctr">
                <a:solidFill>
                  <a:schemeClr val="tx2"/>
                </a:solidFill>
                <a:prstDash val="solid"/>
                <a:round/>
                <a:headEnd type="none" w="med" len="med"/>
                <a:tailEnd type="triangle"/>
              </a:ln>
              <a:effectLst/>
            </p:spPr>
          </p:cxnSp>
          <p:sp>
            <p:nvSpPr>
              <p:cNvPr id="14" name="Rectangle 10">
                <a:extLst>
                  <a:ext uri="{FF2B5EF4-FFF2-40B4-BE49-F238E27FC236}">
                    <a16:creationId xmlns:a16="http://schemas.microsoft.com/office/drawing/2014/main" id="{EBBE0524-CD0C-814B-9694-CE83EE584752}"/>
                  </a:ext>
                </a:extLst>
              </p:cNvPr>
              <p:cNvSpPr/>
              <p:nvPr/>
            </p:nvSpPr>
            <p:spPr bwMode="auto">
              <a:xfrm rot="16200000">
                <a:off x="1044238" y="4611877"/>
                <a:ext cx="1622472" cy="1066800"/>
              </a:xfrm>
              <a:prstGeom prst="rect">
                <a:avLst/>
              </a:prstGeom>
              <a:solidFill>
                <a:schemeClr val="bg1">
                  <a:lumMod val="95000"/>
                </a:schemeClr>
              </a:solidFill>
              <a:ln w="12700" cap="flat" cmpd="sng" algn="ctr">
                <a:solidFill>
                  <a:schemeClr val="accent3"/>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Initial double oral combination</a:t>
                </a:r>
                <a:endParaRPr kumimoji="0" lang="en-US"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grpSp>
      </p:grpSp>
      <p:pic>
        <p:nvPicPr>
          <p:cNvPr id="15" name="Imagen 14">
            <a:extLst>
              <a:ext uri="{FF2B5EF4-FFF2-40B4-BE49-F238E27FC236}">
                <a16:creationId xmlns:a16="http://schemas.microsoft.com/office/drawing/2014/main" id="{2B637CD3-3675-E44C-B835-7459767292A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06424" y="1484784"/>
            <a:ext cx="5211673" cy="4257822"/>
          </a:xfrm>
          <a:prstGeom prst="rect">
            <a:avLst/>
          </a:prstGeom>
        </p:spPr>
      </p:pic>
      <p:sp>
        <p:nvSpPr>
          <p:cNvPr id="16" name="CuadroTexto 15">
            <a:extLst>
              <a:ext uri="{FF2B5EF4-FFF2-40B4-BE49-F238E27FC236}">
                <a16:creationId xmlns:a16="http://schemas.microsoft.com/office/drawing/2014/main" id="{68DCB46E-CE64-944A-A206-FE00630BF560}"/>
              </a:ext>
            </a:extLst>
          </p:cNvPr>
          <p:cNvSpPr txBox="1"/>
          <p:nvPr/>
        </p:nvSpPr>
        <p:spPr>
          <a:xfrm>
            <a:off x="1138056" y="5804224"/>
            <a:ext cx="5408480" cy="338554"/>
          </a:xfrm>
          <a:prstGeom prst="rect">
            <a:avLst/>
          </a:prstGeom>
          <a:noFill/>
        </p:spPr>
        <p:txBody>
          <a:bodyPr wrap="square" rtlCol="0">
            <a:spAutoFit/>
          </a:bodyPr>
          <a:lstStyle/>
          <a:p>
            <a:r>
              <a:rPr lang="en-IE" sz="1600" dirty="0"/>
              <a:t>Change in risk from baseline </a:t>
            </a:r>
            <a:r>
              <a:rPr lang="en-IE" sz="1600" u="sng" dirty="0"/>
              <a:t>to first follow-up</a:t>
            </a:r>
            <a:endParaRPr lang="es-ES" sz="1600" dirty="0"/>
          </a:p>
        </p:txBody>
      </p:sp>
      <p:pic>
        <p:nvPicPr>
          <p:cNvPr id="22" name="Imagen 21">
            <a:extLst>
              <a:ext uri="{FF2B5EF4-FFF2-40B4-BE49-F238E27FC236}">
                <a16:creationId xmlns:a16="http://schemas.microsoft.com/office/drawing/2014/main" id="{553E745A-86FB-824B-A6FD-888D51515539}"/>
              </a:ext>
            </a:extLst>
          </p:cNvPr>
          <p:cNvPicPr>
            <a:picLocks noChangeAspect="1"/>
          </p:cNvPicPr>
          <p:nvPr/>
        </p:nvPicPr>
        <p:blipFill>
          <a:blip r:embed="rId4"/>
          <a:stretch>
            <a:fillRect/>
          </a:stretch>
        </p:blipFill>
        <p:spPr>
          <a:xfrm>
            <a:off x="8718097" y="1906009"/>
            <a:ext cx="3187700" cy="3179175"/>
          </a:xfrm>
          <a:prstGeom prst="rect">
            <a:avLst/>
          </a:prstGeom>
        </p:spPr>
      </p:pic>
      <p:pic>
        <p:nvPicPr>
          <p:cNvPr id="18" name="Imagen 17">
            <a:extLst>
              <a:ext uri="{FF2B5EF4-FFF2-40B4-BE49-F238E27FC236}">
                <a16:creationId xmlns:a16="http://schemas.microsoft.com/office/drawing/2014/main" id="{BE822FBD-51EC-DD40-84A7-435F8F8E1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580" y="68274"/>
            <a:ext cx="1775853" cy="1265846"/>
          </a:xfrm>
          <a:prstGeom prst="rect">
            <a:avLst/>
          </a:prstGeom>
        </p:spPr>
      </p:pic>
    </p:spTree>
    <p:extLst>
      <p:ext uri="{BB962C8B-B14F-4D97-AF65-F5344CB8AC3E}">
        <p14:creationId xmlns:p14="http://schemas.microsoft.com/office/powerpoint/2010/main" val="272581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582426B-1DF1-0A4D-A7A0-07F8BCAD0D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408" y="1472149"/>
            <a:ext cx="4217137" cy="1405712"/>
          </a:xfrm>
          <a:prstGeom prst="rect">
            <a:avLst/>
          </a:prstGeom>
        </p:spPr>
      </p:pic>
      <p:sp>
        <p:nvSpPr>
          <p:cNvPr id="2" name="Título 1">
            <a:extLst>
              <a:ext uri="{FF2B5EF4-FFF2-40B4-BE49-F238E27FC236}">
                <a16:creationId xmlns:a16="http://schemas.microsoft.com/office/drawing/2014/main" id="{4C4D9C41-2D85-7349-82EF-72D6DB83D374}"/>
              </a:ext>
            </a:extLst>
          </p:cNvPr>
          <p:cNvSpPr>
            <a:spLocks noGrp="1"/>
          </p:cNvSpPr>
          <p:nvPr>
            <p:ph type="title"/>
          </p:nvPr>
        </p:nvSpPr>
        <p:spPr/>
        <p:txBody>
          <a:bodyPr>
            <a:normAutofit/>
          </a:bodyPr>
          <a:lstStyle/>
          <a:p>
            <a:r>
              <a:rPr lang="es-ES" sz="4000" dirty="0"/>
              <a:t>Hipertensión arterial pulmonar</a:t>
            </a:r>
          </a:p>
        </p:txBody>
      </p:sp>
      <p:pic>
        <p:nvPicPr>
          <p:cNvPr id="4" name="Imagen 3">
            <a:extLst>
              <a:ext uri="{FF2B5EF4-FFF2-40B4-BE49-F238E27FC236}">
                <a16:creationId xmlns:a16="http://schemas.microsoft.com/office/drawing/2014/main" id="{3F1A4284-A024-7C45-85DF-32B3494E2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4112" y="1482728"/>
            <a:ext cx="2304256" cy="4487236"/>
          </a:xfrm>
          <a:prstGeom prst="rect">
            <a:avLst/>
          </a:prstGeom>
        </p:spPr>
      </p:pic>
      <p:pic>
        <p:nvPicPr>
          <p:cNvPr id="5" name="Imagen 4">
            <a:extLst>
              <a:ext uri="{FF2B5EF4-FFF2-40B4-BE49-F238E27FC236}">
                <a16:creationId xmlns:a16="http://schemas.microsoft.com/office/drawing/2014/main" id="{C639438F-4DF3-8740-A091-59F1A98E3995}"/>
              </a:ext>
            </a:extLst>
          </p:cNvPr>
          <p:cNvPicPr>
            <a:picLocks noChangeAspect="1"/>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987025" y="2719499"/>
            <a:ext cx="3777904" cy="2013694"/>
          </a:xfrm>
          <a:prstGeom prst="rect">
            <a:avLst/>
          </a:prstGeom>
        </p:spPr>
      </p:pic>
      <p:sp>
        <p:nvSpPr>
          <p:cNvPr id="8" name="Arrow: Pentagon 113">
            <a:extLst>
              <a:ext uri="{FF2B5EF4-FFF2-40B4-BE49-F238E27FC236}">
                <a16:creationId xmlns:a16="http://schemas.microsoft.com/office/drawing/2014/main" id="{8AC3451C-F899-0149-A0AB-912799705F69}"/>
              </a:ext>
            </a:extLst>
          </p:cNvPr>
          <p:cNvSpPr txBox="1"/>
          <p:nvPr/>
        </p:nvSpPr>
        <p:spPr>
          <a:xfrm>
            <a:off x="1349157" y="5032182"/>
            <a:ext cx="3670315" cy="5436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nSpc>
                <a:spcPts val="1800"/>
              </a:lnSpc>
              <a:defRPr sz="1400" b="1">
                <a:solidFill>
                  <a:srgbClr val="215193"/>
                </a:solidFill>
                <a:latin typeface="+mj-lt"/>
                <a:ea typeface="+mj-ea"/>
                <a:cs typeface="+mj-cs"/>
                <a:sym typeface="Calibri"/>
              </a:defRPr>
            </a:pPr>
            <a:r>
              <a:rPr dirty="0"/>
              <a:t>Prevalencia: </a:t>
            </a:r>
            <a:br>
              <a:rPr dirty="0"/>
            </a:br>
            <a:r>
              <a:rPr lang="es-ES" dirty="0">
                <a:solidFill>
                  <a:srgbClr val="404040"/>
                </a:solidFill>
              </a:rPr>
              <a:t>48 – 55 personas</a:t>
            </a:r>
            <a:r>
              <a:rPr dirty="0">
                <a:solidFill>
                  <a:srgbClr val="404040"/>
                </a:solidFill>
              </a:rPr>
              <a:t> por </a:t>
            </a:r>
            <a:r>
              <a:rPr dirty="0" err="1">
                <a:solidFill>
                  <a:srgbClr val="404040"/>
                </a:solidFill>
              </a:rPr>
              <a:t>millón</a:t>
            </a:r>
            <a:r>
              <a:rPr dirty="0">
                <a:solidFill>
                  <a:srgbClr val="404040"/>
                </a:solidFill>
              </a:rPr>
              <a:t> </a:t>
            </a:r>
            <a:r>
              <a:rPr dirty="0" err="1">
                <a:solidFill>
                  <a:srgbClr val="404040"/>
                </a:solidFill>
              </a:rPr>
              <a:t>habitantes</a:t>
            </a:r>
            <a:r>
              <a:rPr dirty="0">
                <a:solidFill>
                  <a:srgbClr val="404040"/>
                </a:solidFill>
              </a:rPr>
              <a:t> adultos</a:t>
            </a:r>
            <a:endParaRPr baseline="30000" dirty="0">
              <a:solidFill>
                <a:srgbClr val="404040"/>
              </a:solidFill>
            </a:endParaRPr>
          </a:p>
        </p:txBody>
      </p:sp>
      <p:sp>
        <p:nvSpPr>
          <p:cNvPr id="14" name="Arrow: Pentagon 113">
            <a:extLst>
              <a:ext uri="{FF2B5EF4-FFF2-40B4-BE49-F238E27FC236}">
                <a16:creationId xmlns:a16="http://schemas.microsoft.com/office/drawing/2014/main" id="{8EB10B35-72C5-3244-B866-C0BC39E586FB}"/>
              </a:ext>
            </a:extLst>
          </p:cNvPr>
          <p:cNvSpPr txBox="1"/>
          <p:nvPr/>
        </p:nvSpPr>
        <p:spPr>
          <a:xfrm>
            <a:off x="1369409" y="5635927"/>
            <a:ext cx="3316479" cy="5436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nSpc>
                <a:spcPts val="1800"/>
              </a:lnSpc>
              <a:defRPr sz="1400" b="1">
                <a:solidFill>
                  <a:srgbClr val="215193"/>
                </a:solidFill>
                <a:latin typeface="+mj-lt"/>
                <a:ea typeface="+mj-ea"/>
                <a:cs typeface="+mj-cs"/>
                <a:sym typeface="Calibri"/>
              </a:defRPr>
            </a:pPr>
            <a:r>
              <a:rPr dirty="0"/>
              <a:t>Incidencia: </a:t>
            </a:r>
            <a:br>
              <a:rPr dirty="0"/>
            </a:br>
            <a:r>
              <a:rPr lang="es-ES" dirty="0">
                <a:ea typeface="ＭＳ ゴシック"/>
              </a:rPr>
              <a:t>≈ </a:t>
            </a:r>
            <a:r>
              <a:rPr dirty="0">
                <a:solidFill>
                  <a:srgbClr val="404040"/>
                </a:solidFill>
              </a:rPr>
              <a:t>6 casos por </a:t>
            </a:r>
            <a:r>
              <a:rPr dirty="0" err="1">
                <a:solidFill>
                  <a:srgbClr val="404040"/>
                </a:solidFill>
              </a:rPr>
              <a:t>millón</a:t>
            </a:r>
            <a:r>
              <a:rPr dirty="0">
                <a:solidFill>
                  <a:srgbClr val="404040"/>
                </a:solidFill>
              </a:rPr>
              <a:t> </a:t>
            </a:r>
            <a:r>
              <a:rPr dirty="0" err="1">
                <a:solidFill>
                  <a:srgbClr val="404040"/>
                </a:solidFill>
              </a:rPr>
              <a:t>habitantes</a:t>
            </a:r>
            <a:r>
              <a:rPr dirty="0">
                <a:solidFill>
                  <a:srgbClr val="404040"/>
                </a:solidFill>
              </a:rPr>
              <a:t> adultos</a:t>
            </a:r>
            <a:endParaRPr baseline="30000" dirty="0">
              <a:solidFill>
                <a:srgbClr val="404040"/>
              </a:solidFill>
            </a:endParaRPr>
          </a:p>
        </p:txBody>
      </p:sp>
    </p:spTree>
    <p:extLst>
      <p:ext uri="{BB962C8B-B14F-4D97-AF65-F5344CB8AC3E}">
        <p14:creationId xmlns:p14="http://schemas.microsoft.com/office/powerpoint/2010/main" val="190171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491A4E-F75F-2E48-AB52-6AD5264A5F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400" y="980728"/>
            <a:ext cx="5364266" cy="3024336"/>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423E15EF-93CF-5E41-9121-B132117239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0136" y="980728"/>
            <a:ext cx="3208098" cy="4719119"/>
          </a:xfrm>
          <a:prstGeom prst="rect">
            <a:avLst/>
          </a:prstGeom>
        </p:spPr>
      </p:pic>
    </p:spTree>
    <p:extLst>
      <p:ext uri="{BB962C8B-B14F-4D97-AF65-F5344CB8AC3E}">
        <p14:creationId xmlns:p14="http://schemas.microsoft.com/office/powerpoint/2010/main" val="10732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33B2F5D-041C-A34B-9D25-A162155D5115}"/>
              </a:ext>
            </a:extLst>
          </p:cNvPr>
          <p:cNvPicPr>
            <a:picLocks noChangeAspect="1"/>
          </p:cNvPicPr>
          <p:nvPr/>
        </p:nvPicPr>
        <p:blipFill>
          <a:blip r:embed="rId2"/>
          <a:stretch>
            <a:fillRect/>
          </a:stretch>
        </p:blipFill>
        <p:spPr>
          <a:xfrm>
            <a:off x="1115978" y="1936909"/>
            <a:ext cx="2570460" cy="4072302"/>
          </a:xfrm>
          <a:prstGeom prst="rect">
            <a:avLst/>
          </a:prstGeom>
        </p:spPr>
      </p:pic>
      <p:sp>
        <p:nvSpPr>
          <p:cNvPr id="2" name="Título 1">
            <a:extLst>
              <a:ext uri="{FF2B5EF4-FFF2-40B4-BE49-F238E27FC236}">
                <a16:creationId xmlns:a16="http://schemas.microsoft.com/office/drawing/2014/main" id="{BF860A1C-0099-4648-817D-57E5D6C4643B}"/>
              </a:ext>
            </a:extLst>
          </p:cNvPr>
          <p:cNvSpPr>
            <a:spLocks noGrp="1"/>
          </p:cNvSpPr>
          <p:nvPr>
            <p:ph type="title"/>
          </p:nvPr>
        </p:nvSpPr>
        <p:spPr/>
        <p:txBody>
          <a:bodyPr/>
          <a:lstStyle/>
          <a:p>
            <a:r>
              <a:rPr lang="es-ES" dirty="0"/>
              <a:t>El paciente con HAP y comorbilidades</a:t>
            </a:r>
          </a:p>
        </p:txBody>
      </p:sp>
      <p:pic>
        <p:nvPicPr>
          <p:cNvPr id="7" name="Imagen 6">
            <a:extLst>
              <a:ext uri="{FF2B5EF4-FFF2-40B4-BE49-F238E27FC236}">
                <a16:creationId xmlns:a16="http://schemas.microsoft.com/office/drawing/2014/main" id="{1BB6FCCC-1213-2A43-9368-568DBC75FF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97801" y="2783983"/>
            <a:ext cx="2027138" cy="1376012"/>
          </a:xfrm>
          <a:prstGeom prst="rect">
            <a:avLst/>
          </a:prstGeom>
        </p:spPr>
      </p:pic>
      <p:pic>
        <p:nvPicPr>
          <p:cNvPr id="8" name="Imagen 7">
            <a:extLst>
              <a:ext uri="{FF2B5EF4-FFF2-40B4-BE49-F238E27FC236}">
                <a16:creationId xmlns:a16="http://schemas.microsoft.com/office/drawing/2014/main" id="{F476CB29-D393-434C-8F50-04898FEE7D72}"/>
              </a:ext>
            </a:extLst>
          </p:cNvPr>
          <p:cNvPicPr>
            <a:picLocks noChangeAspect="1"/>
          </p:cNvPicPr>
          <p:nvPr/>
        </p:nvPicPr>
        <p:blipFill rotWithShape="1">
          <a:blip r:embed="rId4" cstate="screen">
            <a:clrChange>
              <a:clrFrom>
                <a:srgbClr val="FFFEFF"/>
              </a:clrFrom>
              <a:clrTo>
                <a:srgbClr val="FFFE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8291582" y="1458420"/>
            <a:ext cx="1888375" cy="1888375"/>
          </a:xfrm>
          <a:prstGeom prst="rect">
            <a:avLst/>
          </a:prstGeom>
        </p:spPr>
      </p:pic>
      <p:pic>
        <p:nvPicPr>
          <p:cNvPr id="9" name="Imagen 8">
            <a:extLst>
              <a:ext uri="{FF2B5EF4-FFF2-40B4-BE49-F238E27FC236}">
                <a16:creationId xmlns:a16="http://schemas.microsoft.com/office/drawing/2014/main" id="{568E05B1-9A04-4B43-8FE7-E4876FBD9B4E}"/>
              </a:ext>
            </a:extLst>
          </p:cNvPr>
          <p:cNvPicPr>
            <a:picLocks noChangeAspect="1"/>
          </p:cNvPicPr>
          <p:nvPr/>
        </p:nvPicPr>
        <p:blipFill rotWithShape="1">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9393664" y="4281266"/>
            <a:ext cx="1572586" cy="1281695"/>
          </a:xfrm>
          <a:prstGeom prst="rect">
            <a:avLst/>
          </a:prstGeom>
        </p:spPr>
      </p:pic>
      <p:pic>
        <p:nvPicPr>
          <p:cNvPr id="11" name="Imagen 10">
            <a:extLst>
              <a:ext uri="{FF2B5EF4-FFF2-40B4-BE49-F238E27FC236}">
                <a16:creationId xmlns:a16="http://schemas.microsoft.com/office/drawing/2014/main" id="{7CA17B1E-EF58-364E-8F0D-80A191E1363B}"/>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2106" b="100000" l="0" r="99678">
                        <a14:foregroundMark x1="48631" y1="39606" x2="50242" y2="3872"/>
                        <a14:foregroundMark x1="13124" y1="44497" x2="31401" y2="30367"/>
                        <a14:foregroundMark x1="19243" y1="36957" x2="21256" y2="35122"/>
                        <a14:foregroundMark x1="21498" y1="35054" x2="28502" y2="31386"/>
                        <a14:foregroundMark x1="33172" y1="30095" x2="35588" y2="30163"/>
                        <a14:foregroundMark x1="59420" y1="37840" x2="63688" y2="33424"/>
                        <a14:foregroundMark x1="60950" y1="32337" x2="68841" y2="29959"/>
                        <a14:foregroundMark x1="92834" y1="97894" x2="92673" y2="88791"/>
                        <a14:foregroundMark x1="52415" y1="61277" x2="55233" y2="45109"/>
                        <a14:foregroundMark x1="44767" y1="52242" x2="47826" y2="55163"/>
                        <a14:backgroundMark x1="50725" y1="46467" x2="50805" y2="56182"/>
                        <a14:backgroundMark x1="47585" y1="91984" x2="52738" y2="92188"/>
                        <a14:backgroundMark x1="44847" y1="88791" x2="58615" y2="99321"/>
                      </a14:backgroundRemoval>
                    </a14:imgEffect>
                  </a14:imgLayer>
                </a14:imgProps>
              </a:ext>
              <a:ext uri="{28A0092B-C50C-407E-A947-70E740481C1C}">
                <a14:useLocalDpi xmlns:a14="http://schemas.microsoft.com/office/drawing/2010/main"/>
              </a:ext>
            </a:extLst>
          </a:blip>
          <a:srcRect/>
          <a:stretch/>
        </p:blipFill>
        <p:spPr>
          <a:xfrm>
            <a:off x="4860281" y="1433014"/>
            <a:ext cx="3870855" cy="4587650"/>
          </a:xfrm>
          <a:prstGeom prst="rect">
            <a:avLst/>
          </a:prstGeom>
        </p:spPr>
      </p:pic>
      <p:pic>
        <p:nvPicPr>
          <p:cNvPr id="10" name="Imagen 9">
            <a:extLst>
              <a:ext uri="{FF2B5EF4-FFF2-40B4-BE49-F238E27FC236}">
                <a16:creationId xmlns:a16="http://schemas.microsoft.com/office/drawing/2014/main" id="{4EB9FE05-F515-5048-9C7D-82C25AF7DDCD}"/>
              </a:ext>
            </a:extLst>
          </p:cNvPr>
          <p:cNvPicPr>
            <a:picLocks noChangeAspect="1"/>
          </p:cNvPicPr>
          <p:nvPr/>
        </p:nvPicPr>
        <p:blipFill>
          <a:blip r:embed="rId10" cstate="screen">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tretch>
            <a:fillRect/>
          </a:stretch>
        </p:blipFill>
        <p:spPr>
          <a:xfrm>
            <a:off x="6010114" y="3114526"/>
            <a:ext cx="1885760" cy="2906137"/>
          </a:xfrm>
          <a:prstGeom prst="rect">
            <a:avLst/>
          </a:prstGeom>
        </p:spPr>
      </p:pic>
      <p:pic>
        <p:nvPicPr>
          <p:cNvPr id="12" name="Imagen 11">
            <a:extLst>
              <a:ext uri="{FF2B5EF4-FFF2-40B4-BE49-F238E27FC236}">
                <a16:creationId xmlns:a16="http://schemas.microsoft.com/office/drawing/2014/main" id="{D7D61B40-9DE6-2F46-9922-10A0F31C0CF9}"/>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769" b="100000" l="0" r="99335"/>
                    </a14:imgEffect>
                  </a14:imgLayer>
                </a14:imgProps>
              </a:ext>
              <a:ext uri="{28A0092B-C50C-407E-A947-70E740481C1C}">
                <a14:useLocalDpi xmlns:a14="http://schemas.microsoft.com/office/drawing/2010/main"/>
              </a:ext>
            </a:extLst>
          </a:blip>
          <a:srcRect/>
          <a:stretch/>
        </p:blipFill>
        <p:spPr>
          <a:xfrm>
            <a:off x="333" y="61988"/>
            <a:ext cx="2063220" cy="1190839"/>
          </a:xfrm>
          <a:prstGeom prst="rect">
            <a:avLst/>
          </a:prstGeom>
        </p:spPr>
      </p:pic>
    </p:spTree>
    <p:extLst>
      <p:ext uri="{BB962C8B-B14F-4D97-AF65-F5344CB8AC3E}">
        <p14:creationId xmlns:p14="http://schemas.microsoft.com/office/powerpoint/2010/main" val="22003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6E99BC6-992D-D44F-B8FB-AFCE6460ED65}"/>
              </a:ext>
            </a:extLst>
          </p:cNvPr>
          <p:cNvGrpSpPr/>
          <p:nvPr/>
        </p:nvGrpSpPr>
        <p:grpSpPr>
          <a:xfrm>
            <a:off x="162876" y="1855221"/>
            <a:ext cx="11333724" cy="3734020"/>
            <a:chOff x="162876" y="1855220"/>
            <a:chExt cx="11278800" cy="4496995"/>
          </a:xfrm>
        </p:grpSpPr>
        <p:pic>
          <p:nvPicPr>
            <p:cNvPr id="6" name="Picture 5">
              <a:extLst>
                <a:ext uri="{FF2B5EF4-FFF2-40B4-BE49-F238E27FC236}">
                  <a16:creationId xmlns:a16="http://schemas.microsoft.com/office/drawing/2014/main" id="{90F6B41C-97AB-EDA4-2C28-38BFAAEC82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876" y="1855220"/>
              <a:ext cx="11278800" cy="4496995"/>
            </a:xfrm>
            <a:prstGeom prst="rect">
              <a:avLst/>
            </a:prstGeom>
          </p:spPr>
        </p:pic>
        <p:pic>
          <p:nvPicPr>
            <p:cNvPr id="4" name="Picture 3">
              <a:extLst>
                <a:ext uri="{FF2B5EF4-FFF2-40B4-BE49-F238E27FC236}">
                  <a16:creationId xmlns:a16="http://schemas.microsoft.com/office/drawing/2014/main" id="{C6219D67-92E2-4AB1-B9C5-521A556CC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3872" y="3231008"/>
              <a:ext cx="221401" cy="270000"/>
            </a:xfrm>
            <a:prstGeom prst="rect">
              <a:avLst/>
            </a:prstGeom>
          </p:spPr>
        </p:pic>
      </p:grpSp>
      <p:sp>
        <p:nvSpPr>
          <p:cNvPr id="5" name="Título 4">
            <a:extLst>
              <a:ext uri="{FF2B5EF4-FFF2-40B4-BE49-F238E27FC236}">
                <a16:creationId xmlns:a16="http://schemas.microsoft.com/office/drawing/2014/main" id="{A36ECE2C-F66E-E74D-84C4-FC5803C42C81}"/>
              </a:ext>
            </a:extLst>
          </p:cNvPr>
          <p:cNvSpPr>
            <a:spLocks noGrp="1"/>
          </p:cNvSpPr>
          <p:nvPr>
            <p:ph type="title"/>
          </p:nvPr>
        </p:nvSpPr>
        <p:spPr/>
        <p:txBody>
          <a:bodyPr>
            <a:normAutofit/>
          </a:bodyPr>
          <a:lstStyle/>
          <a:p>
            <a:r>
              <a:rPr lang="en-GB" sz="4800" dirty="0" err="1"/>
              <a:t>Mortalidad</a:t>
            </a:r>
            <a:r>
              <a:rPr lang="en-GB" sz="4800" dirty="0"/>
              <a:t> </a:t>
            </a:r>
            <a:r>
              <a:rPr lang="en-GB" sz="4800" dirty="0" err="1"/>
              <a:t>según</a:t>
            </a:r>
            <a:r>
              <a:rPr lang="en-GB" sz="4800" dirty="0"/>
              <a:t> el </a:t>
            </a:r>
            <a:r>
              <a:rPr lang="en-GB" sz="4800" dirty="0" err="1"/>
              <a:t>tipo</a:t>
            </a:r>
            <a:r>
              <a:rPr lang="en-GB" sz="4800" dirty="0"/>
              <a:t> de HAP</a:t>
            </a:r>
            <a:endParaRPr lang="es-ES" sz="4800" dirty="0"/>
          </a:p>
        </p:txBody>
      </p:sp>
      <p:sp>
        <p:nvSpPr>
          <p:cNvPr id="14" name="CuadroTexto 13">
            <a:extLst>
              <a:ext uri="{FF2B5EF4-FFF2-40B4-BE49-F238E27FC236}">
                <a16:creationId xmlns:a16="http://schemas.microsoft.com/office/drawing/2014/main" id="{3739B41D-5DCD-AB42-8641-5FB88ED6B82A}"/>
              </a:ext>
            </a:extLst>
          </p:cNvPr>
          <p:cNvSpPr txBox="1"/>
          <p:nvPr/>
        </p:nvSpPr>
        <p:spPr>
          <a:xfrm>
            <a:off x="654456" y="6198276"/>
            <a:ext cx="8753912" cy="353943"/>
          </a:xfrm>
          <a:prstGeom prst="rect">
            <a:avLst/>
          </a:prstGeom>
          <a:noFill/>
        </p:spPr>
        <p:txBody>
          <a:bodyPr wrap="square" rtlCol="0" anchor="ctr">
            <a:spAutoFit/>
          </a:bodyPr>
          <a:lstStyle/>
          <a:p>
            <a:r>
              <a:rPr lang="es-ES" sz="1000" dirty="0" err="1">
                <a:solidFill>
                  <a:schemeClr val="tx1">
                    <a:lumMod val="50000"/>
                    <a:lumOff val="50000"/>
                  </a:schemeClr>
                </a:solidFill>
              </a:rPr>
              <a:t>National</a:t>
            </a:r>
            <a:r>
              <a:rPr lang="es-ES" sz="1000" dirty="0">
                <a:solidFill>
                  <a:schemeClr val="tx1">
                    <a:lumMod val="50000"/>
                    <a:lumOff val="50000"/>
                  </a:schemeClr>
                </a:solidFill>
              </a:rPr>
              <a:t> </a:t>
            </a:r>
            <a:r>
              <a:rPr lang="es-ES" sz="1000" dirty="0" err="1">
                <a:solidFill>
                  <a:schemeClr val="tx1">
                    <a:lumMod val="50000"/>
                    <a:lumOff val="50000"/>
                  </a:schemeClr>
                </a:solidFill>
              </a:rPr>
              <a:t>Pulmonary</a:t>
            </a:r>
            <a:r>
              <a:rPr lang="es-ES" sz="1000" dirty="0">
                <a:solidFill>
                  <a:schemeClr val="tx1">
                    <a:lumMod val="50000"/>
                    <a:lumOff val="50000"/>
                  </a:schemeClr>
                </a:solidFill>
              </a:rPr>
              <a:t> </a:t>
            </a:r>
            <a:r>
              <a:rPr lang="es-ES" sz="1000" dirty="0" err="1">
                <a:solidFill>
                  <a:schemeClr val="tx1">
                    <a:lumMod val="50000"/>
                    <a:lumOff val="50000"/>
                  </a:schemeClr>
                </a:solidFill>
              </a:rPr>
              <a:t>Hypertension</a:t>
            </a:r>
            <a:r>
              <a:rPr lang="es-ES" sz="1000" dirty="0">
                <a:solidFill>
                  <a:schemeClr val="tx1">
                    <a:lumMod val="50000"/>
                    <a:lumOff val="50000"/>
                  </a:schemeClr>
                </a:solidFill>
              </a:rPr>
              <a:t> </a:t>
            </a:r>
            <a:r>
              <a:rPr lang="es-ES" sz="1000" dirty="0" err="1">
                <a:solidFill>
                  <a:schemeClr val="tx1">
                    <a:lumMod val="50000"/>
                    <a:lumOff val="50000"/>
                  </a:schemeClr>
                </a:solidFill>
              </a:rPr>
              <a:t>Audit</a:t>
            </a:r>
            <a:r>
              <a:rPr lang="es-ES" sz="1000" dirty="0">
                <a:solidFill>
                  <a:schemeClr val="tx1">
                    <a:lumMod val="50000"/>
                    <a:lumOff val="50000"/>
                  </a:schemeClr>
                </a:solidFill>
              </a:rPr>
              <a:t>, 12th </a:t>
            </a:r>
            <a:r>
              <a:rPr lang="es-ES" sz="1000" dirty="0" err="1">
                <a:solidFill>
                  <a:schemeClr val="tx1">
                    <a:lumMod val="50000"/>
                    <a:lumOff val="50000"/>
                  </a:schemeClr>
                </a:solidFill>
              </a:rPr>
              <a:t>Annual</a:t>
            </a:r>
            <a:r>
              <a:rPr lang="es-ES" sz="1000" dirty="0">
                <a:solidFill>
                  <a:schemeClr val="tx1">
                    <a:lumMod val="50000"/>
                    <a:lumOff val="50000"/>
                  </a:schemeClr>
                </a:solidFill>
              </a:rPr>
              <a:t> </a:t>
            </a:r>
            <a:r>
              <a:rPr lang="es-ES" sz="1000" dirty="0" err="1">
                <a:solidFill>
                  <a:schemeClr val="tx1">
                    <a:lumMod val="50000"/>
                    <a:lumOff val="50000"/>
                  </a:schemeClr>
                </a:solidFill>
              </a:rPr>
              <a:t>Report</a:t>
            </a:r>
            <a:r>
              <a:rPr lang="es-ES" sz="1000" dirty="0">
                <a:solidFill>
                  <a:schemeClr val="tx1">
                    <a:lumMod val="50000"/>
                    <a:lumOff val="50000"/>
                  </a:schemeClr>
                </a:solidFill>
              </a:rPr>
              <a:t> - NHS Digital. 20 </a:t>
            </a:r>
            <a:r>
              <a:rPr lang="es-ES" sz="1000" dirty="0" err="1">
                <a:solidFill>
                  <a:schemeClr val="tx1">
                    <a:lumMod val="50000"/>
                    <a:lumOff val="50000"/>
                  </a:schemeClr>
                </a:solidFill>
              </a:rPr>
              <a:t>Jan</a:t>
            </a:r>
            <a:r>
              <a:rPr lang="es-ES" sz="1000" dirty="0">
                <a:solidFill>
                  <a:schemeClr val="tx1">
                    <a:lumMod val="50000"/>
                    <a:lumOff val="50000"/>
                  </a:schemeClr>
                </a:solidFill>
              </a:rPr>
              <a:t> 2022. </a:t>
            </a:r>
            <a:r>
              <a:rPr lang="es-ES" sz="700" dirty="0">
                <a:solidFill>
                  <a:schemeClr val="tx1">
                    <a:lumMod val="50000"/>
                    <a:lumOff val="50000"/>
                  </a:schemeClr>
                </a:solidFill>
              </a:rPr>
              <a:t>https://</a:t>
            </a:r>
            <a:r>
              <a:rPr lang="es-ES" sz="700" dirty="0" err="1">
                <a:solidFill>
                  <a:schemeClr val="tx1">
                    <a:lumMod val="50000"/>
                    <a:lumOff val="50000"/>
                  </a:schemeClr>
                </a:solidFill>
              </a:rPr>
              <a:t>digital.nhs.uk</a:t>
            </a:r>
            <a:r>
              <a:rPr lang="es-ES" sz="700" dirty="0">
                <a:solidFill>
                  <a:schemeClr val="tx1">
                    <a:lumMod val="50000"/>
                    <a:lumOff val="50000"/>
                  </a:schemeClr>
                </a:solidFill>
              </a:rPr>
              <a:t>/data-and-</a:t>
            </a:r>
            <a:r>
              <a:rPr lang="es-ES" sz="700" dirty="0" err="1">
                <a:solidFill>
                  <a:schemeClr val="tx1">
                    <a:lumMod val="50000"/>
                    <a:lumOff val="50000"/>
                  </a:schemeClr>
                </a:solidFill>
              </a:rPr>
              <a:t>information</a:t>
            </a:r>
            <a:r>
              <a:rPr lang="es-ES" sz="700" dirty="0">
                <a:solidFill>
                  <a:schemeClr val="tx1">
                    <a:lumMod val="50000"/>
                    <a:lumOff val="50000"/>
                  </a:schemeClr>
                </a:solidFill>
              </a:rPr>
              <a:t>/</a:t>
            </a:r>
            <a:r>
              <a:rPr lang="es-ES" sz="700" dirty="0" err="1">
                <a:solidFill>
                  <a:schemeClr val="tx1">
                    <a:lumMod val="50000"/>
                    <a:lumOff val="50000"/>
                  </a:schemeClr>
                </a:solidFill>
              </a:rPr>
              <a:t>publications</a:t>
            </a:r>
            <a:r>
              <a:rPr lang="es-ES" sz="700" dirty="0">
                <a:solidFill>
                  <a:schemeClr val="tx1">
                    <a:lumMod val="50000"/>
                    <a:lumOff val="50000"/>
                  </a:schemeClr>
                </a:solidFill>
              </a:rPr>
              <a:t>/</a:t>
            </a:r>
            <a:r>
              <a:rPr lang="es-ES" sz="700" dirty="0" err="1">
                <a:solidFill>
                  <a:schemeClr val="tx1">
                    <a:lumMod val="50000"/>
                    <a:lumOff val="50000"/>
                  </a:schemeClr>
                </a:solidFill>
              </a:rPr>
              <a:t>statistical</a:t>
            </a:r>
            <a:r>
              <a:rPr lang="es-ES" sz="700" dirty="0">
                <a:solidFill>
                  <a:schemeClr val="tx1">
                    <a:lumMod val="50000"/>
                    <a:lumOff val="50000"/>
                  </a:schemeClr>
                </a:solidFill>
              </a:rPr>
              <a:t>/</a:t>
            </a:r>
            <a:r>
              <a:rPr lang="es-ES" sz="700" dirty="0" err="1">
                <a:solidFill>
                  <a:schemeClr val="tx1">
                    <a:lumMod val="50000"/>
                    <a:lumOff val="50000"/>
                  </a:schemeClr>
                </a:solidFill>
              </a:rPr>
              <a:t>national-pulmonary-hypertension-audit</a:t>
            </a:r>
            <a:r>
              <a:rPr lang="es-ES" sz="700" dirty="0">
                <a:solidFill>
                  <a:schemeClr val="tx1">
                    <a:lumMod val="50000"/>
                    <a:lumOff val="50000"/>
                  </a:schemeClr>
                </a:solidFill>
              </a:rPr>
              <a:t>/12th-annual-report#  </a:t>
            </a:r>
            <a:endParaRPr lang="es-ES" sz="1000" dirty="0">
              <a:solidFill>
                <a:schemeClr val="tx1">
                  <a:lumMod val="50000"/>
                  <a:lumOff val="50000"/>
                </a:schemeClr>
              </a:solidFill>
            </a:endParaRPr>
          </a:p>
        </p:txBody>
      </p:sp>
    </p:spTree>
    <p:extLst>
      <p:ext uri="{BB962C8B-B14F-4D97-AF65-F5344CB8AC3E}">
        <p14:creationId xmlns:p14="http://schemas.microsoft.com/office/powerpoint/2010/main" val="3947588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FBC1A3-D99E-2D02-12C1-BBE306ABD5AE}"/>
              </a:ext>
            </a:extLst>
          </p:cNvPr>
          <p:cNvPicPr>
            <a:picLocks noChangeAspect="1"/>
          </p:cNvPicPr>
          <p:nvPr/>
        </p:nvPicPr>
        <p:blipFill>
          <a:blip r:embed="rId3" cstate="screen">
            <a:clrChange>
              <a:clrFrom>
                <a:srgbClr val="FCFCFC"/>
              </a:clrFrom>
              <a:clrTo>
                <a:srgbClr val="FCFCFC">
                  <a:alpha val="0"/>
                </a:srgbClr>
              </a:clrTo>
            </a:clrChang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74296" y="1602485"/>
            <a:ext cx="11016000" cy="4392213"/>
          </a:xfrm>
          <a:prstGeom prst="rect">
            <a:avLst/>
          </a:prstGeom>
        </p:spPr>
      </p:pic>
      <p:sp>
        <p:nvSpPr>
          <p:cNvPr id="21" name="Title 1"/>
          <p:cNvSpPr>
            <a:spLocks noGrp="1"/>
          </p:cNvSpPr>
          <p:nvPr>
            <p:ph type="title"/>
          </p:nvPr>
        </p:nvSpPr>
        <p:spPr/>
        <p:txBody>
          <a:bodyPr vert="horz" lIns="72000" tIns="36000" rIns="72000" bIns="36000" rtlCol="0" anchor="ctr">
            <a:noAutofit/>
          </a:bodyPr>
          <a:lstStyle/>
          <a:p>
            <a:r>
              <a:rPr lang="en-GB" sz="5400" dirty="0" err="1">
                <a:solidFill>
                  <a:schemeClr val="accent6">
                    <a:lumMod val="50000"/>
                  </a:schemeClr>
                </a:solidFill>
              </a:rPr>
              <a:t>Mortalidad</a:t>
            </a:r>
            <a:r>
              <a:rPr lang="en-GB" sz="5400" dirty="0">
                <a:solidFill>
                  <a:schemeClr val="accent6">
                    <a:lumMod val="50000"/>
                  </a:schemeClr>
                </a:solidFill>
              </a:rPr>
              <a:t> </a:t>
            </a:r>
            <a:r>
              <a:rPr lang="en-GB" sz="5400" dirty="0" err="1">
                <a:solidFill>
                  <a:schemeClr val="accent6">
                    <a:lumMod val="50000"/>
                  </a:schemeClr>
                </a:solidFill>
              </a:rPr>
              <a:t>según</a:t>
            </a:r>
            <a:r>
              <a:rPr lang="en-GB" sz="5400" dirty="0">
                <a:solidFill>
                  <a:schemeClr val="accent6">
                    <a:lumMod val="50000"/>
                  </a:schemeClr>
                </a:solidFill>
              </a:rPr>
              <a:t> el </a:t>
            </a:r>
            <a:r>
              <a:rPr lang="en-GB" sz="5400" dirty="0" err="1">
                <a:solidFill>
                  <a:schemeClr val="accent6">
                    <a:lumMod val="50000"/>
                  </a:schemeClr>
                </a:solidFill>
              </a:rPr>
              <a:t>tipo</a:t>
            </a:r>
            <a:r>
              <a:rPr lang="en-GB" sz="5400" dirty="0">
                <a:solidFill>
                  <a:schemeClr val="accent6">
                    <a:lumMod val="50000"/>
                  </a:schemeClr>
                </a:solidFill>
              </a:rPr>
              <a:t> de HAP</a:t>
            </a:r>
            <a:endParaRPr lang="en-GB" sz="5400" b="0" dirty="0">
              <a:solidFill>
                <a:schemeClr val="accent6">
                  <a:lumMod val="50000"/>
                </a:schemeClr>
              </a:solidFill>
            </a:endParaRPr>
          </a:p>
        </p:txBody>
      </p:sp>
      <p:sp>
        <p:nvSpPr>
          <p:cNvPr id="4" name="Rectangular Callout 18">
            <a:extLst>
              <a:ext uri="{FF2B5EF4-FFF2-40B4-BE49-F238E27FC236}">
                <a16:creationId xmlns:a16="http://schemas.microsoft.com/office/drawing/2014/main" id="{27DCB2C4-4129-4B68-A6E7-8881CDAC927B}"/>
              </a:ext>
            </a:extLst>
          </p:cNvPr>
          <p:cNvSpPr/>
          <p:nvPr/>
        </p:nvSpPr>
        <p:spPr>
          <a:xfrm>
            <a:off x="6908128" y="5301208"/>
            <a:ext cx="1914863" cy="566469"/>
          </a:xfrm>
          <a:prstGeom prst="wedgeRectCallout">
            <a:avLst>
              <a:gd name="adj1" fmla="val -39689"/>
              <a:gd name="adj2" fmla="val 3106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400" dirty="0">
              <a:solidFill>
                <a:schemeClr val="tx1"/>
              </a:solidFill>
            </a:endParaRPr>
          </a:p>
        </p:txBody>
      </p:sp>
      <p:sp>
        <p:nvSpPr>
          <p:cNvPr id="2" name="CuadroTexto 1">
            <a:extLst>
              <a:ext uri="{FF2B5EF4-FFF2-40B4-BE49-F238E27FC236}">
                <a16:creationId xmlns:a16="http://schemas.microsoft.com/office/drawing/2014/main" id="{9BE93817-EC01-5641-BB41-D6F9043DC200}"/>
              </a:ext>
            </a:extLst>
          </p:cNvPr>
          <p:cNvSpPr txBox="1"/>
          <p:nvPr/>
        </p:nvSpPr>
        <p:spPr>
          <a:xfrm>
            <a:off x="474296" y="6254157"/>
            <a:ext cx="10295640" cy="246221"/>
          </a:xfrm>
          <a:prstGeom prst="rect">
            <a:avLst/>
          </a:prstGeom>
          <a:noFill/>
        </p:spPr>
        <p:txBody>
          <a:bodyPr wrap="square" rtlCol="0" anchor="ctr">
            <a:spAutoFit/>
          </a:bodyPr>
          <a:lstStyle/>
          <a:p>
            <a:r>
              <a:rPr lang="es-ES" sz="1000" dirty="0" err="1">
                <a:solidFill>
                  <a:schemeClr val="tx1">
                    <a:lumMod val="50000"/>
                    <a:lumOff val="50000"/>
                  </a:schemeClr>
                </a:solidFill>
              </a:rPr>
              <a:t>National</a:t>
            </a:r>
            <a:r>
              <a:rPr lang="es-ES" sz="1000" dirty="0">
                <a:solidFill>
                  <a:schemeClr val="tx1">
                    <a:lumMod val="50000"/>
                    <a:lumOff val="50000"/>
                  </a:schemeClr>
                </a:solidFill>
              </a:rPr>
              <a:t> </a:t>
            </a:r>
            <a:r>
              <a:rPr lang="es-ES" sz="1000" dirty="0" err="1">
                <a:solidFill>
                  <a:schemeClr val="tx1">
                    <a:lumMod val="50000"/>
                    <a:lumOff val="50000"/>
                  </a:schemeClr>
                </a:solidFill>
              </a:rPr>
              <a:t>Pulmonary</a:t>
            </a:r>
            <a:r>
              <a:rPr lang="es-ES" sz="1000" dirty="0">
                <a:solidFill>
                  <a:schemeClr val="tx1">
                    <a:lumMod val="50000"/>
                    <a:lumOff val="50000"/>
                  </a:schemeClr>
                </a:solidFill>
              </a:rPr>
              <a:t> </a:t>
            </a:r>
            <a:r>
              <a:rPr lang="es-ES" sz="1000" dirty="0" err="1">
                <a:solidFill>
                  <a:schemeClr val="tx1">
                    <a:lumMod val="50000"/>
                    <a:lumOff val="50000"/>
                  </a:schemeClr>
                </a:solidFill>
              </a:rPr>
              <a:t>Hypertension</a:t>
            </a:r>
            <a:r>
              <a:rPr lang="es-ES" sz="1000" dirty="0">
                <a:solidFill>
                  <a:schemeClr val="tx1">
                    <a:lumMod val="50000"/>
                    <a:lumOff val="50000"/>
                  </a:schemeClr>
                </a:solidFill>
              </a:rPr>
              <a:t> </a:t>
            </a:r>
            <a:r>
              <a:rPr lang="es-ES" sz="1000" dirty="0" err="1">
                <a:solidFill>
                  <a:schemeClr val="tx1">
                    <a:lumMod val="50000"/>
                    <a:lumOff val="50000"/>
                  </a:schemeClr>
                </a:solidFill>
              </a:rPr>
              <a:t>Audit</a:t>
            </a:r>
            <a:r>
              <a:rPr lang="es-ES" sz="1000" dirty="0">
                <a:solidFill>
                  <a:schemeClr val="tx1">
                    <a:lumMod val="50000"/>
                    <a:lumOff val="50000"/>
                  </a:schemeClr>
                </a:solidFill>
              </a:rPr>
              <a:t>, 12th </a:t>
            </a:r>
            <a:r>
              <a:rPr lang="es-ES" sz="1000" dirty="0" err="1">
                <a:solidFill>
                  <a:schemeClr val="tx1">
                    <a:lumMod val="50000"/>
                    <a:lumOff val="50000"/>
                  </a:schemeClr>
                </a:solidFill>
              </a:rPr>
              <a:t>Annual</a:t>
            </a:r>
            <a:r>
              <a:rPr lang="es-ES" sz="1000" dirty="0">
                <a:solidFill>
                  <a:schemeClr val="tx1">
                    <a:lumMod val="50000"/>
                    <a:lumOff val="50000"/>
                  </a:schemeClr>
                </a:solidFill>
              </a:rPr>
              <a:t> </a:t>
            </a:r>
            <a:r>
              <a:rPr lang="es-ES" sz="1000" dirty="0" err="1">
                <a:solidFill>
                  <a:schemeClr val="tx1">
                    <a:lumMod val="50000"/>
                    <a:lumOff val="50000"/>
                  </a:schemeClr>
                </a:solidFill>
              </a:rPr>
              <a:t>Report</a:t>
            </a:r>
            <a:r>
              <a:rPr lang="es-ES" sz="1000" dirty="0">
                <a:solidFill>
                  <a:schemeClr val="tx1">
                    <a:lumMod val="50000"/>
                    <a:lumOff val="50000"/>
                  </a:schemeClr>
                </a:solidFill>
              </a:rPr>
              <a:t> - NHS Digital. 20 </a:t>
            </a:r>
            <a:r>
              <a:rPr lang="es-ES" sz="1000" dirty="0" err="1">
                <a:solidFill>
                  <a:schemeClr val="tx1">
                    <a:lumMod val="50000"/>
                    <a:lumOff val="50000"/>
                  </a:schemeClr>
                </a:solidFill>
              </a:rPr>
              <a:t>Jan</a:t>
            </a:r>
            <a:r>
              <a:rPr lang="es-ES" sz="1000" dirty="0">
                <a:solidFill>
                  <a:schemeClr val="tx1">
                    <a:lumMod val="50000"/>
                    <a:lumOff val="50000"/>
                  </a:schemeClr>
                </a:solidFill>
              </a:rPr>
              <a:t> 2022. </a:t>
            </a:r>
            <a:r>
              <a:rPr lang="es-ES" sz="700" dirty="0">
                <a:solidFill>
                  <a:schemeClr val="tx1">
                    <a:lumMod val="50000"/>
                    <a:lumOff val="50000"/>
                  </a:schemeClr>
                </a:solidFill>
              </a:rPr>
              <a:t>https://</a:t>
            </a:r>
            <a:r>
              <a:rPr lang="es-ES" sz="700" dirty="0" err="1">
                <a:solidFill>
                  <a:schemeClr val="tx1">
                    <a:lumMod val="50000"/>
                    <a:lumOff val="50000"/>
                  </a:schemeClr>
                </a:solidFill>
              </a:rPr>
              <a:t>digital.nhs.uk</a:t>
            </a:r>
            <a:r>
              <a:rPr lang="es-ES" sz="700" dirty="0">
                <a:solidFill>
                  <a:schemeClr val="tx1">
                    <a:lumMod val="50000"/>
                    <a:lumOff val="50000"/>
                  </a:schemeClr>
                </a:solidFill>
              </a:rPr>
              <a:t>/data-and-</a:t>
            </a:r>
            <a:r>
              <a:rPr lang="es-ES" sz="700" dirty="0" err="1">
                <a:solidFill>
                  <a:schemeClr val="tx1">
                    <a:lumMod val="50000"/>
                    <a:lumOff val="50000"/>
                  </a:schemeClr>
                </a:solidFill>
              </a:rPr>
              <a:t>information</a:t>
            </a:r>
            <a:r>
              <a:rPr lang="es-ES" sz="700" dirty="0">
                <a:solidFill>
                  <a:schemeClr val="tx1">
                    <a:lumMod val="50000"/>
                    <a:lumOff val="50000"/>
                  </a:schemeClr>
                </a:solidFill>
              </a:rPr>
              <a:t>/</a:t>
            </a:r>
            <a:r>
              <a:rPr lang="es-ES" sz="700" dirty="0" err="1">
                <a:solidFill>
                  <a:schemeClr val="tx1">
                    <a:lumMod val="50000"/>
                    <a:lumOff val="50000"/>
                  </a:schemeClr>
                </a:solidFill>
              </a:rPr>
              <a:t>publications</a:t>
            </a:r>
            <a:r>
              <a:rPr lang="es-ES" sz="700" dirty="0">
                <a:solidFill>
                  <a:schemeClr val="tx1">
                    <a:lumMod val="50000"/>
                    <a:lumOff val="50000"/>
                  </a:schemeClr>
                </a:solidFill>
              </a:rPr>
              <a:t>/</a:t>
            </a:r>
            <a:r>
              <a:rPr lang="es-ES" sz="700" dirty="0" err="1">
                <a:solidFill>
                  <a:schemeClr val="tx1">
                    <a:lumMod val="50000"/>
                    <a:lumOff val="50000"/>
                  </a:schemeClr>
                </a:solidFill>
              </a:rPr>
              <a:t>statistical</a:t>
            </a:r>
            <a:r>
              <a:rPr lang="es-ES" sz="700" dirty="0">
                <a:solidFill>
                  <a:schemeClr val="tx1">
                    <a:lumMod val="50000"/>
                    <a:lumOff val="50000"/>
                  </a:schemeClr>
                </a:solidFill>
              </a:rPr>
              <a:t>/</a:t>
            </a:r>
            <a:r>
              <a:rPr lang="es-ES" sz="700" dirty="0" err="1">
                <a:solidFill>
                  <a:schemeClr val="tx1">
                    <a:lumMod val="50000"/>
                    <a:lumOff val="50000"/>
                  </a:schemeClr>
                </a:solidFill>
              </a:rPr>
              <a:t>national-pulmonary-hypertension-audit</a:t>
            </a:r>
            <a:r>
              <a:rPr lang="es-ES" sz="700" dirty="0">
                <a:solidFill>
                  <a:schemeClr val="tx1">
                    <a:lumMod val="50000"/>
                    <a:lumOff val="50000"/>
                  </a:schemeClr>
                </a:solidFill>
              </a:rPr>
              <a:t>/12th-annual-report#  </a:t>
            </a:r>
            <a:endParaRPr lang="es-ES" sz="1000" dirty="0">
              <a:solidFill>
                <a:schemeClr val="tx1">
                  <a:lumMod val="50000"/>
                  <a:lumOff val="50000"/>
                </a:schemeClr>
              </a:solidFill>
            </a:endParaRPr>
          </a:p>
        </p:txBody>
      </p:sp>
    </p:spTree>
    <p:extLst>
      <p:ext uri="{BB962C8B-B14F-4D97-AF65-F5344CB8AC3E}">
        <p14:creationId xmlns:p14="http://schemas.microsoft.com/office/powerpoint/2010/main" val="1179815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5">
            <a:extLst>
              <a:ext uri="{FF2B5EF4-FFF2-40B4-BE49-F238E27FC236}">
                <a16:creationId xmlns:a16="http://schemas.microsoft.com/office/drawing/2014/main" id="{F2CAFD8B-7167-7D43-A754-C992CAC07649}"/>
              </a:ext>
            </a:extLst>
          </p:cNvPr>
          <p:cNvSpPr>
            <a:spLocks noGrp="1"/>
          </p:cNvSpPr>
          <p:nvPr>
            <p:ph type="title"/>
          </p:nvPr>
        </p:nvSpPr>
        <p:spPr>
          <a:xfrm>
            <a:off x="3647728" y="365126"/>
            <a:ext cx="7706071" cy="977900"/>
          </a:xfrm>
        </p:spPr>
        <p:txBody>
          <a:bodyPr>
            <a:normAutofit/>
          </a:bodyPr>
          <a:lstStyle/>
          <a:p>
            <a:r>
              <a:rPr lang="es-ES" altLang="es-ES" sz="2700" dirty="0">
                <a:cs typeface="Arial" panose="020B0604020202020204" pitchFamily="34" charset="0"/>
              </a:rPr>
              <a:t>Diferenciación fenotípica pacientes con o sin comorbilidad cardiopulmonar</a:t>
            </a:r>
            <a:endParaRPr lang="es-ES" altLang="es-ES" sz="2700" dirty="0"/>
          </a:p>
        </p:txBody>
      </p:sp>
      <p:pic>
        <p:nvPicPr>
          <p:cNvPr id="12292" name="Picture 3">
            <a:extLst>
              <a:ext uri="{FF2B5EF4-FFF2-40B4-BE49-F238E27FC236}">
                <a16:creationId xmlns:a16="http://schemas.microsoft.com/office/drawing/2014/main" id="{A583B817-38CF-1F43-9245-DCEB6E4CA7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1332" y="1721731"/>
            <a:ext cx="5112568" cy="386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a:extLst>
              <a:ext uri="{FF2B5EF4-FFF2-40B4-BE49-F238E27FC236}">
                <a16:creationId xmlns:a16="http://schemas.microsoft.com/office/drawing/2014/main" id="{C58EA25B-B673-F64B-BA5A-0F3881DFFBD2}"/>
              </a:ext>
            </a:extLst>
          </p:cNvPr>
          <p:cNvGraphicFramePr>
            <a:graphicFrameLocks noGrp="1"/>
          </p:cNvGraphicFramePr>
          <p:nvPr>
            <p:extLst>
              <p:ext uri="{D42A27DB-BD31-4B8C-83A1-F6EECF244321}">
                <p14:modId xmlns:p14="http://schemas.microsoft.com/office/powerpoint/2010/main" val="3840306129"/>
              </p:ext>
            </p:extLst>
          </p:nvPr>
        </p:nvGraphicFramePr>
        <p:xfrm>
          <a:off x="5889624" y="2550585"/>
          <a:ext cx="5976938" cy="2209800"/>
        </p:xfrm>
        <a:graphic>
          <a:graphicData uri="http://schemas.openxmlformats.org/drawingml/2006/table">
            <a:tbl>
              <a:tblPr firstRow="1" bandRow="1">
                <a:tableStyleId>{5C22544A-7EE6-4342-B048-85BDC9FD1C3A}</a:tableStyleId>
              </a:tblPr>
              <a:tblGrid>
                <a:gridCol w="1535053">
                  <a:extLst>
                    <a:ext uri="{9D8B030D-6E8A-4147-A177-3AD203B41FA5}">
                      <a16:colId xmlns:a16="http://schemas.microsoft.com/office/drawing/2014/main" val="20000"/>
                    </a:ext>
                  </a:extLst>
                </a:gridCol>
                <a:gridCol w="2163786">
                  <a:extLst>
                    <a:ext uri="{9D8B030D-6E8A-4147-A177-3AD203B41FA5}">
                      <a16:colId xmlns:a16="http://schemas.microsoft.com/office/drawing/2014/main" val="20001"/>
                    </a:ext>
                  </a:extLst>
                </a:gridCol>
                <a:gridCol w="2278099">
                  <a:extLst>
                    <a:ext uri="{9D8B030D-6E8A-4147-A177-3AD203B41FA5}">
                      <a16:colId xmlns:a16="http://schemas.microsoft.com/office/drawing/2014/main" val="20002"/>
                    </a:ext>
                  </a:extLst>
                </a:gridCol>
              </a:tblGrid>
              <a:tr h="370840">
                <a:tc>
                  <a:txBody>
                    <a:bodyPr/>
                    <a:lstStyle/>
                    <a:p>
                      <a:pPr algn="ctr"/>
                      <a:endParaRPr lang="es-ES" sz="1200" b="1" dirty="0">
                        <a:latin typeface="+mj-lt"/>
                      </a:endParaRPr>
                    </a:p>
                  </a:txBody>
                  <a:tcPr marL="91451" marR="91451" anchor="ctr"/>
                </a:tc>
                <a:tc>
                  <a:txBody>
                    <a:bodyPr/>
                    <a:lstStyle/>
                    <a:p>
                      <a:pPr algn="ctr"/>
                      <a:r>
                        <a:rPr lang="es-ES" sz="1200" dirty="0">
                          <a:latin typeface="+mj-lt"/>
                        </a:rPr>
                        <a:t>Fenotipo “corazón</a:t>
                      </a:r>
                      <a:r>
                        <a:rPr lang="es-ES" sz="1200" baseline="0" dirty="0">
                          <a:latin typeface="+mj-lt"/>
                        </a:rPr>
                        <a:t> izquierdo”</a:t>
                      </a:r>
                      <a:endParaRPr lang="es-ES" sz="1200" dirty="0">
                        <a:latin typeface="+mj-lt"/>
                      </a:endParaRPr>
                    </a:p>
                  </a:txBody>
                  <a:tcPr marL="91451" marR="91451" anchor="ctr"/>
                </a:tc>
                <a:tc>
                  <a:txBody>
                    <a:bodyPr/>
                    <a:lstStyle/>
                    <a:p>
                      <a:pPr algn="ctr"/>
                      <a:r>
                        <a:rPr lang="es-ES" sz="1200" dirty="0">
                          <a:latin typeface="+mj-lt"/>
                        </a:rPr>
                        <a:t>Fenotipo  “cardiopulmonar”</a:t>
                      </a:r>
                    </a:p>
                  </a:txBody>
                  <a:tcPr marL="91451" marR="91451" anchor="ctr"/>
                </a:tc>
                <a:extLst>
                  <a:ext uri="{0D108BD9-81ED-4DB2-BD59-A6C34878D82A}">
                    <a16:rowId xmlns:a16="http://schemas.microsoft.com/office/drawing/2014/main" val="10000"/>
                  </a:ext>
                </a:extLst>
              </a:tr>
              <a:tr h="370840">
                <a:tc>
                  <a:txBody>
                    <a:bodyPr/>
                    <a:lstStyle/>
                    <a:p>
                      <a:r>
                        <a:rPr lang="es-ES" sz="1200" b="1" dirty="0">
                          <a:solidFill>
                            <a:schemeClr val="bg1"/>
                          </a:solidFill>
                          <a:latin typeface="+mj-lt"/>
                        </a:rPr>
                        <a:t>Factores de riesgo</a:t>
                      </a:r>
                    </a:p>
                  </a:txBody>
                  <a:tcPr marL="91451" marR="91451" anchor="ctr">
                    <a:solidFill>
                      <a:schemeClr val="accent1"/>
                    </a:solidFill>
                  </a:tcPr>
                </a:tc>
                <a:tc>
                  <a:txBody>
                    <a:bodyPr/>
                    <a:lstStyle/>
                    <a:p>
                      <a:pPr algn="ctr"/>
                      <a:r>
                        <a:rPr lang="es-ES" sz="1200" dirty="0">
                          <a:latin typeface="+mj-lt"/>
                        </a:rPr>
                        <a:t>FRCV: HTA, diabetes, obesidad, cardiopatía isquémica</a:t>
                      </a:r>
                    </a:p>
                  </a:txBody>
                  <a:tcPr marL="91451" marR="91451" anchor="ctr">
                    <a:solidFill>
                      <a:schemeClr val="accent1">
                        <a:lumMod val="20000"/>
                        <a:lumOff val="80000"/>
                      </a:schemeClr>
                    </a:solidFill>
                  </a:tcPr>
                </a:tc>
                <a:tc>
                  <a:txBody>
                    <a:bodyPr/>
                    <a:lstStyle/>
                    <a:p>
                      <a:pPr algn="ctr"/>
                      <a:r>
                        <a:rPr lang="es-ES" sz="1200" dirty="0">
                          <a:latin typeface="+mj-lt"/>
                        </a:rPr>
                        <a:t>FRCV</a:t>
                      </a:r>
                      <a:r>
                        <a:rPr lang="es-ES" sz="1200" baseline="0" dirty="0">
                          <a:latin typeface="+mj-lt"/>
                        </a:rPr>
                        <a:t> + tabaquismo</a:t>
                      </a:r>
                      <a:endParaRPr lang="es-ES" sz="1200" dirty="0">
                        <a:latin typeface="+mj-lt"/>
                      </a:endParaRPr>
                    </a:p>
                  </a:txBody>
                  <a:tcPr marL="91451" marR="91451" anchor="c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r>
                        <a:rPr lang="es-ES" sz="1200" b="1" dirty="0" err="1">
                          <a:solidFill>
                            <a:schemeClr val="bg1"/>
                          </a:solidFill>
                          <a:latin typeface="+mj-lt"/>
                        </a:rPr>
                        <a:t>Caract</a:t>
                      </a:r>
                      <a:r>
                        <a:rPr lang="es-ES" sz="1200" b="1" dirty="0">
                          <a:solidFill>
                            <a:schemeClr val="bg1"/>
                          </a:solidFill>
                          <a:latin typeface="+mj-lt"/>
                        </a:rPr>
                        <a:t>.</a:t>
                      </a:r>
                      <a:r>
                        <a:rPr lang="es-ES" sz="1200" b="1" baseline="0" dirty="0">
                          <a:solidFill>
                            <a:schemeClr val="bg1"/>
                          </a:solidFill>
                          <a:latin typeface="+mj-lt"/>
                        </a:rPr>
                        <a:t> clínicas</a:t>
                      </a:r>
                      <a:endParaRPr lang="es-ES" sz="1200" b="1" dirty="0">
                        <a:solidFill>
                          <a:schemeClr val="bg1"/>
                        </a:solidFill>
                        <a:latin typeface="+mj-lt"/>
                      </a:endParaRPr>
                    </a:p>
                  </a:txBody>
                  <a:tcPr marL="91451" marR="91451" anchor="ctr">
                    <a:solidFill>
                      <a:schemeClr val="accent1"/>
                    </a:solidFill>
                  </a:tcPr>
                </a:tc>
                <a:tc>
                  <a:txBody>
                    <a:bodyPr/>
                    <a:lstStyle/>
                    <a:p>
                      <a:pPr algn="ctr"/>
                      <a:r>
                        <a:rPr lang="es-ES" sz="1200" dirty="0">
                          <a:latin typeface="+mj-lt"/>
                        </a:rPr>
                        <a:t>Predominio de mujeres</a:t>
                      </a:r>
                    </a:p>
                    <a:p>
                      <a:pPr algn="ctr"/>
                      <a:r>
                        <a:rPr lang="es-ES" sz="1200" dirty="0">
                          <a:latin typeface="+mj-lt"/>
                        </a:rPr>
                        <a:t>94% con </a:t>
                      </a:r>
                      <a:r>
                        <a:rPr lang="es-ES" sz="1200" dirty="0">
                          <a:latin typeface="+mj-lt"/>
                          <a:cs typeface="Calibri"/>
                        </a:rPr>
                        <a:t>≥ 1 FRCV</a:t>
                      </a:r>
                    </a:p>
                    <a:p>
                      <a:pPr algn="ctr"/>
                      <a:r>
                        <a:rPr lang="es-ES" sz="1200" dirty="0">
                          <a:latin typeface="+mj-lt"/>
                          <a:cs typeface="Calibri"/>
                        </a:rPr>
                        <a:t>No fumadores</a:t>
                      </a:r>
                    </a:p>
                  </a:txBody>
                  <a:tcPr marL="91451" marR="91451" anchor="ctr">
                    <a:solidFill>
                      <a:schemeClr val="accent5">
                        <a:lumMod val="20000"/>
                        <a:lumOff val="80000"/>
                      </a:schemeClr>
                    </a:solidFill>
                  </a:tcPr>
                </a:tc>
                <a:tc>
                  <a:txBody>
                    <a:bodyPr/>
                    <a:lstStyle/>
                    <a:p>
                      <a:pPr algn="ctr"/>
                      <a:r>
                        <a:rPr lang="es-ES" sz="1200" dirty="0">
                          <a:latin typeface="+mj-lt"/>
                        </a:rPr>
                        <a:t>Predominio de varones</a:t>
                      </a:r>
                    </a:p>
                    <a:p>
                      <a:pPr marL="0" marR="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latin typeface="+mj-lt"/>
                          <a:ea typeface="+mn-ea"/>
                          <a:cs typeface="+mn-cs"/>
                        </a:rPr>
                        <a:t>91% con </a:t>
                      </a:r>
                      <a:r>
                        <a:rPr lang="es-ES" sz="1200" kern="1200" dirty="0">
                          <a:solidFill>
                            <a:schemeClr val="dk1"/>
                          </a:solidFill>
                          <a:latin typeface="+mj-lt"/>
                          <a:ea typeface="+mn-ea"/>
                          <a:cs typeface="Calibri"/>
                        </a:rPr>
                        <a:t>FRCV</a:t>
                      </a:r>
                    </a:p>
                    <a:p>
                      <a:pPr marL="0" marR="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latin typeface="+mj-lt"/>
                          <a:ea typeface="+mn-ea"/>
                          <a:cs typeface="Calibri"/>
                        </a:rPr>
                        <a:t>Fumadores sin </a:t>
                      </a:r>
                      <a:r>
                        <a:rPr lang="es-ES" sz="1200" kern="1200" dirty="0" err="1">
                          <a:solidFill>
                            <a:schemeClr val="dk1"/>
                          </a:solidFill>
                          <a:latin typeface="+mj-lt"/>
                          <a:ea typeface="+mn-ea"/>
                          <a:cs typeface="Calibri"/>
                        </a:rPr>
                        <a:t>afect</a:t>
                      </a:r>
                      <a:r>
                        <a:rPr lang="es-ES" sz="1200" kern="1200" dirty="0">
                          <a:solidFill>
                            <a:schemeClr val="dk1"/>
                          </a:solidFill>
                          <a:latin typeface="+mj-lt"/>
                          <a:ea typeface="+mn-ea"/>
                          <a:cs typeface="Calibri"/>
                        </a:rPr>
                        <a:t>. </a:t>
                      </a:r>
                      <a:r>
                        <a:rPr lang="es-ES" sz="1200" kern="1200" dirty="0" err="1">
                          <a:solidFill>
                            <a:schemeClr val="dk1"/>
                          </a:solidFill>
                          <a:latin typeface="+mj-lt"/>
                          <a:ea typeface="+mn-ea"/>
                          <a:cs typeface="Calibri"/>
                        </a:rPr>
                        <a:t>parenquima</a:t>
                      </a:r>
                      <a:endParaRPr lang="es-ES" sz="1200" kern="1200" dirty="0">
                        <a:solidFill>
                          <a:schemeClr val="dk1"/>
                        </a:solidFill>
                        <a:latin typeface="+mj-lt"/>
                        <a:ea typeface="+mn-ea"/>
                        <a:cs typeface="+mn-cs"/>
                      </a:endParaRPr>
                    </a:p>
                  </a:txBody>
                  <a:tcPr marL="91451" marR="91451" anchor="ctr">
                    <a:solidFill>
                      <a:schemeClr val="accent5">
                        <a:lumMod val="20000"/>
                        <a:lumOff val="80000"/>
                      </a:schemeClr>
                    </a:solidFill>
                  </a:tcPr>
                </a:tc>
                <a:extLst>
                  <a:ext uri="{0D108BD9-81ED-4DB2-BD59-A6C34878D82A}">
                    <a16:rowId xmlns:a16="http://schemas.microsoft.com/office/drawing/2014/main" val="10002"/>
                  </a:ext>
                </a:extLst>
              </a:tr>
              <a:tr h="370840">
                <a:tc>
                  <a:txBody>
                    <a:bodyPr/>
                    <a:lstStyle/>
                    <a:p>
                      <a:r>
                        <a:rPr lang="es-ES" sz="1200" b="1" dirty="0" err="1">
                          <a:solidFill>
                            <a:schemeClr val="bg1"/>
                          </a:solidFill>
                          <a:latin typeface="+mj-lt"/>
                        </a:rPr>
                        <a:t>Caract</a:t>
                      </a:r>
                      <a:r>
                        <a:rPr lang="es-ES" sz="1200" b="1" dirty="0">
                          <a:solidFill>
                            <a:schemeClr val="bg1"/>
                          </a:solidFill>
                          <a:latin typeface="+mj-lt"/>
                        </a:rPr>
                        <a:t>. funcionales</a:t>
                      </a:r>
                    </a:p>
                  </a:txBody>
                  <a:tcPr marL="91451" marR="91451" anchor="c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ES" sz="1200" dirty="0">
                          <a:latin typeface="+mj-lt"/>
                        </a:rPr>
                        <a:t>Menor </a:t>
                      </a:r>
                      <a:r>
                        <a:rPr lang="es-ES" altLang="es-ES" sz="1200" dirty="0" err="1">
                          <a:latin typeface="+mj-lt"/>
                        </a:rPr>
                        <a:t>afect</a:t>
                      </a:r>
                      <a:r>
                        <a:rPr lang="es-ES" altLang="es-ES" sz="1200" dirty="0">
                          <a:latin typeface="+mj-lt"/>
                        </a:rPr>
                        <a:t>.</a:t>
                      </a:r>
                      <a:r>
                        <a:rPr lang="es-ES" altLang="es-ES" sz="1200" baseline="0" dirty="0">
                          <a:latin typeface="+mj-lt"/>
                        </a:rPr>
                        <a:t> DLCO</a:t>
                      </a:r>
                      <a:r>
                        <a:rPr lang="es-ES" altLang="es-ES" sz="1200" dirty="0">
                          <a:latin typeface="+mj-lt"/>
                        </a:rPr>
                        <a:t> ≤</a:t>
                      </a:r>
                      <a:r>
                        <a:rPr lang="es-ES" altLang="es-ES" sz="1200" dirty="0">
                          <a:latin typeface="+mj-lt"/>
                          <a:cs typeface="Calibri" pitchFamily="34" charset="0"/>
                        </a:rPr>
                        <a:t> 45%</a:t>
                      </a:r>
                      <a:r>
                        <a:rPr lang="es-ES" altLang="es-ES" sz="1200" baseline="0" dirty="0">
                          <a:latin typeface="+mj-lt"/>
                        </a:rPr>
                        <a:t> (</a:t>
                      </a:r>
                      <a:r>
                        <a:rPr lang="es-ES" altLang="es-ES" sz="1200" dirty="0">
                          <a:latin typeface="+mj-lt"/>
                        </a:rPr>
                        <a:t>34%)</a:t>
                      </a:r>
                    </a:p>
                  </a:txBody>
                  <a:tcPr marL="91451" marR="91451"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ES" sz="1200" kern="1200" dirty="0">
                          <a:solidFill>
                            <a:schemeClr val="dk1"/>
                          </a:solidFill>
                          <a:latin typeface="+mj-lt"/>
                          <a:ea typeface="+mn-ea"/>
                          <a:cs typeface="+mn-cs"/>
                        </a:rPr>
                        <a:t>Mayor </a:t>
                      </a:r>
                      <a:r>
                        <a:rPr lang="es-ES" altLang="es-ES" sz="1200" kern="1200" dirty="0" err="1">
                          <a:solidFill>
                            <a:schemeClr val="dk1"/>
                          </a:solidFill>
                          <a:latin typeface="+mj-lt"/>
                          <a:ea typeface="+mn-ea"/>
                          <a:cs typeface="+mn-cs"/>
                        </a:rPr>
                        <a:t>afect</a:t>
                      </a:r>
                      <a:r>
                        <a:rPr lang="es-ES" altLang="es-ES" sz="1200" kern="1200" dirty="0">
                          <a:solidFill>
                            <a:schemeClr val="dk1"/>
                          </a:solidFill>
                          <a:latin typeface="+mj-lt"/>
                          <a:ea typeface="+mn-ea"/>
                          <a:cs typeface="+mn-cs"/>
                        </a:rPr>
                        <a:t>.</a:t>
                      </a:r>
                      <a:r>
                        <a:rPr lang="es-ES" altLang="es-ES" sz="1200" kern="1200" baseline="0" dirty="0">
                          <a:solidFill>
                            <a:schemeClr val="dk1"/>
                          </a:solidFill>
                          <a:latin typeface="+mj-lt"/>
                          <a:ea typeface="+mn-ea"/>
                          <a:cs typeface="+mn-cs"/>
                        </a:rPr>
                        <a:t> DLCO</a:t>
                      </a:r>
                      <a:r>
                        <a:rPr lang="es-ES" altLang="es-ES" sz="1200" kern="1200" dirty="0">
                          <a:solidFill>
                            <a:schemeClr val="dk1"/>
                          </a:solidFill>
                          <a:latin typeface="+mj-lt"/>
                          <a:ea typeface="+mn-ea"/>
                          <a:cs typeface="+mn-cs"/>
                        </a:rPr>
                        <a:t> ≤</a:t>
                      </a:r>
                      <a:r>
                        <a:rPr lang="es-ES" altLang="es-ES" sz="1200" kern="1200" dirty="0">
                          <a:solidFill>
                            <a:schemeClr val="dk1"/>
                          </a:solidFill>
                          <a:latin typeface="+mj-lt"/>
                          <a:ea typeface="+mn-ea"/>
                          <a:cs typeface="Calibri" pitchFamily="34" charset="0"/>
                        </a:rPr>
                        <a:t> 45%</a:t>
                      </a:r>
                      <a:r>
                        <a:rPr lang="es-ES" altLang="es-ES" sz="1200" kern="1200" baseline="0" dirty="0">
                          <a:solidFill>
                            <a:schemeClr val="dk1"/>
                          </a:solidFill>
                          <a:latin typeface="+mj-lt"/>
                          <a:ea typeface="+mn-ea"/>
                          <a:cs typeface="+mn-cs"/>
                        </a:rPr>
                        <a:t> (5</a:t>
                      </a:r>
                      <a:r>
                        <a:rPr lang="es-ES" altLang="es-ES" sz="1200" kern="1200" dirty="0">
                          <a:solidFill>
                            <a:schemeClr val="dk1"/>
                          </a:solidFill>
                          <a:latin typeface="+mj-lt"/>
                          <a:ea typeface="+mn-ea"/>
                          <a:cs typeface="+mn-cs"/>
                        </a:rPr>
                        <a:t>3%)</a:t>
                      </a:r>
                    </a:p>
                  </a:txBody>
                  <a:tcPr marL="91451" marR="91451" anchor="ct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es-ES" sz="1200" b="1" dirty="0">
                          <a:solidFill>
                            <a:schemeClr val="bg1"/>
                          </a:solidFill>
                          <a:latin typeface="+mj-lt"/>
                        </a:rPr>
                        <a:t>Respuesta al </a:t>
                      </a:r>
                      <a:r>
                        <a:rPr lang="es-ES" sz="1200" b="1" dirty="0" err="1">
                          <a:solidFill>
                            <a:schemeClr val="bg1"/>
                          </a:solidFill>
                          <a:latin typeface="+mj-lt"/>
                        </a:rPr>
                        <a:t>tto</a:t>
                      </a:r>
                      <a:endParaRPr lang="es-ES" sz="1200" b="1" dirty="0">
                        <a:solidFill>
                          <a:schemeClr val="bg1"/>
                        </a:solidFill>
                        <a:latin typeface="+mj-lt"/>
                      </a:endParaRPr>
                    </a:p>
                  </a:txBody>
                  <a:tcPr marL="91451" marR="91451" anchor="ctr">
                    <a:solidFill>
                      <a:schemeClr val="accent1"/>
                    </a:solidFill>
                  </a:tcPr>
                </a:tc>
                <a:tc>
                  <a:txBody>
                    <a:bodyPr/>
                    <a:lstStyle/>
                    <a:p>
                      <a:pPr algn="ctr"/>
                      <a:r>
                        <a:rPr lang="es-ES" sz="1200" dirty="0">
                          <a:latin typeface="+mj-lt"/>
                        </a:rPr>
                        <a:t>Peor que HAP clásica</a:t>
                      </a:r>
                    </a:p>
                  </a:txBody>
                  <a:tcPr marL="91451" marR="91451" anchor="ctr">
                    <a:solidFill>
                      <a:schemeClr val="accent5">
                        <a:lumMod val="20000"/>
                        <a:lumOff val="80000"/>
                      </a:schemeClr>
                    </a:solidFill>
                  </a:tcPr>
                </a:tc>
                <a:tc>
                  <a:txBody>
                    <a:bodyPr/>
                    <a:lstStyle/>
                    <a:p>
                      <a:pPr algn="ctr"/>
                      <a:r>
                        <a:rPr lang="es-ES" sz="1200" dirty="0">
                          <a:latin typeface="+mj-lt"/>
                        </a:rPr>
                        <a:t>Peor que HAP clásica</a:t>
                      </a:r>
                    </a:p>
                  </a:txBody>
                  <a:tcPr marL="91451" marR="91451" anchor="ct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pic>
        <p:nvPicPr>
          <p:cNvPr id="6" name="Imagen 5">
            <a:extLst>
              <a:ext uri="{FF2B5EF4-FFF2-40B4-BE49-F238E27FC236}">
                <a16:creationId xmlns:a16="http://schemas.microsoft.com/office/drawing/2014/main" id="{3944DA51-0C65-E34F-98F5-71457DEA2F2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769" b="100000" l="0" r="99335"/>
                    </a14:imgEffect>
                  </a14:imgLayer>
                </a14:imgProps>
              </a:ext>
              <a:ext uri="{28A0092B-C50C-407E-A947-70E740481C1C}">
                <a14:useLocalDpi xmlns:a14="http://schemas.microsoft.com/office/drawing/2010/main"/>
              </a:ext>
            </a:extLst>
          </a:blip>
          <a:srcRect/>
          <a:stretch/>
        </p:blipFill>
        <p:spPr>
          <a:xfrm>
            <a:off x="333" y="61988"/>
            <a:ext cx="2063220" cy="1190839"/>
          </a:xfrm>
          <a:prstGeom prst="rect">
            <a:avLst/>
          </a:prstGeom>
        </p:spPr>
      </p:pic>
    </p:spTree>
    <p:extLst>
      <p:ext uri="{BB962C8B-B14F-4D97-AF65-F5344CB8AC3E}">
        <p14:creationId xmlns:p14="http://schemas.microsoft.com/office/powerpoint/2010/main" val="3930777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19FBF-F176-C344-9D75-E1DEAE4153EF}"/>
              </a:ext>
            </a:extLst>
          </p:cNvPr>
          <p:cNvSpPr>
            <a:spLocks noGrp="1"/>
          </p:cNvSpPr>
          <p:nvPr>
            <p:ph type="title"/>
          </p:nvPr>
        </p:nvSpPr>
        <p:spPr/>
        <p:txBody>
          <a:bodyPr/>
          <a:lstStyle/>
          <a:p>
            <a:r>
              <a:rPr lang="es-ES" dirty="0"/>
              <a:t>Estándares para centros de referencia  HP</a:t>
            </a:r>
          </a:p>
        </p:txBody>
      </p:sp>
      <p:pic>
        <p:nvPicPr>
          <p:cNvPr id="4" name="Imagen 3">
            <a:extLst>
              <a:ext uri="{FF2B5EF4-FFF2-40B4-BE49-F238E27FC236}">
                <a16:creationId xmlns:a16="http://schemas.microsoft.com/office/drawing/2014/main" id="{CFB0D885-76E4-E24A-AE8D-22A31689E4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368" y="2021946"/>
            <a:ext cx="3707353" cy="3855327"/>
          </a:xfrm>
          <a:prstGeom prst="rect">
            <a:avLst/>
          </a:prstGeom>
        </p:spPr>
      </p:pic>
      <p:pic>
        <p:nvPicPr>
          <p:cNvPr id="6" name="Imagen 5">
            <a:extLst>
              <a:ext uri="{FF2B5EF4-FFF2-40B4-BE49-F238E27FC236}">
                <a16:creationId xmlns:a16="http://schemas.microsoft.com/office/drawing/2014/main" id="{6F0617D7-66D9-2746-9779-BAF49FB2555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4114721" y="2021945"/>
            <a:ext cx="3707353" cy="3855327"/>
          </a:xfrm>
          <a:prstGeom prst="rect">
            <a:avLst/>
          </a:prstGeom>
        </p:spPr>
      </p:pic>
      <p:pic>
        <p:nvPicPr>
          <p:cNvPr id="7" name="Imagen 6">
            <a:extLst>
              <a:ext uri="{FF2B5EF4-FFF2-40B4-BE49-F238E27FC236}">
                <a16:creationId xmlns:a16="http://schemas.microsoft.com/office/drawing/2014/main" id="{9BF8A24F-C344-984E-BA59-D98A34B3A5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26813" y="1890909"/>
            <a:ext cx="8526986" cy="3855328"/>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45F636E6-7895-9D41-AE1C-1527F562ECB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939" y="1453257"/>
            <a:ext cx="6120597" cy="573806"/>
          </a:xfrm>
          <a:prstGeom prst="rect">
            <a:avLst/>
          </a:prstGeom>
        </p:spPr>
      </p:pic>
      <p:pic>
        <p:nvPicPr>
          <p:cNvPr id="9" name="Imagen 8">
            <a:extLst>
              <a:ext uri="{FF2B5EF4-FFF2-40B4-BE49-F238E27FC236}">
                <a16:creationId xmlns:a16="http://schemas.microsoft.com/office/drawing/2014/main" id="{186B3A13-B487-3F4F-8AF2-FE2A8437796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26603" b="73397" l="74951" r="100000">
                        <a14:foregroundMark x1="82014" y1="53615" x2="82276" y2="56889"/>
                        <a14:foregroundMark x1="83519" y1="53342" x2="83780" y2="56617"/>
                        <a14:foregroundMark x1="87835" y1="53206" x2="88228" y2="57162"/>
                        <a14:foregroundMark x1="88685" y1="55935" x2="93329" y2="54570"/>
                        <a14:foregroundMark x1="86854" y1="42292" x2="87835" y2="48568"/>
                        <a14:foregroundMark x1="87639" y1="41201" x2="87835" y2="45157"/>
                      </a14:backgroundRemoval>
                    </a14:imgEffect>
                  </a14:imgLayer>
                </a14:imgProps>
              </a:ext>
              <a:ext uri="{28A0092B-C50C-407E-A947-70E740481C1C}">
                <a14:useLocalDpi xmlns:a14="http://schemas.microsoft.com/office/drawing/2010/main"/>
              </a:ext>
            </a:extLst>
          </a:blip>
          <a:srcRect l="75036" t="25621" b="25989"/>
          <a:stretch/>
        </p:blipFill>
        <p:spPr>
          <a:xfrm>
            <a:off x="217114" y="136731"/>
            <a:ext cx="1541485" cy="1434690"/>
          </a:xfrm>
          <a:prstGeom prst="rect">
            <a:avLst/>
          </a:prstGeom>
        </p:spPr>
      </p:pic>
    </p:spTree>
    <p:extLst>
      <p:ext uri="{BB962C8B-B14F-4D97-AF65-F5344CB8AC3E}">
        <p14:creationId xmlns:p14="http://schemas.microsoft.com/office/powerpoint/2010/main" val="27770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EC93FD3-01F9-784F-A129-8E5336AE2A1A}"/>
              </a:ext>
            </a:extLst>
          </p:cNvPr>
          <p:cNvSpPr>
            <a:spLocks noGrp="1"/>
          </p:cNvSpPr>
          <p:nvPr>
            <p:ph type="title"/>
          </p:nvPr>
        </p:nvSpPr>
        <p:spPr>
          <a:prstGeom prst="rect">
            <a:avLst/>
          </a:prstGeom>
        </p:spPr>
        <p:txBody>
          <a:bodyPr>
            <a:normAutofit fontScale="90000"/>
          </a:bodyPr>
          <a:lstStyle/>
          <a:p>
            <a:r>
              <a:rPr lang="es-ES" sz="4800" i="1" dirty="0"/>
              <a:t>¿Qué ha cambiado en las nuevas Guías de Hipertensión Pulmonar?</a:t>
            </a:r>
            <a:endParaRPr lang="es-ES" sz="4800" b="1" dirty="0"/>
          </a:p>
        </p:txBody>
      </p:sp>
      <p:sp>
        <p:nvSpPr>
          <p:cNvPr id="7" name="Marcador de contenido 6">
            <a:extLst>
              <a:ext uri="{FF2B5EF4-FFF2-40B4-BE49-F238E27FC236}">
                <a16:creationId xmlns:a16="http://schemas.microsoft.com/office/drawing/2014/main" id="{245AF0D3-0F46-A14B-810D-DFCBCAEE751E}"/>
              </a:ext>
            </a:extLst>
          </p:cNvPr>
          <p:cNvSpPr>
            <a:spLocks noGrp="1"/>
          </p:cNvSpPr>
          <p:nvPr>
            <p:ph sz="quarter" idx="4294967295"/>
          </p:nvPr>
        </p:nvSpPr>
        <p:spPr>
          <a:xfrm>
            <a:off x="498474" y="3068960"/>
            <a:ext cx="10855325" cy="3096344"/>
          </a:xfrm>
          <a:ln>
            <a:noFill/>
          </a:ln>
        </p:spPr>
        <p:txBody>
          <a:bodyPr>
            <a:noAutofit/>
          </a:bodyPr>
          <a:lstStyle/>
          <a:p>
            <a:pPr marL="285750" indent="-285750">
              <a:lnSpc>
                <a:spcPct val="125000"/>
              </a:lnSpc>
              <a:spcBef>
                <a:spcPts val="0"/>
              </a:spcBef>
              <a:buFontTx/>
              <a:buChar char="-"/>
            </a:pPr>
            <a:r>
              <a:rPr lang="es-ES" sz="6000" dirty="0"/>
              <a:t>La visión de la enfermedad</a:t>
            </a:r>
          </a:p>
        </p:txBody>
      </p:sp>
    </p:spTree>
    <p:extLst>
      <p:ext uri="{BB962C8B-B14F-4D97-AF65-F5344CB8AC3E}">
        <p14:creationId xmlns:p14="http://schemas.microsoft.com/office/powerpoint/2010/main" val="2921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2CD1B6-7EA9-0445-9CF0-55FF992092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5" y="1"/>
            <a:ext cx="12190546" cy="5630262"/>
          </a:xfrm>
          <a:prstGeom prst="rect">
            <a:avLst/>
          </a:prstGeom>
        </p:spPr>
      </p:pic>
      <p:pic>
        <p:nvPicPr>
          <p:cNvPr id="8" name="Picture 1">
            <a:extLst>
              <a:ext uri="{FF2B5EF4-FFF2-40B4-BE49-F238E27FC236}">
                <a16:creationId xmlns:a16="http://schemas.microsoft.com/office/drawing/2014/main" id="{3B03EF73-3D84-0340-94F9-4D21FB916EA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rot="5400000">
            <a:off x="5468940" y="162776"/>
            <a:ext cx="1255575" cy="121905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a:extLst>
              <a:ext uri="{FF2B5EF4-FFF2-40B4-BE49-F238E27FC236}">
                <a16:creationId xmlns:a16="http://schemas.microsoft.com/office/drawing/2014/main" id="{03819253-D10D-3348-AEA0-9B0CFC0072F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3153" y="5878285"/>
            <a:ext cx="1538847" cy="10075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1 Título"/>
          <p:cNvSpPr>
            <a:spLocks noGrp="1"/>
          </p:cNvSpPr>
          <p:nvPr>
            <p:ph type="title"/>
          </p:nvPr>
        </p:nvSpPr>
        <p:spPr>
          <a:xfrm>
            <a:off x="147042" y="5589695"/>
            <a:ext cx="5949685" cy="864096"/>
          </a:xfrm>
        </p:spPr>
        <p:txBody>
          <a:bodyPr/>
          <a:lstStyle/>
          <a:p>
            <a:r>
              <a:rPr lang="es-ES" sz="4800" b="1" dirty="0">
                <a:solidFill>
                  <a:schemeClr val="bg1"/>
                </a:solidFill>
              </a:rPr>
              <a:t>Muchas gracias</a:t>
            </a:r>
          </a:p>
        </p:txBody>
      </p:sp>
    </p:spTree>
    <p:extLst>
      <p:ext uri="{BB962C8B-B14F-4D97-AF65-F5344CB8AC3E}">
        <p14:creationId xmlns:p14="http://schemas.microsoft.com/office/powerpoint/2010/main" val="209101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24830092-B4F7-0F4F-88B0-19A6A3E9AE41}"/>
              </a:ext>
            </a:extLst>
          </p:cNvPr>
          <p:cNvSpPr>
            <a:spLocks noGrp="1"/>
          </p:cNvSpPr>
          <p:nvPr>
            <p:ph type="title"/>
          </p:nvPr>
        </p:nvSpPr>
        <p:spPr/>
        <p:txBody>
          <a:bodyPr/>
          <a:lstStyle/>
          <a:p>
            <a:r>
              <a:rPr lang="es-ES" dirty="0"/>
              <a:t>Interés creciente por la Hipertensión Pulmonar</a:t>
            </a:r>
          </a:p>
        </p:txBody>
      </p:sp>
      <p:sp>
        <p:nvSpPr>
          <p:cNvPr id="15" name="Marcador de contenido 14">
            <a:extLst>
              <a:ext uri="{FF2B5EF4-FFF2-40B4-BE49-F238E27FC236}">
                <a16:creationId xmlns:a16="http://schemas.microsoft.com/office/drawing/2014/main" id="{C4F9CD72-918E-DE41-8521-E0BB0BF8C2C7}"/>
              </a:ext>
            </a:extLst>
          </p:cNvPr>
          <p:cNvSpPr>
            <a:spLocks noGrp="1"/>
          </p:cNvSpPr>
          <p:nvPr>
            <p:ph idx="1"/>
          </p:nvPr>
        </p:nvSpPr>
        <p:spPr>
          <a:xfrm>
            <a:off x="4511823" y="1425431"/>
            <a:ext cx="6841975" cy="4619625"/>
          </a:xfrm>
        </p:spPr>
        <p:txBody>
          <a:bodyPr>
            <a:normAutofit/>
          </a:bodyPr>
          <a:lstStyle/>
          <a:p>
            <a:pPr>
              <a:lnSpc>
                <a:spcPct val="150000"/>
              </a:lnSpc>
            </a:pPr>
            <a:r>
              <a:rPr lang="es-ES" sz="3200" dirty="0"/>
              <a:t>Entradas en </a:t>
            </a:r>
            <a:r>
              <a:rPr lang="es-ES" sz="3200" dirty="0" err="1"/>
              <a:t>pubmed</a:t>
            </a:r>
            <a:endParaRPr lang="es-ES" sz="3200" dirty="0"/>
          </a:p>
          <a:p>
            <a:pPr lvl="1">
              <a:lnSpc>
                <a:spcPct val="150000"/>
              </a:lnSpc>
              <a:buFont typeface="Letra del sistema regular"/>
              <a:buChar char="-"/>
            </a:pPr>
            <a:r>
              <a:rPr lang="es-ES" sz="2800" dirty="0"/>
              <a:t>Hipertensión pulmonar, </a:t>
            </a:r>
            <a:r>
              <a:rPr lang="es-ES" sz="2800" b="1" dirty="0"/>
              <a:t>79584</a:t>
            </a:r>
          </a:p>
          <a:p>
            <a:pPr lvl="1">
              <a:lnSpc>
                <a:spcPct val="150000"/>
              </a:lnSpc>
              <a:buFont typeface="Letra del sistema regular"/>
              <a:buChar char="-"/>
            </a:pPr>
            <a:r>
              <a:rPr lang="es-ES" sz="2800" dirty="0"/>
              <a:t>Hipertensión arterial pulmonar </a:t>
            </a:r>
            <a:r>
              <a:rPr lang="es-ES" sz="2800" b="1" dirty="0"/>
              <a:t>12477</a:t>
            </a:r>
          </a:p>
          <a:p>
            <a:pPr lvl="1">
              <a:lnSpc>
                <a:spcPct val="150000"/>
              </a:lnSpc>
              <a:buFont typeface="Letra del sistema regular"/>
              <a:buChar char="-"/>
            </a:pPr>
            <a:r>
              <a:rPr lang="es-ES" sz="2800" dirty="0"/>
              <a:t>HP tromboembólica crónica </a:t>
            </a:r>
            <a:r>
              <a:rPr lang="es-ES" sz="2800" b="1" dirty="0"/>
              <a:t>5212</a:t>
            </a:r>
          </a:p>
          <a:p>
            <a:pPr lvl="1">
              <a:lnSpc>
                <a:spcPct val="150000"/>
              </a:lnSpc>
              <a:buFont typeface="Letra del sistema regular"/>
              <a:buChar char="-"/>
            </a:pPr>
            <a:r>
              <a:rPr lang="es-ES" sz="2800" dirty="0"/>
              <a:t>HP debida a patología izquierda </a:t>
            </a:r>
            <a:r>
              <a:rPr lang="es-ES" sz="2800" b="1" dirty="0"/>
              <a:t>5574</a:t>
            </a:r>
          </a:p>
          <a:p>
            <a:pPr lvl="1">
              <a:lnSpc>
                <a:spcPct val="150000"/>
              </a:lnSpc>
              <a:buFont typeface="Letra del sistema regular"/>
              <a:buChar char="-"/>
            </a:pPr>
            <a:r>
              <a:rPr lang="es-ES" sz="2800" dirty="0"/>
              <a:t>HP y comorbilidades </a:t>
            </a:r>
            <a:r>
              <a:rPr lang="es-ES" sz="2800" b="1" dirty="0"/>
              <a:t>4835</a:t>
            </a:r>
            <a:r>
              <a:rPr lang="es-ES" sz="2800" dirty="0"/>
              <a:t> </a:t>
            </a:r>
          </a:p>
        </p:txBody>
      </p:sp>
      <p:pic>
        <p:nvPicPr>
          <p:cNvPr id="3" name="Imagen 2">
            <a:extLst>
              <a:ext uri="{FF2B5EF4-FFF2-40B4-BE49-F238E27FC236}">
                <a16:creationId xmlns:a16="http://schemas.microsoft.com/office/drawing/2014/main" id="{3A67F6F3-6FE4-C546-BC7C-056F44F4CD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313" y="3501008"/>
            <a:ext cx="3610496" cy="2758964"/>
          </a:xfrm>
          <a:prstGeom prst="rect">
            <a:avLst/>
          </a:prstGeom>
          <a:ln>
            <a:solidFill>
              <a:schemeClr val="bg1">
                <a:lumMod val="85000"/>
              </a:schemeClr>
            </a:solidFill>
          </a:ln>
        </p:spPr>
      </p:pic>
      <p:pic>
        <p:nvPicPr>
          <p:cNvPr id="6" name="Imagen 5">
            <a:extLst>
              <a:ext uri="{FF2B5EF4-FFF2-40B4-BE49-F238E27FC236}">
                <a16:creationId xmlns:a16="http://schemas.microsoft.com/office/drawing/2014/main" id="{65892F14-B3DD-F449-9B6E-9CF2987B87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313" y="1406103"/>
            <a:ext cx="3610496" cy="2516254"/>
          </a:xfrm>
          <a:prstGeom prst="rect">
            <a:avLst/>
          </a:prstGeom>
          <a:ln>
            <a:solidFill>
              <a:schemeClr val="bg1">
                <a:lumMod val="85000"/>
              </a:schemeClr>
            </a:solidFill>
          </a:ln>
        </p:spPr>
      </p:pic>
      <p:sp>
        <p:nvSpPr>
          <p:cNvPr id="7" name="CuadroTexto 6">
            <a:extLst>
              <a:ext uri="{FF2B5EF4-FFF2-40B4-BE49-F238E27FC236}">
                <a16:creationId xmlns:a16="http://schemas.microsoft.com/office/drawing/2014/main" id="{EB279E90-6E29-B748-B00F-AD598D8CD930}"/>
              </a:ext>
            </a:extLst>
          </p:cNvPr>
          <p:cNvSpPr txBox="1"/>
          <p:nvPr/>
        </p:nvSpPr>
        <p:spPr>
          <a:xfrm>
            <a:off x="753121" y="3437931"/>
            <a:ext cx="1224136" cy="555986"/>
          </a:xfrm>
          <a:prstGeom prst="rect">
            <a:avLst/>
          </a:prstGeom>
          <a:noFill/>
        </p:spPr>
        <p:txBody>
          <a:bodyPr wrap="square" rtlCol="0">
            <a:spAutoFit/>
          </a:bodyPr>
          <a:lstStyle/>
          <a:p>
            <a:pPr algn="ctr"/>
            <a:r>
              <a:rPr lang="es-ES" dirty="0"/>
              <a:t>HP</a:t>
            </a:r>
          </a:p>
        </p:txBody>
      </p:sp>
      <p:sp>
        <p:nvSpPr>
          <p:cNvPr id="11" name="CuadroTexto 10">
            <a:extLst>
              <a:ext uri="{FF2B5EF4-FFF2-40B4-BE49-F238E27FC236}">
                <a16:creationId xmlns:a16="http://schemas.microsoft.com/office/drawing/2014/main" id="{94B00F3F-EDA5-E642-AAD5-A3CA2849D56A}"/>
              </a:ext>
            </a:extLst>
          </p:cNvPr>
          <p:cNvSpPr txBox="1"/>
          <p:nvPr/>
        </p:nvSpPr>
        <p:spPr>
          <a:xfrm>
            <a:off x="753121" y="5767063"/>
            <a:ext cx="1224136" cy="555986"/>
          </a:xfrm>
          <a:prstGeom prst="rect">
            <a:avLst/>
          </a:prstGeom>
          <a:noFill/>
        </p:spPr>
        <p:txBody>
          <a:bodyPr wrap="square" rtlCol="0">
            <a:spAutoFit/>
          </a:bodyPr>
          <a:lstStyle/>
          <a:p>
            <a:pPr algn="ctr"/>
            <a:r>
              <a:rPr lang="es-ES" dirty="0"/>
              <a:t>HAP</a:t>
            </a:r>
          </a:p>
        </p:txBody>
      </p:sp>
    </p:spTree>
    <p:extLst>
      <p:ext uri="{BB962C8B-B14F-4D97-AF65-F5344CB8AC3E}">
        <p14:creationId xmlns:p14="http://schemas.microsoft.com/office/powerpoint/2010/main" val="2158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500"/>
                                        <p:tgtEl>
                                          <p:spTgt spid="15">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500"/>
                                        <p:tgtEl>
                                          <p:spTgt spid="15">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fade">
                                      <p:cBhvr>
                                        <p:cTn id="22" dur="500"/>
                                        <p:tgtEl>
                                          <p:spTgt spid="15">
                                            <p:txEl>
                                              <p:pRg st="4" end="4"/>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fade">
                                      <p:cBhvr>
                                        <p:cTn id="2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5B54103-4623-514F-A8BD-02D15E3A79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1699" y="1387586"/>
            <a:ext cx="5736590" cy="4308045"/>
          </a:xfrm>
          <a:prstGeom prst="rect">
            <a:avLst/>
          </a:prstGeom>
        </p:spPr>
      </p:pic>
      <p:pic>
        <p:nvPicPr>
          <p:cNvPr id="4" name="Imagen 3">
            <a:extLst>
              <a:ext uri="{FF2B5EF4-FFF2-40B4-BE49-F238E27FC236}">
                <a16:creationId xmlns:a16="http://schemas.microsoft.com/office/drawing/2014/main" id="{250C19E9-C817-5747-881E-202876F0A1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5776" y="1472053"/>
            <a:ext cx="5928023" cy="4451807"/>
          </a:xfrm>
          <a:prstGeom prst="rect">
            <a:avLst/>
          </a:prstGeom>
        </p:spPr>
      </p:pic>
      <p:pic>
        <p:nvPicPr>
          <p:cNvPr id="5" name="Imagen 4">
            <a:extLst>
              <a:ext uri="{FF2B5EF4-FFF2-40B4-BE49-F238E27FC236}">
                <a16:creationId xmlns:a16="http://schemas.microsoft.com/office/drawing/2014/main" id="{5EFA5E68-CB8B-EC48-9E80-BB9AD261D0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530" y="1530527"/>
            <a:ext cx="3857479" cy="2420345"/>
          </a:xfrm>
          <a:prstGeom prst="rect">
            <a:avLst/>
          </a:prstGeom>
        </p:spPr>
      </p:pic>
      <p:pic>
        <p:nvPicPr>
          <p:cNvPr id="6" name="Imagen 5">
            <a:extLst>
              <a:ext uri="{FF2B5EF4-FFF2-40B4-BE49-F238E27FC236}">
                <a16:creationId xmlns:a16="http://schemas.microsoft.com/office/drawing/2014/main" id="{750EE974-75DE-0A49-A1A0-080E0D7BC4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560" y="3969562"/>
            <a:ext cx="2597421" cy="1950602"/>
          </a:xfrm>
          <a:prstGeom prst="rect">
            <a:avLst/>
          </a:prstGeom>
        </p:spPr>
      </p:pic>
      <p:sp>
        <p:nvSpPr>
          <p:cNvPr id="7" name="Título 6">
            <a:extLst>
              <a:ext uri="{FF2B5EF4-FFF2-40B4-BE49-F238E27FC236}">
                <a16:creationId xmlns:a16="http://schemas.microsoft.com/office/drawing/2014/main" id="{7B66C283-DE8A-6247-84A0-AE1D93C666F2}"/>
              </a:ext>
            </a:extLst>
          </p:cNvPr>
          <p:cNvSpPr>
            <a:spLocks noGrp="1"/>
          </p:cNvSpPr>
          <p:nvPr>
            <p:ph type="title"/>
          </p:nvPr>
        </p:nvSpPr>
        <p:spPr/>
        <p:txBody>
          <a:bodyPr/>
          <a:lstStyle/>
          <a:p>
            <a:r>
              <a:rPr lang="es-ES" dirty="0"/>
              <a:t>París, 2022</a:t>
            </a:r>
          </a:p>
        </p:txBody>
      </p:sp>
    </p:spTree>
    <p:extLst>
      <p:ext uri="{BB962C8B-B14F-4D97-AF65-F5344CB8AC3E}">
        <p14:creationId xmlns:p14="http://schemas.microsoft.com/office/powerpoint/2010/main" val="278529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8B4A8E7-4B78-F243-A371-D988AD9F41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9376" y="908720"/>
            <a:ext cx="7447725" cy="2083407"/>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45534D51-D13F-D04F-9D31-7CD57073C8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3238" y="3342549"/>
            <a:ext cx="7447725" cy="2083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797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E4516-95A0-5148-94A5-369749A67A12}"/>
              </a:ext>
            </a:extLst>
          </p:cNvPr>
          <p:cNvSpPr>
            <a:spLocks noGrp="1"/>
          </p:cNvSpPr>
          <p:nvPr>
            <p:ph type="title"/>
          </p:nvPr>
        </p:nvSpPr>
        <p:spPr/>
        <p:txBody>
          <a:bodyPr>
            <a:normAutofit/>
          </a:bodyPr>
          <a:lstStyle/>
          <a:p>
            <a:r>
              <a:rPr lang="es-ES" sz="4000" dirty="0"/>
              <a:t>2022 ESC/ERS PH </a:t>
            </a:r>
            <a:r>
              <a:rPr lang="es-ES" sz="4000" dirty="0" err="1"/>
              <a:t>guidelines</a:t>
            </a:r>
            <a:r>
              <a:rPr lang="es-ES" sz="4000" dirty="0"/>
              <a:t>: </a:t>
            </a:r>
            <a:r>
              <a:rPr lang="es-ES" sz="4000" dirty="0" err="1"/>
              <a:t>what</a:t>
            </a:r>
            <a:r>
              <a:rPr lang="es-ES" sz="4000" dirty="0"/>
              <a:t> </a:t>
            </a:r>
            <a:r>
              <a:rPr lang="es-ES" sz="4000" dirty="0" err="1"/>
              <a:t>is</a:t>
            </a:r>
            <a:r>
              <a:rPr lang="es-ES" sz="4000" dirty="0"/>
              <a:t> new?</a:t>
            </a:r>
          </a:p>
        </p:txBody>
      </p:sp>
      <p:pic>
        <p:nvPicPr>
          <p:cNvPr id="4" name="Imagen 3">
            <a:extLst>
              <a:ext uri="{FF2B5EF4-FFF2-40B4-BE49-F238E27FC236}">
                <a16:creationId xmlns:a16="http://schemas.microsoft.com/office/drawing/2014/main" id="{5E0A363F-E948-DD4B-A9FF-4D5555C78C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3472" y="1556792"/>
            <a:ext cx="9297435" cy="4464137"/>
          </a:xfrm>
          <a:prstGeom prst="rect">
            <a:avLst/>
          </a:prstGeom>
        </p:spPr>
      </p:pic>
    </p:spTree>
    <p:extLst>
      <p:ext uri="{BB962C8B-B14F-4D97-AF65-F5344CB8AC3E}">
        <p14:creationId xmlns:p14="http://schemas.microsoft.com/office/powerpoint/2010/main" val="63771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E9E7B-1126-A740-A208-B88B009851A9}"/>
              </a:ext>
            </a:extLst>
          </p:cNvPr>
          <p:cNvSpPr>
            <a:spLocks noGrp="1"/>
          </p:cNvSpPr>
          <p:nvPr>
            <p:ph type="title"/>
          </p:nvPr>
        </p:nvSpPr>
        <p:spPr/>
        <p:txBody>
          <a:bodyPr>
            <a:normAutofit/>
          </a:bodyPr>
          <a:lstStyle/>
          <a:p>
            <a:r>
              <a:rPr lang="es-ES" sz="4400" dirty="0"/>
              <a:t>Definición de Hipertensión Pulmonar</a:t>
            </a:r>
            <a:endParaRPr sz="4400" dirty="0"/>
          </a:p>
        </p:txBody>
      </p:sp>
      <p:sp>
        <p:nvSpPr>
          <p:cNvPr id="3" name="Marcador de contenido 2">
            <a:extLst>
              <a:ext uri="{FF2B5EF4-FFF2-40B4-BE49-F238E27FC236}">
                <a16:creationId xmlns:a16="http://schemas.microsoft.com/office/drawing/2014/main" id="{620DDC47-2B85-F541-A13E-C522D2A359A6}"/>
              </a:ext>
            </a:extLst>
          </p:cNvPr>
          <p:cNvSpPr>
            <a:spLocks noGrp="1"/>
          </p:cNvSpPr>
          <p:nvPr>
            <p:ph sz="quarter" idx="4294967295"/>
          </p:nvPr>
        </p:nvSpPr>
        <p:spPr>
          <a:xfrm>
            <a:off x="1336676" y="1916832"/>
            <a:ext cx="10017124" cy="4160118"/>
          </a:xfrm>
        </p:spPr>
        <p:txBody>
          <a:bodyPr/>
          <a:lstStyle/>
          <a:p>
            <a:pPr>
              <a:lnSpc>
                <a:spcPct val="150000"/>
              </a:lnSpc>
            </a:pPr>
            <a:r>
              <a:rPr lang="es-ES" dirty="0">
                <a:latin typeface="Calibri" panose="020F0502020204030204" pitchFamily="34" charset="0"/>
                <a:cs typeface="Calibri" panose="020F0502020204030204" pitchFamily="34" charset="0"/>
              </a:rPr>
              <a:t>PUNTOS A TENER EN CUENTA</a:t>
            </a:r>
          </a:p>
          <a:p>
            <a:pPr lvl="1">
              <a:lnSpc>
                <a:spcPct val="150000"/>
              </a:lnSpc>
              <a:buFont typeface="Wingdings" pitchFamily="2" charset="2"/>
              <a:buChar char="ü"/>
            </a:pPr>
            <a:r>
              <a:rPr lang="es-ES" dirty="0">
                <a:latin typeface="Calibri" panose="020F0502020204030204" pitchFamily="34" charset="0"/>
                <a:cs typeface="Calibri" panose="020F0502020204030204" pitchFamily="34" charset="0"/>
              </a:rPr>
              <a:t>No es una enfermedad en sí</a:t>
            </a:r>
          </a:p>
          <a:p>
            <a:pPr lvl="1">
              <a:lnSpc>
                <a:spcPct val="150000"/>
              </a:lnSpc>
            </a:pPr>
            <a:r>
              <a:rPr lang="es-ES" dirty="0">
                <a:latin typeface="Calibri" panose="020F0502020204030204" pitchFamily="34" charset="0"/>
                <a:cs typeface="Calibri" panose="020F0502020204030204" pitchFamily="34" charset="0"/>
              </a:rPr>
              <a:t>Es una definición</a:t>
            </a:r>
          </a:p>
          <a:p>
            <a:pPr>
              <a:lnSpc>
                <a:spcPct val="150000"/>
              </a:lnSpc>
            </a:pPr>
            <a:r>
              <a:rPr lang="es-ES" dirty="0">
                <a:latin typeface="Calibri" panose="020F0502020204030204" pitchFamily="34" charset="0"/>
                <a:cs typeface="Calibri" panose="020F0502020204030204" pitchFamily="34" charset="0"/>
              </a:rPr>
              <a:t>Definición hemodinámica</a:t>
            </a:r>
          </a:p>
          <a:p>
            <a:pPr lvl="1">
              <a:lnSpc>
                <a:spcPct val="150000"/>
              </a:lnSpc>
              <a:buFont typeface="Wingdings" pitchFamily="2" charset="2"/>
              <a:buChar char="ü"/>
            </a:pPr>
            <a:r>
              <a:rPr lang="es-ES" dirty="0">
                <a:solidFill>
                  <a:srgbClr val="FF0000"/>
                </a:solidFill>
                <a:latin typeface="Calibri" panose="020F0502020204030204" pitchFamily="34" charset="0"/>
                <a:cs typeface="Calibri" panose="020F0502020204030204" pitchFamily="34" charset="0"/>
              </a:rPr>
              <a:t>PAPm &gt;20 mmHg</a:t>
            </a:r>
          </a:p>
          <a:p>
            <a:pPr lvl="1">
              <a:lnSpc>
                <a:spcPct val="150000"/>
              </a:lnSpc>
              <a:buFont typeface="Wingdings" pitchFamily="2" charset="2"/>
              <a:buChar char="ü"/>
            </a:pPr>
            <a:endParaRPr dirty="0">
              <a:latin typeface="Calibri" panose="020F0502020204030204" pitchFamily="34" charset="0"/>
              <a:cs typeface="Calibri" panose="020F0502020204030204" pitchFamily="34" charset="0"/>
            </a:endParaRPr>
          </a:p>
        </p:txBody>
      </p:sp>
      <p:sp>
        <p:nvSpPr>
          <p:cNvPr id="6" name="CuadroTexto 5">
            <a:extLst>
              <a:ext uri="{FF2B5EF4-FFF2-40B4-BE49-F238E27FC236}">
                <a16:creationId xmlns:a16="http://schemas.microsoft.com/office/drawing/2014/main" id="{0760892B-412A-9741-9762-4393B12C4CE9}"/>
              </a:ext>
            </a:extLst>
          </p:cNvPr>
          <p:cNvSpPr txBox="1"/>
          <p:nvPr/>
        </p:nvSpPr>
        <p:spPr>
          <a:xfrm>
            <a:off x="839416" y="6315074"/>
            <a:ext cx="33709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Elaboración propia</a:t>
            </a:r>
          </a:p>
        </p:txBody>
      </p:sp>
      <p:pic>
        <p:nvPicPr>
          <p:cNvPr id="5" name="Imagen 4">
            <a:extLst>
              <a:ext uri="{FF2B5EF4-FFF2-40B4-BE49-F238E27FC236}">
                <a16:creationId xmlns:a16="http://schemas.microsoft.com/office/drawing/2014/main" id="{404FE345-980C-A64B-9CB2-DD303778DDAA}"/>
              </a:ext>
            </a:extLst>
          </p:cNvPr>
          <p:cNvPicPr>
            <a:picLocks noChangeAspect="1"/>
          </p:cNvPicPr>
          <p:nvPr/>
        </p:nvPicPr>
        <p:blipFill>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9040826" y="1581150"/>
            <a:ext cx="2031227" cy="2031227"/>
          </a:xfrm>
          <a:prstGeom prst="rect">
            <a:avLst/>
          </a:prstGeom>
        </p:spPr>
      </p:pic>
      <p:pic>
        <p:nvPicPr>
          <p:cNvPr id="8" name="Imagen 7">
            <a:extLst>
              <a:ext uri="{FF2B5EF4-FFF2-40B4-BE49-F238E27FC236}">
                <a16:creationId xmlns:a16="http://schemas.microsoft.com/office/drawing/2014/main" id="{496987ED-2F64-C941-B90C-BF037AB4B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21485"/>
            <a:ext cx="1692431" cy="1445830"/>
          </a:xfrm>
          <a:prstGeom prst="rect">
            <a:avLst/>
          </a:prstGeom>
        </p:spPr>
      </p:pic>
    </p:spTree>
    <p:extLst>
      <p:ext uri="{BB962C8B-B14F-4D97-AF65-F5344CB8AC3E}">
        <p14:creationId xmlns:p14="http://schemas.microsoft.com/office/powerpoint/2010/main" val="32080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C3B3C-8B01-F446-BCF2-07C199CAFF88}"/>
              </a:ext>
            </a:extLst>
          </p:cNvPr>
          <p:cNvSpPr>
            <a:spLocks noGrp="1"/>
          </p:cNvSpPr>
          <p:nvPr>
            <p:ph type="title"/>
          </p:nvPr>
        </p:nvSpPr>
        <p:spPr/>
        <p:txBody>
          <a:bodyPr/>
          <a:lstStyle/>
          <a:p>
            <a:r>
              <a:rPr lang="es-ES" dirty="0"/>
              <a:t>Presión pulmonar media y resistencias en población sana</a:t>
            </a:r>
          </a:p>
        </p:txBody>
      </p:sp>
      <p:sp>
        <p:nvSpPr>
          <p:cNvPr id="3" name="CuadroTexto 2">
            <a:extLst>
              <a:ext uri="{FF2B5EF4-FFF2-40B4-BE49-F238E27FC236}">
                <a16:creationId xmlns:a16="http://schemas.microsoft.com/office/drawing/2014/main" id="{2661666A-6F76-4149-98BE-462AC7404CFD}"/>
              </a:ext>
            </a:extLst>
          </p:cNvPr>
          <p:cNvSpPr txBox="1"/>
          <p:nvPr/>
        </p:nvSpPr>
        <p:spPr>
          <a:xfrm>
            <a:off x="767408" y="6302014"/>
            <a:ext cx="8136904" cy="400110"/>
          </a:xfrm>
          <a:prstGeom prst="rect">
            <a:avLst/>
          </a:prstGeom>
          <a:noFill/>
        </p:spPr>
        <p:txBody>
          <a:bodyPr wrap="square" rtlCol="0">
            <a:spAutoFit/>
          </a:bodyPr>
          <a:lstStyle/>
          <a:p>
            <a:r>
              <a:rPr lang="es-ES" sz="1000" dirty="0" err="1">
                <a:solidFill>
                  <a:schemeClr val="tx1">
                    <a:lumMod val="50000"/>
                    <a:lumOff val="50000"/>
                  </a:schemeClr>
                </a:solidFill>
                <a:latin typeface="+mn-lt"/>
              </a:rPr>
              <a:t>Kovacs</a:t>
            </a:r>
            <a:r>
              <a:rPr lang="es-ES" sz="1000" dirty="0">
                <a:solidFill>
                  <a:schemeClr val="tx1">
                    <a:lumMod val="50000"/>
                    <a:lumOff val="50000"/>
                  </a:schemeClr>
                </a:solidFill>
                <a:latin typeface="+mn-lt"/>
              </a:rPr>
              <a:t> G et al. </a:t>
            </a:r>
            <a:r>
              <a:rPr lang="es-ES" sz="1000" dirty="0" err="1">
                <a:solidFill>
                  <a:schemeClr val="tx1">
                    <a:lumMod val="50000"/>
                    <a:lumOff val="50000"/>
                  </a:schemeClr>
                </a:solidFill>
                <a:latin typeface="+mn-lt"/>
              </a:rPr>
              <a:t>Eur</a:t>
            </a:r>
            <a:r>
              <a:rPr lang="es-ES" sz="1000" dirty="0">
                <a:solidFill>
                  <a:schemeClr val="tx1">
                    <a:lumMod val="50000"/>
                    <a:lumOff val="50000"/>
                  </a:schemeClr>
                </a:solidFill>
                <a:latin typeface="+mn-lt"/>
              </a:rPr>
              <a:t> </a:t>
            </a:r>
            <a:r>
              <a:rPr lang="es-ES" sz="1000" dirty="0" err="1">
                <a:solidFill>
                  <a:schemeClr val="tx1">
                    <a:lumMod val="50000"/>
                    <a:lumOff val="50000"/>
                  </a:schemeClr>
                </a:solidFill>
                <a:latin typeface="+mn-lt"/>
              </a:rPr>
              <a:t>Respir</a:t>
            </a:r>
            <a:r>
              <a:rPr lang="es-ES" sz="1000" dirty="0">
                <a:solidFill>
                  <a:schemeClr val="tx1">
                    <a:lumMod val="50000"/>
                    <a:lumOff val="50000"/>
                  </a:schemeClr>
                </a:solidFill>
                <a:latin typeface="+mn-lt"/>
              </a:rPr>
              <a:t> J 2009;34:888–89; </a:t>
            </a:r>
            <a:r>
              <a:rPr lang="es-ES" sz="1000" dirty="0" err="1">
                <a:solidFill>
                  <a:schemeClr val="tx1">
                    <a:lumMod val="50000"/>
                    <a:lumOff val="50000"/>
                  </a:schemeClr>
                </a:solidFill>
                <a:latin typeface="+mn-lt"/>
              </a:rPr>
              <a:t>Wolsk</a:t>
            </a:r>
            <a:r>
              <a:rPr lang="es-ES" sz="1000" dirty="0">
                <a:solidFill>
                  <a:schemeClr val="tx1">
                    <a:lumMod val="50000"/>
                    <a:lumOff val="50000"/>
                  </a:schemeClr>
                </a:solidFill>
                <a:latin typeface="+mn-lt"/>
              </a:rPr>
              <a:t> E et </a:t>
            </a:r>
            <a:r>
              <a:rPr lang="es-ES" sz="1000" dirty="0" err="1">
                <a:solidFill>
                  <a:schemeClr val="tx1">
                    <a:lumMod val="50000"/>
                    <a:lumOff val="50000"/>
                  </a:schemeClr>
                </a:solidFill>
                <a:latin typeface="+mn-lt"/>
              </a:rPr>
              <a:t>al.JACC</a:t>
            </a:r>
            <a:r>
              <a:rPr lang="es-ES" sz="1000" dirty="0">
                <a:solidFill>
                  <a:schemeClr val="tx1">
                    <a:lumMod val="50000"/>
                    <a:lumOff val="50000"/>
                  </a:schemeClr>
                </a:solidFill>
                <a:latin typeface="+mn-lt"/>
              </a:rPr>
              <a:t> </a:t>
            </a:r>
            <a:r>
              <a:rPr lang="es-ES" sz="1000" dirty="0" err="1">
                <a:solidFill>
                  <a:schemeClr val="tx1">
                    <a:lumMod val="50000"/>
                    <a:lumOff val="50000"/>
                  </a:schemeClr>
                </a:solidFill>
                <a:latin typeface="+mn-lt"/>
              </a:rPr>
              <a:t>Heart</a:t>
            </a:r>
            <a:r>
              <a:rPr lang="es-ES" sz="1000" dirty="0">
                <a:solidFill>
                  <a:schemeClr val="tx1">
                    <a:lumMod val="50000"/>
                    <a:lumOff val="50000"/>
                  </a:schemeClr>
                </a:solidFill>
                <a:latin typeface="+mn-lt"/>
              </a:rPr>
              <a:t> </a:t>
            </a:r>
            <a:r>
              <a:rPr lang="es-ES" sz="1000" dirty="0" err="1">
                <a:solidFill>
                  <a:schemeClr val="tx1">
                    <a:lumMod val="50000"/>
                    <a:lumOff val="50000"/>
                  </a:schemeClr>
                </a:solidFill>
                <a:latin typeface="+mn-lt"/>
              </a:rPr>
              <a:t>Fail</a:t>
            </a:r>
            <a:r>
              <a:rPr lang="es-ES" sz="1000" dirty="0">
                <a:solidFill>
                  <a:schemeClr val="tx1">
                    <a:lumMod val="50000"/>
                    <a:lumOff val="50000"/>
                  </a:schemeClr>
                </a:solidFill>
                <a:latin typeface="+mn-lt"/>
              </a:rPr>
              <a:t> 2017;5:337–346.</a:t>
            </a:r>
          </a:p>
          <a:p>
            <a:endParaRPr lang="es-ES" sz="1000" dirty="0">
              <a:solidFill>
                <a:schemeClr val="tx1">
                  <a:lumMod val="50000"/>
                  <a:lumOff val="50000"/>
                </a:schemeClr>
              </a:solidFill>
              <a:latin typeface="+mn-lt"/>
            </a:endParaRPr>
          </a:p>
        </p:txBody>
      </p:sp>
      <p:sp>
        <p:nvSpPr>
          <p:cNvPr id="4" name="CuadroTexto 3">
            <a:extLst>
              <a:ext uri="{FF2B5EF4-FFF2-40B4-BE49-F238E27FC236}">
                <a16:creationId xmlns:a16="http://schemas.microsoft.com/office/drawing/2014/main" id="{FC734EFF-2453-D94D-A026-932917C7AAC0}"/>
              </a:ext>
            </a:extLst>
          </p:cNvPr>
          <p:cNvSpPr txBox="1"/>
          <p:nvPr/>
        </p:nvSpPr>
        <p:spPr>
          <a:xfrm>
            <a:off x="767408" y="5348851"/>
            <a:ext cx="4083897" cy="430887"/>
          </a:xfrm>
          <a:prstGeom prst="rect">
            <a:avLst/>
          </a:prstGeom>
          <a:noFill/>
        </p:spPr>
        <p:txBody>
          <a:bodyPr wrap="square" rtlCol="0">
            <a:spAutoFit/>
          </a:bodyPr>
          <a:lstStyle/>
          <a:p>
            <a:r>
              <a:rPr lang="es-ES" sz="1100" dirty="0">
                <a:latin typeface="+mn-lt"/>
              </a:rPr>
              <a:t>Mean </a:t>
            </a:r>
            <a:r>
              <a:rPr lang="es-ES" sz="1100" dirty="0" err="1">
                <a:latin typeface="+mn-lt"/>
              </a:rPr>
              <a:t>pulmonary</a:t>
            </a:r>
            <a:r>
              <a:rPr lang="es-ES" sz="1100" dirty="0">
                <a:latin typeface="+mn-lt"/>
              </a:rPr>
              <a:t> arterial </a:t>
            </a:r>
            <a:r>
              <a:rPr lang="es-ES" sz="1100" dirty="0" err="1">
                <a:latin typeface="+mn-lt"/>
              </a:rPr>
              <a:t>pressure</a:t>
            </a:r>
            <a:r>
              <a:rPr lang="es-ES" sz="1100" dirty="0">
                <a:latin typeface="+mn-lt"/>
              </a:rPr>
              <a:t> (</a:t>
            </a:r>
            <a:r>
              <a:rPr lang="es-ES" sz="1100" i="1" dirty="0" err="1">
                <a:latin typeface="+mn-lt"/>
              </a:rPr>
              <a:t>P̄</a:t>
            </a:r>
            <a:r>
              <a:rPr lang="es-ES" sz="1100" baseline="-25000" dirty="0" err="1">
                <a:latin typeface="+mn-lt"/>
              </a:rPr>
              <a:t>pa</a:t>
            </a:r>
            <a:r>
              <a:rPr lang="es-ES" sz="1100" dirty="0">
                <a:latin typeface="+mn-lt"/>
              </a:rPr>
              <a:t>) of </a:t>
            </a:r>
            <a:r>
              <a:rPr lang="es-ES" sz="1100" dirty="0" err="1">
                <a:latin typeface="+mn-lt"/>
              </a:rPr>
              <a:t>healthy</a:t>
            </a:r>
            <a:r>
              <a:rPr lang="es-ES" sz="1100" dirty="0">
                <a:latin typeface="+mn-lt"/>
              </a:rPr>
              <a:t> </a:t>
            </a:r>
            <a:r>
              <a:rPr lang="es-ES" sz="1100" dirty="0" err="1">
                <a:latin typeface="+mn-lt"/>
              </a:rPr>
              <a:t>subjects</a:t>
            </a:r>
            <a:r>
              <a:rPr lang="es-ES" sz="1100" dirty="0">
                <a:latin typeface="+mn-lt"/>
              </a:rPr>
              <a:t> at </a:t>
            </a:r>
            <a:r>
              <a:rPr lang="es-ES" sz="1100" dirty="0" err="1">
                <a:latin typeface="+mn-lt"/>
              </a:rPr>
              <a:t>rest</a:t>
            </a:r>
            <a:r>
              <a:rPr lang="es-ES" sz="1100" dirty="0">
                <a:latin typeface="+mn-lt"/>
              </a:rPr>
              <a:t> </a:t>
            </a:r>
            <a:r>
              <a:rPr lang="es-ES" sz="1100" dirty="0" err="1">
                <a:latin typeface="+mn-lt"/>
              </a:rPr>
              <a:t>according</a:t>
            </a:r>
            <a:r>
              <a:rPr lang="es-ES" sz="1100" dirty="0">
                <a:latin typeface="+mn-lt"/>
              </a:rPr>
              <a:t> to </a:t>
            </a:r>
            <a:r>
              <a:rPr lang="es-ES" sz="1100" dirty="0" err="1">
                <a:latin typeface="+mn-lt"/>
              </a:rPr>
              <a:t>different</a:t>
            </a:r>
            <a:r>
              <a:rPr lang="es-ES" sz="1100" dirty="0">
                <a:latin typeface="+mn-lt"/>
              </a:rPr>
              <a:t> </a:t>
            </a:r>
            <a:r>
              <a:rPr lang="es-ES" sz="1100" dirty="0" err="1">
                <a:latin typeface="+mn-lt"/>
              </a:rPr>
              <a:t>strata</a:t>
            </a:r>
            <a:r>
              <a:rPr lang="es-ES" sz="1100" dirty="0">
                <a:latin typeface="+mn-lt"/>
              </a:rPr>
              <a:t>. Data are </a:t>
            </a:r>
            <a:r>
              <a:rPr lang="es-ES" sz="1100" dirty="0" err="1">
                <a:latin typeface="+mn-lt"/>
              </a:rPr>
              <a:t>presented</a:t>
            </a:r>
            <a:r>
              <a:rPr lang="es-ES" sz="1100" dirty="0">
                <a:latin typeface="+mn-lt"/>
              </a:rPr>
              <a:t> as </a:t>
            </a:r>
            <a:r>
              <a:rPr lang="es-ES" sz="1100" dirty="0" err="1">
                <a:latin typeface="+mn-lt"/>
              </a:rPr>
              <a:t>mean±</a:t>
            </a:r>
            <a:r>
              <a:rPr lang="es-ES" sz="1100" cap="small" dirty="0" err="1">
                <a:latin typeface="+mn-lt"/>
              </a:rPr>
              <a:t>sd</a:t>
            </a:r>
            <a:r>
              <a:rPr lang="es-ES" sz="1100" cap="small" dirty="0">
                <a:latin typeface="+mn-lt"/>
              </a:rPr>
              <a:t>.</a:t>
            </a:r>
            <a:endParaRPr lang="es-ES" sz="1100" dirty="0">
              <a:latin typeface="+mn-lt"/>
            </a:endParaRPr>
          </a:p>
        </p:txBody>
      </p:sp>
      <p:pic>
        <p:nvPicPr>
          <p:cNvPr id="5" name="Imagen 4">
            <a:extLst>
              <a:ext uri="{FF2B5EF4-FFF2-40B4-BE49-F238E27FC236}">
                <a16:creationId xmlns:a16="http://schemas.microsoft.com/office/drawing/2014/main" id="{AA61FAAC-EB94-CC42-9F35-072CE4CE3B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350" y="1750129"/>
            <a:ext cx="4154955" cy="3407063"/>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FE230823-DDA1-9F47-9CB3-2B8A81CE4C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2335" y="1865302"/>
            <a:ext cx="6286581" cy="3147874"/>
          </a:xfrm>
          <a:prstGeom prst="rect">
            <a:avLst/>
          </a:prstGeom>
        </p:spPr>
      </p:pic>
      <p:sp>
        <p:nvSpPr>
          <p:cNvPr id="8" name="Rectángulo redondeado 7">
            <a:extLst>
              <a:ext uri="{FF2B5EF4-FFF2-40B4-BE49-F238E27FC236}">
                <a16:creationId xmlns:a16="http://schemas.microsoft.com/office/drawing/2014/main" id="{882800C1-7D51-854A-BC1F-1AEB63D10C2E}"/>
              </a:ext>
            </a:extLst>
          </p:cNvPr>
          <p:cNvSpPr/>
          <p:nvPr/>
        </p:nvSpPr>
        <p:spPr>
          <a:xfrm>
            <a:off x="5378492" y="4077072"/>
            <a:ext cx="6174265" cy="216024"/>
          </a:xfrm>
          <a:prstGeom prst="round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a:extLst>
              <a:ext uri="{FF2B5EF4-FFF2-40B4-BE49-F238E27FC236}">
                <a16:creationId xmlns:a16="http://schemas.microsoft.com/office/drawing/2014/main" id="{4A8D10CD-4083-9649-9B2C-162173314D9B}"/>
              </a:ext>
            </a:extLst>
          </p:cNvPr>
          <p:cNvSpPr/>
          <p:nvPr/>
        </p:nvSpPr>
        <p:spPr>
          <a:xfrm>
            <a:off x="5378864" y="4725144"/>
            <a:ext cx="6174265" cy="216024"/>
          </a:xfrm>
          <a:prstGeom prst="round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8209702"/>
      </p:ext>
    </p:extLst>
  </p:cSld>
  <p:clrMapOvr>
    <a:masterClrMapping/>
  </p:clrMapOvr>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6676</TotalTime>
  <Words>1586</Words>
  <Application>Microsoft Macintosh PowerPoint</Application>
  <PresentationFormat>Panorámica</PresentationFormat>
  <Paragraphs>196</Paragraphs>
  <Slides>36</Slides>
  <Notes>12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36</vt:i4>
      </vt:variant>
    </vt:vector>
  </HeadingPairs>
  <TitlesOfParts>
    <vt:vector size="48" baseType="lpstr">
      <vt:lpstr>ＭＳ ゴシック</vt:lpstr>
      <vt:lpstr>ヒラギノ角ゴ ProN W3</vt:lpstr>
      <vt:lpstr>Arial</vt:lpstr>
      <vt:lpstr>Arial Narrow</vt:lpstr>
      <vt:lpstr>Avenir Roman</vt:lpstr>
      <vt:lpstr>Calibri</vt:lpstr>
      <vt:lpstr>Calibri Light</vt:lpstr>
      <vt:lpstr>Helvetica Light</vt:lpstr>
      <vt:lpstr>Letra del sistema regular</vt:lpstr>
      <vt:lpstr>Verdana</vt:lpstr>
      <vt:lpstr>Wingdings</vt:lpstr>
      <vt:lpstr>2_Tema de Office</vt:lpstr>
      <vt:lpstr> ¿Qué ha cambiado en las nuevas Guías de Hipertensión Pulmonar?</vt:lpstr>
      <vt:lpstr>Conflicto de interés</vt:lpstr>
      <vt:lpstr>Presentación de PowerPoint</vt:lpstr>
      <vt:lpstr>Interés creciente por la Hipertensión Pulmonar</vt:lpstr>
      <vt:lpstr>París, 2022</vt:lpstr>
      <vt:lpstr>Presentación de PowerPoint</vt:lpstr>
      <vt:lpstr>2022 ESC/ERS PH guidelines: what is new?</vt:lpstr>
      <vt:lpstr>Definición de Hipertensión Pulmonar</vt:lpstr>
      <vt:lpstr>Presión pulmonar media y resistencias en población sana</vt:lpstr>
      <vt:lpstr>Definición de Hipertensión Pulmonar</vt:lpstr>
      <vt:lpstr>Nueva definición, nuevas dudas</vt:lpstr>
      <vt:lpstr>HIPERTENSIÓN PULMONAR Clasificación</vt:lpstr>
      <vt:lpstr>Hipertensión pulmonar Epidemiología</vt:lpstr>
      <vt:lpstr>HIPERTENSIÓN PULMONAR Clasificación</vt:lpstr>
      <vt:lpstr>HIPERTENSIÓN PULMONAR Clasificación</vt:lpstr>
      <vt:lpstr>Diagnóstico de Hipertensión Pulmonar    kkkkkkkkk</vt:lpstr>
      <vt:lpstr>Diagnóstico HP</vt:lpstr>
      <vt:lpstr>Diagnóstico de Hipertensión Pulmonar</vt:lpstr>
      <vt:lpstr>Diagnóstico HP</vt:lpstr>
      <vt:lpstr>Probabilidad HP </vt:lpstr>
      <vt:lpstr>Probabilidad HP </vt:lpstr>
      <vt:lpstr>Diagnóstico HP</vt:lpstr>
      <vt:lpstr>Evaluación inicial del riesgo</vt:lpstr>
      <vt:lpstr>Presentación de PowerPoint</vt:lpstr>
      <vt:lpstr>6MWD based on COMPERA study</vt:lpstr>
      <vt:lpstr>First follow up visit</vt:lpstr>
      <vt:lpstr>Simplified four-strata risk-assessment tool</vt:lpstr>
      <vt:lpstr>A 4-strata risk assessment model for PAH from COMPERA 2.0</vt:lpstr>
      <vt:lpstr>Hipertensión arterial pulmonar</vt:lpstr>
      <vt:lpstr>El paciente con HAP y comorbilidades</vt:lpstr>
      <vt:lpstr>Mortalidad según el tipo de HAP</vt:lpstr>
      <vt:lpstr>Mortalidad según el tipo de HAP</vt:lpstr>
      <vt:lpstr>Diferenciación fenotípica pacientes con o sin comorbilidad cardiopulmonar</vt:lpstr>
      <vt:lpstr>Estándares para centros de referencia  HP</vt:lpstr>
      <vt:lpstr>¿Qué ha cambiado en las nuevas Guías de Hipertensión Pulmonar?</vt:lpstr>
      <vt:lpstr>Muchas gracias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Experiencia Unidad Cardiorenal</dc:title>
  <dc:creator>Cintra Cabrera, Melissa</dc:creator>
  <cp:lastModifiedBy>Alejandro RM</cp:lastModifiedBy>
  <cp:revision>271</cp:revision>
  <dcterms:modified xsi:type="dcterms:W3CDTF">2023-06-17T06:47:53Z</dcterms:modified>
</cp:coreProperties>
</file>