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_rels/notesSlide5.xml.rels" ContentType="application/vnd.openxmlformats-package.relationships+xml"/>
  <Override PartName="/ppt/notesSlides/notesSlide5.xml" ContentType="application/vnd.openxmlformats-officedocument.presentationml.notesSlide+xml"/>
  <Override PartName="/ppt/_rels/presentation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55.png" ContentType="image/png"/>
  <Override PartName="/ppt/media/image12.wmf" ContentType="image/x-wmf"/>
  <Override PartName="/ppt/media/image54.png" ContentType="image/png"/>
  <Override PartName="/ppt/media/image53.png" ContentType="image/png"/>
  <Override PartName="/ppt/media/image10.wmf" ContentType="image/x-wmf"/>
  <Override PartName="/ppt/media/image52.png" ContentType="image/png"/>
  <Override PartName="/ppt/media/image50.png" ContentType="image/png"/>
  <Override PartName="/ppt/media/image49.png" ContentType="image/png"/>
  <Override PartName="/ppt/media/image47.png" ContentType="image/png"/>
  <Override PartName="/ppt/media/image46.png" ContentType="image/png"/>
  <Override PartName="/ppt/media/image45.png" ContentType="image/png"/>
  <Override PartName="/ppt/media/image44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40.png" ContentType="image/png"/>
  <Override PartName="/ppt/media/image30.png" ContentType="image/png"/>
  <Override PartName="/ppt/media/image39.png" ContentType="image/png"/>
  <Override PartName="/ppt/media/image9.png" ContentType="image/png"/>
  <Override PartName="/ppt/media/image20.png" ContentType="image/png"/>
  <Override PartName="/ppt/media/image57.png" ContentType="image/png"/>
  <Override PartName="/ppt/media/image21.png" ContentType="image/png"/>
  <Override PartName="/ppt/media/image58.png" ContentType="image/png"/>
  <Override PartName="/ppt/media/image22.png" ContentType="image/png"/>
  <Override PartName="/ppt/media/image59.png" ContentType="image/png"/>
  <Override PartName="/ppt/media/image23.png" ContentType="image/png"/>
  <Override PartName="/ppt/media/image67.png" ContentType="image/png"/>
  <Override PartName="/ppt/media/image60.jpeg" ContentType="image/jpeg"/>
  <Override PartName="/ppt/media/image64.png" ContentType="image/png"/>
  <Override PartName="/ppt/media/image61.png" ContentType="image/png"/>
  <Override PartName="/ppt/media/image62.png" ContentType="image/png"/>
  <Override PartName="/ppt/media/image26.png" ContentType="image/png"/>
  <Override PartName="/ppt/media/image63.png" ContentType="image/png"/>
  <Override PartName="/ppt/media/image79.png" ContentType="image/png"/>
  <Override PartName="/ppt/media/image78.png" ContentType="image/png"/>
  <Override PartName="/ppt/media/image31.png" ContentType="image/png"/>
  <Override PartName="/ppt/media/image68.png" ContentType="image/png"/>
  <Override PartName="/ppt/media/image66.png" ContentType="image/png"/>
  <Override PartName="/ppt/media/image77.png" ContentType="image/png"/>
  <Override PartName="/ppt/media/image24.png" ContentType="image/png"/>
  <Override PartName="/ppt/media/image73.jpeg" ContentType="image/jpeg"/>
  <Override PartName="/ppt/media/image65.png" ContentType="image/png"/>
  <Override PartName="/ppt/media/image76.png" ContentType="image/png"/>
  <Override PartName="/ppt/media/image75.png" ContentType="image/png"/>
  <Override PartName="/ppt/media/image74.png" ContentType="image/png"/>
  <Override PartName="/ppt/media/image71.png" ContentType="image/png"/>
  <Override PartName="/ppt/media/image29.png" ContentType="image/png"/>
  <Override PartName="/ppt/media/image69.png" ContentType="image/png"/>
  <Override PartName="/ppt/media/image32.png" ContentType="image/png"/>
  <Override PartName="/ppt/media/image70.png" ContentType="image/png"/>
  <Override PartName="/ppt/media/image28.png" ContentType="image/png"/>
  <Override PartName="/ppt/media/image17.tif" ContentType="image/tiff"/>
  <Override PartName="/ppt/media/image3.png" ContentType="image/png"/>
  <Override PartName="/ppt/media/image33.png" ContentType="image/png"/>
  <Override PartName="/ppt/media/image5.png" ContentType="image/png"/>
  <Override PartName="/ppt/media/image35.png" ContentType="image/png"/>
  <Override PartName="/ppt/media/image18.png" ContentType="image/png"/>
  <Override PartName="/ppt/media/image6.png" ContentType="image/png"/>
  <Override PartName="/ppt/media/image36.png" ContentType="image/png"/>
  <Override PartName="/ppt/media/image25.png" ContentType="image/png"/>
  <Override PartName="/ppt/media/image2.png" ContentType="image/png"/>
  <Override PartName="/ppt/media/image72.jpeg" ContentType="image/jpeg"/>
  <Override PartName="/ppt/media/image14.png" ContentType="image/png"/>
  <Override PartName="/ppt/media/image11.png" ContentType="image/png"/>
  <Override PartName="/ppt/media/image48.png" ContentType="image/png"/>
  <Override PartName="/ppt/media/image19.png" ContentType="image/png"/>
  <Override PartName="/ppt/media/image7.png" ContentType="image/png"/>
  <Override PartName="/ppt/media/image37.png" ContentType="image/png"/>
  <Override PartName="/ppt/media/image8.png" ContentType="image/png"/>
  <Override PartName="/ppt/media/image38.png" ContentType="image/png"/>
  <Override PartName="/ppt/media/image27.png" ContentType="image/png"/>
  <Override PartName="/ppt/media/image56.png" ContentType="image/png"/>
  <Override PartName="/ppt/media/image13.png" ContentType="image/png"/>
  <Override PartName="/ppt/media/image1.png" ContentType="image/png"/>
  <Override PartName="/ppt/media/image15.tif" ContentType="image/tiff"/>
  <Override PartName="/ppt/media/image16.png" ContentType="image/png"/>
  <Override PartName="/ppt/media/image4.png" ContentType="image/png"/>
  <Override PartName="/ppt/media/image34.png" ContentType="image/png"/>
  <Override PartName="/ppt/media/image51.png" ContentType="image/pn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Pulse para desplazar la diapositiva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s-ES" sz="2000" spc="-1" strike="noStrike">
                <a:latin typeface="Arial"/>
              </a:rPr>
              <a:t>Pulse para editar el formato de las notas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s-ES" sz="1400" spc="-1" strike="noStrike">
                <a:latin typeface="Times New Roman"/>
              </a:rPr>
              <a:t>&lt;cabecera&gt;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s-ES" sz="1400" spc="-1" strike="noStrike">
                <a:latin typeface="Times New Roman"/>
              </a:rPr>
              <a:t>&lt;fecha/hora&gt;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166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s-ES" sz="1400" spc="-1" strike="noStrike">
                <a:latin typeface="Times New Roman"/>
              </a:rPr>
              <a:t>&lt;pie de página&gt;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167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CA1EBF6C-A22F-4071-9865-8246498054FD}" type="slidenum">
              <a:rPr b="0" lang="es-ES" sz="1400" spc="-1" strike="noStrike">
                <a:latin typeface="Times New Roman"/>
              </a:rPr>
              <a:t>&lt;número&gt;</a:t>
            </a:fld>
            <a:endParaRPr b="0" lang="es-E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4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44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A0E86FA-C360-4A8F-938D-153B854F6ADD}" type="slidenum">
              <a:rPr b="0" lang="es-ES" sz="1200" spc="-1" strike="noStrike">
                <a:latin typeface="Times New Roman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8AFFB8C0-5107-4E7B-A757-0BCC43E77F4F}" type="datetime">
              <a:rPr b="0" lang="es-ES" sz="1200" spc="-1" strike="noStrike">
                <a:solidFill>
                  <a:srgbClr val="8b8b8b"/>
                </a:solidFill>
                <a:latin typeface="Calibri"/>
              </a:rPr>
              <a:t>17/06/23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86F2B285-7046-4A20-9B5A-0B4097165FF0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1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Pulse para editar el formato del texto de título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Pulse para editar el formato de texto del esquema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Segundo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Tercer nivel del esquema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Cuarto nivel del esquema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 Light"/>
              </a:rPr>
              <a:t>Haga clic para modificar el estilo de título del patrón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Editar los estilos de texto del patrón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Segundo nivel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Tercer nivel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Cuarto nivel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Quinto nivel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FB3D35B3-0212-462B-BD8E-70E00F03EC5B}" type="datetime">
              <a:rPr b="0" lang="es-ES" sz="1200" spc="-1" strike="noStrike">
                <a:solidFill>
                  <a:srgbClr val="8b8b8b"/>
                </a:solidFill>
                <a:latin typeface="Calibri"/>
              </a:rPr>
              <a:t>17/06/23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86837B43-3E57-463F-81AB-3F431794D2E9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 Light"/>
              </a:rPr>
              <a:t>Haga clic para modificar el estilo de título del patrón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63E40B21-7222-4023-BD71-F44F93EB8878}" type="datetime">
              <a:rPr b="0" lang="es-ES" sz="1200" spc="-1" strike="noStrike">
                <a:solidFill>
                  <a:srgbClr val="8b8b8b"/>
                </a:solidFill>
                <a:latin typeface="Calibri"/>
              </a:rPr>
              <a:t>17/06/23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7EB7DF45-F1DF-4A11-8506-DF95FBBA02CA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Pulse para editar el formato de texto del esquema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Segundo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Tercer nivel del esquema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Cuarto nivel del esquema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520" cy="830880"/>
          </a:xfrm>
          <a:prstGeom prst="rect">
            <a:avLst/>
          </a:prstGeom>
        </p:spPr>
        <p:txBody>
          <a:bodyPr tIns="91440" bIns="91440">
            <a:normAutofit/>
          </a:bodyPr>
          <a:p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Pulse para editar el formato del texto de título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15440" y="1536480"/>
            <a:ext cx="11360520" cy="4554720"/>
          </a:xfrm>
          <a:prstGeom prst="rect">
            <a:avLst/>
          </a:prstGeom>
        </p:spPr>
        <p:txBody>
          <a:bodyPr tIns="91440" bIns="9144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Pulse para editar el formato de texto del esquema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Segundo nivel del esquema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Tercer nivel del esquema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Cuarto nivel del esquema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Quinto nivel del esquema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Sexto nivel del esquema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Séptimo nivel del esquema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sldNum"/>
          </p:nvPr>
        </p:nvSpPr>
        <p:spPr>
          <a:xfrm>
            <a:off x="11330640" y="6251760"/>
            <a:ext cx="731160" cy="524520"/>
          </a:xfrm>
          <a:prstGeom prst="rect">
            <a:avLst/>
          </a:prstGeom>
        </p:spPr>
        <p:txBody>
          <a:bodyPr tIns="91440" bIns="91440" anchor="ctr">
            <a:normAutofit/>
          </a:bodyPr>
          <a:p>
            <a:pPr algn="r">
              <a:lnSpc>
                <a:spcPct val="100000"/>
              </a:lnSpc>
            </a:pPr>
            <a:fld id="{66D92D8E-62FB-4D27-BF1C-ACB7E39AF095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2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2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2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slideLayout" Target="../slideLayouts/slideLayout2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slideLayout" Target="../slideLayouts/slideLayout2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2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29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2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slideLayout" Target="../slideLayouts/slideLayout29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jpeg"/><Relationship Id="rId9" Type="http://schemas.openxmlformats.org/officeDocument/2006/relationships/image" Target="../media/image61.png"/><Relationship Id="rId10" Type="http://schemas.openxmlformats.org/officeDocument/2006/relationships/image" Target="../media/image62.png"/><Relationship Id="rId11" Type="http://schemas.openxmlformats.org/officeDocument/2006/relationships/image" Target="../media/image63.png"/><Relationship Id="rId12" Type="http://schemas.openxmlformats.org/officeDocument/2006/relationships/image" Target="../media/image64.png"/><Relationship Id="rId13" Type="http://schemas.openxmlformats.org/officeDocument/2006/relationships/image" Target="../media/image65.png"/><Relationship Id="rId14" Type="http://schemas.openxmlformats.org/officeDocument/2006/relationships/image" Target="../media/image66.png"/><Relationship Id="rId15" Type="http://schemas.openxmlformats.org/officeDocument/2006/relationships/image" Target="../media/image67.png"/><Relationship Id="rId16" Type="http://schemas.openxmlformats.org/officeDocument/2006/relationships/image" Target="../media/image68.png"/><Relationship Id="rId17" Type="http://schemas.openxmlformats.org/officeDocument/2006/relationships/image" Target="../media/image69.png"/><Relationship Id="rId18" Type="http://schemas.openxmlformats.org/officeDocument/2006/relationships/image" Target="../media/image70.png"/><Relationship Id="rId19" Type="http://schemas.openxmlformats.org/officeDocument/2006/relationships/image" Target="../media/image71.png"/><Relationship Id="rId20" Type="http://schemas.openxmlformats.org/officeDocument/2006/relationships/image" Target="../media/image72.jpeg"/><Relationship Id="rId21" Type="http://schemas.openxmlformats.org/officeDocument/2006/relationships/image" Target="../media/image73.jpeg"/><Relationship Id="rId22" Type="http://schemas.openxmlformats.org/officeDocument/2006/relationships/image" Target="../media/image74.png"/><Relationship Id="rId23" Type="http://schemas.openxmlformats.org/officeDocument/2006/relationships/image" Target="../media/image75.png"/><Relationship Id="rId24" Type="http://schemas.openxmlformats.org/officeDocument/2006/relationships/image" Target="../media/image76.png"/><Relationship Id="rId25" Type="http://schemas.openxmlformats.org/officeDocument/2006/relationships/image" Target="../media/image77.png"/><Relationship Id="rId26" Type="http://schemas.openxmlformats.org/officeDocument/2006/relationships/image" Target="../media/image78.png"/><Relationship Id="rId27" Type="http://schemas.openxmlformats.org/officeDocument/2006/relationships/image" Target="../media/image79.png"/><Relationship Id="rId28" Type="http://schemas.openxmlformats.org/officeDocument/2006/relationships/slideLayout" Target="../slideLayouts/slideLayout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wmf"/><Relationship Id="rId6" Type="http://schemas.openxmlformats.org/officeDocument/2006/relationships/image" Target="../media/image11.png"/><Relationship Id="rId7" Type="http://schemas.openxmlformats.org/officeDocument/2006/relationships/slideLayout" Target="../slideLayouts/slideLayout29.xml"/><Relationship Id="rId8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wmf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tif"/><Relationship Id="rId5" Type="http://schemas.openxmlformats.org/officeDocument/2006/relationships/image" Target="../media/image16.png"/><Relationship Id="rId6" Type="http://schemas.openxmlformats.org/officeDocument/2006/relationships/image" Target="../media/image17.tif"/><Relationship Id="rId7" Type="http://schemas.openxmlformats.org/officeDocument/2006/relationships/slideLayout" Target="../slideLayouts/slideLayout2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2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2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2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3" descr="C:\Users\jdopazo\Documents\Documentos\FPS\Documentacion\Logos FPS\CELULA FPS.png"/>
          <p:cNvPicPr/>
          <p:nvPr/>
        </p:nvPicPr>
        <p:blipFill>
          <a:blip r:embed="rId1"/>
          <a:stretch/>
        </p:blipFill>
        <p:spPr>
          <a:xfrm>
            <a:off x="9326880" y="3938760"/>
            <a:ext cx="2632320" cy="2918880"/>
          </a:xfrm>
          <a:prstGeom prst="rect">
            <a:avLst/>
          </a:prstGeom>
          <a:ln>
            <a:noFill/>
          </a:ln>
        </p:spPr>
      </p:pic>
      <p:sp>
        <p:nvSpPr>
          <p:cNvPr id="169" name="CustomShape 1"/>
          <p:cNvSpPr/>
          <p:nvPr/>
        </p:nvSpPr>
        <p:spPr>
          <a:xfrm>
            <a:off x="1181160" y="1612440"/>
            <a:ext cx="9829440" cy="204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s-ES" sz="3000" spc="-1" strike="noStrike">
                <a:solidFill>
                  <a:srgbClr val="000000"/>
                </a:solidFill>
                <a:latin typeface="Arial"/>
              </a:rPr>
              <a:t>Reposicionamiento de Fármacos en Enfermedades Autoinmunes Sistémicas</a:t>
            </a:r>
            <a:r>
              <a:rPr b="1" lang="en-US" sz="30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es-ES" sz="3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ES" sz="2800" spc="-1" strike="noStrike">
                <a:solidFill>
                  <a:srgbClr val="007336"/>
                </a:solidFill>
                <a:latin typeface="Arial"/>
              </a:rPr>
              <a:t>---</a:t>
            </a:r>
            <a:endParaRPr b="0" lang="es-E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ES" sz="2000" spc="-1" strike="noStrike">
                <a:solidFill>
                  <a:srgbClr val="007336"/>
                </a:solidFill>
                <a:latin typeface="Arial"/>
              </a:rPr>
              <a:t>XI Seminario de la Asociación Andaluza de Enfermedades Autoinmunes</a:t>
            </a:r>
            <a:endParaRPr b="0" lang="es-E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7336"/>
                </a:solidFill>
                <a:latin typeface="Arial"/>
              </a:rPr>
              <a:t>Córdoba</a:t>
            </a:r>
            <a:r>
              <a:rPr b="1" lang="es-ES" sz="2000" spc="-1" strike="noStrike">
                <a:solidFill>
                  <a:srgbClr val="007336"/>
                </a:solidFill>
                <a:latin typeface="Arial"/>
              </a:rPr>
              <a:t> 17 de </a:t>
            </a:r>
            <a:r>
              <a:rPr b="1" lang="en-US" sz="2000" spc="-1" strike="noStrike">
                <a:solidFill>
                  <a:srgbClr val="007336"/>
                </a:solidFill>
                <a:latin typeface="Arial"/>
              </a:rPr>
              <a:t>junio,</a:t>
            </a:r>
            <a:r>
              <a:rPr b="1" lang="es-ES" sz="2000" spc="-1" strike="noStrike">
                <a:solidFill>
                  <a:srgbClr val="007336"/>
                </a:solidFill>
                <a:latin typeface="Arial"/>
              </a:rPr>
              <a:t> 2023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170" name="CustomShape 2"/>
          <p:cNvSpPr/>
          <p:nvPr/>
        </p:nvSpPr>
        <p:spPr>
          <a:xfrm>
            <a:off x="478800" y="4216680"/>
            <a:ext cx="7972200" cy="2771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808080"/>
                </a:solidFill>
                <a:latin typeface="Arial"/>
              </a:rPr>
              <a:t>Joaquín Dopazo 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808080"/>
                </a:solidFill>
                <a:latin typeface="Arial"/>
              </a:rPr>
              <a:t>Computational Medicine Platform, Fundación Progreso y Salud,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808080"/>
                </a:solidFill>
                <a:latin typeface="Arial"/>
              </a:rPr>
              <a:t>Instituto de Biomedicina de Sevilla (IBIS) 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808080"/>
                </a:solidFill>
                <a:latin typeface="Arial"/>
              </a:rPr>
              <a:t>FPS/ELIXIR-es; CIBERER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808080"/>
                </a:solidFill>
                <a:latin typeface="Arial"/>
              </a:rPr>
              <a:t>Hospital Virgen del Rocío, Sevilla, Spain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600" spc="-1" strike="noStrike">
                <a:solidFill>
                  <a:srgbClr val="808080"/>
                </a:solidFill>
                <a:latin typeface="Arial"/>
              </a:rPr>
              <a:t>http://www.clinbioinfosspa.es</a:t>
            </a:r>
            <a:endParaRPr b="0" lang="es-E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600" spc="-1" strike="noStrike">
                <a:solidFill>
                  <a:srgbClr val="808080"/>
                </a:solidFill>
                <a:latin typeface="Arial"/>
              </a:rPr>
              <a:t>       </a:t>
            </a:r>
            <a:r>
              <a:rPr b="0" lang="es-ES" sz="1600" spc="-1" strike="noStrike">
                <a:solidFill>
                  <a:srgbClr val="808080"/>
                </a:solidFill>
                <a:latin typeface="Arial"/>
              </a:rPr>
              <a:t>@xdopazo, @ClinicalBioinfo</a:t>
            </a:r>
            <a:endParaRPr b="0" lang="es-E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600" spc="-1" strike="noStrike">
              <a:latin typeface="Arial"/>
            </a:endParaRPr>
          </a:p>
        </p:txBody>
      </p:sp>
      <p:pic>
        <p:nvPicPr>
          <p:cNvPr id="171" name="Picture 2" descr=""/>
          <p:cNvPicPr/>
          <p:nvPr/>
        </p:nvPicPr>
        <p:blipFill>
          <a:blip r:embed="rId2"/>
          <a:stretch/>
        </p:blipFill>
        <p:spPr>
          <a:xfrm>
            <a:off x="588960" y="6449400"/>
            <a:ext cx="237600" cy="237600"/>
          </a:xfrm>
          <a:prstGeom prst="rect">
            <a:avLst/>
          </a:prstGeom>
          <a:ln>
            <a:noFill/>
          </a:ln>
        </p:spPr>
      </p:pic>
      <p:pic>
        <p:nvPicPr>
          <p:cNvPr id="172" name="Picture 2" descr="C:\Users\Ximo\Downloads\frame.png"/>
          <p:cNvPicPr/>
          <p:nvPr/>
        </p:nvPicPr>
        <p:blipFill>
          <a:blip r:embed="rId3"/>
          <a:stretch/>
        </p:blipFill>
        <p:spPr>
          <a:xfrm>
            <a:off x="7822080" y="5480280"/>
            <a:ext cx="1227960" cy="1227960"/>
          </a:xfrm>
          <a:prstGeom prst="rect">
            <a:avLst/>
          </a:prstGeom>
          <a:ln>
            <a:noFill/>
          </a:ln>
        </p:spPr>
      </p:pic>
      <p:pic>
        <p:nvPicPr>
          <p:cNvPr id="173" name="Imagen 10" descr=""/>
          <p:cNvPicPr/>
          <p:nvPr/>
        </p:nvPicPr>
        <p:blipFill>
          <a:blip r:embed="rId4"/>
          <a:stretch/>
        </p:blipFill>
        <p:spPr>
          <a:xfrm>
            <a:off x="5721120" y="149400"/>
            <a:ext cx="6102360" cy="920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Machine learning to find potential causal relationships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7" name="Imagen 2" descr=""/>
          <p:cNvPicPr/>
          <p:nvPr/>
        </p:nvPicPr>
        <p:blipFill>
          <a:blip r:embed="rId1"/>
          <a:stretch/>
        </p:blipFill>
        <p:spPr>
          <a:xfrm>
            <a:off x="5145120" y="1076400"/>
            <a:ext cx="6830640" cy="5781240"/>
          </a:xfrm>
          <a:prstGeom prst="rect">
            <a:avLst/>
          </a:prstGeom>
          <a:ln>
            <a:noFill/>
          </a:ln>
        </p:spPr>
      </p:pic>
      <p:sp>
        <p:nvSpPr>
          <p:cNvPr id="348" name="CustomShape 2"/>
          <p:cNvSpPr/>
          <p:nvPr/>
        </p:nvSpPr>
        <p:spPr>
          <a:xfrm>
            <a:off x="217440" y="4957200"/>
            <a:ext cx="517968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Machine learning (Multi-Output Random Forest regressor combined with SHapley Additive exPlanations) are used to detect potential causal relationships between known drug targets and the activity of COVID-19 hallmarks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349" name="Imagen 4" descr=""/>
          <p:cNvPicPr/>
          <p:nvPr/>
        </p:nvPicPr>
        <p:blipFill>
          <a:blip r:embed="rId2"/>
          <a:stretch/>
        </p:blipFill>
        <p:spPr>
          <a:xfrm>
            <a:off x="477000" y="1974240"/>
            <a:ext cx="4511880" cy="27338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350" name="Imagen 5" descr=""/>
          <p:cNvPicPr/>
          <p:nvPr/>
        </p:nvPicPr>
        <p:blipFill>
          <a:blip r:embed="rId3"/>
          <a:stretch/>
        </p:blipFill>
        <p:spPr>
          <a:xfrm>
            <a:off x="3761640" y="2133360"/>
            <a:ext cx="944280" cy="944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Imagen 4" descr=""/>
          <p:cNvPicPr/>
          <p:nvPr/>
        </p:nvPicPr>
        <p:blipFill>
          <a:blip r:embed="rId1"/>
          <a:stretch/>
        </p:blipFill>
        <p:spPr>
          <a:xfrm>
            <a:off x="308880" y="3790800"/>
            <a:ext cx="8857080" cy="2931840"/>
          </a:xfrm>
          <a:prstGeom prst="rect">
            <a:avLst/>
          </a:prstGeom>
          <a:ln>
            <a:noFill/>
          </a:ln>
        </p:spPr>
      </p:pic>
      <p:pic>
        <p:nvPicPr>
          <p:cNvPr id="352" name="Imagen 5" descr=""/>
          <p:cNvPicPr/>
          <p:nvPr/>
        </p:nvPicPr>
        <p:blipFill>
          <a:blip r:embed="rId2"/>
          <a:stretch/>
        </p:blipFill>
        <p:spPr>
          <a:xfrm>
            <a:off x="7875720" y="1135800"/>
            <a:ext cx="4352040" cy="2931840"/>
          </a:xfrm>
          <a:prstGeom prst="rect">
            <a:avLst/>
          </a:prstGeom>
          <a:ln>
            <a:noFill/>
          </a:ln>
        </p:spPr>
      </p:pic>
      <p:pic>
        <p:nvPicPr>
          <p:cNvPr id="353" name="Imagen 6" descr=""/>
          <p:cNvPicPr/>
          <p:nvPr/>
        </p:nvPicPr>
        <p:blipFill>
          <a:blip r:embed="rId3"/>
          <a:stretch/>
        </p:blipFill>
        <p:spPr>
          <a:xfrm>
            <a:off x="308880" y="1604880"/>
            <a:ext cx="4530960" cy="2271240"/>
          </a:xfrm>
          <a:prstGeom prst="rect">
            <a:avLst/>
          </a:prstGeom>
          <a:ln>
            <a:noFill/>
          </a:ln>
        </p:spPr>
      </p:pic>
      <p:sp>
        <p:nvSpPr>
          <p:cNvPr id="354" name="CustomShape 1"/>
          <p:cNvSpPr/>
          <p:nvPr/>
        </p:nvSpPr>
        <p:spPr>
          <a:xfrm>
            <a:off x="6003360" y="4068000"/>
            <a:ext cx="382680" cy="432000"/>
          </a:xfrm>
          <a:prstGeom prst="ellipse">
            <a:avLst/>
          </a:prstGeom>
          <a:noFill/>
          <a:ln w="7632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5" name="CustomShape 2"/>
          <p:cNvSpPr/>
          <p:nvPr/>
        </p:nvSpPr>
        <p:spPr>
          <a:xfrm flipV="1" rot="16200000">
            <a:off x="2816280" y="688680"/>
            <a:ext cx="1386000" cy="5371200"/>
          </a:xfrm>
          <a:prstGeom prst="curvedConnector2">
            <a:avLst/>
          </a:prstGeom>
          <a:noFill/>
          <a:ln w="57240">
            <a:solidFill>
              <a:srgbClr val="ff000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6" name="CustomShape 3"/>
          <p:cNvSpPr/>
          <p:nvPr/>
        </p:nvSpPr>
        <p:spPr>
          <a:xfrm rot="2617200">
            <a:off x="5678280" y="5334120"/>
            <a:ext cx="261720" cy="1103040"/>
          </a:xfrm>
          <a:prstGeom prst="ellipse">
            <a:avLst/>
          </a:prstGeom>
          <a:noFill/>
          <a:ln w="7632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7" name="CustomShape 4"/>
          <p:cNvSpPr/>
          <p:nvPr/>
        </p:nvSpPr>
        <p:spPr>
          <a:xfrm flipH="1" flipV="1" rot="5400000">
            <a:off x="6582240" y="2808000"/>
            <a:ext cx="2285640" cy="3069360"/>
          </a:xfrm>
          <a:prstGeom prst="curvedConnector2">
            <a:avLst/>
          </a:prstGeom>
          <a:noFill/>
          <a:ln w="57240">
            <a:solidFill>
              <a:srgbClr val="00b0f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8" name="CustomShape 5"/>
          <p:cNvSpPr/>
          <p:nvPr/>
        </p:nvSpPr>
        <p:spPr>
          <a:xfrm>
            <a:off x="8246520" y="5657760"/>
            <a:ext cx="394524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Some drugs affect to many signaling circuits (and consequently many hallmarks) and other ones ara highly specific of hallmark and even of circuit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359" name="CustomShape 6"/>
          <p:cNvSpPr/>
          <p:nvPr/>
        </p:nvSpPr>
        <p:spPr>
          <a:xfrm>
            <a:off x="4714560" y="1845360"/>
            <a:ext cx="2416320" cy="132516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9805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Best therapeutic target for each signaling circuit 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360" name="CustomShape 7"/>
          <p:cNvSpPr/>
          <p:nvPr/>
        </p:nvSpPr>
        <p:spPr>
          <a:xfrm>
            <a:off x="9316800" y="3946680"/>
            <a:ext cx="2244600" cy="142812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Specific hallmarks of the Disease can be targeted. 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361" name="TextShape 8"/>
          <p:cNvSpPr txBox="1"/>
          <p:nvPr/>
        </p:nvSpPr>
        <p:spPr>
          <a:xfrm>
            <a:off x="745560" y="26280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Relevance: impact of potential therapeutic targets over the COVID-19 disease map 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extShape 1"/>
          <p:cNvSpPr txBox="1"/>
          <p:nvPr/>
        </p:nvSpPr>
        <p:spPr>
          <a:xfrm>
            <a:off x="555120" y="361080"/>
            <a:ext cx="11081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84000"/>
          </a:bodyPr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Real World Data validation (Real World Evidence):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63" name="Imagen 3" descr=""/>
          <p:cNvPicPr/>
          <p:nvPr/>
        </p:nvPicPr>
        <p:blipFill>
          <a:blip r:embed="rId1"/>
          <a:stretch/>
        </p:blipFill>
        <p:spPr>
          <a:xfrm>
            <a:off x="4164120" y="1769400"/>
            <a:ext cx="7589160" cy="472320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364" name="CustomShape 2"/>
          <p:cNvSpPr/>
          <p:nvPr/>
        </p:nvSpPr>
        <p:spPr>
          <a:xfrm>
            <a:off x="327240" y="1760400"/>
            <a:ext cx="3595320" cy="423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The Population Health Database: </a:t>
            </a:r>
            <a:endParaRPr b="0" lang="es-ES" sz="2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A comprehensive repository with all the clinical information (EHRs) of more tan 15 million patients of the Andalusian Public Health System.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BPS is used for secondary data analysis</a:t>
            </a:r>
            <a:endParaRPr b="0" lang="es-ES" sz="2400" spc="-1" strike="noStrike">
              <a:latin typeface="Arial"/>
            </a:endParaRPr>
          </a:p>
        </p:txBody>
      </p:sp>
      <p:pic>
        <p:nvPicPr>
          <p:cNvPr id="365" name="Imagen 2" descr=""/>
          <p:cNvPicPr/>
          <p:nvPr/>
        </p:nvPicPr>
        <p:blipFill>
          <a:blip r:embed="rId2"/>
          <a:stretch/>
        </p:blipFill>
        <p:spPr>
          <a:xfrm>
            <a:off x="10669320" y="5375520"/>
            <a:ext cx="1325160" cy="1325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838080" y="26136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45000"/>
          </a:bodyPr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Real World Evidence of the accuracy of the predictions from the ML+model strategy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7" name="CustomShape 2"/>
          <p:cNvSpPr/>
          <p:nvPr/>
        </p:nvSpPr>
        <p:spPr>
          <a:xfrm>
            <a:off x="88200" y="5363280"/>
            <a:ext cx="686664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 retrospective cohort of 16.401 patients was used to demonstrate the protective effect of 21 drugs in COVID-19 hospitalized patients. 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There is a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significant enrichment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of drugs predicted as repurposable by the machine learning model among those with a significant protective effect (X2 = 6.674, p-value = 0.0098)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368" name="Imagen 7" descr=""/>
          <p:cNvPicPr/>
          <p:nvPr/>
        </p:nvPicPr>
        <p:blipFill>
          <a:blip r:embed="rId1"/>
          <a:stretch/>
        </p:blipFill>
        <p:spPr>
          <a:xfrm>
            <a:off x="471240" y="1690560"/>
            <a:ext cx="5457960" cy="356868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369" name="Imagen 8" descr=""/>
          <p:cNvPicPr/>
          <p:nvPr/>
        </p:nvPicPr>
        <p:blipFill>
          <a:blip r:embed="rId2"/>
          <a:stretch/>
        </p:blipFill>
        <p:spPr>
          <a:xfrm>
            <a:off x="6941160" y="1587240"/>
            <a:ext cx="5028840" cy="3084120"/>
          </a:xfrm>
          <a:prstGeom prst="rect">
            <a:avLst/>
          </a:prstGeom>
          <a:ln>
            <a:noFill/>
          </a:ln>
        </p:spPr>
      </p:pic>
      <p:pic>
        <p:nvPicPr>
          <p:cNvPr id="370" name="Imagen 9" descr=""/>
          <p:cNvPicPr/>
          <p:nvPr/>
        </p:nvPicPr>
        <p:blipFill>
          <a:blip r:embed="rId3"/>
          <a:srcRect l="0" t="0" r="0" b="66472"/>
          <a:stretch/>
        </p:blipFill>
        <p:spPr>
          <a:xfrm>
            <a:off x="7980840" y="4671360"/>
            <a:ext cx="3850560" cy="2186280"/>
          </a:xfrm>
          <a:prstGeom prst="rect">
            <a:avLst/>
          </a:prstGeom>
          <a:ln>
            <a:noFill/>
          </a:ln>
        </p:spPr>
      </p:pic>
      <p:pic>
        <p:nvPicPr>
          <p:cNvPr id="371" name="Imagen 10" descr=""/>
          <p:cNvPicPr/>
          <p:nvPr/>
        </p:nvPicPr>
        <p:blipFill>
          <a:blip r:embed="rId4"/>
          <a:stretch/>
        </p:blipFill>
        <p:spPr>
          <a:xfrm flipH="1">
            <a:off x="4700520" y="4030200"/>
            <a:ext cx="1229400" cy="1229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extShape 1"/>
          <p:cNvSpPr txBox="1"/>
          <p:nvPr/>
        </p:nvSpPr>
        <p:spPr>
          <a:xfrm>
            <a:off x="415440" y="367920"/>
            <a:ext cx="11360520" cy="830880"/>
          </a:xfrm>
          <a:prstGeom prst="rect">
            <a:avLst/>
          </a:prstGeom>
          <a:noFill/>
          <a:ln>
            <a:noFill/>
          </a:ln>
        </p:spPr>
        <p:txBody>
          <a:bodyPr lIns="122040" rIns="122040" tIns="122040" bIns="122040">
            <a:noAutofit/>
          </a:bodyPr>
          <a:p>
            <a:pPr>
              <a:lnSpc>
                <a:spcPct val="90000"/>
              </a:lnSpc>
            </a:pPr>
            <a:r>
              <a:rPr b="1" lang="es" sz="4400" spc="-1" strike="noStrike">
                <a:solidFill>
                  <a:srgbClr val="000000"/>
                </a:solidFill>
                <a:latin typeface="Calibri Light"/>
              </a:rPr>
              <a:t>Data  used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3" name="TextShape 2"/>
          <p:cNvSpPr txBox="1"/>
          <p:nvPr/>
        </p:nvSpPr>
        <p:spPr>
          <a:xfrm>
            <a:off x="308880" y="1561320"/>
            <a:ext cx="5993280" cy="5317200"/>
          </a:xfrm>
          <a:prstGeom prst="rect">
            <a:avLst/>
          </a:prstGeom>
          <a:noFill/>
          <a:ln>
            <a:noFill/>
          </a:ln>
        </p:spPr>
        <p:txBody>
          <a:bodyPr lIns="122040" rIns="122040" tIns="122040" bIns="122040">
            <a:normAutofit fontScale="97000"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es" sz="2800" spc="-1" strike="noStrike">
                <a:solidFill>
                  <a:srgbClr val="000000"/>
                </a:solidFill>
                <a:latin typeface="Calibri"/>
              </a:rPr>
              <a:t>TYPE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599"/>
              </a:spcBef>
              <a:tabLst>
                <a:tab algn="l" pos="0"/>
              </a:tabLst>
            </a:pPr>
            <a:r>
              <a:rPr b="0" lang="es" sz="2800" spc="-1" strike="noStrike">
                <a:solidFill>
                  <a:srgbClr val="000000"/>
                </a:solidFill>
                <a:latin typeface="Calibri"/>
              </a:rPr>
              <a:t>Controls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599"/>
              </a:spcBef>
              <a:tabLst>
                <a:tab algn="l" pos="0"/>
              </a:tabLst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Mixed connective tissue disease  (</a:t>
            </a:r>
            <a:r>
              <a:rPr b="0" lang="es" sz="2800" spc="-1" strike="noStrike">
                <a:solidFill>
                  <a:srgbClr val="000000"/>
                </a:solidFill>
                <a:latin typeface="Calibri"/>
              </a:rPr>
              <a:t>MCTD) 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599"/>
              </a:spcBef>
              <a:tabLst>
                <a:tab algn="l" pos="0"/>
              </a:tabLst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Pulmonary alveolar proteinosis (</a:t>
            </a:r>
            <a:r>
              <a:rPr b="0" lang="es" sz="2800" spc="-1" strike="noStrike">
                <a:solidFill>
                  <a:srgbClr val="000000"/>
                </a:solidFill>
                <a:latin typeface="Calibri"/>
              </a:rPr>
              <a:t>PAPs)   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599"/>
              </a:spcBef>
              <a:tabLst>
                <a:tab algn="l" pos="0"/>
              </a:tabLst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Rheumatoid arthritis (</a:t>
            </a:r>
            <a:r>
              <a:rPr b="0" lang="es" sz="2800" spc="-1" strike="noStrike">
                <a:solidFill>
                  <a:srgbClr val="000000"/>
                </a:solidFill>
                <a:latin typeface="Calibri"/>
              </a:rPr>
              <a:t>RA)  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599"/>
              </a:spcBef>
              <a:tabLst>
                <a:tab algn="l" pos="0"/>
              </a:tabLst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Stevens-Johnson Syndrom (</a:t>
            </a:r>
            <a:r>
              <a:rPr b="0" lang="es" sz="2800" spc="-1" strike="noStrike">
                <a:solidFill>
                  <a:srgbClr val="000000"/>
                </a:solidFill>
                <a:latin typeface="Calibri"/>
              </a:rPr>
              <a:t>SjS)  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599"/>
              </a:spcBef>
              <a:tabLst>
                <a:tab algn="l" pos="0"/>
              </a:tabLst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Systemic lupus erythematosus (</a:t>
            </a:r>
            <a:r>
              <a:rPr b="0" lang="es" sz="2800" spc="-1" strike="noStrike">
                <a:solidFill>
                  <a:srgbClr val="000000"/>
                </a:solidFill>
                <a:latin typeface="Calibri"/>
              </a:rPr>
              <a:t>SLE)  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599"/>
              </a:spcBef>
              <a:tabLst>
                <a:tab algn="l" pos="0"/>
              </a:tabLst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Systemic sclerosis (</a:t>
            </a:r>
            <a:r>
              <a:rPr b="0" lang="es" sz="2800" spc="-1" strike="noStrike">
                <a:solidFill>
                  <a:srgbClr val="000000"/>
                </a:solidFill>
                <a:latin typeface="Calibri"/>
              </a:rPr>
              <a:t>SSc) 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599"/>
              </a:spcBef>
              <a:tabLst>
                <a:tab algn="l" pos="0"/>
              </a:tabLst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Undifferentiated connective tissue disease (</a:t>
            </a:r>
            <a:r>
              <a:rPr b="0" lang="es" sz="2800" spc="-1" strike="noStrike">
                <a:solidFill>
                  <a:srgbClr val="000000"/>
                </a:solidFill>
                <a:latin typeface="Calibri"/>
              </a:rPr>
              <a:t>UCTD)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599"/>
              </a:spcBef>
              <a:spcAft>
                <a:spcPts val="1599"/>
              </a:spcAft>
              <a:tabLst>
                <a:tab algn="l" pos="0"/>
              </a:tabLst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4" name="TextShape 3"/>
          <p:cNvSpPr txBox="1"/>
          <p:nvPr/>
        </p:nvSpPr>
        <p:spPr>
          <a:xfrm>
            <a:off x="8283600" y="2148840"/>
            <a:ext cx="3908160" cy="3970080"/>
          </a:xfrm>
          <a:prstGeom prst="rect">
            <a:avLst/>
          </a:prstGeom>
          <a:noFill/>
          <a:ln>
            <a:noFill/>
          </a:ln>
        </p:spPr>
        <p:txBody>
          <a:bodyPr lIns="122040" rIns="122040" tIns="122040" bIns="122040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es" sz="2400" spc="-1" strike="noStrike">
                <a:solidFill>
                  <a:srgbClr val="000000"/>
                </a:solidFill>
                <a:latin typeface="Calibri"/>
              </a:rPr>
              <a:t>Lim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m</a:t>
            </a:r>
            <a:r>
              <a:rPr b="1" lang="es" sz="2400" spc="-1" strike="noStrike">
                <a:solidFill>
                  <a:srgbClr val="000000"/>
                </a:solidFill>
                <a:latin typeface="Calibri"/>
              </a:rPr>
              <a:t>a model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599"/>
              </a:spcBef>
              <a:tabLst>
                <a:tab algn="l" pos="0"/>
              </a:tabLst>
            </a:pPr>
            <a:r>
              <a:rPr b="0" lang="es" sz="2400" spc="-1" strike="noStrike" u="sng">
                <a:solidFill>
                  <a:srgbClr val="000000"/>
                </a:solidFill>
                <a:uFillTx/>
                <a:latin typeface="Calibri"/>
              </a:rPr>
              <a:t>Covariates</a:t>
            </a:r>
            <a:r>
              <a:rPr b="0" lang="es" sz="2400" spc="-1" strike="noStrike">
                <a:solidFill>
                  <a:srgbClr val="000000"/>
                </a:solidFill>
                <a:latin typeface="Calibri"/>
              </a:rPr>
              <a:t> →  type + age + gender + center  + pool + RIN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599"/>
              </a:spcBef>
              <a:tabLst>
                <a:tab algn="l" pos="0"/>
              </a:tabLst>
            </a:pPr>
            <a:r>
              <a:rPr b="1" lang="es" sz="2400" spc="-1" strike="noStrike">
                <a:solidFill>
                  <a:srgbClr val="000000"/>
                </a:solidFill>
                <a:latin typeface="Calibri"/>
              </a:rPr>
              <a:t>Results (Adj.p-value &lt; 0.05)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 marL="609480" indent="-482400">
              <a:lnSpc>
                <a:spcPct val="90000"/>
              </a:lnSpc>
              <a:spcBef>
                <a:spcPts val="1599"/>
              </a:spcBef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es" sz="2400" spc="-1" strike="noStrike">
                <a:solidFill>
                  <a:srgbClr val="000000"/>
                </a:solidFill>
                <a:latin typeface="Calibri"/>
              </a:rPr>
              <a:t>340 differentially activated circuits 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 marL="609480" indent="-482400">
              <a:lnSpc>
                <a:spcPct val="90000"/>
              </a:lnSpc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es" sz="2400" spc="-1" strike="noStrike">
                <a:solidFill>
                  <a:srgbClr val="000000"/>
                </a:solidFill>
                <a:latin typeface="Calibri"/>
              </a:rPr>
              <a:t>61 differentially activated pathways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5" name="TextShape 4"/>
          <p:cNvSpPr txBox="1"/>
          <p:nvPr/>
        </p:nvSpPr>
        <p:spPr>
          <a:xfrm>
            <a:off x="8390160" y="1032840"/>
            <a:ext cx="3422880" cy="1056600"/>
          </a:xfrm>
          <a:prstGeom prst="rect">
            <a:avLst/>
          </a:prstGeom>
          <a:noFill/>
          <a:ln>
            <a:noFill/>
          </a:ln>
        </p:spPr>
        <p:txBody>
          <a:bodyPr lIns="122040" rIns="122040" tIns="122040" bIns="122040">
            <a:normAutofit fontScale="61000"/>
          </a:bodyPr>
          <a:p>
            <a:pPr>
              <a:lnSpc>
                <a:spcPct val="90000"/>
              </a:lnSpc>
            </a:pPr>
            <a:r>
              <a:rPr b="0" lang="es" sz="3600" spc="-1" strike="noStrike">
                <a:solidFill>
                  <a:srgbClr val="000000"/>
                </a:solidFill>
                <a:latin typeface="Calibri Light"/>
              </a:rPr>
              <a:t> </a:t>
            </a:r>
            <a:r>
              <a:rPr b="0" lang="es" sz="3600" spc="-1" strike="noStrike">
                <a:solidFill>
                  <a:srgbClr val="000000"/>
                </a:solidFill>
                <a:latin typeface="Calibri Light"/>
              </a:rPr>
              <a:t>All diseases vs Controls</a:t>
            </a:r>
            <a:endParaRPr b="0" lang="es-ES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6" name="TextShape 5"/>
          <p:cNvSpPr txBox="1"/>
          <p:nvPr/>
        </p:nvSpPr>
        <p:spPr>
          <a:xfrm>
            <a:off x="6189840" y="1561320"/>
            <a:ext cx="2019240" cy="4976280"/>
          </a:xfrm>
          <a:prstGeom prst="rect">
            <a:avLst/>
          </a:prstGeom>
          <a:noFill/>
          <a:ln>
            <a:noFill/>
          </a:ln>
        </p:spPr>
        <p:txBody>
          <a:bodyPr lIns="122040" rIns="122040" tIns="122040" bIns="122040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es" sz="2800" spc="-1" strike="noStrike">
                <a:solidFill>
                  <a:srgbClr val="000000"/>
                </a:solidFill>
                <a:latin typeface="Calibri"/>
              </a:rPr>
              <a:t>Nº Samples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599"/>
              </a:spcBef>
              <a:tabLst>
                <a:tab algn="l" pos="0"/>
              </a:tabLst>
            </a:pPr>
            <a:r>
              <a:rPr b="0" lang="es" sz="2800" spc="-1" strike="noStrike">
                <a:solidFill>
                  <a:srgbClr val="000000"/>
                </a:solidFill>
                <a:latin typeface="Calibri"/>
              </a:rPr>
              <a:t>497   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599"/>
              </a:spcBef>
              <a:tabLst>
                <a:tab algn="l" pos="0"/>
              </a:tabLst>
            </a:pPr>
            <a:r>
              <a:rPr b="0" lang="es" sz="2800" spc="-1" strike="noStrike">
                <a:solidFill>
                  <a:srgbClr val="000000"/>
                </a:solidFill>
                <a:latin typeface="Calibri"/>
              </a:rPr>
              <a:t>75   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599"/>
              </a:spcBef>
              <a:tabLst>
                <a:tab algn="l" pos="0"/>
              </a:tabLst>
            </a:pPr>
            <a:r>
              <a:rPr b="0" lang="es" sz="2800" spc="-1" strike="noStrike">
                <a:solidFill>
                  <a:srgbClr val="000000"/>
                </a:solidFill>
                <a:latin typeface="Calibri"/>
              </a:rPr>
              <a:t>81 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599"/>
              </a:spcBef>
              <a:tabLst>
                <a:tab algn="l" pos="0"/>
              </a:tabLst>
            </a:pPr>
            <a:r>
              <a:rPr b="0" lang="es" sz="2800" spc="-1" strike="noStrike">
                <a:solidFill>
                  <a:srgbClr val="000000"/>
                </a:solidFill>
                <a:latin typeface="Calibri"/>
              </a:rPr>
              <a:t>273  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599"/>
              </a:spcBef>
              <a:tabLst>
                <a:tab algn="l" pos="0"/>
              </a:tabLst>
            </a:pPr>
            <a:r>
              <a:rPr b="0" lang="es" sz="2800" spc="-1" strike="noStrike">
                <a:solidFill>
                  <a:srgbClr val="000000"/>
                </a:solidFill>
                <a:latin typeface="Calibri"/>
              </a:rPr>
              <a:t>281  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599"/>
              </a:spcBef>
              <a:tabLst>
                <a:tab algn="l" pos="0"/>
              </a:tabLst>
            </a:pPr>
            <a:r>
              <a:rPr b="0" lang="es" sz="2800" spc="-1" strike="noStrike">
                <a:solidFill>
                  <a:srgbClr val="000000"/>
                </a:solidFill>
                <a:latin typeface="Calibri"/>
              </a:rPr>
              <a:t>340  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599"/>
              </a:spcBef>
              <a:tabLst>
                <a:tab algn="l" pos="0"/>
              </a:tabLst>
            </a:pPr>
            <a:r>
              <a:rPr b="0" lang="es" sz="2800" spc="-1" strike="noStrike">
                <a:solidFill>
                  <a:srgbClr val="000000"/>
                </a:solidFill>
                <a:latin typeface="Calibri"/>
              </a:rPr>
              <a:t>280  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599"/>
              </a:spcBef>
              <a:tabLst>
                <a:tab algn="l" pos="0"/>
              </a:tabLst>
            </a:pPr>
            <a:r>
              <a:rPr b="0" lang="es" sz="2800" spc="-1" strike="noStrike">
                <a:solidFill>
                  <a:srgbClr val="000000"/>
                </a:solidFill>
                <a:latin typeface="Calibri"/>
              </a:rPr>
              <a:t>111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599"/>
              </a:spcBef>
              <a:spcAft>
                <a:spcPts val="1599"/>
              </a:spcAft>
              <a:tabLst>
                <a:tab algn="l" pos="0"/>
              </a:tabLst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s-ES" sz="4400" spc="-1" strike="noStrike">
                <a:solidFill>
                  <a:srgbClr val="000000"/>
                </a:solidFill>
                <a:latin typeface="Calibri Light"/>
              </a:rPr>
              <a:t>Estudio en lupus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78" name="Gráfico 4" descr="Grupo de personas"/>
          <p:cNvPicPr/>
          <p:nvPr/>
        </p:nvPicPr>
        <p:blipFill>
          <a:blip r:embed="rId1"/>
          <a:stretch/>
        </p:blipFill>
        <p:spPr>
          <a:xfrm>
            <a:off x="1376280" y="1870920"/>
            <a:ext cx="1557720" cy="1557720"/>
          </a:xfrm>
          <a:prstGeom prst="rect">
            <a:avLst/>
          </a:prstGeom>
          <a:ln>
            <a:noFill/>
          </a:ln>
        </p:spPr>
      </p:pic>
      <p:pic>
        <p:nvPicPr>
          <p:cNvPr id="379" name="Gráfico 5" descr="Grupo de personas"/>
          <p:cNvPicPr/>
          <p:nvPr/>
        </p:nvPicPr>
        <p:blipFill>
          <a:blip r:embed="rId2"/>
          <a:stretch/>
        </p:blipFill>
        <p:spPr>
          <a:xfrm>
            <a:off x="1376280" y="4087080"/>
            <a:ext cx="1557720" cy="1557720"/>
          </a:xfrm>
          <a:prstGeom prst="rect">
            <a:avLst/>
          </a:prstGeom>
          <a:ln>
            <a:noFill/>
          </a:ln>
        </p:spPr>
      </p:pic>
      <p:sp>
        <p:nvSpPr>
          <p:cNvPr id="380" name="CustomShape 2"/>
          <p:cNvSpPr/>
          <p:nvPr/>
        </p:nvSpPr>
        <p:spPr>
          <a:xfrm>
            <a:off x="333000" y="2348640"/>
            <a:ext cx="1263240" cy="255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Control</a:t>
            </a:r>
            <a:endParaRPr b="0" lang="es-ES" sz="1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Lupus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381" name="Picture 4" descr=""/>
          <p:cNvPicPr/>
          <p:nvPr/>
        </p:nvPicPr>
        <p:blipFill>
          <a:blip r:embed="rId3"/>
          <a:stretch/>
        </p:blipFill>
        <p:spPr>
          <a:xfrm>
            <a:off x="8469000" y="3062880"/>
            <a:ext cx="2651040" cy="20480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382" name="Picture 5" descr=""/>
          <p:cNvPicPr/>
          <p:nvPr/>
        </p:nvPicPr>
        <p:blipFill>
          <a:blip r:embed="rId4"/>
          <a:stretch/>
        </p:blipFill>
        <p:spPr>
          <a:xfrm>
            <a:off x="7986600" y="2312280"/>
            <a:ext cx="1491120" cy="106488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383" name="Imagen 9" descr=""/>
          <p:cNvPicPr/>
          <p:nvPr/>
        </p:nvPicPr>
        <p:blipFill>
          <a:blip r:embed="rId5"/>
          <a:stretch/>
        </p:blipFill>
        <p:spPr>
          <a:xfrm>
            <a:off x="3017880" y="3152160"/>
            <a:ext cx="2064960" cy="1557720"/>
          </a:xfrm>
          <a:prstGeom prst="rect">
            <a:avLst/>
          </a:prstGeom>
          <a:ln>
            <a:noFill/>
          </a:ln>
        </p:spPr>
      </p:pic>
      <p:sp>
        <p:nvSpPr>
          <p:cNvPr id="384" name="CustomShape 3"/>
          <p:cNvSpPr/>
          <p:nvPr/>
        </p:nvSpPr>
        <p:spPr>
          <a:xfrm>
            <a:off x="8469000" y="5249160"/>
            <a:ext cx="265104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Modelo mecanistico del mapa de lupus: 288 circuitos de señalización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385" name="CustomShape 4"/>
          <p:cNvSpPr/>
          <p:nvPr/>
        </p:nvSpPr>
        <p:spPr>
          <a:xfrm>
            <a:off x="3249720" y="5064480"/>
            <a:ext cx="1833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Expresión génica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386" name="Imagen 13" descr=""/>
          <p:cNvPicPr/>
          <p:nvPr/>
        </p:nvPicPr>
        <p:blipFill>
          <a:blip r:embed="rId6"/>
          <a:stretch/>
        </p:blipFill>
        <p:spPr>
          <a:xfrm>
            <a:off x="5916240" y="3429000"/>
            <a:ext cx="1085400" cy="1085400"/>
          </a:xfrm>
          <a:prstGeom prst="rect">
            <a:avLst/>
          </a:prstGeom>
          <a:ln>
            <a:noFill/>
          </a:ln>
        </p:spPr>
      </p:pic>
      <p:sp>
        <p:nvSpPr>
          <p:cNvPr id="387" name="CustomShape 5"/>
          <p:cNvSpPr/>
          <p:nvPr/>
        </p:nvSpPr>
        <p:spPr>
          <a:xfrm>
            <a:off x="5245920" y="3704760"/>
            <a:ext cx="548280" cy="53424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8" name="CustomShape 6"/>
          <p:cNvSpPr/>
          <p:nvPr/>
        </p:nvSpPr>
        <p:spPr>
          <a:xfrm>
            <a:off x="5916240" y="4866120"/>
            <a:ext cx="13003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Actividad diferencial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389" name="CustomShape 7"/>
          <p:cNvSpPr/>
          <p:nvPr/>
        </p:nvSpPr>
        <p:spPr>
          <a:xfrm>
            <a:off x="7484400" y="3674160"/>
            <a:ext cx="501840" cy="53424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s-ES" sz="4400" spc="-1" strike="noStrike">
                <a:solidFill>
                  <a:srgbClr val="000000"/>
                </a:solidFill>
                <a:latin typeface="Calibri Light"/>
              </a:rPr>
              <a:t>Fármacos con dianas en los circuitos de señalización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1" name="CustomShape 2"/>
          <p:cNvSpPr/>
          <p:nvPr/>
        </p:nvSpPr>
        <p:spPr>
          <a:xfrm>
            <a:off x="325080" y="1973520"/>
            <a:ext cx="5677560" cy="433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 marL="457200" indent="-317160">
              <a:lnSpc>
                <a:spcPct val="150000"/>
              </a:lnSpc>
              <a:buClr>
                <a:srgbClr val="000000"/>
              </a:buClr>
              <a:buFont typeface="Arial"/>
              <a:buChar char="●"/>
            </a:pP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Etanercept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:  TNF, FCGR1A, FCGR2A, FCGR2B, FCGR2C, FCGR3A, FCGR3B, LTA, C1QA</a:t>
            </a:r>
            <a:endParaRPr b="0" lang="es-ES" sz="2400" spc="-1" strike="noStrike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0000"/>
              </a:buClr>
              <a:buFont typeface="Arial"/>
              <a:buChar char="●"/>
            </a:pP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Anakinra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: IL1R1</a:t>
            </a:r>
            <a:endParaRPr b="0" lang="es-ES" sz="2400" spc="-1" strike="noStrike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0000"/>
              </a:buClr>
              <a:buFont typeface="Arial"/>
              <a:buChar char="●"/>
            </a:pP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Adalimumab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: TNF</a:t>
            </a:r>
            <a:endParaRPr b="0" lang="es-ES" sz="2400" spc="-1" strike="noStrike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0000"/>
              </a:buClr>
              <a:buFont typeface="Arial"/>
              <a:buChar char="●"/>
            </a:pP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Infliximab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: TNF</a:t>
            </a:r>
            <a:endParaRPr b="0" lang="es-ES" sz="2400" spc="-1" strike="noStrike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0000"/>
              </a:buClr>
              <a:buFont typeface="Arial"/>
              <a:buChar char="●"/>
            </a:pP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Azathioprine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: RAC1</a:t>
            </a:r>
            <a:endParaRPr b="0" lang="es-ES" sz="2400" spc="-1" strike="noStrike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0000"/>
              </a:buClr>
              <a:buFont typeface="Arial"/>
              <a:buChar char="●"/>
            </a:pP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Leflunomide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: PTK2B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150000"/>
              </a:lnSpc>
              <a:spcAft>
                <a:spcPts val="1199"/>
              </a:spcAft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392" name="CustomShape 3"/>
          <p:cNvSpPr/>
          <p:nvPr/>
        </p:nvSpPr>
        <p:spPr>
          <a:xfrm>
            <a:off x="6095880" y="1973520"/>
            <a:ext cx="5397120" cy="406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 marL="457200" indent="-317160">
              <a:lnSpc>
                <a:spcPct val="150000"/>
              </a:lnSpc>
              <a:buClr>
                <a:srgbClr val="000000"/>
              </a:buClr>
              <a:buFont typeface="Arial"/>
              <a:buChar char="●"/>
            </a:pPr>
            <a:r>
              <a:rPr b="1" lang="es" sz="2400" spc="-1" strike="noStrike">
                <a:solidFill>
                  <a:srgbClr val="000000"/>
                </a:solidFill>
                <a:latin typeface="Calibri"/>
              </a:rPr>
              <a:t>Abatacept</a:t>
            </a:r>
            <a:r>
              <a:rPr b="0" lang="es" sz="2400" spc="-1" strike="noStrike">
                <a:solidFill>
                  <a:srgbClr val="000000"/>
                </a:solidFill>
                <a:latin typeface="Calibri"/>
              </a:rPr>
              <a:t>: CD80, CD86</a:t>
            </a:r>
            <a:endParaRPr b="0" lang="es-ES" sz="2400" spc="-1" strike="noStrike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0000"/>
              </a:buClr>
              <a:buFont typeface="Arial"/>
              <a:buChar char="●"/>
            </a:pPr>
            <a:r>
              <a:rPr b="1" lang="es" sz="2400" spc="-1" strike="noStrike">
                <a:solidFill>
                  <a:srgbClr val="000000"/>
                </a:solidFill>
                <a:latin typeface="Calibri"/>
              </a:rPr>
              <a:t>Hydroxychloroquine</a:t>
            </a:r>
            <a:r>
              <a:rPr b="0" lang="es" sz="2400" spc="-1" strike="noStrike">
                <a:solidFill>
                  <a:srgbClr val="000000"/>
                </a:solidFill>
                <a:latin typeface="Calibri"/>
              </a:rPr>
              <a:t>: TLR7, TLR9</a:t>
            </a:r>
            <a:endParaRPr b="0" lang="es-ES" sz="2400" spc="-1" strike="noStrike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0000"/>
              </a:buClr>
              <a:buFont typeface="Arial"/>
              <a:buChar char="●"/>
            </a:pPr>
            <a:r>
              <a:rPr b="1" lang="es" sz="2400" spc="-1" strike="noStrike">
                <a:solidFill>
                  <a:srgbClr val="000000"/>
                </a:solidFill>
                <a:latin typeface="Calibri"/>
              </a:rPr>
              <a:t>Ustekinumab</a:t>
            </a:r>
            <a:r>
              <a:rPr b="0" lang="es" sz="2400" spc="-1" strike="noStrike">
                <a:solidFill>
                  <a:srgbClr val="000000"/>
                </a:solidFill>
                <a:latin typeface="Calibri"/>
              </a:rPr>
              <a:t>: IL12B</a:t>
            </a:r>
            <a:endParaRPr b="0" lang="es-ES" sz="2400" spc="-1" strike="noStrike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0000"/>
              </a:buClr>
              <a:buFont typeface="Arial"/>
              <a:buChar char="●"/>
            </a:pPr>
            <a:r>
              <a:rPr b="1" lang="es" sz="2400" spc="-1" strike="noStrike">
                <a:solidFill>
                  <a:srgbClr val="000000"/>
                </a:solidFill>
                <a:latin typeface="Calibri"/>
              </a:rPr>
              <a:t>Tocilizumab</a:t>
            </a:r>
            <a:r>
              <a:rPr b="0" lang="es" sz="2400" spc="-1" strike="noStrike">
                <a:solidFill>
                  <a:srgbClr val="000000"/>
                </a:solidFill>
                <a:latin typeface="Calibri"/>
              </a:rPr>
              <a:t>: IL6R</a:t>
            </a:r>
            <a:endParaRPr b="0" lang="es-ES" sz="2400" spc="-1" strike="noStrike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0000"/>
              </a:buClr>
              <a:buFont typeface="Arial"/>
              <a:buChar char="●"/>
            </a:pPr>
            <a:r>
              <a:rPr b="1" lang="es" sz="2400" spc="-1" strike="noStrike">
                <a:solidFill>
                  <a:srgbClr val="000000"/>
                </a:solidFill>
                <a:latin typeface="Calibri"/>
              </a:rPr>
              <a:t>Belimumab</a:t>
            </a:r>
            <a:r>
              <a:rPr b="0" lang="es" sz="2400" spc="-1" strike="noStrike">
                <a:solidFill>
                  <a:srgbClr val="000000"/>
                </a:solidFill>
                <a:latin typeface="Calibri"/>
              </a:rPr>
              <a:t>: TNFS13B</a:t>
            </a:r>
            <a:endParaRPr b="0" lang="es-ES" sz="2400" spc="-1" strike="noStrike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0000"/>
              </a:buClr>
              <a:buFont typeface="Arial"/>
              <a:buChar char="●"/>
            </a:pPr>
            <a:r>
              <a:rPr b="1" lang="es" sz="2400" spc="-1" strike="noStrike">
                <a:solidFill>
                  <a:srgbClr val="000000"/>
                </a:solidFill>
                <a:latin typeface="Calibri"/>
              </a:rPr>
              <a:t>Sifalimumab</a:t>
            </a:r>
            <a:r>
              <a:rPr b="0" lang="es" sz="2400" spc="-1" strike="noStrike">
                <a:solidFill>
                  <a:srgbClr val="000000"/>
                </a:solidFill>
                <a:latin typeface="Calibri"/>
              </a:rPr>
              <a:t>: IFNA2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TextShape 1"/>
          <p:cNvSpPr txBox="1"/>
          <p:nvPr/>
        </p:nvSpPr>
        <p:spPr>
          <a:xfrm>
            <a:off x="838080" y="32220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s-ES" sz="4400" spc="-1" strike="noStrike">
                <a:solidFill>
                  <a:srgbClr val="000000"/>
                </a:solidFill>
                <a:latin typeface="Calibri Light"/>
              </a:rPr>
              <a:t>Aplicaciones de la estrategia a Lupus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4" name="CustomShape 2"/>
          <p:cNvSpPr/>
          <p:nvPr/>
        </p:nvSpPr>
        <p:spPr>
          <a:xfrm>
            <a:off x="408960" y="1463040"/>
            <a:ext cx="112186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Entendiendo como funciona un fármaco: ej. belimumab, usado en tratamiento de lupus. </a:t>
            </a:r>
            <a:endParaRPr b="0" lang="es-ES" sz="2400" spc="-1" strike="noStrike">
              <a:latin typeface="Arial"/>
            </a:endParaRPr>
          </a:p>
        </p:txBody>
      </p:sp>
      <p:pic>
        <p:nvPicPr>
          <p:cNvPr id="395" name="Google Shape;264;p48" descr=""/>
          <p:cNvPicPr/>
          <p:nvPr/>
        </p:nvPicPr>
        <p:blipFill>
          <a:blip r:embed="rId1"/>
          <a:stretch/>
        </p:blipFill>
        <p:spPr>
          <a:xfrm>
            <a:off x="564120" y="2097720"/>
            <a:ext cx="11063160" cy="4509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s-ES" sz="4400" spc="-1" strike="noStrike">
                <a:solidFill>
                  <a:srgbClr val="000000"/>
                </a:solidFill>
                <a:latin typeface="Calibri Light"/>
              </a:rPr>
              <a:t>Simulación del efecto de un fármaco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97" name="Google Shape;269;p49" descr=""/>
          <p:cNvPicPr/>
          <p:nvPr/>
        </p:nvPicPr>
        <p:blipFill>
          <a:blip r:embed="rId1"/>
          <a:stretch/>
        </p:blipFill>
        <p:spPr>
          <a:xfrm>
            <a:off x="550440" y="1884240"/>
            <a:ext cx="8838720" cy="4870440"/>
          </a:xfrm>
          <a:prstGeom prst="rect">
            <a:avLst/>
          </a:prstGeom>
          <a:ln>
            <a:noFill/>
          </a:ln>
        </p:spPr>
      </p:pic>
      <p:sp>
        <p:nvSpPr>
          <p:cNvPr id="398" name="CustomShape 2"/>
          <p:cNvSpPr/>
          <p:nvPr/>
        </p:nvSpPr>
        <p:spPr>
          <a:xfrm>
            <a:off x="9389520" y="2789640"/>
            <a:ext cx="2796480" cy="2834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Efecto simulado de belimumab sobre la actividad de los diferentes circuitos de señalización.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Circuitos en los que la actividad compensa el cambio de actividad de sano a enfermo</a:t>
            </a: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s-ES" sz="4400" spc="-1" strike="noStrike">
                <a:solidFill>
                  <a:srgbClr val="000000"/>
                </a:solidFill>
                <a:latin typeface="Calibri Light"/>
              </a:rPr>
              <a:t>El efecto depende del paciente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00" name="Google Shape;292;p49" descr=""/>
          <p:cNvPicPr/>
          <p:nvPr/>
        </p:nvPicPr>
        <p:blipFill>
          <a:blip r:embed="rId1"/>
          <a:stretch/>
        </p:blipFill>
        <p:spPr>
          <a:xfrm>
            <a:off x="3175200" y="1690560"/>
            <a:ext cx="8535240" cy="4838400"/>
          </a:xfrm>
          <a:prstGeom prst="rect">
            <a:avLst/>
          </a:prstGeom>
          <a:ln>
            <a:noFill/>
          </a:ln>
        </p:spPr>
      </p:pic>
      <p:sp>
        <p:nvSpPr>
          <p:cNvPr id="401" name="CustomShape 2"/>
          <p:cNvSpPr/>
          <p:nvPr/>
        </p:nvSpPr>
        <p:spPr>
          <a:xfrm>
            <a:off x="322560" y="1904040"/>
            <a:ext cx="2592360" cy="3382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Cada punto representa un paciente. En el eje Y se representa la intensidad del efecto del belimumab sobre cada paciente.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Los </a:t>
            </a:r>
            <a:r>
              <a:rPr b="0" i="1" lang="es-ES" sz="1800" spc="-1" strike="noStrike">
                <a:solidFill>
                  <a:srgbClr val="000000"/>
                </a:solidFill>
                <a:latin typeface="Calibri"/>
              </a:rPr>
              <a:t>clusters</a:t>
            </a: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 han sido definidos en base a datos moleculares por el grupo de la Dra. Marta Alarcón (Genyo) y claramente tienen una relación con la respuesta al tratamiento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s-ES" sz="4400" spc="-1" strike="noStrike">
                <a:solidFill>
                  <a:srgbClr val="000000"/>
                </a:solidFill>
                <a:latin typeface="Calibri Light"/>
              </a:rPr>
              <a:t>Digital twins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TextShape 2"/>
          <p:cNvSpPr txBox="1"/>
          <p:nvPr/>
        </p:nvSpPr>
        <p:spPr>
          <a:xfrm>
            <a:off x="5739480" y="1825560"/>
            <a:ext cx="5613840" cy="47858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Digital twins are virtual replicas of physical objects or systems that can be used to simulate and analyze real-world events. 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In healthcare, digital twins have been proposed as a methodology to improve patient outcomes.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The use of this concept in medicine is questionable as it requires full knowledge of the simulated system, something we are far from in medicine.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6" name="Imagen 3" descr=""/>
          <p:cNvPicPr/>
          <p:nvPr/>
        </p:nvPicPr>
        <p:blipFill>
          <a:blip r:embed="rId1"/>
          <a:stretch/>
        </p:blipFill>
        <p:spPr>
          <a:xfrm>
            <a:off x="0" y="2205360"/>
            <a:ext cx="5490720" cy="3660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7000"/>
          </a:bodyPr>
          <a:p>
            <a:pPr>
              <a:lnSpc>
                <a:spcPct val="9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Calibri Light"/>
              </a:rPr>
              <a:t>Open software implementing mechanistic models are available</a:t>
            </a:r>
            <a:endParaRPr b="0" lang="es-ES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03" name="Picture 2" descr=""/>
          <p:cNvPicPr/>
          <p:nvPr/>
        </p:nvPicPr>
        <p:blipFill>
          <a:blip r:embed="rId1"/>
          <a:srcRect l="896" t="15730" r="0" b="5571"/>
          <a:stretch/>
        </p:blipFill>
        <p:spPr>
          <a:xfrm>
            <a:off x="1626480" y="2454480"/>
            <a:ext cx="3940920" cy="17600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404" name="Picture 3" descr="C:\Users\Ximo\Downloads\frame.png"/>
          <p:cNvPicPr/>
          <p:nvPr/>
        </p:nvPicPr>
        <p:blipFill>
          <a:blip r:embed="rId2"/>
          <a:stretch/>
        </p:blipFill>
        <p:spPr>
          <a:xfrm>
            <a:off x="368280" y="2503080"/>
            <a:ext cx="939960" cy="939960"/>
          </a:xfrm>
          <a:prstGeom prst="rect">
            <a:avLst/>
          </a:prstGeom>
          <a:ln>
            <a:noFill/>
          </a:ln>
        </p:spPr>
      </p:pic>
      <p:pic>
        <p:nvPicPr>
          <p:cNvPr id="405" name="Picture 4" descr=""/>
          <p:cNvPicPr/>
          <p:nvPr/>
        </p:nvPicPr>
        <p:blipFill>
          <a:blip r:embed="rId3"/>
          <a:srcRect l="19571" t="16668" r="20864" b="12224"/>
          <a:stretch/>
        </p:blipFill>
        <p:spPr>
          <a:xfrm>
            <a:off x="6797520" y="2777760"/>
            <a:ext cx="3389400" cy="227556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406" name="Picture 5" descr="C:\Users\Ximo\Downloads\frame (2).png"/>
          <p:cNvPicPr/>
          <p:nvPr/>
        </p:nvPicPr>
        <p:blipFill>
          <a:blip r:embed="rId4"/>
          <a:stretch/>
        </p:blipFill>
        <p:spPr>
          <a:xfrm>
            <a:off x="10392120" y="2853720"/>
            <a:ext cx="961200" cy="961200"/>
          </a:xfrm>
          <a:prstGeom prst="rect">
            <a:avLst/>
          </a:prstGeom>
          <a:ln>
            <a:noFill/>
          </a:ln>
        </p:spPr>
      </p:pic>
      <p:sp>
        <p:nvSpPr>
          <p:cNvPr id="407" name="CustomShape 2"/>
          <p:cNvSpPr/>
          <p:nvPr/>
        </p:nvSpPr>
        <p:spPr>
          <a:xfrm>
            <a:off x="6781680" y="2408040"/>
            <a:ext cx="457164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-ES" sz="1200" spc="-1" strike="noStrike">
                <a:solidFill>
                  <a:srgbClr val="000000"/>
                </a:solidFill>
                <a:latin typeface="Calibri"/>
              </a:rPr>
              <a:t>https://bioconductor.org/packages/release/bioc/html/hipathia.html</a:t>
            </a:r>
            <a:endParaRPr b="0" lang="es-ES" sz="1200" spc="-1" strike="noStrike">
              <a:latin typeface="Arial"/>
            </a:endParaRPr>
          </a:p>
        </p:txBody>
      </p:sp>
      <p:sp>
        <p:nvSpPr>
          <p:cNvPr id="408" name="CustomShape 3"/>
          <p:cNvSpPr/>
          <p:nvPr/>
        </p:nvSpPr>
        <p:spPr>
          <a:xfrm>
            <a:off x="1635840" y="2140920"/>
            <a:ext cx="215604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-ES" sz="1200" spc="-1" strike="noStrike">
                <a:solidFill>
                  <a:srgbClr val="000000"/>
                </a:solidFill>
                <a:latin typeface="Calibri"/>
              </a:rPr>
              <a:t>http://hipathia.babelomics.org/</a:t>
            </a:r>
            <a:endParaRPr b="0" lang="es-ES" sz="1200" spc="-1" strike="noStrike">
              <a:latin typeface="Arial"/>
            </a:endParaRPr>
          </a:p>
        </p:txBody>
      </p:sp>
      <p:pic>
        <p:nvPicPr>
          <p:cNvPr id="409" name="Picture 6" descr=""/>
          <p:cNvPicPr/>
          <p:nvPr/>
        </p:nvPicPr>
        <p:blipFill>
          <a:blip r:embed="rId5"/>
          <a:srcRect l="7281" t="16049" r="12275" b="13942"/>
          <a:stretch/>
        </p:blipFill>
        <p:spPr>
          <a:xfrm>
            <a:off x="1626480" y="4563360"/>
            <a:ext cx="3940920" cy="19292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410" name="CustomShape 4"/>
          <p:cNvSpPr/>
          <p:nvPr/>
        </p:nvSpPr>
        <p:spPr>
          <a:xfrm>
            <a:off x="1645560" y="6550200"/>
            <a:ext cx="31406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Calibri"/>
              </a:rPr>
              <a:t>http://apps.cytoscape.org/apps/cypathia</a:t>
            </a:r>
            <a:endParaRPr b="0" lang="es-ES" sz="1400" spc="-1" strike="noStrike">
              <a:latin typeface="Arial"/>
            </a:endParaRPr>
          </a:p>
        </p:txBody>
      </p:sp>
      <p:pic>
        <p:nvPicPr>
          <p:cNvPr id="411" name="Picture 7" descr="C:\Users\Ximo\Downloads\frame (3).png"/>
          <p:cNvPicPr/>
          <p:nvPr/>
        </p:nvPicPr>
        <p:blipFill>
          <a:blip r:embed="rId6"/>
          <a:stretch/>
        </p:blipFill>
        <p:spPr>
          <a:xfrm>
            <a:off x="5996160" y="5681160"/>
            <a:ext cx="971640" cy="971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Imagen 14" descr=""/>
          <p:cNvPicPr/>
          <p:nvPr/>
        </p:nvPicPr>
        <p:blipFill>
          <a:blip r:embed="rId1"/>
          <a:srcRect l="3060" t="0" r="0" b="9298"/>
          <a:stretch/>
        </p:blipFill>
        <p:spPr>
          <a:xfrm>
            <a:off x="2983680" y="1991880"/>
            <a:ext cx="5577480" cy="4147200"/>
          </a:xfrm>
          <a:prstGeom prst="rect">
            <a:avLst/>
          </a:prstGeom>
          <a:ln>
            <a:noFill/>
          </a:ln>
        </p:spPr>
      </p:pic>
      <p:pic>
        <p:nvPicPr>
          <p:cNvPr id="413" name="Picture 3" descr="C:\Users\jdopazo\Documents\Documentos\FPS\Documentacion\Logos FPS\CELULA FPS.png"/>
          <p:cNvPicPr/>
          <p:nvPr/>
        </p:nvPicPr>
        <p:blipFill>
          <a:blip r:embed="rId2"/>
          <a:stretch/>
        </p:blipFill>
        <p:spPr>
          <a:xfrm>
            <a:off x="10647360" y="0"/>
            <a:ext cx="1360080" cy="1508040"/>
          </a:xfrm>
          <a:prstGeom prst="rect">
            <a:avLst/>
          </a:prstGeom>
          <a:ln>
            <a:noFill/>
          </a:ln>
        </p:spPr>
      </p:pic>
      <p:pic>
        <p:nvPicPr>
          <p:cNvPr id="414" name="Picture 2" descr="Instituto de Biomedicina de Sevilla (IBiS)"/>
          <p:cNvPicPr/>
          <p:nvPr/>
        </p:nvPicPr>
        <p:blipFill>
          <a:blip r:embed="rId3"/>
          <a:stretch/>
        </p:blipFill>
        <p:spPr>
          <a:xfrm>
            <a:off x="178920" y="2088000"/>
            <a:ext cx="1802160" cy="698760"/>
          </a:xfrm>
          <a:prstGeom prst="rect">
            <a:avLst/>
          </a:prstGeom>
          <a:ln>
            <a:noFill/>
          </a:ln>
        </p:spPr>
      </p:pic>
      <p:sp>
        <p:nvSpPr>
          <p:cNvPr id="415" name="CustomShape 1"/>
          <p:cNvSpPr/>
          <p:nvPr/>
        </p:nvSpPr>
        <p:spPr>
          <a:xfrm>
            <a:off x="9853200" y="2485800"/>
            <a:ext cx="1389240" cy="41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51480" rIns="51480" tIns="25560" bIns="25560">
            <a:spAutoFit/>
          </a:bodyPr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@xdopazo </a:t>
            </a:r>
            <a:endParaRPr b="0" lang="es-E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</a:rPr>
              <a:t>@ClinicalBioinfo</a:t>
            </a:r>
            <a:endParaRPr b="0" lang="es-ES" sz="1200" spc="-1" strike="noStrike">
              <a:latin typeface="Arial"/>
            </a:endParaRPr>
          </a:p>
        </p:txBody>
      </p:sp>
      <p:pic>
        <p:nvPicPr>
          <p:cNvPr id="416" name="Picture 2" descr=""/>
          <p:cNvPicPr/>
          <p:nvPr/>
        </p:nvPicPr>
        <p:blipFill>
          <a:blip r:embed="rId4"/>
          <a:stretch/>
        </p:blipFill>
        <p:spPr>
          <a:xfrm>
            <a:off x="9485640" y="2587320"/>
            <a:ext cx="263880" cy="262800"/>
          </a:xfrm>
          <a:prstGeom prst="rect">
            <a:avLst/>
          </a:prstGeom>
          <a:ln>
            <a:noFill/>
          </a:ln>
        </p:spPr>
      </p:pic>
      <p:sp>
        <p:nvSpPr>
          <p:cNvPr id="417" name="CustomShape 2"/>
          <p:cNvSpPr/>
          <p:nvPr/>
        </p:nvSpPr>
        <p:spPr>
          <a:xfrm>
            <a:off x="9397440" y="2238840"/>
            <a:ext cx="2049120" cy="29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51480" rIns="51480" tIns="25560" bIns="2556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Follow us on twitter</a:t>
            </a:r>
            <a:endParaRPr b="0" lang="es-ES" sz="1600" spc="-1" strike="noStrike">
              <a:latin typeface="Arial"/>
            </a:endParaRPr>
          </a:p>
        </p:txBody>
      </p:sp>
      <p:pic>
        <p:nvPicPr>
          <p:cNvPr id="418" name="Picture 2" descr=""/>
          <p:cNvPicPr/>
          <p:nvPr/>
        </p:nvPicPr>
        <p:blipFill>
          <a:blip r:embed="rId5"/>
          <a:stretch/>
        </p:blipFill>
        <p:spPr>
          <a:xfrm>
            <a:off x="301320" y="4139640"/>
            <a:ext cx="1679760" cy="793080"/>
          </a:xfrm>
          <a:prstGeom prst="rect">
            <a:avLst/>
          </a:prstGeom>
          <a:ln>
            <a:noFill/>
          </a:ln>
        </p:spPr>
      </p:pic>
      <p:pic>
        <p:nvPicPr>
          <p:cNvPr id="419" name="Picture 4" descr=""/>
          <p:cNvPicPr/>
          <p:nvPr/>
        </p:nvPicPr>
        <p:blipFill>
          <a:blip r:embed="rId6"/>
          <a:stretch/>
        </p:blipFill>
        <p:spPr>
          <a:xfrm>
            <a:off x="1688760" y="3250440"/>
            <a:ext cx="1069560" cy="869760"/>
          </a:xfrm>
          <a:prstGeom prst="rect">
            <a:avLst/>
          </a:prstGeom>
          <a:ln>
            <a:noFill/>
          </a:ln>
        </p:spPr>
      </p:pic>
      <p:pic>
        <p:nvPicPr>
          <p:cNvPr id="420" name="Imagen 16" descr=""/>
          <p:cNvPicPr/>
          <p:nvPr/>
        </p:nvPicPr>
        <p:blipFill>
          <a:blip r:embed="rId7"/>
          <a:stretch/>
        </p:blipFill>
        <p:spPr>
          <a:xfrm>
            <a:off x="3322080" y="6354360"/>
            <a:ext cx="2912760" cy="404280"/>
          </a:xfrm>
          <a:prstGeom prst="rect">
            <a:avLst/>
          </a:prstGeom>
          <a:ln>
            <a:noFill/>
          </a:ln>
        </p:spPr>
      </p:pic>
      <p:pic>
        <p:nvPicPr>
          <p:cNvPr id="421" name="Picture 2" descr="part1"/>
          <p:cNvPicPr/>
          <p:nvPr/>
        </p:nvPicPr>
        <p:blipFill>
          <a:blip r:embed="rId8"/>
          <a:stretch/>
        </p:blipFill>
        <p:spPr>
          <a:xfrm>
            <a:off x="6593040" y="6292440"/>
            <a:ext cx="1621080" cy="518400"/>
          </a:xfrm>
          <a:prstGeom prst="rect">
            <a:avLst/>
          </a:prstGeom>
          <a:ln>
            <a:noFill/>
          </a:ln>
        </p:spPr>
      </p:pic>
      <p:pic>
        <p:nvPicPr>
          <p:cNvPr id="422" name="Imagen 21" descr=""/>
          <p:cNvPicPr/>
          <p:nvPr/>
        </p:nvPicPr>
        <p:blipFill>
          <a:blip r:embed="rId9"/>
          <a:stretch/>
        </p:blipFill>
        <p:spPr>
          <a:xfrm>
            <a:off x="10917000" y="3246480"/>
            <a:ext cx="1077840" cy="527760"/>
          </a:xfrm>
          <a:prstGeom prst="rect">
            <a:avLst/>
          </a:prstGeom>
          <a:ln>
            <a:noFill/>
          </a:ln>
        </p:spPr>
      </p:pic>
      <p:pic>
        <p:nvPicPr>
          <p:cNvPr id="423" name="Picture 4" descr="Hospital Universitario Virgen del Rocío"/>
          <p:cNvPicPr/>
          <p:nvPr/>
        </p:nvPicPr>
        <p:blipFill>
          <a:blip r:embed="rId10"/>
          <a:stretch/>
        </p:blipFill>
        <p:spPr>
          <a:xfrm>
            <a:off x="140760" y="2976840"/>
            <a:ext cx="1444320" cy="1009440"/>
          </a:xfrm>
          <a:prstGeom prst="rect">
            <a:avLst/>
          </a:prstGeom>
          <a:ln>
            <a:noFill/>
          </a:ln>
        </p:spPr>
      </p:pic>
      <p:pic>
        <p:nvPicPr>
          <p:cNvPr id="424" name="Imagen 25" descr=""/>
          <p:cNvPicPr/>
          <p:nvPr/>
        </p:nvPicPr>
        <p:blipFill>
          <a:blip r:embed="rId11"/>
          <a:stretch/>
        </p:blipFill>
        <p:spPr>
          <a:xfrm>
            <a:off x="11018520" y="3972960"/>
            <a:ext cx="669960" cy="669960"/>
          </a:xfrm>
          <a:prstGeom prst="rect">
            <a:avLst/>
          </a:prstGeom>
          <a:ln>
            <a:noFill/>
          </a:ln>
        </p:spPr>
      </p:pic>
      <p:pic>
        <p:nvPicPr>
          <p:cNvPr id="425" name="Imagen 26" descr=""/>
          <p:cNvPicPr/>
          <p:nvPr/>
        </p:nvPicPr>
        <p:blipFill>
          <a:blip r:embed="rId12"/>
          <a:stretch/>
        </p:blipFill>
        <p:spPr>
          <a:xfrm>
            <a:off x="9074160" y="4730400"/>
            <a:ext cx="1136160" cy="470880"/>
          </a:xfrm>
          <a:prstGeom prst="rect">
            <a:avLst/>
          </a:prstGeom>
          <a:ln>
            <a:noFill/>
          </a:ln>
        </p:spPr>
      </p:pic>
      <p:pic>
        <p:nvPicPr>
          <p:cNvPr id="426" name="Imagen 27" descr=""/>
          <p:cNvPicPr/>
          <p:nvPr/>
        </p:nvPicPr>
        <p:blipFill>
          <a:blip r:embed="rId13"/>
          <a:stretch/>
        </p:blipFill>
        <p:spPr>
          <a:xfrm>
            <a:off x="9138960" y="6124320"/>
            <a:ext cx="1195560" cy="773280"/>
          </a:xfrm>
          <a:prstGeom prst="rect">
            <a:avLst/>
          </a:prstGeom>
          <a:ln>
            <a:noFill/>
          </a:ln>
        </p:spPr>
      </p:pic>
      <p:pic>
        <p:nvPicPr>
          <p:cNvPr id="427" name="Imagen 15" descr=""/>
          <p:cNvPicPr/>
          <p:nvPr/>
        </p:nvPicPr>
        <p:blipFill>
          <a:blip r:embed="rId14"/>
          <a:stretch/>
        </p:blipFill>
        <p:spPr>
          <a:xfrm>
            <a:off x="1890360" y="5910120"/>
            <a:ext cx="804600" cy="859320"/>
          </a:xfrm>
          <a:prstGeom prst="rect">
            <a:avLst/>
          </a:prstGeom>
          <a:ln>
            <a:noFill/>
          </a:ln>
        </p:spPr>
      </p:pic>
      <p:pic>
        <p:nvPicPr>
          <p:cNvPr id="428" name="Picture 2" descr=""/>
          <p:cNvPicPr/>
          <p:nvPr/>
        </p:nvPicPr>
        <p:blipFill>
          <a:blip r:embed="rId15"/>
          <a:stretch/>
        </p:blipFill>
        <p:spPr>
          <a:xfrm>
            <a:off x="8462880" y="6312600"/>
            <a:ext cx="487080" cy="501120"/>
          </a:xfrm>
          <a:prstGeom prst="rect">
            <a:avLst/>
          </a:prstGeom>
          <a:ln>
            <a:noFill/>
          </a:ln>
        </p:spPr>
      </p:pic>
      <p:pic>
        <p:nvPicPr>
          <p:cNvPr id="429" name="Picture 2" descr="Archivo:Atos logo.png - Wikipedia, la enciclopedia libre"/>
          <p:cNvPicPr/>
          <p:nvPr/>
        </p:nvPicPr>
        <p:blipFill>
          <a:blip r:embed="rId16"/>
          <a:stretch/>
        </p:blipFill>
        <p:spPr>
          <a:xfrm>
            <a:off x="9317880" y="3356280"/>
            <a:ext cx="960480" cy="312480"/>
          </a:xfrm>
          <a:prstGeom prst="rect">
            <a:avLst/>
          </a:prstGeom>
          <a:ln>
            <a:noFill/>
          </a:ln>
        </p:spPr>
      </p:pic>
      <p:pic>
        <p:nvPicPr>
          <p:cNvPr id="430" name="Picture 2" descr="FEDER"/>
          <p:cNvPicPr/>
          <p:nvPr/>
        </p:nvPicPr>
        <p:blipFill>
          <a:blip r:embed="rId17"/>
          <a:stretch/>
        </p:blipFill>
        <p:spPr>
          <a:xfrm>
            <a:off x="183240" y="6096960"/>
            <a:ext cx="1401840" cy="711720"/>
          </a:xfrm>
          <a:prstGeom prst="rect">
            <a:avLst/>
          </a:prstGeom>
          <a:ln>
            <a:noFill/>
          </a:ln>
        </p:spPr>
      </p:pic>
      <p:sp>
        <p:nvSpPr>
          <p:cNvPr id="431" name="TextShape 3"/>
          <p:cNvSpPr txBox="1"/>
          <p:nvPr/>
        </p:nvSpPr>
        <p:spPr>
          <a:xfrm>
            <a:off x="222840" y="308160"/>
            <a:ext cx="1109916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s-ES" sz="2800" spc="-1" strike="noStrike">
                <a:solidFill>
                  <a:srgbClr val="000000"/>
                </a:solidFill>
                <a:latin typeface="Calibri Light"/>
              </a:rPr>
              <a:t>Computational Medicine Platform, Fundación Progreso y Salud, </a:t>
            </a:r>
            <a:br/>
            <a:r>
              <a:rPr b="1" lang="es-ES" sz="2800" spc="-1" strike="noStrike">
                <a:solidFill>
                  <a:srgbClr val="000000"/>
                </a:solidFill>
                <a:latin typeface="Calibri Light"/>
              </a:rPr>
              <a:t>Hospital Virgen del Rocío, Sevilla, Spain;</a:t>
            </a:r>
            <a:br/>
            <a:r>
              <a:rPr b="1" lang="es-ES" sz="2800" spc="-1" strike="noStrike">
                <a:solidFill>
                  <a:srgbClr val="000000"/>
                </a:solidFill>
                <a:latin typeface="Calibri Light"/>
              </a:rPr>
              <a:t>Computational Systems Medicine, IBIS, Sevilla, Spain</a:t>
            </a:r>
            <a:br/>
            <a:r>
              <a:rPr b="1" lang="en-US" sz="2000" spc="-1" strike="noStrike">
                <a:solidFill>
                  <a:srgbClr val="000000"/>
                </a:solidFill>
                <a:latin typeface="Calibri Light"/>
              </a:rPr>
              <a:t>and ...the FPS/ELIXIR-ES and CIBERER</a:t>
            </a:r>
            <a:br/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32" name="Imagen 29" descr=""/>
          <p:cNvPicPr/>
          <p:nvPr/>
        </p:nvPicPr>
        <p:blipFill>
          <a:blip r:embed="rId18"/>
          <a:stretch/>
        </p:blipFill>
        <p:spPr>
          <a:xfrm>
            <a:off x="10617840" y="4893120"/>
            <a:ext cx="1471320" cy="420120"/>
          </a:xfrm>
          <a:prstGeom prst="rect">
            <a:avLst/>
          </a:prstGeom>
          <a:ln>
            <a:noFill/>
          </a:ln>
        </p:spPr>
      </p:pic>
      <p:pic>
        <p:nvPicPr>
          <p:cNvPr id="433" name="Imagen 36" descr=""/>
          <p:cNvPicPr/>
          <p:nvPr/>
        </p:nvPicPr>
        <p:blipFill>
          <a:blip r:embed="rId19"/>
          <a:stretch/>
        </p:blipFill>
        <p:spPr>
          <a:xfrm>
            <a:off x="6011280" y="1247760"/>
            <a:ext cx="4501440" cy="679320"/>
          </a:xfrm>
          <a:prstGeom prst="rect">
            <a:avLst/>
          </a:prstGeom>
          <a:ln>
            <a:noFill/>
          </a:ln>
        </p:spPr>
      </p:pic>
      <p:pic>
        <p:nvPicPr>
          <p:cNvPr id="434" name="Picture 2" descr="Institute of Advanced Research in Artificial Intelligence (IARAI) | LinkedIn"/>
          <p:cNvPicPr/>
          <p:nvPr/>
        </p:nvPicPr>
        <p:blipFill>
          <a:blip r:embed="rId20"/>
          <a:srcRect l="0" t="32086" r="0" b="30178"/>
          <a:stretch/>
        </p:blipFill>
        <p:spPr>
          <a:xfrm>
            <a:off x="10513080" y="6225120"/>
            <a:ext cx="1517040" cy="572040"/>
          </a:xfrm>
          <a:prstGeom prst="rect">
            <a:avLst/>
          </a:prstGeom>
          <a:ln>
            <a:noFill/>
          </a:ln>
        </p:spPr>
      </p:pic>
      <p:pic>
        <p:nvPicPr>
          <p:cNvPr id="435" name="Imagen 20" descr=""/>
          <p:cNvPicPr/>
          <p:nvPr/>
        </p:nvPicPr>
        <p:blipFill>
          <a:blip r:embed="rId21"/>
          <a:srcRect l="11262" t="31647" r="10316" b="32980"/>
          <a:stretch/>
        </p:blipFill>
        <p:spPr>
          <a:xfrm>
            <a:off x="240480" y="5676480"/>
            <a:ext cx="1317600" cy="420120"/>
          </a:xfrm>
          <a:prstGeom prst="rect">
            <a:avLst/>
          </a:prstGeom>
          <a:ln>
            <a:noFill/>
          </a:ln>
        </p:spPr>
      </p:pic>
      <p:pic>
        <p:nvPicPr>
          <p:cNvPr id="436" name="Imagen 5" descr=""/>
          <p:cNvPicPr/>
          <p:nvPr/>
        </p:nvPicPr>
        <p:blipFill>
          <a:blip r:embed="rId22"/>
          <a:stretch/>
        </p:blipFill>
        <p:spPr>
          <a:xfrm>
            <a:off x="9137880" y="3995640"/>
            <a:ext cx="1539720" cy="492480"/>
          </a:xfrm>
          <a:prstGeom prst="rect">
            <a:avLst/>
          </a:prstGeom>
          <a:ln>
            <a:noFill/>
          </a:ln>
        </p:spPr>
      </p:pic>
      <p:pic>
        <p:nvPicPr>
          <p:cNvPr id="437" name="Imagen 6" descr=""/>
          <p:cNvPicPr/>
          <p:nvPr/>
        </p:nvPicPr>
        <p:blipFill>
          <a:blip r:embed="rId23"/>
          <a:stretch/>
        </p:blipFill>
        <p:spPr>
          <a:xfrm>
            <a:off x="316080" y="5047920"/>
            <a:ext cx="2154240" cy="441000"/>
          </a:xfrm>
          <a:prstGeom prst="rect">
            <a:avLst/>
          </a:prstGeom>
          <a:ln>
            <a:noFill/>
          </a:ln>
        </p:spPr>
      </p:pic>
      <p:pic>
        <p:nvPicPr>
          <p:cNvPr id="438" name="Imagen 31" descr=""/>
          <p:cNvPicPr/>
          <p:nvPr/>
        </p:nvPicPr>
        <p:blipFill>
          <a:blip r:embed="rId24"/>
          <a:stretch/>
        </p:blipFill>
        <p:spPr>
          <a:xfrm>
            <a:off x="9446040" y="5369040"/>
            <a:ext cx="2009880" cy="327960"/>
          </a:xfrm>
          <a:prstGeom prst="rect">
            <a:avLst/>
          </a:prstGeom>
          <a:ln>
            <a:noFill/>
          </a:ln>
        </p:spPr>
      </p:pic>
      <p:pic>
        <p:nvPicPr>
          <p:cNvPr id="439" name="Imagen 32" descr=""/>
          <p:cNvPicPr/>
          <p:nvPr/>
        </p:nvPicPr>
        <p:blipFill>
          <a:blip r:embed="rId25"/>
          <a:stretch/>
        </p:blipFill>
        <p:spPr>
          <a:xfrm>
            <a:off x="9402840" y="5730840"/>
            <a:ext cx="878400" cy="493920"/>
          </a:xfrm>
          <a:prstGeom prst="rect">
            <a:avLst/>
          </a:prstGeom>
          <a:ln>
            <a:noFill/>
          </a:ln>
        </p:spPr>
      </p:pic>
      <p:pic>
        <p:nvPicPr>
          <p:cNvPr id="440" name="Imagen 33" descr=""/>
          <p:cNvPicPr/>
          <p:nvPr/>
        </p:nvPicPr>
        <p:blipFill>
          <a:blip r:embed="rId26"/>
          <a:stretch/>
        </p:blipFill>
        <p:spPr>
          <a:xfrm>
            <a:off x="10633680" y="5776560"/>
            <a:ext cx="1218240" cy="515520"/>
          </a:xfrm>
          <a:prstGeom prst="rect">
            <a:avLst/>
          </a:prstGeom>
          <a:ln>
            <a:noFill/>
          </a:ln>
        </p:spPr>
      </p:pic>
      <p:pic>
        <p:nvPicPr>
          <p:cNvPr id="441" name="Picture 2" descr="C:\Users\Ximo\Downloads\frame.png"/>
          <p:cNvPicPr/>
          <p:nvPr/>
        </p:nvPicPr>
        <p:blipFill>
          <a:blip r:embed="rId27"/>
          <a:stretch/>
        </p:blipFill>
        <p:spPr>
          <a:xfrm>
            <a:off x="1809720" y="1866240"/>
            <a:ext cx="1142640" cy="1142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699840" y="2148120"/>
            <a:ext cx="11169360" cy="5227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8" name="CustomShape 2"/>
          <p:cNvSpPr/>
          <p:nvPr/>
        </p:nvSpPr>
        <p:spPr>
          <a:xfrm>
            <a:off x="3647520" y="2148120"/>
            <a:ext cx="2574000" cy="3749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ffff"/>
                </a:solidFill>
                <a:latin typeface="Calibri"/>
              </a:rPr>
              <a:t>Advantages</a:t>
            </a: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: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Knowledge and treatments break the disease barrier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Known security profile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Known mechanism of action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Already registered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</p:txBody>
      </p:sp>
      <p:sp>
        <p:nvSpPr>
          <p:cNvPr id="179" name="TextShape 3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Strategies towards the digital twin 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CustomShape 4"/>
          <p:cNvSpPr/>
          <p:nvPr/>
        </p:nvSpPr>
        <p:spPr>
          <a:xfrm>
            <a:off x="970560" y="1483920"/>
            <a:ext cx="105152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We need a paradigm shift in the study of diseases. 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181" name="CustomShape 5"/>
          <p:cNvSpPr/>
          <p:nvPr/>
        </p:nvSpPr>
        <p:spPr>
          <a:xfrm>
            <a:off x="839160" y="2148480"/>
            <a:ext cx="2668680" cy="381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ffff"/>
                </a:solidFill>
                <a:latin typeface="Calibri"/>
              </a:rPr>
              <a:t>We need to: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Focus on disease mechanisms instead on individual diseases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Focus on drug repurposing 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</p:txBody>
      </p:sp>
      <p:sp>
        <p:nvSpPr>
          <p:cNvPr id="182" name="CustomShape 6"/>
          <p:cNvSpPr/>
          <p:nvPr/>
        </p:nvSpPr>
        <p:spPr>
          <a:xfrm>
            <a:off x="6361560" y="2148120"/>
            <a:ext cx="2668680" cy="377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ffff"/>
                </a:solidFill>
                <a:latin typeface="Calibri"/>
              </a:rPr>
              <a:t>Problems</a:t>
            </a: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: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Most of the detail of disease mechanisms are unknown yet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The relationships between targets of registered drugs and disease mechanisms are unknown yet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183" name="CustomShape 7"/>
          <p:cNvSpPr/>
          <p:nvPr/>
        </p:nvSpPr>
        <p:spPr>
          <a:xfrm>
            <a:off x="9169920" y="2148120"/>
            <a:ext cx="2668680" cy="344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ffff"/>
                </a:solidFill>
                <a:latin typeface="Calibri"/>
              </a:rPr>
              <a:t>Solutions</a:t>
            </a: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: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Mechanistic models combined with causal machine learning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Causal machine learning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</p:txBody>
      </p:sp>
      <p:sp>
        <p:nvSpPr>
          <p:cNvPr id="184" name="CustomShape 8"/>
          <p:cNvSpPr/>
          <p:nvPr/>
        </p:nvSpPr>
        <p:spPr>
          <a:xfrm>
            <a:off x="699840" y="2746080"/>
            <a:ext cx="11169360" cy="1301040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5" name="CustomShape 9"/>
          <p:cNvSpPr/>
          <p:nvPr/>
        </p:nvSpPr>
        <p:spPr>
          <a:xfrm>
            <a:off x="699840" y="4187880"/>
            <a:ext cx="11169360" cy="1882080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6" name="CustomShape 10"/>
          <p:cNvSpPr/>
          <p:nvPr/>
        </p:nvSpPr>
        <p:spPr>
          <a:xfrm rot="16200000">
            <a:off x="-207360" y="3214440"/>
            <a:ext cx="1301040" cy="3646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Disease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87" name="CustomShape 11"/>
          <p:cNvSpPr/>
          <p:nvPr/>
        </p:nvSpPr>
        <p:spPr>
          <a:xfrm rot="16200000">
            <a:off x="-497520" y="4916880"/>
            <a:ext cx="1881720" cy="3646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Drug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Mechanistic models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CustomShape 2"/>
          <p:cNvSpPr/>
          <p:nvPr/>
        </p:nvSpPr>
        <p:spPr>
          <a:xfrm>
            <a:off x="838080" y="1690560"/>
            <a:ext cx="10344240" cy="392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Mechanistic models provide a quantitative representation of the functioning of cellular pathways.</a:t>
            </a:r>
            <a:endParaRPr b="0" lang="es-ES" sz="28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Use pathways to define the way proteins and other molecules interact among them to trigger functional activity in the cell</a:t>
            </a:r>
            <a:endParaRPr b="0" lang="es-ES" sz="28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Define functional endpoints in the pathways that are related to cell, organ or individual phenotypes </a:t>
            </a:r>
            <a:endParaRPr b="0" lang="es-ES" sz="28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Use gene expression data (easy to measure but difficult to interpret) to estimate the level of activity in relevant cell functionalities (difficult to measure but easy to interpret)</a:t>
            </a:r>
            <a:endParaRPr b="0" lang="es-E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n 9" descr=""/>
          <p:cNvPicPr/>
          <p:nvPr/>
        </p:nvPicPr>
        <p:blipFill>
          <a:blip r:embed="rId1"/>
          <a:stretch/>
        </p:blipFill>
        <p:spPr>
          <a:xfrm>
            <a:off x="8086680" y="3774240"/>
            <a:ext cx="4043520" cy="2070360"/>
          </a:xfrm>
          <a:prstGeom prst="rect">
            <a:avLst/>
          </a:prstGeom>
          <a:ln>
            <a:noFill/>
          </a:ln>
        </p:spPr>
      </p:pic>
      <p:sp>
        <p:nvSpPr>
          <p:cNvPr id="19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Mechanistic models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92" name="Group 2"/>
          <p:cNvGrpSpPr/>
          <p:nvPr/>
        </p:nvGrpSpPr>
        <p:grpSpPr>
          <a:xfrm>
            <a:off x="4266360" y="5529960"/>
            <a:ext cx="744480" cy="798840"/>
            <a:chOff x="4266360" y="5529960"/>
            <a:chExt cx="744480" cy="798840"/>
          </a:xfrm>
        </p:grpSpPr>
        <p:sp>
          <p:nvSpPr>
            <p:cNvPr id="193" name="CustomShape 3"/>
            <p:cNvSpPr/>
            <p:nvPr/>
          </p:nvSpPr>
          <p:spPr>
            <a:xfrm>
              <a:off x="4475160" y="5731560"/>
              <a:ext cx="326880" cy="39636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94" name="Gráfico 28" descr="Bombilla y engranaje"/>
            <p:cNvPicPr/>
            <p:nvPr/>
          </p:nvPicPr>
          <p:blipFill>
            <a:blip r:embed="rId2"/>
            <a:stretch/>
          </p:blipFill>
          <p:spPr>
            <a:xfrm>
              <a:off x="4266360" y="5529960"/>
              <a:ext cx="744480" cy="79884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5" name="Group 4"/>
          <p:cNvGrpSpPr/>
          <p:nvPr/>
        </p:nvGrpSpPr>
        <p:grpSpPr>
          <a:xfrm>
            <a:off x="6853680" y="1360800"/>
            <a:ext cx="4654800" cy="1232640"/>
            <a:chOff x="6853680" y="1360800"/>
            <a:chExt cx="4654800" cy="1232640"/>
          </a:xfrm>
        </p:grpSpPr>
        <p:sp>
          <p:nvSpPr>
            <p:cNvPr id="196" name="CustomShape 5"/>
            <p:cNvSpPr/>
            <p:nvPr/>
          </p:nvSpPr>
          <p:spPr>
            <a:xfrm>
              <a:off x="6853680" y="1360800"/>
              <a:ext cx="387720" cy="36000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A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197" name="CustomShape 6"/>
            <p:cNvSpPr/>
            <p:nvPr/>
          </p:nvSpPr>
          <p:spPr>
            <a:xfrm>
              <a:off x="7560000" y="1720800"/>
              <a:ext cx="387720" cy="36000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C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198" name="CustomShape 7"/>
            <p:cNvSpPr/>
            <p:nvPr/>
          </p:nvSpPr>
          <p:spPr>
            <a:xfrm>
              <a:off x="9139680" y="1360800"/>
              <a:ext cx="387720" cy="36000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E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199" name="CustomShape 8"/>
            <p:cNvSpPr/>
            <p:nvPr/>
          </p:nvSpPr>
          <p:spPr>
            <a:xfrm>
              <a:off x="8945640" y="2233440"/>
              <a:ext cx="387720" cy="36000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F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200" name="CustomShape 9"/>
            <p:cNvSpPr/>
            <p:nvPr/>
          </p:nvSpPr>
          <p:spPr>
            <a:xfrm>
              <a:off x="8225280" y="1720800"/>
              <a:ext cx="387720" cy="36000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D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201" name="CustomShape 10"/>
            <p:cNvSpPr/>
            <p:nvPr/>
          </p:nvSpPr>
          <p:spPr>
            <a:xfrm>
              <a:off x="10040040" y="1745280"/>
              <a:ext cx="387720" cy="36000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G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202" name="CustomShape 11"/>
            <p:cNvSpPr/>
            <p:nvPr/>
          </p:nvSpPr>
          <p:spPr>
            <a:xfrm>
              <a:off x="6853680" y="2198880"/>
              <a:ext cx="387720" cy="36000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B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203" name="CustomShape 12"/>
            <p:cNvSpPr/>
            <p:nvPr/>
          </p:nvSpPr>
          <p:spPr>
            <a:xfrm>
              <a:off x="7241400" y="1540800"/>
              <a:ext cx="318240" cy="360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4" name="CustomShape 13"/>
            <p:cNvSpPr/>
            <p:nvPr/>
          </p:nvSpPr>
          <p:spPr>
            <a:xfrm flipV="1">
              <a:off x="7241400" y="1900440"/>
              <a:ext cx="318240" cy="477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5" name="CustomShape 14"/>
            <p:cNvSpPr/>
            <p:nvPr/>
          </p:nvSpPr>
          <p:spPr>
            <a:xfrm>
              <a:off x="7948080" y="1901160"/>
              <a:ext cx="27684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6" name="CustomShape 15"/>
            <p:cNvSpPr/>
            <p:nvPr/>
          </p:nvSpPr>
          <p:spPr>
            <a:xfrm flipV="1">
              <a:off x="8613000" y="1540800"/>
              <a:ext cx="525960" cy="360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7" name="CustomShape 16"/>
            <p:cNvSpPr/>
            <p:nvPr/>
          </p:nvSpPr>
          <p:spPr>
            <a:xfrm>
              <a:off x="8613000" y="1901160"/>
              <a:ext cx="332280" cy="512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8" name="CustomShape 17"/>
            <p:cNvSpPr/>
            <p:nvPr/>
          </p:nvSpPr>
          <p:spPr>
            <a:xfrm>
              <a:off x="9527400" y="1540800"/>
              <a:ext cx="512280" cy="3841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9" name="CustomShape 18"/>
            <p:cNvSpPr/>
            <p:nvPr/>
          </p:nvSpPr>
          <p:spPr>
            <a:xfrm flipV="1">
              <a:off x="9333720" y="1924920"/>
              <a:ext cx="706320" cy="488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210" name="Gráfico 26" descr="Bombilla"/>
            <p:cNvPicPr/>
            <p:nvPr/>
          </p:nvPicPr>
          <p:blipFill>
            <a:blip r:embed="rId3"/>
            <a:stretch/>
          </p:blipFill>
          <p:spPr>
            <a:xfrm>
              <a:off x="10788480" y="1603440"/>
              <a:ext cx="720000" cy="72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11" name="CustomShape 19"/>
            <p:cNvSpPr/>
            <p:nvPr/>
          </p:nvSpPr>
          <p:spPr>
            <a:xfrm>
              <a:off x="10428120" y="1925280"/>
              <a:ext cx="51228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212" name="Group 20"/>
          <p:cNvGrpSpPr/>
          <p:nvPr/>
        </p:nvGrpSpPr>
        <p:grpSpPr>
          <a:xfrm>
            <a:off x="207720" y="5389560"/>
            <a:ext cx="4086720" cy="1232640"/>
            <a:chOff x="207720" y="5389560"/>
            <a:chExt cx="4086720" cy="1232640"/>
          </a:xfrm>
        </p:grpSpPr>
        <p:sp>
          <p:nvSpPr>
            <p:cNvPr id="213" name="CustomShape 21"/>
            <p:cNvSpPr/>
            <p:nvPr/>
          </p:nvSpPr>
          <p:spPr>
            <a:xfrm>
              <a:off x="207720" y="5389560"/>
              <a:ext cx="387720" cy="3600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A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214" name="CustomShape 22"/>
            <p:cNvSpPr/>
            <p:nvPr/>
          </p:nvSpPr>
          <p:spPr>
            <a:xfrm>
              <a:off x="914400" y="5749560"/>
              <a:ext cx="387720" cy="3600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C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215" name="CustomShape 23"/>
            <p:cNvSpPr/>
            <p:nvPr/>
          </p:nvSpPr>
          <p:spPr>
            <a:xfrm>
              <a:off x="2493720" y="5389560"/>
              <a:ext cx="387720" cy="3600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E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216" name="CustomShape 24"/>
            <p:cNvSpPr/>
            <p:nvPr/>
          </p:nvSpPr>
          <p:spPr>
            <a:xfrm>
              <a:off x="2299680" y="6262200"/>
              <a:ext cx="387720" cy="36000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chemeClr val="bg1">
                  <a:lumMod val="65000"/>
                </a:schemeClr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F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217" name="CustomShape 25"/>
            <p:cNvSpPr/>
            <p:nvPr/>
          </p:nvSpPr>
          <p:spPr>
            <a:xfrm>
              <a:off x="1579320" y="5749560"/>
              <a:ext cx="387720" cy="3600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D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218" name="CustomShape 26"/>
            <p:cNvSpPr/>
            <p:nvPr/>
          </p:nvSpPr>
          <p:spPr>
            <a:xfrm>
              <a:off x="3394440" y="5774040"/>
              <a:ext cx="387720" cy="3600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G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219" name="CustomShape 27"/>
            <p:cNvSpPr/>
            <p:nvPr/>
          </p:nvSpPr>
          <p:spPr>
            <a:xfrm>
              <a:off x="207720" y="6227640"/>
              <a:ext cx="387720" cy="36000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chemeClr val="bg1">
                  <a:lumMod val="65000"/>
                </a:schemeClr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B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220" name="CustomShape 28"/>
            <p:cNvSpPr/>
            <p:nvPr/>
          </p:nvSpPr>
          <p:spPr>
            <a:xfrm>
              <a:off x="595800" y="5569560"/>
              <a:ext cx="318240" cy="360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1" name="CustomShape 29"/>
            <p:cNvSpPr/>
            <p:nvPr/>
          </p:nvSpPr>
          <p:spPr>
            <a:xfrm flipV="1">
              <a:off x="595800" y="5929200"/>
              <a:ext cx="318240" cy="477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bg1">
                  <a:lumMod val="65000"/>
                </a:schemeClr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2" name="CustomShape 30"/>
            <p:cNvSpPr/>
            <p:nvPr/>
          </p:nvSpPr>
          <p:spPr>
            <a:xfrm>
              <a:off x="1302480" y="5929920"/>
              <a:ext cx="27684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3" name="CustomShape 31"/>
            <p:cNvSpPr/>
            <p:nvPr/>
          </p:nvSpPr>
          <p:spPr>
            <a:xfrm flipV="1">
              <a:off x="1967400" y="5569560"/>
              <a:ext cx="525960" cy="360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4" name="CustomShape 32"/>
            <p:cNvSpPr/>
            <p:nvPr/>
          </p:nvSpPr>
          <p:spPr>
            <a:xfrm>
              <a:off x="1967400" y="5929920"/>
              <a:ext cx="332280" cy="512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5" name="CustomShape 33"/>
            <p:cNvSpPr/>
            <p:nvPr/>
          </p:nvSpPr>
          <p:spPr>
            <a:xfrm>
              <a:off x="2881800" y="5569560"/>
              <a:ext cx="512280" cy="3841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6" name="CustomShape 34"/>
            <p:cNvSpPr/>
            <p:nvPr/>
          </p:nvSpPr>
          <p:spPr>
            <a:xfrm flipV="1">
              <a:off x="2687760" y="5954040"/>
              <a:ext cx="706320" cy="488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bg1">
                  <a:lumMod val="65000"/>
                </a:schemeClr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7" name="CustomShape 35"/>
            <p:cNvSpPr/>
            <p:nvPr/>
          </p:nvSpPr>
          <p:spPr>
            <a:xfrm>
              <a:off x="3782160" y="5954040"/>
              <a:ext cx="51228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228" name="Group 36"/>
          <p:cNvGrpSpPr/>
          <p:nvPr/>
        </p:nvGrpSpPr>
        <p:grpSpPr>
          <a:xfrm>
            <a:off x="5800680" y="5389560"/>
            <a:ext cx="4654800" cy="1232640"/>
            <a:chOff x="5800680" y="5389560"/>
            <a:chExt cx="4654800" cy="1232640"/>
          </a:xfrm>
        </p:grpSpPr>
        <p:sp>
          <p:nvSpPr>
            <p:cNvPr id="229" name="CustomShape 37"/>
            <p:cNvSpPr/>
            <p:nvPr/>
          </p:nvSpPr>
          <p:spPr>
            <a:xfrm>
              <a:off x="5800680" y="5389560"/>
              <a:ext cx="387720" cy="36000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chemeClr val="bg1">
                  <a:lumMod val="65000"/>
                </a:schemeClr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A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230" name="CustomShape 38"/>
            <p:cNvSpPr/>
            <p:nvPr/>
          </p:nvSpPr>
          <p:spPr>
            <a:xfrm>
              <a:off x="6507360" y="5749560"/>
              <a:ext cx="387720" cy="3600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C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231" name="CustomShape 39"/>
            <p:cNvSpPr/>
            <p:nvPr/>
          </p:nvSpPr>
          <p:spPr>
            <a:xfrm>
              <a:off x="8086680" y="5389560"/>
              <a:ext cx="387720" cy="3600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E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232" name="CustomShape 40"/>
            <p:cNvSpPr/>
            <p:nvPr/>
          </p:nvSpPr>
          <p:spPr>
            <a:xfrm>
              <a:off x="7892640" y="6262200"/>
              <a:ext cx="387720" cy="36000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chemeClr val="bg1">
                  <a:lumMod val="65000"/>
                </a:schemeClr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F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233" name="CustomShape 41"/>
            <p:cNvSpPr/>
            <p:nvPr/>
          </p:nvSpPr>
          <p:spPr>
            <a:xfrm>
              <a:off x="7172280" y="5749560"/>
              <a:ext cx="387720" cy="36000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chemeClr val="bg1">
                  <a:lumMod val="65000"/>
                </a:schemeClr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D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234" name="CustomShape 42"/>
            <p:cNvSpPr/>
            <p:nvPr/>
          </p:nvSpPr>
          <p:spPr>
            <a:xfrm>
              <a:off x="8987040" y="5774040"/>
              <a:ext cx="387720" cy="3600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G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235" name="CustomShape 43"/>
            <p:cNvSpPr/>
            <p:nvPr/>
          </p:nvSpPr>
          <p:spPr>
            <a:xfrm>
              <a:off x="5800680" y="6227640"/>
              <a:ext cx="387720" cy="3600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B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236" name="CustomShape 44"/>
            <p:cNvSpPr/>
            <p:nvPr/>
          </p:nvSpPr>
          <p:spPr>
            <a:xfrm>
              <a:off x="6188400" y="5569560"/>
              <a:ext cx="318240" cy="360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bg1">
                  <a:lumMod val="65000"/>
                </a:schemeClr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7" name="CustomShape 45"/>
            <p:cNvSpPr/>
            <p:nvPr/>
          </p:nvSpPr>
          <p:spPr>
            <a:xfrm flipV="1">
              <a:off x="6188400" y="5929200"/>
              <a:ext cx="318240" cy="477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8" name="CustomShape 46"/>
            <p:cNvSpPr/>
            <p:nvPr/>
          </p:nvSpPr>
          <p:spPr>
            <a:xfrm>
              <a:off x="6895080" y="5929920"/>
              <a:ext cx="27684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9" name="CustomShape 47"/>
            <p:cNvSpPr/>
            <p:nvPr/>
          </p:nvSpPr>
          <p:spPr>
            <a:xfrm flipV="1">
              <a:off x="7560000" y="5569560"/>
              <a:ext cx="525960" cy="360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bg1">
                  <a:lumMod val="65000"/>
                </a:schemeClr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40" name="CustomShape 48"/>
            <p:cNvSpPr/>
            <p:nvPr/>
          </p:nvSpPr>
          <p:spPr>
            <a:xfrm>
              <a:off x="7560000" y="5929920"/>
              <a:ext cx="332280" cy="512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bg1">
                  <a:lumMod val="65000"/>
                </a:schemeClr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41" name="CustomShape 49"/>
            <p:cNvSpPr/>
            <p:nvPr/>
          </p:nvSpPr>
          <p:spPr>
            <a:xfrm>
              <a:off x="8474400" y="5569560"/>
              <a:ext cx="512280" cy="3841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bg1">
                  <a:lumMod val="65000"/>
                </a:schemeClr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42" name="CustomShape 50"/>
            <p:cNvSpPr/>
            <p:nvPr/>
          </p:nvSpPr>
          <p:spPr>
            <a:xfrm flipV="1">
              <a:off x="8280720" y="5954040"/>
              <a:ext cx="706320" cy="488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bg1">
                  <a:lumMod val="65000"/>
                </a:schemeClr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243" name="Gráfico 68" descr="Bombilla"/>
            <p:cNvPicPr/>
            <p:nvPr/>
          </p:nvPicPr>
          <p:blipFill>
            <a:blip r:embed="rId4"/>
            <a:stretch/>
          </p:blipFill>
          <p:spPr>
            <a:xfrm>
              <a:off x="9735480" y="5632200"/>
              <a:ext cx="720000" cy="72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44" name="CustomShape 51"/>
            <p:cNvSpPr/>
            <p:nvPr/>
          </p:nvSpPr>
          <p:spPr>
            <a:xfrm>
              <a:off x="9375120" y="5954040"/>
              <a:ext cx="51228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bg1">
                  <a:lumMod val="65000"/>
                </a:schemeClr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aphicFrame>
        <p:nvGraphicFramePr>
          <p:cNvPr id="245" name="Table 52"/>
          <p:cNvGraphicFramePr/>
          <p:nvPr/>
        </p:nvGraphicFramePr>
        <p:xfrm>
          <a:off x="1833480" y="3972960"/>
          <a:ext cx="5130360" cy="1112040"/>
        </p:xfrm>
        <a:graphic>
          <a:graphicData uri="http://schemas.openxmlformats.org/drawingml/2006/table">
            <a:tbl>
              <a:tblPr/>
              <a:tblGrid>
                <a:gridCol w="1976400"/>
                <a:gridCol w="415440"/>
                <a:gridCol w="470880"/>
                <a:gridCol w="457200"/>
                <a:gridCol w="484560"/>
                <a:gridCol w="470880"/>
                <a:gridCol w="457200"/>
                <a:gridCol w="397800"/>
              </a:tblGrid>
              <a:tr h="3708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Genes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B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D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E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F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G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</a:tr>
              <a:tr h="3708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Condition</a:t>
                      </a: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</a:tr>
              <a:tr h="3708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Condition</a:t>
                      </a: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B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246" name="CustomShape 53"/>
          <p:cNvSpPr/>
          <p:nvPr/>
        </p:nvSpPr>
        <p:spPr>
          <a:xfrm rot="10800000">
            <a:off x="610200" y="4465080"/>
            <a:ext cx="1066320" cy="6894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7" name="CustomShape 54"/>
          <p:cNvSpPr/>
          <p:nvPr/>
        </p:nvSpPr>
        <p:spPr>
          <a:xfrm flipH="1" rot="10800000">
            <a:off x="7061760" y="4809600"/>
            <a:ext cx="830880" cy="6894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8" name="CustomShape 55"/>
          <p:cNvSpPr/>
          <p:nvPr/>
        </p:nvSpPr>
        <p:spPr>
          <a:xfrm>
            <a:off x="7560000" y="902520"/>
            <a:ext cx="12603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Pathway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49" name="CustomShape 56"/>
          <p:cNvSpPr/>
          <p:nvPr/>
        </p:nvSpPr>
        <p:spPr>
          <a:xfrm>
            <a:off x="10608120" y="897120"/>
            <a:ext cx="111924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Function triggered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50" name="CustomShape 57"/>
          <p:cNvSpPr/>
          <p:nvPr/>
        </p:nvSpPr>
        <p:spPr>
          <a:xfrm>
            <a:off x="81360" y="1747440"/>
            <a:ext cx="6271200" cy="191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The model is built using the wiring among proteins provided by the pathway.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The cell activity/functionality is inferred from the gene expression activity measured (RNA-seq)</a:t>
            </a:r>
            <a:endParaRPr b="0" lang="es-ES" sz="2400" spc="-1" strike="noStrike">
              <a:latin typeface="Arial"/>
            </a:endParaRPr>
          </a:p>
        </p:txBody>
      </p:sp>
      <p:pic>
        <p:nvPicPr>
          <p:cNvPr id="251" name="Picture 2" descr=""/>
          <p:cNvPicPr/>
          <p:nvPr/>
        </p:nvPicPr>
        <p:blipFill>
          <a:blip r:embed="rId5"/>
          <a:srcRect l="22492" t="0" r="23178" b="0"/>
          <a:stretch/>
        </p:blipFill>
        <p:spPr>
          <a:xfrm>
            <a:off x="6744600" y="2925720"/>
            <a:ext cx="3997440" cy="802080"/>
          </a:xfrm>
          <a:prstGeom prst="rect">
            <a:avLst/>
          </a:prstGeom>
          <a:ln>
            <a:noFill/>
          </a:ln>
        </p:spPr>
      </p:pic>
      <p:pic>
        <p:nvPicPr>
          <p:cNvPr id="252" name="Picture 2" descr=""/>
          <p:cNvPicPr/>
          <p:nvPr/>
        </p:nvPicPr>
        <p:blipFill>
          <a:blip r:embed="rId6"/>
          <a:stretch/>
        </p:blipFill>
        <p:spPr>
          <a:xfrm>
            <a:off x="10987200" y="5188320"/>
            <a:ext cx="939240" cy="939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Mechanistic models explain cancer hallmarks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4" name="Picture 2" descr=""/>
          <p:cNvPicPr/>
          <p:nvPr/>
        </p:nvPicPr>
        <p:blipFill>
          <a:blip r:embed="rId1"/>
          <a:stretch/>
        </p:blipFill>
        <p:spPr>
          <a:xfrm>
            <a:off x="6290640" y="2277000"/>
            <a:ext cx="3024000" cy="3634200"/>
          </a:xfrm>
          <a:prstGeom prst="rect">
            <a:avLst/>
          </a:prstGeom>
          <a:ln>
            <a:noFill/>
          </a:ln>
        </p:spPr>
      </p:pic>
      <p:sp>
        <p:nvSpPr>
          <p:cNvPr id="255" name="CustomShape 2"/>
          <p:cNvSpPr/>
          <p:nvPr/>
        </p:nvSpPr>
        <p:spPr>
          <a:xfrm>
            <a:off x="6290640" y="6021360"/>
            <a:ext cx="302400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Hanahan, Weinberg, 2011 Hallmarks of cancer: the next generation. Cell 144, 646</a:t>
            </a:r>
            <a:endParaRPr b="0" lang="es-ES" sz="1600" spc="-1" strike="noStrike">
              <a:latin typeface="Arial"/>
            </a:endParaRPr>
          </a:p>
        </p:txBody>
      </p:sp>
      <p:pic>
        <p:nvPicPr>
          <p:cNvPr id="256" name="Picture 2" descr=""/>
          <p:cNvPicPr/>
          <p:nvPr/>
        </p:nvPicPr>
        <p:blipFill>
          <a:blip r:embed="rId2"/>
          <a:srcRect l="0" t="9834" r="0" b="6970"/>
          <a:stretch/>
        </p:blipFill>
        <p:spPr>
          <a:xfrm>
            <a:off x="9270720" y="1755360"/>
            <a:ext cx="2844720" cy="2366640"/>
          </a:xfrm>
          <a:prstGeom prst="rect">
            <a:avLst/>
          </a:prstGeom>
          <a:ln>
            <a:noFill/>
          </a:ln>
        </p:spPr>
      </p:pic>
      <p:sp>
        <p:nvSpPr>
          <p:cNvPr id="257" name="CustomShape 3"/>
          <p:cNvSpPr/>
          <p:nvPr/>
        </p:nvSpPr>
        <p:spPr>
          <a:xfrm>
            <a:off x="9482400" y="1456200"/>
            <a:ext cx="2611080" cy="21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800" spc="-1" strike="noStrike">
                <a:solidFill>
                  <a:srgbClr val="000000"/>
                </a:solidFill>
                <a:latin typeface="Calibri"/>
              </a:rPr>
              <a:t>Anti-apoptosis</a:t>
            </a:r>
            <a:endParaRPr b="0" lang="es-ES" sz="800" spc="-1" strike="noStrike">
              <a:latin typeface="Arial"/>
            </a:endParaRPr>
          </a:p>
        </p:txBody>
      </p:sp>
      <p:grpSp>
        <p:nvGrpSpPr>
          <p:cNvPr id="258" name="Group 4"/>
          <p:cNvGrpSpPr/>
          <p:nvPr/>
        </p:nvGrpSpPr>
        <p:grpSpPr>
          <a:xfrm>
            <a:off x="9315000" y="4115880"/>
            <a:ext cx="2737440" cy="2586600"/>
            <a:chOff x="9315000" y="4115880"/>
            <a:chExt cx="2737440" cy="2586600"/>
          </a:xfrm>
        </p:grpSpPr>
        <p:pic>
          <p:nvPicPr>
            <p:cNvPr id="259" name="Picture 3" descr=""/>
            <p:cNvPicPr/>
            <p:nvPr/>
          </p:nvPicPr>
          <p:blipFill>
            <a:blip r:embed="rId3"/>
            <a:srcRect l="0" t="51288" r="50003" b="0"/>
            <a:stretch/>
          </p:blipFill>
          <p:spPr>
            <a:xfrm>
              <a:off x="9315000" y="4115880"/>
              <a:ext cx="2737440" cy="2586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60" name="CustomShape 5"/>
            <p:cNvSpPr/>
            <p:nvPr/>
          </p:nvSpPr>
          <p:spPr>
            <a:xfrm>
              <a:off x="9531000" y="4115880"/>
              <a:ext cx="143640" cy="1659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261" name="Group 6"/>
          <p:cNvGrpSpPr/>
          <p:nvPr/>
        </p:nvGrpSpPr>
        <p:grpSpPr>
          <a:xfrm>
            <a:off x="3463200" y="1658880"/>
            <a:ext cx="2736000" cy="2654640"/>
            <a:chOff x="3463200" y="1658880"/>
            <a:chExt cx="2736000" cy="2654640"/>
          </a:xfrm>
        </p:grpSpPr>
        <p:pic>
          <p:nvPicPr>
            <p:cNvPr id="262" name="Picture 2" descr="C:\Users\jdopazo\Documents\Manuscritos\00 Enviados\2015 Patiways Metodo Marta\PAASupplementaryFigure-7.tif"/>
            <p:cNvPicPr/>
            <p:nvPr/>
          </p:nvPicPr>
          <p:blipFill>
            <a:blip r:embed="rId4"/>
            <a:srcRect l="577314" t="0" r="0" b="577326"/>
            <a:stretch/>
          </p:blipFill>
          <p:spPr>
            <a:xfrm>
              <a:off x="3463200" y="1658880"/>
              <a:ext cx="2736000" cy="2654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63" name="CustomShape 7"/>
            <p:cNvSpPr/>
            <p:nvPr/>
          </p:nvSpPr>
          <p:spPr>
            <a:xfrm>
              <a:off x="3751200" y="1677240"/>
              <a:ext cx="143640" cy="1659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264" name="Group 8"/>
          <p:cNvGrpSpPr/>
          <p:nvPr/>
        </p:nvGrpSpPr>
        <p:grpSpPr>
          <a:xfrm>
            <a:off x="3463200" y="4282200"/>
            <a:ext cx="2683080" cy="2419920"/>
            <a:chOff x="3463200" y="4282200"/>
            <a:chExt cx="2683080" cy="2419920"/>
          </a:xfrm>
        </p:grpSpPr>
        <p:pic>
          <p:nvPicPr>
            <p:cNvPr id="265" name="Picture 3" descr=""/>
            <p:cNvPicPr/>
            <p:nvPr/>
          </p:nvPicPr>
          <p:blipFill>
            <a:blip r:embed="rId5"/>
            <a:srcRect l="0" t="50881" r="0" b="0"/>
            <a:stretch/>
          </p:blipFill>
          <p:spPr>
            <a:xfrm>
              <a:off x="3463200" y="4282200"/>
              <a:ext cx="2683080" cy="2419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266" name="CustomShape 9"/>
            <p:cNvSpPr/>
            <p:nvPr/>
          </p:nvSpPr>
          <p:spPr>
            <a:xfrm>
              <a:off x="3787920" y="4308120"/>
              <a:ext cx="151920" cy="1659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267" name="Picture 2" descr="C:\Users\jdopazo\Documents\Manuscritos\00 Enviados\2015 Patiways Metodo Marta\PAAFigure3.tif"/>
          <p:cNvPicPr/>
          <p:nvPr/>
        </p:nvPicPr>
        <p:blipFill>
          <a:blip r:embed="rId6"/>
          <a:srcRect l="0" t="0" r="588553" b="0"/>
          <a:stretch/>
        </p:blipFill>
        <p:spPr>
          <a:xfrm>
            <a:off x="63360" y="1734480"/>
            <a:ext cx="3289680" cy="3634200"/>
          </a:xfrm>
          <a:prstGeom prst="rect">
            <a:avLst/>
          </a:prstGeom>
          <a:ln>
            <a:noFill/>
          </a:ln>
        </p:spPr>
      </p:pic>
      <p:sp>
        <p:nvSpPr>
          <p:cNvPr id="268" name="CustomShape 10"/>
          <p:cNvSpPr/>
          <p:nvPr/>
        </p:nvSpPr>
        <p:spPr>
          <a:xfrm>
            <a:off x="3247200" y="2618640"/>
            <a:ext cx="242640" cy="103860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9" name="CustomShape 11"/>
          <p:cNvSpPr/>
          <p:nvPr/>
        </p:nvSpPr>
        <p:spPr>
          <a:xfrm>
            <a:off x="30600" y="5744520"/>
            <a:ext cx="341964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DNA replication function is a </a:t>
            </a:r>
            <a:r>
              <a:rPr b="1" lang="en-US" sz="1800" spc="-1" strike="noStrike" u="sng">
                <a:solidFill>
                  <a:srgbClr val="000000"/>
                </a:solidFill>
                <a:uFillTx/>
                <a:latin typeface="Calibri"/>
              </a:rPr>
              <a:t>construct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: the activity is </a:t>
            </a:r>
            <a:r>
              <a:rPr b="1" lang="en-US" sz="1800" spc="-1" strike="noStrike" u="sng">
                <a:solidFill>
                  <a:srgbClr val="000000"/>
                </a:solidFill>
                <a:uFillTx/>
                <a:latin typeface="Calibri"/>
              </a:rPr>
              <a:t>inferred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not measured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70" name="CustomShape 12"/>
          <p:cNvSpPr/>
          <p:nvPr/>
        </p:nvSpPr>
        <p:spPr>
          <a:xfrm>
            <a:off x="0" y="5331600"/>
            <a:ext cx="4392000" cy="46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DNA replication= </a:t>
            </a:r>
            <a:r>
              <a:rPr b="0" lang="en-US" sz="2400" spc="-1" strike="noStrike">
                <a:solidFill>
                  <a:srgbClr val="000000"/>
                </a:solidFill>
                <a:latin typeface="Blackadder ITC"/>
              </a:rPr>
              <a:t>f</a:t>
            </a: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(gene</a:t>
            </a:r>
            <a:r>
              <a:rPr b="0" lang="en-US" sz="1600" spc="-1" strike="noStrike" baseline="-25000">
                <a:solidFill>
                  <a:srgbClr val="000000"/>
                </a:solidFill>
                <a:latin typeface="Calibri"/>
              </a:rPr>
              <a:t>1</a:t>
            </a: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, gene</a:t>
            </a:r>
            <a:r>
              <a:rPr b="0" lang="en-US" sz="1600" spc="-1" strike="noStrike" baseline="-25000">
                <a:solidFill>
                  <a:srgbClr val="000000"/>
                </a:solidFill>
                <a:latin typeface="Calibri"/>
              </a:rPr>
              <a:t>2</a:t>
            </a: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, … gene</a:t>
            </a:r>
            <a:r>
              <a:rPr b="0" lang="en-US" sz="1600" spc="-1" strike="noStrike" baseline="-25000">
                <a:solidFill>
                  <a:srgbClr val="000000"/>
                </a:solidFill>
                <a:latin typeface="Calibri"/>
              </a:rPr>
              <a:t>n</a:t>
            </a: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)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Mechanistic models for causal predictions 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72" name="Group 2"/>
          <p:cNvGrpSpPr/>
          <p:nvPr/>
        </p:nvGrpSpPr>
        <p:grpSpPr>
          <a:xfrm>
            <a:off x="10569960" y="2079360"/>
            <a:ext cx="744480" cy="798840"/>
            <a:chOff x="10569960" y="2079360"/>
            <a:chExt cx="744480" cy="798840"/>
          </a:xfrm>
        </p:grpSpPr>
        <p:sp>
          <p:nvSpPr>
            <p:cNvPr id="273" name="CustomShape 3"/>
            <p:cNvSpPr/>
            <p:nvPr/>
          </p:nvSpPr>
          <p:spPr>
            <a:xfrm>
              <a:off x="10778760" y="2280600"/>
              <a:ext cx="326880" cy="39636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274" name="Gráfico 28" descr="Bombilla y engranaje"/>
            <p:cNvPicPr/>
            <p:nvPr/>
          </p:nvPicPr>
          <p:blipFill>
            <a:blip r:embed="rId1"/>
            <a:stretch/>
          </p:blipFill>
          <p:spPr>
            <a:xfrm>
              <a:off x="10569960" y="2079360"/>
              <a:ext cx="744480" cy="79884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75" name="Group 4"/>
          <p:cNvGrpSpPr/>
          <p:nvPr/>
        </p:nvGrpSpPr>
        <p:grpSpPr>
          <a:xfrm>
            <a:off x="6511680" y="1938600"/>
            <a:ext cx="4086720" cy="1233000"/>
            <a:chOff x="6511680" y="1938600"/>
            <a:chExt cx="4086720" cy="1233000"/>
          </a:xfrm>
        </p:grpSpPr>
        <p:sp>
          <p:nvSpPr>
            <p:cNvPr id="276" name="CustomShape 5"/>
            <p:cNvSpPr/>
            <p:nvPr/>
          </p:nvSpPr>
          <p:spPr>
            <a:xfrm>
              <a:off x="6511680" y="1938600"/>
              <a:ext cx="387720" cy="3600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A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277" name="CustomShape 6"/>
            <p:cNvSpPr/>
            <p:nvPr/>
          </p:nvSpPr>
          <p:spPr>
            <a:xfrm>
              <a:off x="7218360" y="2298960"/>
              <a:ext cx="387720" cy="3600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C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278" name="CustomShape 7"/>
            <p:cNvSpPr/>
            <p:nvPr/>
          </p:nvSpPr>
          <p:spPr>
            <a:xfrm>
              <a:off x="8797680" y="1938600"/>
              <a:ext cx="387720" cy="3600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E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279" name="CustomShape 8"/>
            <p:cNvSpPr/>
            <p:nvPr/>
          </p:nvSpPr>
          <p:spPr>
            <a:xfrm>
              <a:off x="8603640" y="2811600"/>
              <a:ext cx="387720" cy="3600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F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280" name="CustomShape 9"/>
            <p:cNvSpPr/>
            <p:nvPr/>
          </p:nvSpPr>
          <p:spPr>
            <a:xfrm>
              <a:off x="7883280" y="2298960"/>
              <a:ext cx="387720" cy="3600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D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281" name="CustomShape 10"/>
            <p:cNvSpPr/>
            <p:nvPr/>
          </p:nvSpPr>
          <p:spPr>
            <a:xfrm>
              <a:off x="9698040" y="2323080"/>
              <a:ext cx="387720" cy="3600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G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282" name="CustomShape 11"/>
            <p:cNvSpPr/>
            <p:nvPr/>
          </p:nvSpPr>
          <p:spPr>
            <a:xfrm>
              <a:off x="6511680" y="2777040"/>
              <a:ext cx="387720" cy="36000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chemeClr val="bg1">
                  <a:lumMod val="65000"/>
                </a:schemeClr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B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283" name="CustomShape 12"/>
            <p:cNvSpPr/>
            <p:nvPr/>
          </p:nvSpPr>
          <p:spPr>
            <a:xfrm>
              <a:off x="6899760" y="2118600"/>
              <a:ext cx="318240" cy="360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84" name="CustomShape 13"/>
            <p:cNvSpPr/>
            <p:nvPr/>
          </p:nvSpPr>
          <p:spPr>
            <a:xfrm flipV="1">
              <a:off x="6899760" y="2478240"/>
              <a:ext cx="318240" cy="477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bg1">
                  <a:lumMod val="65000"/>
                </a:schemeClr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85" name="CustomShape 14"/>
            <p:cNvSpPr/>
            <p:nvPr/>
          </p:nvSpPr>
          <p:spPr>
            <a:xfrm>
              <a:off x="7606080" y="2478960"/>
              <a:ext cx="27684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86" name="CustomShape 15"/>
            <p:cNvSpPr/>
            <p:nvPr/>
          </p:nvSpPr>
          <p:spPr>
            <a:xfrm flipV="1">
              <a:off x="8271360" y="2118600"/>
              <a:ext cx="525960" cy="360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87" name="CustomShape 16"/>
            <p:cNvSpPr/>
            <p:nvPr/>
          </p:nvSpPr>
          <p:spPr>
            <a:xfrm>
              <a:off x="8271360" y="2478960"/>
              <a:ext cx="332280" cy="512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88" name="CustomShape 17"/>
            <p:cNvSpPr/>
            <p:nvPr/>
          </p:nvSpPr>
          <p:spPr>
            <a:xfrm>
              <a:off x="9185760" y="2118600"/>
              <a:ext cx="512280" cy="3841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89" name="CustomShape 18"/>
            <p:cNvSpPr/>
            <p:nvPr/>
          </p:nvSpPr>
          <p:spPr>
            <a:xfrm flipV="1">
              <a:off x="8991720" y="2502720"/>
              <a:ext cx="706320" cy="488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90" name="CustomShape 19"/>
            <p:cNvSpPr/>
            <p:nvPr/>
          </p:nvSpPr>
          <p:spPr>
            <a:xfrm>
              <a:off x="10086120" y="2503080"/>
              <a:ext cx="51228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291" name="Group 20"/>
          <p:cNvGrpSpPr/>
          <p:nvPr/>
        </p:nvGrpSpPr>
        <p:grpSpPr>
          <a:xfrm>
            <a:off x="6539400" y="3615120"/>
            <a:ext cx="4086720" cy="1232640"/>
            <a:chOff x="6539400" y="3615120"/>
            <a:chExt cx="4086720" cy="1232640"/>
          </a:xfrm>
        </p:grpSpPr>
        <p:sp>
          <p:nvSpPr>
            <p:cNvPr id="292" name="CustomShape 21"/>
            <p:cNvSpPr/>
            <p:nvPr/>
          </p:nvSpPr>
          <p:spPr>
            <a:xfrm>
              <a:off x="6539400" y="3615120"/>
              <a:ext cx="387720" cy="3600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A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293" name="CustomShape 22"/>
            <p:cNvSpPr/>
            <p:nvPr/>
          </p:nvSpPr>
          <p:spPr>
            <a:xfrm>
              <a:off x="7246080" y="3975120"/>
              <a:ext cx="387720" cy="3600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C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294" name="CustomShape 23"/>
            <p:cNvSpPr/>
            <p:nvPr/>
          </p:nvSpPr>
          <p:spPr>
            <a:xfrm>
              <a:off x="8825400" y="3615120"/>
              <a:ext cx="387720" cy="360000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50000"/>
              </a:schemeClr>
            </a:solidFill>
            <a:ln w="38160">
              <a:solidFill>
                <a:schemeClr val="bg1">
                  <a:lumMod val="65000"/>
                </a:schemeClr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E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295" name="CustomShape 24"/>
            <p:cNvSpPr/>
            <p:nvPr/>
          </p:nvSpPr>
          <p:spPr>
            <a:xfrm>
              <a:off x="8631360" y="4487760"/>
              <a:ext cx="387720" cy="3600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F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296" name="CustomShape 25"/>
            <p:cNvSpPr/>
            <p:nvPr/>
          </p:nvSpPr>
          <p:spPr>
            <a:xfrm>
              <a:off x="7911000" y="3975120"/>
              <a:ext cx="387720" cy="3600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D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297" name="CustomShape 26"/>
            <p:cNvSpPr/>
            <p:nvPr/>
          </p:nvSpPr>
          <p:spPr>
            <a:xfrm>
              <a:off x="9726120" y="3999600"/>
              <a:ext cx="387720" cy="3600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G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298" name="CustomShape 27"/>
            <p:cNvSpPr/>
            <p:nvPr/>
          </p:nvSpPr>
          <p:spPr>
            <a:xfrm>
              <a:off x="6539400" y="4453200"/>
              <a:ext cx="387720" cy="360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60">
              <a:solidFill>
                <a:schemeClr val="bg1">
                  <a:lumMod val="65000"/>
                </a:schemeClr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B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299" name="CustomShape 28"/>
            <p:cNvSpPr/>
            <p:nvPr/>
          </p:nvSpPr>
          <p:spPr>
            <a:xfrm>
              <a:off x="6927480" y="3795120"/>
              <a:ext cx="318240" cy="360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00" name="CustomShape 29"/>
            <p:cNvSpPr/>
            <p:nvPr/>
          </p:nvSpPr>
          <p:spPr>
            <a:xfrm flipV="1">
              <a:off x="6927480" y="4154760"/>
              <a:ext cx="318240" cy="477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bg1">
                  <a:lumMod val="65000"/>
                </a:schemeClr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01" name="CustomShape 30"/>
            <p:cNvSpPr/>
            <p:nvPr/>
          </p:nvSpPr>
          <p:spPr>
            <a:xfrm>
              <a:off x="7633800" y="4155480"/>
              <a:ext cx="27684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02" name="CustomShape 31"/>
            <p:cNvSpPr/>
            <p:nvPr/>
          </p:nvSpPr>
          <p:spPr>
            <a:xfrm flipV="1">
              <a:off x="8299080" y="3795120"/>
              <a:ext cx="525960" cy="360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03" name="CustomShape 32"/>
            <p:cNvSpPr/>
            <p:nvPr/>
          </p:nvSpPr>
          <p:spPr>
            <a:xfrm>
              <a:off x="8299080" y="4155480"/>
              <a:ext cx="332280" cy="512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04" name="CustomShape 33"/>
            <p:cNvSpPr/>
            <p:nvPr/>
          </p:nvSpPr>
          <p:spPr>
            <a:xfrm>
              <a:off x="9213480" y="3795120"/>
              <a:ext cx="512280" cy="3841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bg1">
                  <a:lumMod val="65000"/>
                </a:schemeClr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05" name="CustomShape 34"/>
            <p:cNvSpPr/>
            <p:nvPr/>
          </p:nvSpPr>
          <p:spPr>
            <a:xfrm flipV="1">
              <a:off x="9019440" y="4179600"/>
              <a:ext cx="706320" cy="488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06" name="CustomShape 35"/>
            <p:cNvSpPr/>
            <p:nvPr/>
          </p:nvSpPr>
          <p:spPr>
            <a:xfrm>
              <a:off x="10113840" y="4179600"/>
              <a:ext cx="51228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307" name="Group 36"/>
          <p:cNvGrpSpPr/>
          <p:nvPr/>
        </p:nvGrpSpPr>
        <p:grpSpPr>
          <a:xfrm>
            <a:off x="6618240" y="5291640"/>
            <a:ext cx="4654440" cy="1232640"/>
            <a:chOff x="6618240" y="5291640"/>
            <a:chExt cx="4654440" cy="1232640"/>
          </a:xfrm>
        </p:grpSpPr>
        <p:sp>
          <p:nvSpPr>
            <p:cNvPr id="308" name="CustomShape 37"/>
            <p:cNvSpPr/>
            <p:nvPr/>
          </p:nvSpPr>
          <p:spPr>
            <a:xfrm>
              <a:off x="6618240" y="5291640"/>
              <a:ext cx="387720" cy="3600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A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309" name="CustomShape 38"/>
            <p:cNvSpPr/>
            <p:nvPr/>
          </p:nvSpPr>
          <p:spPr>
            <a:xfrm>
              <a:off x="7324560" y="5651640"/>
              <a:ext cx="387720" cy="3600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C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310" name="CustomShape 39"/>
            <p:cNvSpPr/>
            <p:nvPr/>
          </p:nvSpPr>
          <p:spPr>
            <a:xfrm>
              <a:off x="8904240" y="5291640"/>
              <a:ext cx="387720" cy="3600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E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311" name="CustomShape 40"/>
            <p:cNvSpPr/>
            <p:nvPr/>
          </p:nvSpPr>
          <p:spPr>
            <a:xfrm>
              <a:off x="8710200" y="6164280"/>
              <a:ext cx="387720" cy="3600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F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312" name="CustomShape 41"/>
            <p:cNvSpPr/>
            <p:nvPr/>
          </p:nvSpPr>
          <p:spPr>
            <a:xfrm>
              <a:off x="7989840" y="5651640"/>
              <a:ext cx="387720" cy="360000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50000"/>
              </a:schemeClr>
            </a:solidFill>
            <a:ln w="38160">
              <a:solidFill>
                <a:schemeClr val="bg1">
                  <a:lumMod val="65000"/>
                </a:schemeClr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D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313" name="CustomShape 42"/>
            <p:cNvSpPr/>
            <p:nvPr/>
          </p:nvSpPr>
          <p:spPr>
            <a:xfrm>
              <a:off x="9804600" y="5675760"/>
              <a:ext cx="387720" cy="3600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G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314" name="CustomShape 43"/>
            <p:cNvSpPr/>
            <p:nvPr/>
          </p:nvSpPr>
          <p:spPr>
            <a:xfrm>
              <a:off x="6618240" y="6129720"/>
              <a:ext cx="387720" cy="360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60">
              <a:solidFill>
                <a:schemeClr val="bg1">
                  <a:lumMod val="65000"/>
                </a:schemeClr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s-ES" sz="1800" spc="-1" strike="noStrike">
                  <a:solidFill>
                    <a:srgbClr val="000000"/>
                  </a:solidFill>
                  <a:latin typeface="Calibri"/>
                </a:rPr>
                <a:t>B</a:t>
              </a:r>
              <a:endParaRPr b="0" lang="es-ES" sz="1800" spc="-1" strike="noStrike">
                <a:latin typeface="Arial"/>
              </a:endParaRPr>
            </a:p>
          </p:txBody>
        </p:sp>
        <p:sp>
          <p:nvSpPr>
            <p:cNvPr id="315" name="CustomShape 44"/>
            <p:cNvSpPr/>
            <p:nvPr/>
          </p:nvSpPr>
          <p:spPr>
            <a:xfrm>
              <a:off x="7005960" y="5471640"/>
              <a:ext cx="318240" cy="360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16" name="CustomShape 45"/>
            <p:cNvSpPr/>
            <p:nvPr/>
          </p:nvSpPr>
          <p:spPr>
            <a:xfrm flipV="1">
              <a:off x="7005960" y="5830920"/>
              <a:ext cx="318240" cy="477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bg1">
                  <a:lumMod val="65000"/>
                </a:schemeClr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17" name="CustomShape 46"/>
            <p:cNvSpPr/>
            <p:nvPr/>
          </p:nvSpPr>
          <p:spPr>
            <a:xfrm>
              <a:off x="7712640" y="5831640"/>
              <a:ext cx="27684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18" name="CustomShape 47"/>
            <p:cNvSpPr/>
            <p:nvPr/>
          </p:nvSpPr>
          <p:spPr>
            <a:xfrm flipV="1">
              <a:off x="8377560" y="5471640"/>
              <a:ext cx="525960" cy="360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bg1">
                  <a:lumMod val="65000"/>
                </a:schemeClr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19" name="CustomShape 48"/>
            <p:cNvSpPr/>
            <p:nvPr/>
          </p:nvSpPr>
          <p:spPr>
            <a:xfrm>
              <a:off x="8377560" y="5831640"/>
              <a:ext cx="332280" cy="512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bg1">
                  <a:lumMod val="65000"/>
                </a:schemeClr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20" name="CustomShape 49"/>
            <p:cNvSpPr/>
            <p:nvPr/>
          </p:nvSpPr>
          <p:spPr>
            <a:xfrm>
              <a:off x="9291960" y="5471640"/>
              <a:ext cx="512280" cy="3841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bg1">
                  <a:lumMod val="65000"/>
                </a:schemeClr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21" name="CustomShape 50"/>
            <p:cNvSpPr/>
            <p:nvPr/>
          </p:nvSpPr>
          <p:spPr>
            <a:xfrm flipV="1">
              <a:off x="9097920" y="5856120"/>
              <a:ext cx="706320" cy="488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bg1">
                  <a:lumMod val="65000"/>
                </a:schemeClr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322" name="Gráfico 91" descr="Bombilla"/>
            <p:cNvPicPr/>
            <p:nvPr/>
          </p:nvPicPr>
          <p:blipFill>
            <a:blip r:embed="rId2"/>
            <a:stretch/>
          </p:blipFill>
          <p:spPr>
            <a:xfrm>
              <a:off x="10552680" y="5534280"/>
              <a:ext cx="720000" cy="72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23" name="CustomShape 51"/>
            <p:cNvSpPr/>
            <p:nvPr/>
          </p:nvSpPr>
          <p:spPr>
            <a:xfrm>
              <a:off x="10192680" y="5856120"/>
              <a:ext cx="51228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chemeClr val="bg1">
                  <a:lumMod val="65000"/>
                </a:schemeClr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aphicFrame>
        <p:nvGraphicFramePr>
          <p:cNvPr id="324" name="Table 52"/>
          <p:cNvGraphicFramePr/>
          <p:nvPr/>
        </p:nvGraphicFramePr>
        <p:xfrm>
          <a:off x="415800" y="3476160"/>
          <a:ext cx="5178600" cy="1482840"/>
        </p:xfrm>
        <a:graphic>
          <a:graphicData uri="http://schemas.openxmlformats.org/drawingml/2006/table">
            <a:tbl>
              <a:tblPr/>
              <a:tblGrid>
                <a:gridCol w="2396520"/>
                <a:gridCol w="415440"/>
                <a:gridCol w="401760"/>
                <a:gridCol w="429480"/>
                <a:gridCol w="401760"/>
                <a:gridCol w="374040"/>
                <a:gridCol w="360000"/>
                <a:gridCol w="399600"/>
              </a:tblGrid>
              <a:tr h="3708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Genes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B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D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E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F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G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</a:tr>
              <a:tr h="3708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Condition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</a:tr>
              <a:tr h="3708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Simulated KO gene E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</a:tr>
              <a:tr h="3708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Simulated KO gene D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pSp>
        <p:nvGrpSpPr>
          <p:cNvPr id="325" name="Group 53"/>
          <p:cNvGrpSpPr/>
          <p:nvPr/>
        </p:nvGrpSpPr>
        <p:grpSpPr>
          <a:xfrm>
            <a:off x="10609200" y="3770640"/>
            <a:ext cx="744480" cy="798840"/>
            <a:chOff x="10609200" y="3770640"/>
            <a:chExt cx="744480" cy="798840"/>
          </a:xfrm>
        </p:grpSpPr>
        <p:sp>
          <p:nvSpPr>
            <p:cNvPr id="326" name="CustomShape 54"/>
            <p:cNvSpPr/>
            <p:nvPr/>
          </p:nvSpPr>
          <p:spPr>
            <a:xfrm>
              <a:off x="10818000" y="3972240"/>
              <a:ext cx="326880" cy="39636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327" name="Gráfico 95" descr="Bombilla y engranaje"/>
            <p:cNvPicPr/>
            <p:nvPr/>
          </p:nvPicPr>
          <p:blipFill>
            <a:blip r:embed="rId3"/>
            <a:stretch/>
          </p:blipFill>
          <p:spPr>
            <a:xfrm>
              <a:off x="10609200" y="3770640"/>
              <a:ext cx="744480" cy="7988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28" name="CustomShape 55"/>
          <p:cNvSpPr/>
          <p:nvPr/>
        </p:nvSpPr>
        <p:spPr>
          <a:xfrm flipH="1">
            <a:off x="9125280" y="3298320"/>
            <a:ext cx="387720" cy="453240"/>
          </a:xfrm>
          <a:prstGeom prst="lightningBolt">
            <a:avLst/>
          </a:pr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9" name="CustomShape 56"/>
          <p:cNvSpPr/>
          <p:nvPr/>
        </p:nvSpPr>
        <p:spPr>
          <a:xfrm>
            <a:off x="7772400" y="5244840"/>
            <a:ext cx="387720" cy="453240"/>
          </a:xfrm>
          <a:prstGeom prst="lightningBolt">
            <a:avLst/>
          </a:pr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0" name="CustomShape 57"/>
          <p:cNvSpPr/>
          <p:nvPr/>
        </p:nvSpPr>
        <p:spPr>
          <a:xfrm rot="18376800">
            <a:off x="5514120" y="3525120"/>
            <a:ext cx="927720" cy="17964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1" name="CustomShape 58"/>
          <p:cNvSpPr/>
          <p:nvPr/>
        </p:nvSpPr>
        <p:spPr>
          <a:xfrm>
            <a:off x="5721840" y="4269600"/>
            <a:ext cx="678600" cy="18324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2" name="CustomShape 59"/>
          <p:cNvSpPr/>
          <p:nvPr/>
        </p:nvSpPr>
        <p:spPr>
          <a:xfrm rot="2563800">
            <a:off x="5596200" y="5054400"/>
            <a:ext cx="927720" cy="13356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3" name="CustomShape 60"/>
          <p:cNvSpPr/>
          <p:nvPr/>
        </p:nvSpPr>
        <p:spPr>
          <a:xfrm>
            <a:off x="360000" y="1396440"/>
            <a:ext cx="5305680" cy="191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A specific condition can be used to generate simulated KOs (or overexpression) and studying their functional consequences on the cell / phenotype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334" name="CustomShape 61"/>
          <p:cNvSpPr/>
          <p:nvPr/>
        </p:nvSpPr>
        <p:spPr>
          <a:xfrm>
            <a:off x="415800" y="5291640"/>
            <a:ext cx="514908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Simulated KOs are obtained from the original condition, changing the expression of one or several genes 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Model prediction with experimental validation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6" name="Picture 2" descr=""/>
          <p:cNvPicPr/>
          <p:nvPr/>
        </p:nvPicPr>
        <p:blipFill>
          <a:blip r:embed="rId1"/>
          <a:stretch/>
        </p:blipFill>
        <p:spPr>
          <a:xfrm>
            <a:off x="100440" y="1831320"/>
            <a:ext cx="6532560" cy="3876480"/>
          </a:xfrm>
          <a:prstGeom prst="rect">
            <a:avLst/>
          </a:prstGeom>
          <a:ln>
            <a:noFill/>
          </a:ln>
        </p:spPr>
      </p:pic>
      <p:pic>
        <p:nvPicPr>
          <p:cNvPr id="337" name="Picture 2" descr="C:\Users\jdopazo\Documents\Manuscritos\00 Enviados\_2015 Cankut Cancer metabolism\Figure4-n.png"/>
          <p:cNvPicPr/>
          <p:nvPr/>
        </p:nvPicPr>
        <p:blipFill>
          <a:blip r:embed="rId2"/>
          <a:stretch/>
        </p:blipFill>
        <p:spPr>
          <a:xfrm>
            <a:off x="6377040" y="3429000"/>
            <a:ext cx="5594400" cy="3031200"/>
          </a:xfrm>
          <a:prstGeom prst="rect">
            <a:avLst/>
          </a:prstGeom>
          <a:ln>
            <a:noFill/>
          </a:ln>
        </p:spPr>
      </p:pic>
      <p:sp>
        <p:nvSpPr>
          <p:cNvPr id="338" name="CustomShape 2"/>
          <p:cNvSpPr/>
          <p:nvPr/>
        </p:nvSpPr>
        <p:spPr>
          <a:xfrm>
            <a:off x="6492960" y="1690560"/>
            <a:ext cx="5478480" cy="191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Pyrimidine degradation pathway was predicted to be an onco-module in gastric cancer cell lines. Predicted genes that switch the pathway off are 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DPYD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, 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DPYS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 (confirmed in Achilles) and 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UPB1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339" name="CustomShape 3"/>
          <p:cNvSpPr/>
          <p:nvPr/>
        </p:nvSpPr>
        <p:spPr>
          <a:xfrm>
            <a:off x="457200" y="5500080"/>
            <a:ext cx="563832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The prediction was validated in vitro, confirming the accuracy of the model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extShape 1"/>
          <p:cNvSpPr txBox="1"/>
          <p:nvPr/>
        </p:nvSpPr>
        <p:spPr>
          <a:xfrm>
            <a:off x="510840" y="20520"/>
            <a:ext cx="1117008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Taking advantage of the COVID-19 disease map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1" name="Imagen 3" descr=""/>
          <p:cNvPicPr/>
          <p:nvPr/>
        </p:nvPicPr>
        <p:blipFill>
          <a:blip r:embed="rId1"/>
          <a:stretch/>
        </p:blipFill>
        <p:spPr>
          <a:xfrm>
            <a:off x="358560" y="1118160"/>
            <a:ext cx="3922200" cy="39686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342" name="CustomShape 2"/>
          <p:cNvSpPr/>
          <p:nvPr/>
        </p:nvSpPr>
        <p:spPr>
          <a:xfrm>
            <a:off x="4641120" y="1118160"/>
            <a:ext cx="688500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The C19DMap is a constantly evolving resource, refined and updated by ongoing biocuration, sharing and analysis efforts. Currently, it is a collection of 42 diagrams containing 1,836 interactions between 5,499 elements, supported by 617 publications and preprints.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343" name="CustomShape 3"/>
          <p:cNvSpPr/>
          <p:nvPr/>
        </p:nvSpPr>
        <p:spPr>
          <a:xfrm>
            <a:off x="510840" y="5796360"/>
            <a:ext cx="475920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Is a collaborative effort involving over 230 biocurators, domain experts, modelers and data analysts from 120 institutions in 30 countries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344" name="Imagen 6" descr=""/>
          <p:cNvPicPr/>
          <p:nvPr/>
        </p:nvPicPr>
        <p:blipFill>
          <a:blip r:embed="rId2"/>
          <a:stretch/>
        </p:blipFill>
        <p:spPr>
          <a:xfrm>
            <a:off x="1761840" y="3210120"/>
            <a:ext cx="3277800" cy="238248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345" name="Imagen 7" descr=""/>
          <p:cNvPicPr/>
          <p:nvPr/>
        </p:nvPicPr>
        <p:blipFill>
          <a:blip r:embed="rId3"/>
          <a:stretch/>
        </p:blipFill>
        <p:spPr>
          <a:xfrm>
            <a:off x="5569920" y="2675160"/>
            <a:ext cx="6326640" cy="35690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22452</TotalTime>
  <Application>LibreOffice/6.4.7.2$Linux_X86_64 LibreOffice_project/40$Build-2</Application>
  <Words>1572</Words>
  <Paragraphs>273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2022-08-25T09:12:13Z</dcterms:created>
  <dc:creator>DOPAZO BLAZQUEZ ,JOAQUIN</dc:creator>
  <dc:description/>
  <dc:language>es-ES</dc:language>
  <cp:lastModifiedBy>Francisco Alvarado-Gómez</cp:lastModifiedBy>
  <dcterms:modified xsi:type="dcterms:W3CDTF">2023-06-17T10:30:13Z</dcterms:modified>
  <cp:revision>109</cp:revision>
  <dc:subject/>
  <dc:title>Presentación de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6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2</vt:i4>
  </property>
  <property fmtid="{D5CDD505-2E9C-101B-9397-08002B2CF9AE}" pid="8" name="PresentationFormat">
    <vt:lpwstr>Panorámica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27</vt:i4>
  </property>
</Properties>
</file>