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3" r:id="rId5"/>
    <p:sldId id="264" r:id="rId6"/>
    <p:sldId id="266" r:id="rId7"/>
    <p:sldId id="268" r:id="rId8"/>
    <p:sldId id="269" r:id="rId9"/>
    <p:sldId id="286" r:id="rId10"/>
    <p:sldId id="271" r:id="rId11"/>
    <p:sldId id="270" r:id="rId12"/>
    <p:sldId id="272" r:id="rId13"/>
    <p:sldId id="273" r:id="rId14"/>
    <p:sldId id="275" r:id="rId15"/>
    <p:sldId id="290" r:id="rId16"/>
    <p:sldId id="291" r:id="rId17"/>
    <p:sldId id="288" r:id="rId18"/>
    <p:sldId id="276" r:id="rId19"/>
    <p:sldId id="289" r:id="rId20"/>
    <p:sldId id="277" r:id="rId21"/>
    <p:sldId id="287" r:id="rId22"/>
    <p:sldId id="278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86463"/>
  </p:normalViewPr>
  <p:slideViewPr>
    <p:cSldViewPr snapToGrid="0" snapToObjects="1">
      <p:cViewPr varScale="1">
        <p:scale>
          <a:sx n="197" d="100"/>
          <a:sy n="197" d="100"/>
        </p:scale>
        <p:origin x="23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A21CB-E6F2-E443-BBC5-97F11CB35645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35B98-55DA-C749-9AF1-9B1CFBE3D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7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35B98-55DA-C749-9AF1-9B1CFBE3D9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7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CFB2B-2F20-3E4B-B6CA-8F43D8E8A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47DC9-C92E-3345-8189-AF2693709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C199-21DB-0C45-BDF4-ACD3ACB0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A0E43-11E5-8840-8E9A-31A4D7B6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28345-85C1-A040-A843-7A8E9681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433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1502-C86F-5843-A615-4AE378E9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28018-8993-C945-9F94-18C258831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C247E-E69E-1E43-B38F-FE252DF8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33F3-9841-8642-BA66-7F71E4A9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D5155-35A5-8D45-BCD8-30F53441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42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890F1-D92C-DA48-B180-B202DF31A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174FB-FA8C-0543-9DAF-3F7BDFF11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8FA38-6DFC-384A-948F-812E05096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7353E-948C-8140-A7A8-426E645C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F1B0D-316C-354D-BD87-13A148DD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79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74A7-26F9-B84C-B436-BBBE2715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BABB-2030-1748-B137-369185FC4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83CD3-5C73-2C40-9F57-B670862B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99D45-8D40-574C-81E5-1A7B0892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3E9D2-D5F2-584D-A8FA-C5C45703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419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6DE1-432C-3E47-AC72-29E2529A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F659C-B988-1F4D-94C7-2CF0144CD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91ED-8BDE-7A4F-AC93-7E0FB778C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1E461-C079-E845-ADAC-92D1182F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3D542-FDF5-064D-9D36-093B0135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26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EB9A-A4ED-B540-8975-0C89D8D9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6FA94-D38E-AA4C-9463-383D8A67D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5B696-0A77-5146-96F4-DAD2DCDB1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504D3-B30A-7245-B510-CE6097462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98CBD-A19F-2E49-AD2D-98FEAE121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69B38-9547-144A-B7AB-A32C2E89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97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B44ED-1646-724E-8177-699D9EFA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A016F-36A4-5848-8252-8FD2D15A5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51D86-3B0D-5741-8FF9-8E17F3090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77E4-55C6-6B4C-9491-E27AE85DD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FB0-2B6F-FA4F-81F0-5F39BE23E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B921F-663B-E549-9CCF-2E3321D9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9B9345-C9BD-284C-9621-06CC0CF3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A974AF-44B7-044D-96EC-489E7B33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002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0BF2-673B-A741-AB30-6147FA7C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EB208-CEEE-4F42-B6D4-14D05C1C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2A26A-5E33-1D4D-A0AC-CCE12B1E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59BB-8D58-E74A-97F2-EC3CF0FD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73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7AEF2-0780-D24F-93F4-D96564E2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8A6DD-20CD-9140-8F55-49AD00E2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838-EA04-FF4E-B6E5-44AAEC06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79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5496-542C-D54B-9E0C-347E19C8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D664-D30A-0D4A-B04D-C129D993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4BBCD-AC2E-6148-9563-59F4A568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E5DEE-59F6-354F-8F72-2E788696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2296B-3EA4-D143-8456-3C63857F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C5277-A08E-554C-8F29-3A3013E9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613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DA2D-6C4D-DA4E-A0F1-9E09F232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3293EE-D043-9345-9B9D-8F85D9826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2E9F7-E243-6048-B914-677AEEBC9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F23A8-ED17-E141-B946-848BFF54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9145D-A998-A54B-991B-3EABE25C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BE393-405E-F542-BB90-4E296AA5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328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E8BBB-55D0-EB40-A0A2-687BDDED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0DB0B-1942-C544-940A-E5D6DF691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30E16-84D2-C146-9E4A-4C97DCF2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80FD-D16E-3C4A-B8D7-E627ABD3BC03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DAD6-40D8-7949-BDFA-87D4F22CC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5BE41-03F2-5341-9B4A-06A6B0D99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ED1A4-5BB0-004C-8B40-23A135442B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790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03DE-9ED9-614F-BB3D-E47B7336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2283"/>
            <a:ext cx="982675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s-ES" b="1" dirty="0">
                <a:latin typeface="+mn-lt"/>
              </a:rPr>
              <a:t>Análisis </a:t>
            </a:r>
            <a:r>
              <a:rPr lang="es-ES" b="1" dirty="0" err="1">
                <a:latin typeface="+mn-lt"/>
              </a:rPr>
              <a:t>Multi-ómicos</a:t>
            </a:r>
            <a:r>
              <a:rPr lang="es-ES" b="1" dirty="0">
                <a:latin typeface="+mn-lt"/>
              </a:rPr>
              <a:t> en Enfermedades Autoinmunes Sistémicas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BB366-FE78-DF44-AF07-CF8E78553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Marta E. </a:t>
            </a:r>
            <a:r>
              <a:rPr lang="en-US" b="1" dirty="0" err="1">
                <a:cs typeface="Arial" panose="020B0604020202020204" pitchFamily="34" charset="0"/>
              </a:rPr>
              <a:t>Alarcón-Riquelme</a:t>
            </a:r>
            <a:endParaRPr lang="en-US" b="1" dirty="0">
              <a:cs typeface="Arial" panose="020B0604020202020204" pitchFamily="34" charset="0"/>
            </a:endParaRPr>
          </a:p>
          <a:p>
            <a:r>
              <a:rPr lang="en-US" b="1" dirty="0" err="1">
                <a:cs typeface="Arial" panose="020B0604020202020204" pitchFamily="34" charset="0"/>
              </a:rPr>
              <a:t>GENyO</a:t>
            </a:r>
            <a:endParaRPr lang="en-US" b="1" dirty="0">
              <a:cs typeface="Arial" panose="020B0604020202020204" pitchFamily="34" charset="0"/>
            </a:endParaRPr>
          </a:p>
          <a:p>
            <a:endParaRPr lang="en-US" b="1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</a:rPr>
              <a:t>XI </a:t>
            </a:r>
            <a:r>
              <a:rPr lang="en-US" b="1" dirty="0" err="1">
                <a:cs typeface="Arial" panose="020B0604020202020204" pitchFamily="34" charset="0"/>
              </a:rPr>
              <a:t>Seminario</a:t>
            </a:r>
            <a:r>
              <a:rPr lang="en-US" b="1" dirty="0">
                <a:cs typeface="Arial" panose="020B0604020202020204" pitchFamily="34" charset="0"/>
              </a:rPr>
              <a:t> de la AADEA</a:t>
            </a:r>
          </a:p>
          <a:p>
            <a:r>
              <a:rPr lang="en-US" b="1" dirty="0">
                <a:cs typeface="Arial" panose="020B0604020202020204" pitchFamily="34" charset="0"/>
              </a:rPr>
              <a:t>Córdoba</a:t>
            </a:r>
          </a:p>
          <a:p>
            <a:r>
              <a:rPr lang="en-US" b="1" dirty="0" err="1">
                <a:cs typeface="Arial" panose="020B0604020202020204" pitchFamily="34" charset="0"/>
              </a:rPr>
              <a:t>Junio</a:t>
            </a:r>
            <a:r>
              <a:rPr lang="en-US" b="1" dirty="0">
                <a:cs typeface="Arial" panose="020B0604020202020204" pitchFamily="34" charset="0"/>
              </a:rPr>
              <a:t> 17, 2023</a:t>
            </a:r>
          </a:p>
        </p:txBody>
      </p:sp>
    </p:spTree>
    <p:extLst>
      <p:ext uri="{BB962C8B-B14F-4D97-AF65-F5344CB8AC3E}">
        <p14:creationId xmlns:p14="http://schemas.microsoft.com/office/powerpoint/2010/main" val="427780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0"/>
            <a:ext cx="11814048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¿Podemos utilizar los patrones moleculares para predecir posible actividad o remisión prolongada?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4F3A0-7688-994D-9EFF-B82459C91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444"/>
          <a:stretch/>
        </p:blipFill>
        <p:spPr>
          <a:xfrm>
            <a:off x="2048679" y="1183808"/>
            <a:ext cx="8179986" cy="565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2E73E-0D7A-7D40-961B-F2DA81F0F949}"/>
              </a:ext>
            </a:extLst>
          </p:cNvPr>
          <p:cNvSpPr txBox="1"/>
          <p:nvPr/>
        </p:nvSpPr>
        <p:spPr>
          <a:xfrm>
            <a:off x="8814816" y="5403093"/>
            <a:ext cx="3377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Toro, et al Brief Bioinformatics, 2022 Sep 20;23(5):bbac332. </a:t>
            </a:r>
            <a:r>
              <a:rPr lang="en-US" b="1" i="1" dirty="0" err="1"/>
              <a:t>doi</a:t>
            </a:r>
            <a:r>
              <a:rPr lang="en-US" b="1" i="1" dirty="0"/>
              <a:t>: 10.1093/bib/bbac332</a:t>
            </a:r>
            <a:r>
              <a:rPr lang="es-ES" b="1" i="1" dirty="0"/>
              <a:t>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199804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8ECCC3-C029-5346-A99D-D4B52620A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" t="1786" r="1629" b="65067"/>
          <a:stretch/>
        </p:blipFill>
        <p:spPr>
          <a:xfrm>
            <a:off x="2266" y="1888866"/>
            <a:ext cx="9437824" cy="21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128703-AE23-834D-BB40-0219C079123A}"/>
              </a:ext>
            </a:extLst>
          </p:cNvPr>
          <p:cNvSpPr txBox="1"/>
          <p:nvPr/>
        </p:nvSpPr>
        <p:spPr>
          <a:xfrm>
            <a:off x="9440090" y="2222489"/>
            <a:ext cx="2751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Tiempo que continúa la desregulación de los módulos tras entrar en remisión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87D55-8F58-DC4E-A789-BA347334B1EF}"/>
              </a:ext>
            </a:extLst>
          </p:cNvPr>
          <p:cNvSpPr txBox="1"/>
          <p:nvPr/>
        </p:nvSpPr>
        <p:spPr>
          <a:xfrm>
            <a:off x="5937106" y="6284842"/>
            <a:ext cx="5721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Toro, et al Brief Bioinformatics, 2022 Sep 20;23(5):bbac332. </a:t>
            </a:r>
            <a:r>
              <a:rPr lang="en-US" sz="1200" b="1" i="1" dirty="0" err="1"/>
              <a:t>doi</a:t>
            </a:r>
            <a:r>
              <a:rPr lang="en-US" sz="1200" b="1" i="1" dirty="0"/>
              <a:t>: 10.1093/bib/bbac332</a:t>
            </a:r>
            <a:r>
              <a:rPr lang="es-ES" sz="1200" b="1" i="1" dirty="0"/>
              <a:t> </a:t>
            </a:r>
            <a:endParaRPr lang="en-US" sz="1200" b="1" i="1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7CBB39D-1BE5-F84B-93BA-F3EF4F1CC96C}"/>
              </a:ext>
            </a:extLst>
          </p:cNvPr>
          <p:cNvSpPr/>
          <p:nvPr/>
        </p:nvSpPr>
        <p:spPr>
          <a:xfrm>
            <a:off x="6650181" y="8420071"/>
            <a:ext cx="237507" cy="1615044"/>
          </a:xfrm>
          <a:prstGeom prst="up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E1503-823F-BA46-B279-DC240603F72A}"/>
              </a:ext>
            </a:extLst>
          </p:cNvPr>
          <p:cNvSpPr txBox="1"/>
          <p:nvPr/>
        </p:nvSpPr>
        <p:spPr>
          <a:xfrm>
            <a:off x="3898271" y="10189494"/>
            <a:ext cx="5503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chemeClr val="tx1">
                    <a:lumMod val="50000"/>
                  </a:schemeClr>
                </a:solidFill>
              </a:rPr>
              <a:t>La del interferón tarda en desaparecer o no desaparece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7F72F2F0-B1D5-824B-850C-BF7B33964948}"/>
              </a:ext>
            </a:extLst>
          </p:cNvPr>
          <p:cNvSpPr/>
          <p:nvPr/>
        </p:nvSpPr>
        <p:spPr>
          <a:xfrm>
            <a:off x="6802581" y="8572471"/>
            <a:ext cx="237507" cy="1615044"/>
          </a:xfrm>
          <a:prstGeom prst="up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FF3F2E-CB0F-C547-B4BF-1650514D910B}"/>
              </a:ext>
            </a:extLst>
          </p:cNvPr>
          <p:cNvSpPr txBox="1"/>
          <p:nvPr/>
        </p:nvSpPr>
        <p:spPr>
          <a:xfrm>
            <a:off x="4050671" y="10341894"/>
            <a:ext cx="5503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chemeClr val="tx1">
                    <a:lumMod val="50000"/>
                  </a:schemeClr>
                </a:solidFill>
              </a:rPr>
              <a:t>La del interferón tarda en desaparecer o no desaparece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389FCCEE-3439-3941-8F4E-3776E0362099}"/>
              </a:ext>
            </a:extLst>
          </p:cNvPr>
          <p:cNvSpPr/>
          <p:nvPr/>
        </p:nvSpPr>
        <p:spPr>
          <a:xfrm>
            <a:off x="6954981" y="8724871"/>
            <a:ext cx="237507" cy="1615044"/>
          </a:xfrm>
          <a:prstGeom prst="up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F9BD1-169E-8D48-A063-C273295E7693}"/>
              </a:ext>
            </a:extLst>
          </p:cNvPr>
          <p:cNvSpPr txBox="1"/>
          <p:nvPr/>
        </p:nvSpPr>
        <p:spPr>
          <a:xfrm>
            <a:off x="4203071" y="10494294"/>
            <a:ext cx="5503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chemeClr val="tx1">
                    <a:lumMod val="50000"/>
                  </a:schemeClr>
                </a:solidFill>
              </a:rPr>
              <a:t>La del interferón tarda en desaparecer o no desaparece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0F10E7-FF47-F943-8A47-5887A4139E5E}"/>
              </a:ext>
            </a:extLst>
          </p:cNvPr>
          <p:cNvSpPr/>
          <p:nvPr/>
        </p:nvSpPr>
        <p:spPr>
          <a:xfrm>
            <a:off x="1982697" y="4478873"/>
            <a:ext cx="2303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La firma del interferón tarda en desaparecer o no desaparece</a:t>
            </a: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1B0A1A6D-92F5-2B4C-816B-1F1E495E9D00}"/>
              </a:ext>
            </a:extLst>
          </p:cNvPr>
          <p:cNvSpPr/>
          <p:nvPr/>
        </p:nvSpPr>
        <p:spPr>
          <a:xfrm>
            <a:off x="7107381" y="8877271"/>
            <a:ext cx="237507" cy="1615044"/>
          </a:xfrm>
          <a:prstGeom prst="up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FB32BB-5083-6740-822A-1F80FA0CE5A4}"/>
              </a:ext>
            </a:extLst>
          </p:cNvPr>
          <p:cNvCxnSpPr/>
          <p:nvPr/>
        </p:nvCxnSpPr>
        <p:spPr>
          <a:xfrm flipV="1">
            <a:off x="3197157" y="4065127"/>
            <a:ext cx="0" cy="3614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0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8ECCC3-C029-5346-A99D-D4B52620A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" t="34934" r="37679" b="19641"/>
          <a:stretch/>
        </p:blipFill>
        <p:spPr>
          <a:xfrm>
            <a:off x="1571575" y="1567542"/>
            <a:ext cx="6691295" cy="327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128703-AE23-834D-BB40-0219C079123A}"/>
              </a:ext>
            </a:extLst>
          </p:cNvPr>
          <p:cNvSpPr txBox="1"/>
          <p:nvPr/>
        </p:nvSpPr>
        <p:spPr>
          <a:xfrm>
            <a:off x="8536995" y="1960590"/>
            <a:ext cx="337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Tiempo en que tarda en aparecer la desregulación antes de un brote de actividad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E81DF-15EA-C14E-8EDB-C547949FE6D0}"/>
              </a:ext>
            </a:extLst>
          </p:cNvPr>
          <p:cNvSpPr txBox="1"/>
          <p:nvPr/>
        </p:nvSpPr>
        <p:spPr>
          <a:xfrm>
            <a:off x="5937106" y="6284842"/>
            <a:ext cx="5721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Toro, et al Brief Bioinformatics, 2022 Sep 20;23(5):bbac332. </a:t>
            </a:r>
            <a:r>
              <a:rPr lang="en-US" sz="1200" b="1" i="1" dirty="0" err="1"/>
              <a:t>doi</a:t>
            </a:r>
            <a:r>
              <a:rPr lang="en-US" sz="1200" b="1" i="1" dirty="0"/>
              <a:t>: 10.1093/bib/bbac332</a:t>
            </a:r>
            <a:r>
              <a:rPr lang="es-ES" sz="1200" b="1" i="1" dirty="0"/>
              <a:t> 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28922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8ECCC3-C029-5346-A99D-D4B52620A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53" t="35545" r="8907" b="3749"/>
          <a:stretch/>
        </p:blipFill>
        <p:spPr>
          <a:xfrm>
            <a:off x="1311074" y="1389778"/>
            <a:ext cx="3482041" cy="50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C27898-DAA6-2A4B-A901-961E4E935D87}"/>
              </a:ext>
            </a:extLst>
          </p:cNvPr>
          <p:cNvSpPr txBox="1"/>
          <p:nvPr/>
        </p:nvSpPr>
        <p:spPr>
          <a:xfrm>
            <a:off x="6470818" y="6485831"/>
            <a:ext cx="5721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Toro, et al Brief Bioinformatics, 2022 Sep 20;23(5):bbac332. </a:t>
            </a:r>
            <a:r>
              <a:rPr lang="en-US" sz="1200" b="1" i="1" dirty="0" err="1"/>
              <a:t>doi</a:t>
            </a:r>
            <a:r>
              <a:rPr lang="en-US" sz="1200" b="1" i="1" dirty="0"/>
              <a:t>: 10.1093/bib/bbac332</a:t>
            </a:r>
            <a:r>
              <a:rPr lang="es-ES" sz="1200" b="1" i="1" dirty="0"/>
              <a:t> </a:t>
            </a:r>
            <a:endParaRPr lang="en-US" sz="1200" b="1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1F62FA-19A3-174D-B308-0C945E7F7751}"/>
              </a:ext>
            </a:extLst>
          </p:cNvPr>
          <p:cNvSpPr/>
          <p:nvPr/>
        </p:nvSpPr>
        <p:spPr>
          <a:xfrm>
            <a:off x="5492886" y="25976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Si al haber una bajada de la actividad esta no es seguida de una caída de los neutrófilos, es probable que la paciente tenga un brote nuevo en unos 3 meses</a:t>
            </a:r>
          </a:p>
        </p:txBody>
      </p:sp>
    </p:spTree>
    <p:extLst>
      <p:ext uri="{BB962C8B-B14F-4D97-AF65-F5344CB8AC3E}">
        <p14:creationId xmlns:p14="http://schemas.microsoft.com/office/powerpoint/2010/main" val="2532494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463"/>
            <a:ext cx="10515600" cy="113986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 err="1"/>
              <a:t>My</a:t>
            </a:r>
            <a:r>
              <a:rPr lang="es-ES" sz="3600" b="1" dirty="0"/>
              <a:t> PROSLE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Chalkboard" panose="03050602040202020205" pitchFamily="66" charset="77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BA552-882A-5B42-B989-F272FB5E2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0" y="1439706"/>
            <a:ext cx="11988000" cy="5249188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EA279-8EAC-084E-94D2-34C54758F388}"/>
              </a:ext>
            </a:extLst>
          </p:cNvPr>
          <p:cNvSpPr txBox="1"/>
          <p:nvPr/>
        </p:nvSpPr>
        <p:spPr>
          <a:xfrm>
            <a:off x="101880" y="6411895"/>
            <a:ext cx="5721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Toro, et al Brief Bioinformatics, 2022 Sep 20;23(5):bbac332. </a:t>
            </a:r>
            <a:r>
              <a:rPr lang="en-US" sz="1200" b="1" i="1" dirty="0" err="1"/>
              <a:t>doi</a:t>
            </a:r>
            <a:r>
              <a:rPr lang="en-US" sz="1200" b="1" i="1" dirty="0"/>
              <a:t>: 10.1093/bib/bbac332</a:t>
            </a:r>
            <a:r>
              <a:rPr lang="es-ES" sz="1200" b="1" i="1" dirty="0"/>
              <a:t> 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90523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836013-205A-6744-B5B6-3A254762D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733" y="844750"/>
            <a:ext cx="4284000" cy="5140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C89DBF-6F04-5C43-BBAD-6C760C851DF5}"/>
              </a:ext>
            </a:extLst>
          </p:cNvPr>
          <p:cNvSpPr/>
          <p:nvPr/>
        </p:nvSpPr>
        <p:spPr>
          <a:xfrm>
            <a:off x="8359302" y="2890160"/>
            <a:ext cx="29312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¿Cómo son los patrones moleculares a nivel de célula única y qué características tienen las células que los componen?</a:t>
            </a:r>
          </a:p>
        </p:txBody>
      </p:sp>
    </p:spTree>
    <p:extLst>
      <p:ext uri="{BB962C8B-B14F-4D97-AF65-F5344CB8AC3E}">
        <p14:creationId xmlns:p14="http://schemas.microsoft.com/office/powerpoint/2010/main" val="4049207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¿Cómo son los patrones moleculares de pacientes que no responden a tratamiento?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99147-CDEF-7245-886E-232FA596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28" y="1798228"/>
            <a:ext cx="5040000" cy="4916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A2B6A-17DA-F24F-8B95-A85882960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800" y="1802049"/>
            <a:ext cx="5004000" cy="49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8A021-65A9-9140-A81D-EE2F3B283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13474" r="9013" b="14235"/>
          <a:stretch/>
        </p:blipFill>
        <p:spPr>
          <a:xfrm>
            <a:off x="4367050" y="1965148"/>
            <a:ext cx="7276803" cy="471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2BC4F7-9CB3-814F-A5B3-85743413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365125"/>
            <a:ext cx="11321592" cy="1325563"/>
          </a:xfrm>
        </p:spPr>
        <p:txBody>
          <a:bodyPr>
            <a:normAutofit/>
          </a:bodyPr>
          <a:lstStyle/>
          <a:p>
            <a:r>
              <a:rPr lang="es-ES" b="1" dirty="0"/>
              <a:t>¿Es posible predecir respuesta/no respuesta a tratamiento utilizando patrones moleculares?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halkboard SE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8584E-9AE0-5C4F-B8CE-21EDFD88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73" y="2231010"/>
            <a:ext cx="2070100" cy="198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D35C71-F24C-9B4E-9854-FE2295807750}"/>
              </a:ext>
            </a:extLst>
          </p:cNvPr>
          <p:cNvSpPr txBox="1"/>
          <p:nvPr/>
        </p:nvSpPr>
        <p:spPr>
          <a:xfrm>
            <a:off x="120810" y="4519096"/>
            <a:ext cx="42702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-Lupus eritematoso sistémico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-artritis reumatoide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-asma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-Enfermedad pulmonar obstructiva crónica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-esclerosis múltiple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-Enfermedad de Crohn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-Colitis ulcerosa</a:t>
            </a:r>
          </a:p>
        </p:txBody>
      </p:sp>
    </p:spTree>
    <p:extLst>
      <p:ext uri="{BB962C8B-B14F-4D97-AF65-F5344CB8AC3E}">
        <p14:creationId xmlns:p14="http://schemas.microsoft.com/office/powerpoint/2010/main" val="2387070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/>
              <a:t>Objetivos de 3TR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CB8F6-8CE2-EC4D-BA21-4B938CA06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Identificar los patrones moleculares de respuesta y no respuesta a tratamientos de uso rutinario o a biológicos específicos (asma, Crohn)</a:t>
            </a:r>
          </a:p>
          <a:p>
            <a:endParaRPr lang="es-ES_tradnl" dirty="0"/>
          </a:p>
          <a:p>
            <a:r>
              <a:rPr lang="es-ES_tradnl" dirty="0"/>
              <a:t>Comprender los mecanismos de no respuesta a los tratamientos</a:t>
            </a:r>
          </a:p>
          <a:p>
            <a:endParaRPr lang="es-ES_tradnl" dirty="0"/>
          </a:p>
          <a:p>
            <a:r>
              <a:rPr lang="es-ES_tradnl" dirty="0"/>
              <a:t>Identificar, de ser posible, marcadores proteicos que se puedan detector con facilidad y que sigan a los patrones moleculares</a:t>
            </a:r>
          </a:p>
          <a:p>
            <a:endParaRPr lang="es-ES_tradnl" dirty="0"/>
          </a:p>
          <a:p>
            <a:r>
              <a:rPr lang="es-ES_tradnl" dirty="0"/>
              <a:t>Transferir la aplicación de los patrones moleculares/celulares/ proteicos a la clínica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63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BB4E820-2047-47C2-AAC6-4483561CA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59797"/>
            <a:ext cx="2126674" cy="256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8D4F47-1068-4373-BA6A-6EE71DDA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46ED-5099-4E62-8C99-1DF84C604B36}" type="slidenum">
              <a:rPr lang="de-DE" smtClean="0"/>
              <a:t>19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EB007B-A8DA-44F2-8C84-56E570A9D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49" y="2063480"/>
            <a:ext cx="2229029" cy="1258494"/>
          </a:xfrm>
          <a:prstGeom prst="rect">
            <a:avLst/>
          </a:prstGeo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B26D07E-13C9-4109-A155-E7E660F22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731" y="2164747"/>
            <a:ext cx="7788634" cy="2166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2CEDC81-5E74-0D49-9B12-4DDA7F1E0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32" y="434732"/>
            <a:ext cx="1121065" cy="1056161"/>
          </a:xfrm>
          <a:prstGeom prst="rect">
            <a:avLst/>
          </a:prstGeom>
        </p:spPr>
      </p:pic>
      <p:sp>
        <p:nvSpPr>
          <p:cNvPr id="13" name="Rechteck: abgerundete Ecken 6">
            <a:extLst>
              <a:ext uri="{FF2B5EF4-FFF2-40B4-BE49-F238E27FC236}">
                <a16:creationId xmlns:a16="http://schemas.microsoft.com/office/drawing/2014/main" id="{82A73951-14FF-DF4C-B911-0F754E45D51E}"/>
              </a:ext>
            </a:extLst>
          </p:cNvPr>
          <p:cNvSpPr/>
          <p:nvPr/>
        </p:nvSpPr>
        <p:spPr>
          <a:xfrm>
            <a:off x="3431945" y="4647752"/>
            <a:ext cx="8292281" cy="1531244"/>
          </a:xfrm>
          <a:prstGeom prst="roundRect">
            <a:avLst/>
          </a:prstGeom>
          <a:solidFill>
            <a:srgbClr val="00AF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Our</a:t>
            </a:r>
            <a:r>
              <a:rPr lang="de-DE" sz="2000" b="1" dirty="0"/>
              <a:t> Mission</a:t>
            </a:r>
            <a:endParaRPr lang="de-DE" b="1" dirty="0"/>
          </a:p>
          <a:p>
            <a:pPr algn="ctr"/>
            <a:r>
              <a:rPr lang="en-US" b="1" dirty="0">
                <a:solidFill>
                  <a:srgbClr val="005168"/>
                </a:solidFill>
              </a:rPr>
              <a:t>3</a:t>
            </a:r>
            <a:r>
              <a:rPr lang="en-US" b="1" dirty="0">
                <a:solidFill>
                  <a:srgbClr val="C7017F"/>
                </a:solidFill>
              </a:rPr>
              <a:t>T</a:t>
            </a:r>
            <a:r>
              <a:rPr lang="en-US" b="1" dirty="0">
                <a:solidFill>
                  <a:srgbClr val="491F53"/>
                </a:solidFill>
              </a:rPr>
              <a:t>R</a:t>
            </a:r>
            <a:r>
              <a:rPr lang="en-US" dirty="0"/>
              <a:t> sets out to fundamentally increase our knowledge of the </a:t>
            </a:r>
            <a:r>
              <a:rPr lang="en-US" b="1" dirty="0"/>
              <a:t>molecular </a:t>
            </a:r>
            <a:r>
              <a:rPr lang="en-US" dirty="0"/>
              <a:t>pathways</a:t>
            </a:r>
            <a:r>
              <a:rPr lang="en-US" b="1" dirty="0"/>
              <a:t> </a:t>
            </a:r>
            <a:r>
              <a:rPr lang="en-US" dirty="0"/>
              <a:t>and mechanisms linked to </a:t>
            </a:r>
            <a:r>
              <a:rPr lang="en-US" b="1" dirty="0"/>
              <a:t>response and non-response </a:t>
            </a:r>
            <a:r>
              <a:rPr lang="en-US" dirty="0"/>
              <a:t>to therapy in seven different </a:t>
            </a:r>
            <a:r>
              <a:rPr lang="en-US" b="1" dirty="0"/>
              <a:t>immune-mediated, allergic and inflammatory diseases</a:t>
            </a:r>
            <a:r>
              <a:rPr lang="en-US" dirty="0"/>
              <a:t>.</a:t>
            </a:r>
            <a:endParaRPr lang="de-DE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B9DE5-FE72-544A-A156-1F264365CE67}"/>
              </a:ext>
            </a:extLst>
          </p:cNvPr>
          <p:cNvSpPr/>
          <p:nvPr/>
        </p:nvSpPr>
        <p:spPr>
          <a:xfrm>
            <a:off x="3887807" y="2232071"/>
            <a:ext cx="738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491F53"/>
                </a:solidFill>
              </a:rPr>
              <a:t>October 29-30, 2019: Kick-off meeting in Granada, Spain (~190 participants)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F65B1D-EFC1-E344-A05A-A57A8796E38E}"/>
              </a:ext>
            </a:extLst>
          </p:cNvPr>
          <p:cNvSpPr/>
          <p:nvPr/>
        </p:nvSpPr>
        <p:spPr>
          <a:xfrm>
            <a:off x="11085816" y="6356350"/>
            <a:ext cx="267984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4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1050-29BC-6341-92B4-87E0778D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Disclosures</a:t>
            </a:r>
            <a:endParaRPr lang="sv-SE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03F5-3438-174C-AEB1-28AB41217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sv-SE" dirty="0">
                <a:latin typeface="Chalkboard" panose="03050602040202020205" pitchFamily="66" charset="77"/>
                <a:ea typeface="ヒラギノ角ゴ Pro W3" panose="020B0300000000000000" pitchFamily="34" charset="-128"/>
                <a:cs typeface="Arial" panose="020B0604020202020204" pitchFamily="34" charset="0"/>
              </a:rPr>
              <a:t>I am NOT an employee of Pfizer</a:t>
            </a:r>
          </a:p>
          <a:p>
            <a:endParaRPr lang="en-US" altLang="sv-SE" dirty="0">
              <a:latin typeface="Chalkboard" panose="03050602040202020205" pitchFamily="66" charset="77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r>
              <a:rPr lang="en-US" altLang="sv-SE" dirty="0">
                <a:latin typeface="Chalkboard" panose="03050602040202020205" pitchFamily="66" charset="77"/>
                <a:ea typeface="ヒラギノ角ゴ Pro W3" panose="020B0300000000000000" pitchFamily="34" charset="-128"/>
                <a:cs typeface="Arial" panose="020B0604020202020204" pitchFamily="34" charset="0"/>
              </a:rPr>
              <a:t>The work presented was supported by the GA # 115565 of the IMI-JU with in-cash and in-kind support from Bayer, Eli Lilly, Sanofi, </a:t>
            </a:r>
            <a:r>
              <a:rPr lang="en-US" altLang="sv-SE" dirty="0" err="1">
                <a:latin typeface="Chalkboard" panose="03050602040202020205" pitchFamily="66" charset="77"/>
                <a:ea typeface="ヒラギノ角ゴ Pro W3" panose="020B0300000000000000" pitchFamily="34" charset="-128"/>
                <a:cs typeface="Arial" panose="020B0604020202020204" pitchFamily="34" charset="0"/>
              </a:rPr>
              <a:t>Servier</a:t>
            </a:r>
            <a:r>
              <a:rPr lang="en-US" altLang="sv-SE" dirty="0">
                <a:latin typeface="Chalkboard" panose="03050602040202020205" pitchFamily="66" charset="77"/>
                <a:ea typeface="ヒラギノ角ゴ Pro W3" panose="020B0300000000000000" pitchFamily="34" charset="-128"/>
                <a:cs typeface="Arial" panose="020B0604020202020204" pitchFamily="34" charset="0"/>
              </a:rPr>
              <a:t>, and UCB.</a:t>
            </a:r>
          </a:p>
          <a:p>
            <a:endParaRPr lang="en-US" altLang="sv-SE" dirty="0">
              <a:latin typeface="Chalkboard" panose="03050602040202020205" pitchFamily="66" charset="77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r>
              <a:rPr lang="en-US" altLang="sv-SE" dirty="0">
                <a:latin typeface="Chalkboard" panose="03050602040202020205" pitchFamily="66" charset="77"/>
                <a:ea typeface="ヒラギノ角ゴ Pro W3" panose="020B0300000000000000" pitchFamily="34" charset="-128"/>
                <a:cs typeface="Arial" panose="020B0604020202020204" pitchFamily="34" charset="0"/>
              </a:rPr>
              <a:t>3TR is supported by the GA # 831434 of IMI2 (IHI)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849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EE2183CC-A819-D642-ACB7-A931F3EF7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54223"/>
          <a:stretch/>
        </p:blipFill>
        <p:spPr bwMode="auto">
          <a:xfrm>
            <a:off x="1865376" y="2060448"/>
            <a:ext cx="8345640" cy="291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0B45D0-4223-7544-BDE6-5F71547133B4}"/>
              </a:ext>
            </a:extLst>
          </p:cNvPr>
          <p:cNvSpPr/>
          <p:nvPr/>
        </p:nvSpPr>
        <p:spPr>
          <a:xfrm>
            <a:off x="1743456" y="1975104"/>
            <a:ext cx="1036320" cy="536448"/>
          </a:xfrm>
          <a:prstGeom prst="rect">
            <a:avLst/>
          </a:prstGeom>
          <a:gradFill>
            <a:gsLst>
              <a:gs pos="82000">
                <a:schemeClr val="accent1">
                  <a:lumMod val="5000"/>
                  <a:lumOff val="9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8C83EF-6C9F-BA40-B7F6-174EB69A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halkboard" panose="03050602040202020205" pitchFamily="66" charset="77"/>
              </a:rPr>
              <a:t>Grupo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halkboard" panose="03050602040202020205" pitchFamily="66" charset="77"/>
              </a:rPr>
              <a:t>Alarcón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6058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8F7CE5-9264-2143-9FF5-10D8E1ACF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" t="7678" r="2266" b="3437"/>
          <a:stretch/>
        </p:blipFill>
        <p:spPr>
          <a:xfrm rot="20004111">
            <a:off x="563291" y="987010"/>
            <a:ext cx="5400000" cy="3792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3C521-17DC-EC4D-85CE-B76CBADE7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" t="-5006" r="19959" b="5006"/>
          <a:stretch/>
        </p:blipFill>
        <p:spPr>
          <a:xfrm rot="1758918">
            <a:off x="6576084" y="946119"/>
            <a:ext cx="5206709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71B4C-6630-4748-9CBF-3B3E74E1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40" y="3699000"/>
            <a:ext cx="5616000" cy="3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5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E8A9099-5D26-CE47-8132-03688261D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21" y="541591"/>
            <a:ext cx="9228637" cy="59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47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2F0F-66E6-5A4D-8B28-18746B11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  <a:cs typeface="Arial" panose="020B0604020202020204" pitchFamily="34" charset="0"/>
              </a:rPr>
              <a:t>Las que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considero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principales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preguntas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sobre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las 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E8819-9CBA-9947-B66F-2403207ED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s-ES_tradnl" u="sng" dirty="0">
                <a:cs typeface="Arial" panose="020B0604020202020204" pitchFamily="34" charset="0"/>
              </a:rPr>
              <a:t>Heterogeneidad</a:t>
            </a:r>
            <a:r>
              <a:rPr lang="es-ES_tradnl" dirty="0">
                <a:cs typeface="Arial" panose="020B0604020202020204" pitchFamily="34" charset="0"/>
              </a:rPr>
              <a:t>: Posiblemente la principal causa de no-respuesta at tratamiento en un 20-30% de los pacientes. Tal vez esté detrás de resultados de investigación controvertidos. </a:t>
            </a:r>
          </a:p>
          <a:p>
            <a:pPr algn="just">
              <a:lnSpc>
                <a:spcPct val="110000"/>
              </a:lnSpc>
            </a:pPr>
            <a:r>
              <a:rPr lang="es-ES_tradnl" u="sng" dirty="0">
                <a:cs typeface="Arial" panose="020B0604020202020204" pitchFamily="34" charset="0"/>
              </a:rPr>
              <a:t>Imprevisibilidad</a:t>
            </a:r>
            <a:r>
              <a:rPr lang="es-ES_tradnl" dirty="0">
                <a:cs typeface="Arial" panose="020B0604020202020204" pitchFamily="34" charset="0"/>
              </a:rPr>
              <a:t>: ¿Podemos predecir la aparición de brotes de enfermedad o el tiempo de duración de una remisión utilizando patrones moleculares o celulares?</a:t>
            </a:r>
          </a:p>
          <a:p>
            <a:pPr algn="just">
              <a:lnSpc>
                <a:spcPct val="110000"/>
              </a:lnSpc>
            </a:pPr>
            <a:r>
              <a:rPr lang="es-ES_tradnl" u="sng" dirty="0">
                <a:cs typeface="Arial" panose="020B0604020202020204" pitchFamily="34" charset="0"/>
              </a:rPr>
              <a:t>Dificultad para el diagnóstico temprano</a:t>
            </a:r>
            <a:r>
              <a:rPr lang="es-ES_tradnl" dirty="0">
                <a:cs typeface="Arial" panose="020B0604020202020204" pitchFamily="34" charset="0"/>
              </a:rPr>
              <a:t>: Pacientes en estadios tempranos de la enfermedad o pacientes sin cumplir criterios clínicos de clasificación (mal utilizados para diagnóstico), tienen ALGO, siendo los patrones moleculares confirmación de anormalidades a nivel molecular y/o celular. Abriendo las posibilidades de tratamiento temprano.</a:t>
            </a:r>
          </a:p>
        </p:txBody>
      </p:sp>
    </p:spTree>
    <p:extLst>
      <p:ext uri="{BB962C8B-B14F-4D97-AF65-F5344CB8AC3E}">
        <p14:creationId xmlns:p14="http://schemas.microsoft.com/office/powerpoint/2010/main" val="2399580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2F0F-66E6-5A4D-8B28-18746B11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" y="365125"/>
            <a:ext cx="11517549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Las </a:t>
            </a:r>
            <a:r>
              <a:rPr lang="es-ES" sz="3600" b="1" dirty="0" err="1"/>
              <a:t>ómicas</a:t>
            </a:r>
            <a:r>
              <a:rPr lang="es-ES" sz="3600" b="1" dirty="0"/>
              <a:t> de las Enfermedades Autoinmunes Sistémicas:</a:t>
            </a:r>
            <a:br>
              <a:rPr lang="es-ES" sz="3600" b="1" dirty="0"/>
            </a:br>
            <a:r>
              <a:rPr lang="es-ES" sz="3600" b="1" dirty="0"/>
              <a:t>el proyecto PRECISESADS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3" name="Picture 90">
            <a:extLst>
              <a:ext uri="{FF2B5EF4-FFF2-40B4-BE49-F238E27FC236}">
                <a16:creationId xmlns:a16="http://schemas.microsoft.com/office/drawing/2014/main" id="{DF58CAA5-A3A7-E442-BBCE-2327FD66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72" y="1690688"/>
            <a:ext cx="715292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F47AEA-9B4D-0841-9EE1-53CCC691EC0C}"/>
              </a:ext>
            </a:extLst>
          </p:cNvPr>
          <p:cNvSpPr txBox="1"/>
          <p:nvPr/>
        </p:nvSpPr>
        <p:spPr>
          <a:xfrm>
            <a:off x="185057" y="2804160"/>
            <a:ext cx="42092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SLE: systemic lupus erythematosus</a:t>
            </a:r>
          </a:p>
          <a:p>
            <a:r>
              <a:rPr lang="en-US" b="1" dirty="0"/>
              <a:t>RA: rheumatoid arthritis</a:t>
            </a:r>
          </a:p>
          <a:p>
            <a:r>
              <a:rPr lang="en-US" b="1" dirty="0" err="1"/>
              <a:t>SjS</a:t>
            </a:r>
            <a:r>
              <a:rPr lang="en-US" b="1" dirty="0"/>
              <a:t>: </a:t>
            </a:r>
            <a:r>
              <a:rPr lang="en-US" b="1" dirty="0" err="1"/>
              <a:t>Sjögren´s</a:t>
            </a:r>
            <a:r>
              <a:rPr lang="en-US" b="1" dirty="0"/>
              <a:t> syndrome</a:t>
            </a:r>
          </a:p>
          <a:p>
            <a:r>
              <a:rPr lang="en-US" b="1" dirty="0" err="1"/>
              <a:t>SSc</a:t>
            </a:r>
            <a:r>
              <a:rPr lang="en-US" b="1" dirty="0"/>
              <a:t>: systemic sclerosis (scleroderma)</a:t>
            </a:r>
          </a:p>
          <a:p>
            <a:r>
              <a:rPr lang="en-US" b="1" dirty="0"/>
              <a:t>PAPS: primary antiphospholipid syndrome</a:t>
            </a:r>
          </a:p>
          <a:p>
            <a:r>
              <a:rPr lang="en-US" b="1" dirty="0"/>
              <a:t>MCTD: mixed connective tissue disease</a:t>
            </a:r>
          </a:p>
          <a:p>
            <a:r>
              <a:rPr lang="en-US" b="1" dirty="0"/>
              <a:t>UCTD: undifferentiated connective tissue </a:t>
            </a:r>
          </a:p>
          <a:p>
            <a:r>
              <a:rPr lang="en-US" b="1" dirty="0"/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02682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365125"/>
            <a:ext cx="11253216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Identificación de 4 grupos moleculares utilizando datos de </a:t>
            </a:r>
            <a:r>
              <a:rPr lang="es-ES" sz="4000" b="1" dirty="0" err="1"/>
              <a:t>transcriptoma</a:t>
            </a:r>
            <a:r>
              <a:rPr lang="es-ES" sz="4000" b="1" dirty="0"/>
              <a:t> y </a:t>
            </a:r>
            <a:r>
              <a:rPr lang="es-ES" sz="4000" b="1" dirty="0" err="1"/>
              <a:t>metiloma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83AEC2B9-924B-E540-8C7F-C3118A511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81"/>
          <a:stretch/>
        </p:blipFill>
        <p:spPr bwMode="auto">
          <a:xfrm>
            <a:off x="684455" y="1849184"/>
            <a:ext cx="3094068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4DE65C-EB88-5342-BDA6-C4FC65C20939}"/>
              </a:ext>
            </a:extLst>
          </p:cNvPr>
          <p:cNvSpPr txBox="1"/>
          <p:nvPr/>
        </p:nvSpPr>
        <p:spPr>
          <a:xfrm>
            <a:off x="536448" y="5829939"/>
            <a:ext cx="27959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>
                <a:latin typeface="Chalkboard" panose="03050602040202020205" pitchFamily="66" charset="77"/>
              </a:rPr>
              <a:t>Barturen</a:t>
            </a:r>
            <a:r>
              <a:rPr lang="en-US" sz="1000" b="1" i="1" dirty="0">
                <a:latin typeface="Chalkboard" panose="03050602040202020205" pitchFamily="66" charset="77"/>
              </a:rPr>
              <a:t>, et al, Arthritis </a:t>
            </a:r>
            <a:r>
              <a:rPr lang="en-US" sz="1000" b="1" i="1" dirty="0" err="1">
                <a:latin typeface="Chalkboard" panose="03050602040202020205" pitchFamily="66" charset="77"/>
              </a:rPr>
              <a:t>Rheumatol</a:t>
            </a:r>
            <a:r>
              <a:rPr lang="en-US" sz="1000" b="1" i="1" dirty="0">
                <a:latin typeface="Chalkboard" panose="03050602040202020205" pitchFamily="66" charset="77"/>
              </a:rPr>
              <a:t>, 2021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2A2CDDF8-F033-564C-8736-40EAE7DDD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4" b="20073"/>
          <a:stretch/>
        </p:blipFill>
        <p:spPr bwMode="auto">
          <a:xfrm>
            <a:off x="4654481" y="1626283"/>
            <a:ext cx="6514314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2" descr="Figure4.tiff">
            <a:extLst>
              <a:ext uri="{FF2B5EF4-FFF2-40B4-BE49-F238E27FC236}">
                <a16:creationId xmlns:a16="http://schemas.microsoft.com/office/drawing/2014/main" id="{7884CE83-9038-AD4F-AE00-F82F03E46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7910" r="62553" b="3253"/>
          <a:stretch/>
        </p:blipFill>
        <p:spPr bwMode="auto">
          <a:xfrm rot="5400000">
            <a:off x="6510003" y="2841939"/>
            <a:ext cx="1927312" cy="59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1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/>
              <a:t>Los grupos moleculares tienen genética diferente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BEF65FDD-EDD3-5E40-AD52-A9AEEA1A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294" r="2021" b="1751"/>
          <a:stretch/>
        </p:blipFill>
        <p:spPr bwMode="auto">
          <a:xfrm>
            <a:off x="3852672" y="1780032"/>
            <a:ext cx="7815072" cy="497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4BFE1-126E-8B4C-85E1-09F5500AE753}"/>
              </a:ext>
            </a:extLst>
          </p:cNvPr>
          <p:cNvSpPr txBox="1"/>
          <p:nvPr/>
        </p:nvSpPr>
        <p:spPr>
          <a:xfrm>
            <a:off x="1088571" y="3161211"/>
            <a:ext cx="1629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A: Inflamatorio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B: Indefinido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C: Linfoide</a:t>
            </a:r>
          </a:p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D: Interferón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E95D1-1B41-2A42-B488-D4485E08F566}"/>
              </a:ext>
            </a:extLst>
          </p:cNvPr>
          <p:cNvSpPr txBox="1"/>
          <p:nvPr/>
        </p:nvSpPr>
        <p:spPr>
          <a:xfrm>
            <a:off x="463296" y="6285920"/>
            <a:ext cx="284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/>
              <a:t>Barturen</a:t>
            </a:r>
            <a:r>
              <a:rPr lang="en-US" sz="1200" b="1" i="1" dirty="0"/>
              <a:t>, et al, Arthritis </a:t>
            </a:r>
            <a:r>
              <a:rPr lang="en-US" sz="1200" b="1" i="1" dirty="0" err="1"/>
              <a:t>Rheumatol</a:t>
            </a:r>
            <a:r>
              <a:rPr lang="en-US" sz="1200" b="1" i="1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29271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/>
              <a:t>El grupo no definido es “normal” y se presenta en pacientes con menos actividad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5" name="Imagen 1" descr="Figure3.png">
            <a:extLst>
              <a:ext uri="{FF2B5EF4-FFF2-40B4-BE49-F238E27FC236}">
                <a16:creationId xmlns:a16="http://schemas.microsoft.com/office/drawing/2014/main" id="{A9FFCDC3-D1CF-6141-B5AE-CAD3943A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3"/>
          <a:stretch>
            <a:fillRect/>
          </a:stretch>
        </p:blipFill>
        <p:spPr bwMode="auto">
          <a:xfrm>
            <a:off x="1881051" y="1837818"/>
            <a:ext cx="9986020" cy="4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5EE324-FDED-C640-988C-DC0536CC016D}"/>
              </a:ext>
            </a:extLst>
          </p:cNvPr>
          <p:cNvSpPr/>
          <p:nvPr/>
        </p:nvSpPr>
        <p:spPr>
          <a:xfrm>
            <a:off x="2441883" y="3931050"/>
            <a:ext cx="4641669" cy="3309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2E73E-0D7A-7D40-961B-F2DA81F0F949}"/>
              </a:ext>
            </a:extLst>
          </p:cNvPr>
          <p:cNvSpPr txBox="1"/>
          <p:nvPr/>
        </p:nvSpPr>
        <p:spPr>
          <a:xfrm>
            <a:off x="8057170" y="6386681"/>
            <a:ext cx="284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/>
              <a:t>Barturen</a:t>
            </a:r>
            <a:r>
              <a:rPr lang="en-US" sz="1200" b="1" i="1" dirty="0"/>
              <a:t>, et al, Arthritis </a:t>
            </a:r>
            <a:r>
              <a:rPr lang="en-US" sz="1200" b="1" i="1" dirty="0" err="1"/>
              <a:t>Rheumatol</a:t>
            </a:r>
            <a:r>
              <a:rPr lang="en-US" sz="1200" b="1" i="1" dirty="0"/>
              <a:t>, 2021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EAE8DD-D8A9-E347-864A-4175AA3CCBFF}"/>
              </a:ext>
            </a:extLst>
          </p:cNvPr>
          <p:cNvSpPr/>
          <p:nvPr/>
        </p:nvSpPr>
        <p:spPr>
          <a:xfrm>
            <a:off x="7790688" y="1837818"/>
            <a:ext cx="1999488" cy="428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1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/>
              <a:t>Los grupos son estables en el tiempo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Chalkboard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2E73E-0D7A-7D40-961B-F2DA81F0F949}"/>
              </a:ext>
            </a:extLst>
          </p:cNvPr>
          <p:cNvSpPr txBox="1"/>
          <p:nvPr/>
        </p:nvSpPr>
        <p:spPr>
          <a:xfrm>
            <a:off x="8360228" y="6338133"/>
            <a:ext cx="284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/>
              <a:t>Barturen</a:t>
            </a:r>
            <a:r>
              <a:rPr lang="en-US" sz="1200" b="1" i="1" dirty="0"/>
              <a:t>, et al, Arthritis </a:t>
            </a:r>
            <a:r>
              <a:rPr lang="en-US" sz="1200" b="1" i="1" dirty="0" err="1"/>
              <a:t>Rheumatol</a:t>
            </a:r>
            <a:r>
              <a:rPr lang="en-US" sz="1200" b="1" i="1" dirty="0"/>
              <a:t>, 2021</a:t>
            </a:r>
          </a:p>
        </p:txBody>
      </p:sp>
      <p:pic>
        <p:nvPicPr>
          <p:cNvPr id="8" name="Imagen 2" descr="Figure5.tiff">
            <a:extLst>
              <a:ext uri="{FF2B5EF4-FFF2-40B4-BE49-F238E27FC236}">
                <a16:creationId xmlns:a16="http://schemas.microsoft.com/office/drawing/2014/main" id="{65CB3568-22C5-E948-B458-3ED97DFE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8"/>
          <a:stretch>
            <a:fillRect/>
          </a:stretch>
        </p:blipFill>
        <p:spPr bwMode="auto">
          <a:xfrm>
            <a:off x="2269748" y="1785856"/>
            <a:ext cx="9922252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BAEE2-F93C-F548-9A97-40912FC1168D}"/>
              </a:ext>
            </a:extLst>
          </p:cNvPr>
          <p:cNvSpPr txBox="1"/>
          <p:nvPr/>
        </p:nvSpPr>
        <p:spPr>
          <a:xfrm>
            <a:off x="0" y="4168308"/>
            <a:ext cx="253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halkboard" panose="03050602040202020205" pitchFamily="66" charset="77"/>
              </a:rPr>
              <a:t>Inception cohort (&lt;1 year since diagnosis).</a:t>
            </a:r>
          </a:p>
          <a:p>
            <a:r>
              <a:rPr lang="en-US" b="1" dirty="0">
                <a:latin typeface="Chalkboard" panose="03050602040202020205" pitchFamily="66" charset="77"/>
              </a:rPr>
              <a:t>If there a change, most cases went to the undefined cluster and back to the same pathogenic cluster as initially</a:t>
            </a:r>
            <a:endParaRPr lang="en-US" dirty="0"/>
          </a:p>
        </p:txBody>
      </p:sp>
      <p:sp>
        <p:nvSpPr>
          <p:cNvPr id="10" name="Molecular patterns are stable across time…">
            <a:extLst>
              <a:ext uri="{FF2B5EF4-FFF2-40B4-BE49-F238E27FC236}">
                <a16:creationId xmlns:a16="http://schemas.microsoft.com/office/drawing/2014/main" id="{F815BE25-4882-2A49-915F-EE9EEB9D2F17}"/>
              </a:ext>
            </a:extLst>
          </p:cNvPr>
          <p:cNvSpPr txBox="1"/>
          <p:nvPr/>
        </p:nvSpPr>
        <p:spPr>
          <a:xfrm>
            <a:off x="3056709" y="5661025"/>
            <a:ext cx="4005942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/>
            </a:pPr>
            <a:r>
              <a:rPr dirty="0">
                <a:latin typeface="Chalkboard" panose="03050602040202020205" pitchFamily="66" charset="77"/>
              </a:rPr>
              <a:t>Molecular patterns are stable across time</a:t>
            </a:r>
          </a:p>
          <a:p>
            <a:pPr algn="ctr">
              <a:defRPr sz="1200"/>
            </a:pPr>
            <a:r>
              <a:rPr dirty="0">
                <a:latin typeface="Chalkboard" panose="03050602040202020205" pitchFamily="66" charset="77"/>
              </a:rPr>
              <a:t>48% remained stable across time</a:t>
            </a:r>
          </a:p>
          <a:p>
            <a:pPr algn="ctr">
              <a:defRPr sz="1200"/>
            </a:pPr>
            <a:r>
              <a:rPr dirty="0">
                <a:latin typeface="Chalkboard" panose="03050602040202020205" pitchFamily="66" charset="77"/>
              </a:rPr>
              <a:t>46% resembled the relapse-remission dynamic of SADs</a:t>
            </a:r>
          </a:p>
        </p:txBody>
      </p:sp>
    </p:spTree>
    <p:extLst>
      <p:ext uri="{BB962C8B-B14F-4D97-AF65-F5344CB8AC3E}">
        <p14:creationId xmlns:p14="http://schemas.microsoft.com/office/powerpoint/2010/main" val="2597499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6F60-DEA0-804F-A8F5-77ADC7FC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48" y="34199"/>
            <a:ext cx="11751296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Simulación de la respuesta a </a:t>
            </a:r>
            <a:r>
              <a:rPr lang="es-ES" sz="3600" b="1" dirty="0" err="1"/>
              <a:t>Belimumab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Chalkboard" panose="03050602040202020205" pitchFamily="66" charset="77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Chalkboard" panose="03050602040202020205" pitchFamily="66" charset="77"/>
            </a:endParaRPr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FA1069F5-CDA2-9A4E-913C-F2F63ADD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" b="3014"/>
          <a:stretch/>
        </p:blipFill>
        <p:spPr bwMode="auto">
          <a:xfrm>
            <a:off x="429886" y="994390"/>
            <a:ext cx="6606043" cy="60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DB04C-C750-714B-A29B-D2FFA5AE3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709" y="994390"/>
            <a:ext cx="26847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n-US" b="1" dirty="0">
                <a:solidFill>
                  <a:schemeClr val="tx1">
                    <a:lumMod val="50000"/>
                  </a:schemeClr>
                </a:solidFill>
              </a:rPr>
              <a:t>A y B: Grado de respuesta estimada según diagnóstico clínico</a:t>
            </a:r>
          </a:p>
          <a:p>
            <a:r>
              <a:rPr lang="es-ES" altLang="en-US" u="sng" dirty="0" err="1">
                <a:solidFill>
                  <a:schemeClr val="tx1">
                    <a:lumMod val="50000"/>
                  </a:schemeClr>
                </a:solidFill>
              </a:rPr>
              <a:t>Descub</a:t>
            </a:r>
            <a:r>
              <a:rPr lang="es-ES" altLang="en-US" u="sng" dirty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s-ES" altLang="en-US" dirty="0">
                <a:solidFill>
                  <a:schemeClr val="tx1">
                    <a:lumMod val="50000"/>
                  </a:schemeClr>
                </a:solidFill>
              </a:rPr>
              <a:t>: 57%</a:t>
            </a:r>
          </a:p>
          <a:p>
            <a:r>
              <a:rPr lang="es-ES" altLang="en-US" u="sng" dirty="0">
                <a:solidFill>
                  <a:schemeClr val="tx1">
                    <a:lumMod val="50000"/>
                  </a:schemeClr>
                </a:solidFill>
              </a:rPr>
              <a:t>Validación</a:t>
            </a:r>
            <a:r>
              <a:rPr lang="es-ES" altLang="en-US" dirty="0">
                <a:solidFill>
                  <a:schemeClr val="tx1">
                    <a:lumMod val="50000"/>
                  </a:schemeClr>
                </a:solidFill>
              </a:rPr>
              <a:t>: 61.5%</a:t>
            </a:r>
            <a:endParaRPr lang="en-US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28883708-40F3-9941-9B81-F92A9913C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638" y="2752955"/>
            <a:ext cx="29028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n-US" b="1" dirty="0">
                <a:solidFill>
                  <a:schemeClr val="tx1">
                    <a:lumMod val="50000"/>
                  </a:schemeClr>
                </a:solidFill>
              </a:rPr>
              <a:t>C y D: Grado de respuesta estimada según grupo molecular</a:t>
            </a:r>
          </a:p>
          <a:p>
            <a:r>
              <a:rPr lang="es-ES" altLang="en-US" u="sng" dirty="0" err="1">
                <a:solidFill>
                  <a:schemeClr val="tx1">
                    <a:lumMod val="50000"/>
                  </a:schemeClr>
                </a:solidFill>
              </a:rPr>
              <a:t>Descub</a:t>
            </a:r>
            <a:r>
              <a:rPr lang="es-ES" altLang="en-US" u="sng" dirty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s-ES" altLang="en-US" dirty="0">
                <a:solidFill>
                  <a:schemeClr val="tx1">
                    <a:lumMod val="50000"/>
                  </a:schemeClr>
                </a:solidFill>
              </a:rPr>
              <a:t>: 83.9%</a:t>
            </a:r>
          </a:p>
          <a:p>
            <a:r>
              <a:rPr lang="es-ES" altLang="en-US" u="sng" dirty="0">
                <a:solidFill>
                  <a:schemeClr val="tx1">
                    <a:lumMod val="50000"/>
                  </a:schemeClr>
                </a:solidFill>
              </a:rPr>
              <a:t>Validación</a:t>
            </a:r>
            <a:r>
              <a:rPr lang="es-ES" altLang="en-US" dirty="0">
                <a:solidFill>
                  <a:schemeClr val="tx1">
                    <a:lumMod val="50000"/>
                  </a:schemeClr>
                </a:solidFill>
              </a:rPr>
              <a:t>: 87.7%</a:t>
            </a:r>
            <a:endParaRPr lang="en-US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CuadroTexto 7">
            <a:extLst>
              <a:ext uri="{FF2B5EF4-FFF2-40B4-BE49-F238E27FC236}">
                <a16:creationId xmlns:a16="http://schemas.microsoft.com/office/drawing/2014/main" id="{B8B8045F-76B4-7E42-8309-30155D44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407" y="4520288"/>
            <a:ext cx="298410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n-US" b="1" dirty="0">
                <a:solidFill>
                  <a:schemeClr val="tx1">
                    <a:lumMod val="50000"/>
                  </a:schemeClr>
                </a:solidFill>
              </a:rPr>
              <a:t>E y F: Grado de respuesta estimada en pacientes con </a:t>
            </a:r>
            <a:r>
              <a:rPr lang="es-ES" altLang="en-US" b="1" dirty="0" err="1">
                <a:solidFill>
                  <a:schemeClr val="tx1">
                    <a:lumMod val="50000"/>
                  </a:schemeClr>
                </a:solidFill>
              </a:rPr>
              <a:t>enf</a:t>
            </a:r>
            <a:r>
              <a:rPr lang="es-ES" altLang="en-US" b="1" dirty="0">
                <a:solidFill>
                  <a:schemeClr val="tx1">
                    <a:lumMod val="50000"/>
                  </a:schemeClr>
                </a:solidFill>
              </a:rPr>
              <a:t> autoinmunes según grupo al que pertenecen</a:t>
            </a:r>
          </a:p>
          <a:p>
            <a:r>
              <a:rPr lang="es-ES" altLang="en-US" u="sng" dirty="0" err="1">
                <a:solidFill>
                  <a:schemeClr val="tx1">
                    <a:lumMod val="50000"/>
                  </a:schemeClr>
                </a:solidFill>
              </a:rPr>
              <a:t>Descub</a:t>
            </a:r>
            <a:r>
              <a:rPr lang="es-ES" altLang="en-US" u="sng" dirty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s-ES" altLang="en-US" dirty="0">
                <a:solidFill>
                  <a:schemeClr val="tx1">
                    <a:lumMod val="50000"/>
                  </a:schemeClr>
                </a:solidFill>
              </a:rPr>
              <a:t>: 86.2%</a:t>
            </a:r>
          </a:p>
          <a:p>
            <a:r>
              <a:rPr lang="es-ES" altLang="en-US" u="sng" dirty="0">
                <a:solidFill>
                  <a:schemeClr val="tx1">
                    <a:lumMod val="50000"/>
                  </a:schemeClr>
                </a:solidFill>
              </a:rPr>
              <a:t>Validación</a:t>
            </a:r>
            <a:r>
              <a:rPr lang="es-ES" altLang="en-US" dirty="0">
                <a:solidFill>
                  <a:schemeClr val="tx1">
                    <a:lumMod val="50000"/>
                  </a:schemeClr>
                </a:solidFill>
              </a:rPr>
              <a:t>: 86.2%</a:t>
            </a:r>
            <a:endParaRPr lang="en-US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B60E2ABD-AB15-C144-A70E-14F2469BD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793" y="6551613"/>
            <a:ext cx="38147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400" i="1" dirty="0" err="1"/>
              <a:t>En</a:t>
            </a:r>
            <a:r>
              <a:rPr lang="en-US" altLang="en-US" sz="1400" i="1" dirty="0"/>
              <a:t> </a:t>
            </a:r>
            <a:r>
              <a:rPr lang="en-US" altLang="en-US" sz="1400" i="1" dirty="0" err="1"/>
              <a:t>colaboración</a:t>
            </a:r>
            <a:r>
              <a:rPr lang="en-US" altLang="en-US" sz="1400" i="1" dirty="0"/>
              <a:t> con </a:t>
            </a:r>
            <a:r>
              <a:rPr lang="en-US" altLang="en-US" sz="1400" i="1" dirty="0" err="1"/>
              <a:t>Ximo</a:t>
            </a:r>
            <a:r>
              <a:rPr lang="en-US" altLang="en-US" sz="1400" i="1" dirty="0"/>
              <a:t> </a:t>
            </a:r>
            <a:r>
              <a:rPr lang="en-US" altLang="en-US" sz="1400" i="1" dirty="0" err="1"/>
              <a:t>Dopazo</a:t>
            </a:r>
            <a:endParaRPr lang="en-US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042052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858</Words>
  <Application>Microsoft Macintosh PowerPoint</Application>
  <PresentationFormat>Widescreen</PresentationFormat>
  <Paragraphs>92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ヒラギノ角ゴ Pro W3</vt:lpstr>
      <vt:lpstr>Arial</vt:lpstr>
      <vt:lpstr>Calibri</vt:lpstr>
      <vt:lpstr>Calibri Light</vt:lpstr>
      <vt:lpstr>Chalkboard</vt:lpstr>
      <vt:lpstr>Chalkboard SE</vt:lpstr>
      <vt:lpstr>Helvetica Neue Medium</vt:lpstr>
      <vt:lpstr>Office Theme</vt:lpstr>
      <vt:lpstr> Análisis Multi-ómicos en Enfermedades Autoinmunes Sistémicas</vt:lpstr>
      <vt:lpstr>Disclosures</vt:lpstr>
      <vt:lpstr>Las que considero principales preguntas sobre las EAS</vt:lpstr>
      <vt:lpstr>Las ómicas de las Enfermedades Autoinmunes Sistémicas: el proyecto PRECISESADS</vt:lpstr>
      <vt:lpstr>Identificación de 4 grupos moleculares utilizando datos de transcriptoma y metiloma</vt:lpstr>
      <vt:lpstr>Los grupos moleculares tienen genética diferente</vt:lpstr>
      <vt:lpstr>El grupo no definido es “normal” y se presenta en pacientes con menos actividad</vt:lpstr>
      <vt:lpstr>Los grupos son estables en el tiempo</vt:lpstr>
      <vt:lpstr>Simulación de la respuesta a Belimumab </vt:lpstr>
      <vt:lpstr>¿Podemos utilizar los patrones moleculares para predecir posible actividad o remisión prolongada?</vt:lpstr>
      <vt:lpstr>PowerPoint Presentation</vt:lpstr>
      <vt:lpstr>PowerPoint Presentation</vt:lpstr>
      <vt:lpstr>PowerPoint Presentation</vt:lpstr>
      <vt:lpstr>My PROSLE </vt:lpstr>
      <vt:lpstr>PowerPoint Presentation</vt:lpstr>
      <vt:lpstr>¿Cómo son los patrones moleculares de pacientes que no responden a tratamiento?</vt:lpstr>
      <vt:lpstr>¿Es posible predecir respuesta/no respuesta a tratamiento utilizando patrones moleculares?</vt:lpstr>
      <vt:lpstr>Objetivos de 3TR</vt:lpstr>
      <vt:lpstr>PowerPoint Presentation</vt:lpstr>
      <vt:lpstr>Grupo Alarcón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The Importance of the Molecular Stratification of SLE and other Systemic Autoimmune Diseases</dc:title>
  <dc:creator>Microsoft Office User</dc:creator>
  <cp:lastModifiedBy>Microsoft Office User</cp:lastModifiedBy>
  <cp:revision>174</cp:revision>
  <dcterms:created xsi:type="dcterms:W3CDTF">2021-09-01T07:30:48Z</dcterms:created>
  <dcterms:modified xsi:type="dcterms:W3CDTF">2023-06-16T16:29:29Z</dcterms:modified>
</cp:coreProperties>
</file>